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8" r:id="rId9"/>
    <p:sldId id="269" r:id="rId10"/>
    <p:sldId id="270" r:id="rId11"/>
    <p:sldId id="271" r:id="rId12"/>
    <p:sldId id="267" r:id="rId13"/>
    <p:sldId id="272" r:id="rId14"/>
    <p:sldId id="273" r:id="rId15"/>
    <p:sldId id="275" r:id="rId16"/>
    <p:sldId id="265" r:id="rId17"/>
    <p:sldId id="261" r:id="rId18"/>
    <p:sldId id="274" r:id="rId19"/>
    <p:sldId id="262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egmentation\cluster%20data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Sheet1!$B$11</c:f>
              <c:strCache>
                <c:ptCount val="1"/>
                <c:pt idx="0">
                  <c:v>Dist</c:v>
                </c:pt>
              </c:strCache>
            </c:strRef>
          </c:tx>
          <c:marker>
            <c:symbol val="none"/>
          </c:marker>
          <c:xVal>
            <c:numRef>
              <c:f>Sheet1!$A$12:$A$16</c:f>
              <c:numCache>
                <c:formatCode>General</c:formatCode>
                <c:ptCount val="5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</c:numCache>
            </c:numRef>
          </c:xVal>
          <c:yVal>
            <c:numRef>
              <c:f>Sheet1!$B$12:$B$16</c:f>
              <c:numCache>
                <c:formatCode>General</c:formatCode>
                <c:ptCount val="5"/>
                <c:pt idx="0">
                  <c:v>1.4139999999999999</c:v>
                </c:pt>
                <c:pt idx="1">
                  <c:v>1.4139999999999999</c:v>
                </c:pt>
                <c:pt idx="2">
                  <c:v>2</c:v>
                </c:pt>
                <c:pt idx="3">
                  <c:v>2.2360000000000002</c:v>
                </c:pt>
                <c:pt idx="4">
                  <c:v>2.2360000000000002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587008"/>
        <c:axId val="98588544"/>
      </c:scatterChart>
      <c:valAx>
        <c:axId val="98587008"/>
        <c:scaling>
          <c:orientation val="minMax"/>
          <c:min val="2"/>
        </c:scaling>
        <c:delete val="0"/>
        <c:axPos val="b"/>
        <c:numFmt formatCode="General" sourceLinked="1"/>
        <c:majorTickMark val="out"/>
        <c:minorTickMark val="none"/>
        <c:tickLblPos val="nextTo"/>
        <c:crossAx val="98588544"/>
        <c:crosses val="autoZero"/>
        <c:crossBetween val="midCat"/>
      </c:valAx>
      <c:valAx>
        <c:axId val="98588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8587008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F3BA54-6ABB-4913-A892-2C397928B58F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B52980-F563-4CC2-84DE-F65322284DE0}">
      <dgm:prSet phldrT="[Text]"/>
      <dgm:spPr/>
      <dgm:t>
        <a:bodyPr/>
        <a:lstStyle/>
        <a:p>
          <a:r>
            <a:rPr lang="en-US" dirty="0" smtClean="0"/>
            <a:t>Mass</a:t>
          </a:r>
          <a:endParaRPr lang="en-US" dirty="0"/>
        </a:p>
      </dgm:t>
    </dgm:pt>
    <dgm:pt modelId="{7CB3C437-9700-4B57-B3B7-A42114EC938F}" type="parTrans" cxnId="{33625171-8F2A-4FD0-858B-828A3D4FEB7A}">
      <dgm:prSet/>
      <dgm:spPr/>
      <dgm:t>
        <a:bodyPr/>
        <a:lstStyle/>
        <a:p>
          <a:endParaRPr lang="en-US"/>
        </a:p>
      </dgm:t>
    </dgm:pt>
    <dgm:pt modelId="{37796705-8ADE-449A-B651-FCF93EF2E621}" type="sibTrans" cxnId="{33625171-8F2A-4FD0-858B-828A3D4FEB7A}">
      <dgm:prSet/>
      <dgm:spPr/>
      <dgm:t>
        <a:bodyPr/>
        <a:lstStyle/>
        <a:p>
          <a:endParaRPr lang="en-US"/>
        </a:p>
      </dgm:t>
    </dgm:pt>
    <dgm:pt modelId="{9D362BBC-0960-4B69-A687-B480FAB66E32}">
      <dgm:prSet phldrT="[Text]"/>
      <dgm:spPr/>
      <dgm:t>
        <a:bodyPr/>
        <a:lstStyle/>
        <a:p>
          <a:r>
            <a:rPr lang="en-US" dirty="0" smtClean="0"/>
            <a:t>High productivity, low profitability</a:t>
          </a:r>
          <a:endParaRPr lang="en-US" dirty="0"/>
        </a:p>
      </dgm:t>
    </dgm:pt>
    <dgm:pt modelId="{3C372E79-DF8B-4F62-957D-E98DAD6C8727}" type="parTrans" cxnId="{134EB2EB-51F3-4387-99C7-16E8212A54F1}">
      <dgm:prSet/>
      <dgm:spPr/>
      <dgm:t>
        <a:bodyPr/>
        <a:lstStyle/>
        <a:p>
          <a:endParaRPr lang="en-US"/>
        </a:p>
      </dgm:t>
    </dgm:pt>
    <dgm:pt modelId="{4A9098A1-C91F-4B76-A3F0-5F30E5B69F4D}" type="sibTrans" cxnId="{134EB2EB-51F3-4387-99C7-16E8212A54F1}">
      <dgm:prSet/>
      <dgm:spPr/>
      <dgm:t>
        <a:bodyPr/>
        <a:lstStyle/>
        <a:p>
          <a:endParaRPr lang="en-US"/>
        </a:p>
      </dgm:t>
    </dgm:pt>
    <dgm:pt modelId="{1C820A1B-2AD0-4498-BA1A-B1D9F105DC68}">
      <dgm:prSet phldrT="[Text]"/>
      <dgm:spPr/>
      <dgm:t>
        <a:bodyPr/>
        <a:lstStyle/>
        <a:p>
          <a:r>
            <a:rPr lang="en-US" dirty="0" smtClean="0"/>
            <a:t>Target group</a:t>
          </a:r>
          <a:endParaRPr lang="en-US" dirty="0"/>
        </a:p>
      </dgm:t>
    </dgm:pt>
    <dgm:pt modelId="{CFCB08BB-C171-47A5-88DC-3E76A54587EE}" type="parTrans" cxnId="{79FE234E-1E7A-4D3C-AC33-C3F28CE85480}">
      <dgm:prSet/>
      <dgm:spPr/>
      <dgm:t>
        <a:bodyPr/>
        <a:lstStyle/>
        <a:p>
          <a:endParaRPr lang="en-US"/>
        </a:p>
      </dgm:t>
    </dgm:pt>
    <dgm:pt modelId="{DACFF531-DA71-48E4-923B-BE4CA51B00E5}" type="sibTrans" cxnId="{79FE234E-1E7A-4D3C-AC33-C3F28CE85480}">
      <dgm:prSet/>
      <dgm:spPr/>
      <dgm:t>
        <a:bodyPr/>
        <a:lstStyle/>
        <a:p>
          <a:endParaRPr lang="en-US"/>
        </a:p>
      </dgm:t>
    </dgm:pt>
    <dgm:pt modelId="{ED397152-C663-4800-8E30-0BC83FBACCE7}">
      <dgm:prSet phldrT="[Text]"/>
      <dgm:spPr/>
      <dgm:t>
        <a:bodyPr/>
        <a:lstStyle/>
        <a:p>
          <a:r>
            <a:rPr lang="en-US" dirty="0" smtClean="0"/>
            <a:t>High profitability and productivity</a:t>
          </a:r>
          <a:endParaRPr lang="en-US" dirty="0"/>
        </a:p>
      </dgm:t>
    </dgm:pt>
    <dgm:pt modelId="{4F9F36E8-F1D5-439F-A666-7CB63B0530CF}" type="parTrans" cxnId="{01DB8BE0-AB8A-42AD-8B85-73A60025272D}">
      <dgm:prSet/>
      <dgm:spPr/>
      <dgm:t>
        <a:bodyPr/>
        <a:lstStyle/>
        <a:p>
          <a:endParaRPr lang="en-US"/>
        </a:p>
      </dgm:t>
    </dgm:pt>
    <dgm:pt modelId="{502CCF03-4AE0-466B-BB35-E9999A6C97D3}" type="sibTrans" cxnId="{01DB8BE0-AB8A-42AD-8B85-73A60025272D}">
      <dgm:prSet/>
      <dgm:spPr/>
      <dgm:t>
        <a:bodyPr/>
        <a:lstStyle/>
        <a:p>
          <a:endParaRPr lang="en-US"/>
        </a:p>
      </dgm:t>
    </dgm:pt>
    <dgm:pt modelId="{EF780BFD-4FCB-4C4D-BD48-9200B8B77169}">
      <dgm:prSet phldrT="[Text]"/>
      <dgm:spPr/>
      <dgm:t>
        <a:bodyPr/>
        <a:lstStyle/>
        <a:p>
          <a:r>
            <a:rPr lang="en-US" dirty="0" smtClean="0"/>
            <a:t>Avoid</a:t>
          </a:r>
          <a:endParaRPr lang="en-US" dirty="0"/>
        </a:p>
      </dgm:t>
    </dgm:pt>
    <dgm:pt modelId="{9AE28079-8602-4CA9-8B21-ECA12214923B}" type="parTrans" cxnId="{40E8629B-14B5-452E-9ED9-E5E2A819599F}">
      <dgm:prSet/>
      <dgm:spPr/>
      <dgm:t>
        <a:bodyPr/>
        <a:lstStyle/>
        <a:p>
          <a:endParaRPr lang="en-US"/>
        </a:p>
      </dgm:t>
    </dgm:pt>
    <dgm:pt modelId="{35D99313-F227-46F3-8C67-02F7ADFED359}" type="sibTrans" cxnId="{40E8629B-14B5-452E-9ED9-E5E2A819599F}">
      <dgm:prSet/>
      <dgm:spPr/>
      <dgm:t>
        <a:bodyPr/>
        <a:lstStyle/>
        <a:p>
          <a:endParaRPr lang="en-US"/>
        </a:p>
      </dgm:t>
    </dgm:pt>
    <dgm:pt modelId="{AA2EDC7E-45D4-486B-B0DA-43A269A100CA}">
      <dgm:prSet phldrT="[Text]"/>
      <dgm:spPr/>
      <dgm:t>
        <a:bodyPr/>
        <a:lstStyle/>
        <a:p>
          <a:r>
            <a:rPr lang="en-US" dirty="0" smtClean="0"/>
            <a:t>Niche</a:t>
          </a:r>
          <a:endParaRPr lang="en-US" dirty="0"/>
        </a:p>
      </dgm:t>
    </dgm:pt>
    <dgm:pt modelId="{17823FD9-2561-4234-AABB-DFD2DFB02EA0}" type="parTrans" cxnId="{6B31243E-61FC-4373-8444-B7BB877923BC}">
      <dgm:prSet/>
      <dgm:spPr/>
      <dgm:t>
        <a:bodyPr/>
        <a:lstStyle/>
        <a:p>
          <a:endParaRPr lang="en-US"/>
        </a:p>
      </dgm:t>
    </dgm:pt>
    <dgm:pt modelId="{4543A2AF-6D0C-487D-8759-0E87F4AF892F}" type="sibTrans" cxnId="{6B31243E-61FC-4373-8444-B7BB877923BC}">
      <dgm:prSet/>
      <dgm:spPr/>
      <dgm:t>
        <a:bodyPr/>
        <a:lstStyle/>
        <a:p>
          <a:endParaRPr lang="en-US"/>
        </a:p>
      </dgm:t>
    </dgm:pt>
    <dgm:pt modelId="{BBA93A1F-002C-49EA-AF0A-01521ED26D8E}">
      <dgm:prSet phldrT="[Text]"/>
      <dgm:spPr/>
      <dgm:t>
        <a:bodyPr/>
        <a:lstStyle/>
        <a:p>
          <a:r>
            <a:rPr lang="en-US" dirty="0" smtClean="0"/>
            <a:t>High profitability but low productivity</a:t>
          </a:r>
          <a:endParaRPr lang="en-US" dirty="0"/>
        </a:p>
      </dgm:t>
    </dgm:pt>
    <dgm:pt modelId="{E32D4330-E9BE-43D5-B1FA-4F3B23EAA57F}" type="parTrans" cxnId="{E6FE9CEF-2043-4FC2-863E-AF02F09D3287}">
      <dgm:prSet/>
      <dgm:spPr/>
      <dgm:t>
        <a:bodyPr/>
        <a:lstStyle/>
        <a:p>
          <a:endParaRPr lang="en-US"/>
        </a:p>
      </dgm:t>
    </dgm:pt>
    <dgm:pt modelId="{AD35D431-E625-4BC3-8931-AA6D1B057C11}" type="sibTrans" cxnId="{E6FE9CEF-2043-4FC2-863E-AF02F09D3287}">
      <dgm:prSet/>
      <dgm:spPr/>
      <dgm:t>
        <a:bodyPr/>
        <a:lstStyle/>
        <a:p>
          <a:endParaRPr lang="en-US"/>
        </a:p>
      </dgm:t>
    </dgm:pt>
    <dgm:pt modelId="{F2D06601-A32A-44DB-8E2F-39676FA576FD}">
      <dgm:prSet/>
      <dgm:spPr/>
      <dgm:t>
        <a:bodyPr/>
        <a:lstStyle/>
        <a:p>
          <a:r>
            <a:rPr lang="en-US" dirty="0" smtClean="0"/>
            <a:t>Low profitability and productivity</a:t>
          </a:r>
          <a:endParaRPr lang="en-US" dirty="0"/>
        </a:p>
      </dgm:t>
    </dgm:pt>
    <dgm:pt modelId="{88CF6FCA-871B-49BA-BA0A-39BF0FA9B8B9}" type="parTrans" cxnId="{BD1423B3-8A0A-4D56-98D9-39FC8B86D515}">
      <dgm:prSet/>
      <dgm:spPr/>
      <dgm:t>
        <a:bodyPr/>
        <a:lstStyle/>
        <a:p>
          <a:endParaRPr lang="en-US"/>
        </a:p>
      </dgm:t>
    </dgm:pt>
    <dgm:pt modelId="{F86BC10D-C2D5-4C05-8977-EEE8C75D6578}" type="sibTrans" cxnId="{BD1423B3-8A0A-4D56-98D9-39FC8B86D515}">
      <dgm:prSet/>
      <dgm:spPr/>
      <dgm:t>
        <a:bodyPr/>
        <a:lstStyle/>
        <a:p>
          <a:endParaRPr lang="en-US"/>
        </a:p>
      </dgm:t>
    </dgm:pt>
    <dgm:pt modelId="{DBC5BA88-72D0-441E-9B08-BC337F39E3F9}" type="pres">
      <dgm:prSet presAssocID="{7AF3BA54-6ABB-4913-A892-2C397928B58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7BD850-31D9-4D19-A174-6CC0FBC1DF3C}" type="pres">
      <dgm:prSet presAssocID="{7AF3BA54-6ABB-4913-A892-2C397928B58F}" presName="axisShape" presStyleLbl="bgShp" presStyleIdx="0" presStyleCnt="1"/>
      <dgm:spPr/>
    </dgm:pt>
    <dgm:pt modelId="{5D9FADAA-6F84-4F84-939B-CC249B1AA89B}" type="pres">
      <dgm:prSet presAssocID="{7AF3BA54-6ABB-4913-A892-2C397928B58F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C39D1-22E3-4D94-B156-615A75BFE436}" type="pres">
      <dgm:prSet presAssocID="{7AF3BA54-6ABB-4913-A892-2C397928B58F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81AF7-31D2-44ED-A8BB-05341F2E029E}" type="pres">
      <dgm:prSet presAssocID="{7AF3BA54-6ABB-4913-A892-2C397928B58F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C7F5E6-E84D-49EA-BF85-185E486780BD}" type="pres">
      <dgm:prSet presAssocID="{7AF3BA54-6ABB-4913-A892-2C397928B58F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7B1844-F081-4A82-9307-7CEBA9D619D5}" type="presOf" srcId="{AA2EDC7E-45D4-486B-B0DA-43A269A100CA}" destId="{39C7F5E6-E84D-49EA-BF85-185E486780BD}" srcOrd="0" destOrd="0" presId="urn:microsoft.com/office/officeart/2005/8/layout/matrix2"/>
    <dgm:cxn modelId="{79FE234E-1E7A-4D3C-AC33-C3F28CE85480}" srcId="{7AF3BA54-6ABB-4913-A892-2C397928B58F}" destId="{1C820A1B-2AD0-4498-BA1A-B1D9F105DC68}" srcOrd="1" destOrd="0" parTransId="{CFCB08BB-C171-47A5-88DC-3E76A54587EE}" sibTransId="{DACFF531-DA71-48E4-923B-BE4CA51B00E5}"/>
    <dgm:cxn modelId="{89344F80-5F91-442E-85B5-9B0E152139AD}" type="presOf" srcId="{1C820A1B-2AD0-4498-BA1A-B1D9F105DC68}" destId="{F3AC39D1-22E3-4D94-B156-615A75BFE436}" srcOrd="0" destOrd="0" presId="urn:microsoft.com/office/officeart/2005/8/layout/matrix2"/>
    <dgm:cxn modelId="{86DFA80D-CB27-4C77-A16E-6402817C237B}" type="presOf" srcId="{EF780BFD-4FCB-4C4D-BD48-9200B8B77169}" destId="{92E81AF7-31D2-44ED-A8BB-05341F2E029E}" srcOrd="0" destOrd="0" presId="urn:microsoft.com/office/officeart/2005/8/layout/matrix2"/>
    <dgm:cxn modelId="{01DB8BE0-AB8A-42AD-8B85-73A60025272D}" srcId="{1C820A1B-2AD0-4498-BA1A-B1D9F105DC68}" destId="{ED397152-C663-4800-8E30-0BC83FBACCE7}" srcOrd="0" destOrd="0" parTransId="{4F9F36E8-F1D5-439F-A666-7CB63B0530CF}" sibTransId="{502CCF03-4AE0-466B-BB35-E9999A6C97D3}"/>
    <dgm:cxn modelId="{7AF58CCF-D483-4197-AE06-B54AE89EEEC9}" type="presOf" srcId="{B4B52980-F563-4CC2-84DE-F65322284DE0}" destId="{5D9FADAA-6F84-4F84-939B-CC249B1AA89B}" srcOrd="0" destOrd="0" presId="urn:microsoft.com/office/officeart/2005/8/layout/matrix2"/>
    <dgm:cxn modelId="{F0D81A95-B163-4F01-BB0B-B74B62350B87}" type="presOf" srcId="{BBA93A1F-002C-49EA-AF0A-01521ED26D8E}" destId="{39C7F5E6-E84D-49EA-BF85-185E486780BD}" srcOrd="0" destOrd="1" presId="urn:microsoft.com/office/officeart/2005/8/layout/matrix2"/>
    <dgm:cxn modelId="{07A81B4A-8CE5-4EBE-AA5E-5C425611F91B}" type="presOf" srcId="{F2D06601-A32A-44DB-8E2F-39676FA576FD}" destId="{92E81AF7-31D2-44ED-A8BB-05341F2E029E}" srcOrd="0" destOrd="1" presId="urn:microsoft.com/office/officeart/2005/8/layout/matrix2"/>
    <dgm:cxn modelId="{5A3107D9-4FE2-4849-958A-820767A9EBB6}" type="presOf" srcId="{9D362BBC-0960-4B69-A687-B480FAB66E32}" destId="{5D9FADAA-6F84-4F84-939B-CC249B1AA89B}" srcOrd="0" destOrd="1" presId="urn:microsoft.com/office/officeart/2005/8/layout/matrix2"/>
    <dgm:cxn modelId="{40E8629B-14B5-452E-9ED9-E5E2A819599F}" srcId="{7AF3BA54-6ABB-4913-A892-2C397928B58F}" destId="{EF780BFD-4FCB-4C4D-BD48-9200B8B77169}" srcOrd="2" destOrd="0" parTransId="{9AE28079-8602-4CA9-8B21-ECA12214923B}" sibTransId="{35D99313-F227-46F3-8C67-02F7ADFED359}"/>
    <dgm:cxn modelId="{33625171-8F2A-4FD0-858B-828A3D4FEB7A}" srcId="{7AF3BA54-6ABB-4913-A892-2C397928B58F}" destId="{B4B52980-F563-4CC2-84DE-F65322284DE0}" srcOrd="0" destOrd="0" parTransId="{7CB3C437-9700-4B57-B3B7-A42114EC938F}" sibTransId="{37796705-8ADE-449A-B651-FCF93EF2E621}"/>
    <dgm:cxn modelId="{BD1423B3-8A0A-4D56-98D9-39FC8B86D515}" srcId="{EF780BFD-4FCB-4C4D-BD48-9200B8B77169}" destId="{F2D06601-A32A-44DB-8E2F-39676FA576FD}" srcOrd="0" destOrd="0" parTransId="{88CF6FCA-871B-49BA-BA0A-39BF0FA9B8B9}" sibTransId="{F86BC10D-C2D5-4C05-8977-EEE8C75D6578}"/>
    <dgm:cxn modelId="{134EB2EB-51F3-4387-99C7-16E8212A54F1}" srcId="{B4B52980-F563-4CC2-84DE-F65322284DE0}" destId="{9D362BBC-0960-4B69-A687-B480FAB66E32}" srcOrd="0" destOrd="0" parTransId="{3C372E79-DF8B-4F62-957D-E98DAD6C8727}" sibTransId="{4A9098A1-C91F-4B76-A3F0-5F30E5B69F4D}"/>
    <dgm:cxn modelId="{F0167630-31E6-4BBF-B748-780190C27F94}" type="presOf" srcId="{ED397152-C663-4800-8E30-0BC83FBACCE7}" destId="{F3AC39D1-22E3-4D94-B156-615A75BFE436}" srcOrd="0" destOrd="1" presId="urn:microsoft.com/office/officeart/2005/8/layout/matrix2"/>
    <dgm:cxn modelId="{4D799F53-EA4A-4C78-B77C-DD7274E97A84}" type="presOf" srcId="{7AF3BA54-6ABB-4913-A892-2C397928B58F}" destId="{DBC5BA88-72D0-441E-9B08-BC337F39E3F9}" srcOrd="0" destOrd="0" presId="urn:microsoft.com/office/officeart/2005/8/layout/matrix2"/>
    <dgm:cxn modelId="{E6FE9CEF-2043-4FC2-863E-AF02F09D3287}" srcId="{AA2EDC7E-45D4-486B-B0DA-43A269A100CA}" destId="{BBA93A1F-002C-49EA-AF0A-01521ED26D8E}" srcOrd="0" destOrd="0" parTransId="{E32D4330-E9BE-43D5-B1FA-4F3B23EAA57F}" sibTransId="{AD35D431-E625-4BC3-8931-AA6D1B057C11}"/>
    <dgm:cxn modelId="{6B31243E-61FC-4373-8444-B7BB877923BC}" srcId="{7AF3BA54-6ABB-4913-A892-2C397928B58F}" destId="{AA2EDC7E-45D4-486B-B0DA-43A269A100CA}" srcOrd="3" destOrd="0" parTransId="{17823FD9-2561-4234-AABB-DFD2DFB02EA0}" sibTransId="{4543A2AF-6D0C-487D-8759-0E87F4AF892F}"/>
    <dgm:cxn modelId="{0CC37FEE-B855-403D-813C-F407AAE58460}" type="presParOf" srcId="{DBC5BA88-72D0-441E-9B08-BC337F39E3F9}" destId="{B77BD850-31D9-4D19-A174-6CC0FBC1DF3C}" srcOrd="0" destOrd="0" presId="urn:microsoft.com/office/officeart/2005/8/layout/matrix2"/>
    <dgm:cxn modelId="{76D30A0E-2064-44CA-8D6D-626D0AAB8E23}" type="presParOf" srcId="{DBC5BA88-72D0-441E-9B08-BC337F39E3F9}" destId="{5D9FADAA-6F84-4F84-939B-CC249B1AA89B}" srcOrd="1" destOrd="0" presId="urn:microsoft.com/office/officeart/2005/8/layout/matrix2"/>
    <dgm:cxn modelId="{C31CE74D-30A7-4404-8E15-7C8503B61E65}" type="presParOf" srcId="{DBC5BA88-72D0-441E-9B08-BC337F39E3F9}" destId="{F3AC39D1-22E3-4D94-B156-615A75BFE436}" srcOrd="2" destOrd="0" presId="urn:microsoft.com/office/officeart/2005/8/layout/matrix2"/>
    <dgm:cxn modelId="{32CA9B34-9ECE-4DCE-A42B-2F0D56E0EB44}" type="presParOf" srcId="{DBC5BA88-72D0-441E-9B08-BC337F39E3F9}" destId="{92E81AF7-31D2-44ED-A8BB-05341F2E029E}" srcOrd="3" destOrd="0" presId="urn:microsoft.com/office/officeart/2005/8/layout/matrix2"/>
    <dgm:cxn modelId="{D4399AA9-1264-418F-82DB-955E7A76E093}" type="presParOf" srcId="{DBC5BA88-72D0-441E-9B08-BC337F39E3F9}" destId="{39C7F5E6-E84D-49EA-BF85-185E486780BD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BA05F3-430D-42D6-B8DE-E807C3212D66}" type="doc">
      <dgm:prSet loTypeId="urn:microsoft.com/office/officeart/2005/8/layout/hProcess9" loCatId="process" qsTypeId="urn:microsoft.com/office/officeart/2005/8/quickstyle/3d2" qsCatId="3D" csTypeId="urn:microsoft.com/office/officeart/2005/8/colors/accent1_2" csCatId="accent1" phldr="1"/>
      <dgm:spPr/>
    </dgm:pt>
    <dgm:pt modelId="{98629664-31AD-40D2-8060-413432CDA377}">
      <dgm:prSet phldrT="[Text]"/>
      <dgm:spPr/>
      <dgm:t>
        <a:bodyPr/>
        <a:lstStyle/>
        <a:p>
          <a:pPr algn="ctr"/>
          <a:r>
            <a:rPr lang="en-US" b="1" dirty="0" smtClean="0"/>
            <a:t>Data Collection</a:t>
          </a:r>
          <a:endParaRPr lang="en-US" b="1" dirty="0"/>
        </a:p>
      </dgm:t>
    </dgm:pt>
    <dgm:pt modelId="{C876AE92-2D28-43FC-A0DC-66D0048FE6A9}" type="parTrans" cxnId="{D6C21A0F-D9F4-4523-AA41-09F45A33A5AB}">
      <dgm:prSet/>
      <dgm:spPr/>
      <dgm:t>
        <a:bodyPr/>
        <a:lstStyle/>
        <a:p>
          <a:endParaRPr lang="en-US"/>
        </a:p>
      </dgm:t>
    </dgm:pt>
    <dgm:pt modelId="{3FD0FECB-F953-4AD1-87B9-2FEBDA70521B}" type="sibTrans" cxnId="{D6C21A0F-D9F4-4523-AA41-09F45A33A5AB}">
      <dgm:prSet/>
      <dgm:spPr/>
      <dgm:t>
        <a:bodyPr/>
        <a:lstStyle/>
        <a:p>
          <a:endParaRPr lang="en-US"/>
        </a:p>
      </dgm:t>
    </dgm:pt>
    <dgm:pt modelId="{CD7A303E-1FB7-4E91-8190-86A748D8BAA1}">
      <dgm:prSet phldrT="[Text]"/>
      <dgm:spPr/>
      <dgm:t>
        <a:bodyPr/>
        <a:lstStyle/>
        <a:p>
          <a:r>
            <a:rPr lang="en-US" b="1" dirty="0" smtClean="0"/>
            <a:t>Choosing segmentation method</a:t>
          </a:r>
          <a:endParaRPr lang="en-US" b="1" dirty="0"/>
        </a:p>
      </dgm:t>
    </dgm:pt>
    <dgm:pt modelId="{0FA529F1-F82F-4067-987E-E1FFD558C01C}" type="parTrans" cxnId="{A5BA09F0-131A-4061-96DC-2481FCD56F4F}">
      <dgm:prSet/>
      <dgm:spPr/>
      <dgm:t>
        <a:bodyPr/>
        <a:lstStyle/>
        <a:p>
          <a:endParaRPr lang="en-US"/>
        </a:p>
      </dgm:t>
    </dgm:pt>
    <dgm:pt modelId="{24889A62-0B9A-4953-8816-437540D9925F}" type="sibTrans" cxnId="{A5BA09F0-131A-4061-96DC-2481FCD56F4F}">
      <dgm:prSet/>
      <dgm:spPr/>
      <dgm:t>
        <a:bodyPr/>
        <a:lstStyle/>
        <a:p>
          <a:endParaRPr lang="en-US"/>
        </a:p>
      </dgm:t>
    </dgm:pt>
    <dgm:pt modelId="{C1EB5CE6-9D88-40EB-A221-2779759E11B2}">
      <dgm:prSet phldrT="[Text]"/>
      <dgm:spPr/>
      <dgm:t>
        <a:bodyPr/>
        <a:lstStyle/>
        <a:p>
          <a:pPr algn="ctr"/>
          <a:r>
            <a:rPr lang="en-US" b="1" dirty="0" smtClean="0"/>
            <a:t>Profiling the segments</a:t>
          </a:r>
          <a:endParaRPr lang="en-US" b="1" dirty="0"/>
        </a:p>
      </dgm:t>
    </dgm:pt>
    <dgm:pt modelId="{D04F1F02-31E3-4965-AC24-9FEE6D194ACE}" type="parTrans" cxnId="{89D42892-CB64-4C15-9AF4-4354413BC2B8}">
      <dgm:prSet/>
      <dgm:spPr/>
      <dgm:t>
        <a:bodyPr/>
        <a:lstStyle/>
        <a:p>
          <a:endParaRPr lang="en-US"/>
        </a:p>
      </dgm:t>
    </dgm:pt>
    <dgm:pt modelId="{76F4C0E5-7620-4C4F-9FE5-230BCBA58740}" type="sibTrans" cxnId="{89D42892-CB64-4C15-9AF4-4354413BC2B8}">
      <dgm:prSet/>
      <dgm:spPr/>
      <dgm:t>
        <a:bodyPr/>
        <a:lstStyle/>
        <a:p>
          <a:endParaRPr lang="en-US"/>
        </a:p>
      </dgm:t>
    </dgm:pt>
    <dgm:pt modelId="{7D961A05-B6F2-4EB5-90AF-6297CF53C88C}">
      <dgm:prSet phldrT="[Text]"/>
      <dgm:spPr/>
      <dgm:t>
        <a:bodyPr/>
        <a:lstStyle/>
        <a:p>
          <a:pPr algn="ctr"/>
          <a:r>
            <a:rPr lang="en-US" b="1" dirty="0" smtClean="0"/>
            <a:t>Choosing the best possible segmentation scheme</a:t>
          </a:r>
          <a:endParaRPr lang="en-US" b="1" dirty="0"/>
        </a:p>
      </dgm:t>
    </dgm:pt>
    <dgm:pt modelId="{586495E5-BC76-4882-B2A8-1FC15CDD1AE8}" type="parTrans" cxnId="{4D24A431-07E3-47BB-B509-74D1DC8CA737}">
      <dgm:prSet/>
      <dgm:spPr/>
      <dgm:t>
        <a:bodyPr/>
        <a:lstStyle/>
        <a:p>
          <a:endParaRPr lang="en-US"/>
        </a:p>
      </dgm:t>
    </dgm:pt>
    <dgm:pt modelId="{CD750A60-D969-42F8-8C0A-CABC91C9B4E3}" type="sibTrans" cxnId="{4D24A431-07E3-47BB-B509-74D1DC8CA737}">
      <dgm:prSet/>
      <dgm:spPr/>
      <dgm:t>
        <a:bodyPr/>
        <a:lstStyle/>
        <a:p>
          <a:endParaRPr lang="en-US"/>
        </a:p>
      </dgm:t>
    </dgm:pt>
    <dgm:pt modelId="{844CEFEE-283E-4ED2-B3DC-860E676DE3F0}">
      <dgm:prSet phldrT="[Text]"/>
      <dgm:spPr/>
      <dgm:t>
        <a:bodyPr/>
        <a:lstStyle/>
        <a:p>
          <a:pPr algn="l"/>
          <a:r>
            <a:rPr lang="en-US" dirty="0" smtClean="0"/>
            <a:t>Demographics</a:t>
          </a:r>
          <a:endParaRPr lang="en-US" dirty="0"/>
        </a:p>
      </dgm:t>
    </dgm:pt>
    <dgm:pt modelId="{992F6335-C189-430D-BD35-52950AAC033E}" type="parTrans" cxnId="{6143E2C7-4461-4C7B-8424-6524012AF693}">
      <dgm:prSet/>
      <dgm:spPr/>
      <dgm:t>
        <a:bodyPr/>
        <a:lstStyle/>
        <a:p>
          <a:endParaRPr lang="en-US"/>
        </a:p>
      </dgm:t>
    </dgm:pt>
    <dgm:pt modelId="{405A5337-D931-46EC-8EB5-98210C03FDCD}" type="sibTrans" cxnId="{6143E2C7-4461-4C7B-8424-6524012AF693}">
      <dgm:prSet/>
      <dgm:spPr/>
      <dgm:t>
        <a:bodyPr/>
        <a:lstStyle/>
        <a:p>
          <a:endParaRPr lang="en-US"/>
        </a:p>
      </dgm:t>
    </dgm:pt>
    <dgm:pt modelId="{1AA7DF37-16E9-4A8F-92AB-5F3173AE86C7}">
      <dgm:prSet phldrT="[Text]"/>
      <dgm:spPr/>
      <dgm:t>
        <a:bodyPr/>
        <a:lstStyle/>
        <a:p>
          <a:pPr algn="l"/>
          <a:r>
            <a:rPr lang="en-US" dirty="0" smtClean="0"/>
            <a:t>Psychographics</a:t>
          </a:r>
          <a:endParaRPr lang="en-US" dirty="0"/>
        </a:p>
      </dgm:t>
    </dgm:pt>
    <dgm:pt modelId="{2507EC57-91C3-4B9D-8322-0B8631DC0DCF}" type="parTrans" cxnId="{1FE9DDE8-F215-4A00-94E6-63E0A2CCAB5C}">
      <dgm:prSet/>
      <dgm:spPr/>
      <dgm:t>
        <a:bodyPr/>
        <a:lstStyle/>
        <a:p>
          <a:endParaRPr lang="en-US"/>
        </a:p>
      </dgm:t>
    </dgm:pt>
    <dgm:pt modelId="{E12936DD-EC84-43C3-835D-D0EFA57B66F0}" type="sibTrans" cxnId="{1FE9DDE8-F215-4A00-94E6-63E0A2CCAB5C}">
      <dgm:prSet/>
      <dgm:spPr/>
      <dgm:t>
        <a:bodyPr/>
        <a:lstStyle/>
        <a:p>
          <a:endParaRPr lang="en-US"/>
        </a:p>
      </dgm:t>
    </dgm:pt>
    <dgm:pt modelId="{C3DE4BD7-4C65-413D-B4C6-7B16080D1240}">
      <dgm:prSet phldrT="[Text]"/>
      <dgm:spPr/>
      <dgm:t>
        <a:bodyPr/>
        <a:lstStyle/>
        <a:p>
          <a:pPr algn="l"/>
          <a:r>
            <a:rPr lang="en-US" dirty="0" smtClean="0"/>
            <a:t>Behavior</a:t>
          </a:r>
          <a:endParaRPr lang="en-US" dirty="0"/>
        </a:p>
      </dgm:t>
    </dgm:pt>
    <dgm:pt modelId="{8CA3A854-1429-4C3D-A995-B4BC50750F1B}" type="parTrans" cxnId="{2773B73D-4C81-4A5E-A17B-B7CED258D7CD}">
      <dgm:prSet/>
      <dgm:spPr/>
      <dgm:t>
        <a:bodyPr/>
        <a:lstStyle/>
        <a:p>
          <a:endParaRPr lang="en-US"/>
        </a:p>
      </dgm:t>
    </dgm:pt>
    <dgm:pt modelId="{5F2890D1-B502-48D5-99BF-8D2D9352B2F0}" type="sibTrans" cxnId="{2773B73D-4C81-4A5E-A17B-B7CED258D7CD}">
      <dgm:prSet/>
      <dgm:spPr/>
      <dgm:t>
        <a:bodyPr/>
        <a:lstStyle/>
        <a:p>
          <a:endParaRPr lang="en-US"/>
        </a:p>
      </dgm:t>
    </dgm:pt>
    <dgm:pt modelId="{442E4286-55CF-4EA7-B51C-26993DE66888}">
      <dgm:prSet phldrT="[Text]"/>
      <dgm:spPr/>
      <dgm:t>
        <a:bodyPr/>
        <a:lstStyle/>
        <a:p>
          <a:pPr algn="l"/>
          <a:r>
            <a:rPr lang="en-US" dirty="0" smtClean="0"/>
            <a:t>Value Responses</a:t>
          </a:r>
          <a:endParaRPr lang="en-US" dirty="0"/>
        </a:p>
      </dgm:t>
    </dgm:pt>
    <dgm:pt modelId="{9CFCAE05-00AE-40BB-952A-6D2C0568680D}" type="parTrans" cxnId="{DAA42B87-512E-4E99-B9D1-D3B0BEF710B3}">
      <dgm:prSet/>
      <dgm:spPr/>
      <dgm:t>
        <a:bodyPr/>
        <a:lstStyle/>
        <a:p>
          <a:endParaRPr lang="en-US"/>
        </a:p>
      </dgm:t>
    </dgm:pt>
    <dgm:pt modelId="{838EA69D-1ECB-4087-8A69-4386F4E06F50}" type="sibTrans" cxnId="{DAA42B87-512E-4E99-B9D1-D3B0BEF710B3}">
      <dgm:prSet/>
      <dgm:spPr/>
      <dgm:t>
        <a:bodyPr/>
        <a:lstStyle/>
        <a:p>
          <a:endParaRPr lang="en-US"/>
        </a:p>
      </dgm:t>
    </dgm:pt>
    <dgm:pt modelId="{4C559A01-922C-4657-9FB5-425D932367EA}">
      <dgm:prSet phldrT="[Text]"/>
      <dgm:spPr/>
      <dgm:t>
        <a:bodyPr/>
        <a:lstStyle/>
        <a:p>
          <a:r>
            <a:rPr lang="en-US" b="1" dirty="0" smtClean="0"/>
            <a:t>Targeting the segment</a:t>
          </a:r>
        </a:p>
      </dgm:t>
    </dgm:pt>
    <dgm:pt modelId="{418127D6-A072-4083-850F-BCAC098AA4A4}" type="parTrans" cxnId="{E33042A2-E5DE-45A1-912A-27016832EEDE}">
      <dgm:prSet/>
      <dgm:spPr/>
      <dgm:t>
        <a:bodyPr/>
        <a:lstStyle/>
        <a:p>
          <a:endParaRPr lang="en-US"/>
        </a:p>
      </dgm:t>
    </dgm:pt>
    <dgm:pt modelId="{C99996F1-7CD6-4E00-920C-9AE4202714CD}" type="sibTrans" cxnId="{E33042A2-E5DE-45A1-912A-27016832EEDE}">
      <dgm:prSet/>
      <dgm:spPr/>
      <dgm:t>
        <a:bodyPr/>
        <a:lstStyle/>
        <a:p>
          <a:endParaRPr lang="en-US"/>
        </a:p>
      </dgm:t>
    </dgm:pt>
    <dgm:pt modelId="{CF489CC0-26BD-4D17-A422-9A11C0DE2B69}">
      <dgm:prSet phldrT="[Text]"/>
      <dgm:spPr/>
      <dgm:t>
        <a:bodyPr/>
        <a:lstStyle/>
        <a:p>
          <a:pPr algn="l"/>
          <a:r>
            <a:rPr lang="en-US" dirty="0" smtClean="0"/>
            <a:t>Based on behavior and value responses</a:t>
          </a:r>
          <a:endParaRPr lang="en-US" dirty="0"/>
        </a:p>
      </dgm:t>
    </dgm:pt>
    <dgm:pt modelId="{0F42F337-B142-4ED9-9B85-73CB7ACD4EA4}" type="parTrans" cxnId="{0E194BC4-A3CD-477F-A233-5222DFDC2022}">
      <dgm:prSet/>
      <dgm:spPr/>
      <dgm:t>
        <a:bodyPr/>
        <a:lstStyle/>
        <a:p>
          <a:endParaRPr lang="en-US"/>
        </a:p>
      </dgm:t>
    </dgm:pt>
    <dgm:pt modelId="{F09915C4-AA3F-49E9-946E-CF8F36EE5655}" type="sibTrans" cxnId="{0E194BC4-A3CD-477F-A233-5222DFDC2022}">
      <dgm:prSet/>
      <dgm:spPr/>
      <dgm:t>
        <a:bodyPr/>
        <a:lstStyle/>
        <a:p>
          <a:endParaRPr lang="en-US"/>
        </a:p>
      </dgm:t>
    </dgm:pt>
    <dgm:pt modelId="{EECC3567-2347-436E-B085-65F08CAA0FAC}">
      <dgm:prSet phldrT="[Text]"/>
      <dgm:spPr/>
      <dgm:t>
        <a:bodyPr/>
        <a:lstStyle/>
        <a:p>
          <a:pPr algn="l"/>
          <a:r>
            <a:rPr lang="en-US" dirty="0" smtClean="0"/>
            <a:t>Based on demographics and psychographics</a:t>
          </a:r>
          <a:endParaRPr lang="en-US" dirty="0"/>
        </a:p>
      </dgm:t>
    </dgm:pt>
    <dgm:pt modelId="{F237B3CD-0B8E-4C87-892F-68EAFA1512AB}" type="parTrans" cxnId="{BB783321-8041-4DAF-9062-193B8B9E7B0F}">
      <dgm:prSet/>
      <dgm:spPr/>
      <dgm:t>
        <a:bodyPr/>
        <a:lstStyle/>
        <a:p>
          <a:endParaRPr lang="en-US"/>
        </a:p>
      </dgm:t>
    </dgm:pt>
    <dgm:pt modelId="{0060A523-1076-45A4-B272-7084116B4AC0}" type="sibTrans" cxnId="{BB783321-8041-4DAF-9062-193B8B9E7B0F}">
      <dgm:prSet/>
      <dgm:spPr/>
      <dgm:t>
        <a:bodyPr/>
        <a:lstStyle/>
        <a:p>
          <a:endParaRPr lang="en-US"/>
        </a:p>
      </dgm:t>
    </dgm:pt>
    <dgm:pt modelId="{444235A1-553F-4D02-8A74-E69E368D0C46}">
      <dgm:prSet phldrT="[Text]"/>
      <dgm:spPr/>
      <dgm:t>
        <a:bodyPr/>
        <a:lstStyle/>
        <a:p>
          <a:pPr algn="l"/>
          <a:endParaRPr lang="en-US" dirty="0"/>
        </a:p>
      </dgm:t>
    </dgm:pt>
    <dgm:pt modelId="{B7E4BD16-A795-4F2F-97BC-BFF4E927D296}" type="parTrans" cxnId="{E88321CE-7591-4EB1-A1BF-E5FB8437EBBC}">
      <dgm:prSet/>
      <dgm:spPr/>
      <dgm:t>
        <a:bodyPr/>
        <a:lstStyle/>
        <a:p>
          <a:endParaRPr lang="en-US"/>
        </a:p>
      </dgm:t>
    </dgm:pt>
    <dgm:pt modelId="{7161D6E4-D883-4573-80F8-3C01E82FAB96}" type="sibTrans" cxnId="{E88321CE-7591-4EB1-A1BF-E5FB8437EBBC}">
      <dgm:prSet/>
      <dgm:spPr/>
      <dgm:t>
        <a:bodyPr/>
        <a:lstStyle/>
        <a:p>
          <a:endParaRPr lang="en-US"/>
        </a:p>
      </dgm:t>
    </dgm:pt>
    <dgm:pt modelId="{60DFCA56-168A-45CE-846A-3937B1E920F2}">
      <dgm:prSet phldrT="[Text]"/>
      <dgm:spPr/>
      <dgm:t>
        <a:bodyPr/>
        <a:lstStyle/>
        <a:p>
          <a:pPr algn="l"/>
          <a:endParaRPr lang="en-US" dirty="0"/>
        </a:p>
      </dgm:t>
    </dgm:pt>
    <dgm:pt modelId="{425CDA45-BF52-477B-9AC5-BF5DF14C4CF6}" type="parTrans" cxnId="{6630136E-90A1-4468-871A-041BDAB4CC40}">
      <dgm:prSet/>
      <dgm:spPr/>
      <dgm:t>
        <a:bodyPr/>
        <a:lstStyle/>
        <a:p>
          <a:endParaRPr lang="en-US"/>
        </a:p>
      </dgm:t>
    </dgm:pt>
    <dgm:pt modelId="{82786BAE-11D6-4A19-9BE3-DC92D2B629F0}" type="sibTrans" cxnId="{6630136E-90A1-4468-871A-041BDAB4CC40}">
      <dgm:prSet/>
      <dgm:spPr/>
      <dgm:t>
        <a:bodyPr/>
        <a:lstStyle/>
        <a:p>
          <a:endParaRPr lang="en-US"/>
        </a:p>
      </dgm:t>
    </dgm:pt>
    <dgm:pt modelId="{E3B95D44-FA80-4215-BFC7-14ED889BFDF9}">
      <dgm:prSet phldrT="[Text]"/>
      <dgm:spPr/>
      <dgm:t>
        <a:bodyPr/>
        <a:lstStyle/>
        <a:p>
          <a:pPr algn="l"/>
          <a:endParaRPr lang="en-US" dirty="0"/>
        </a:p>
      </dgm:t>
    </dgm:pt>
    <dgm:pt modelId="{69AABE59-FCC1-4778-8C5B-1C636BF33D28}" type="parTrans" cxnId="{8677EFE5-005E-45BF-8C51-7E0828FD49DF}">
      <dgm:prSet/>
      <dgm:spPr/>
      <dgm:t>
        <a:bodyPr/>
        <a:lstStyle/>
        <a:p>
          <a:endParaRPr lang="en-US"/>
        </a:p>
      </dgm:t>
    </dgm:pt>
    <dgm:pt modelId="{8968511E-02E6-43B7-9F74-E130781E2CEA}" type="sibTrans" cxnId="{8677EFE5-005E-45BF-8C51-7E0828FD49DF}">
      <dgm:prSet/>
      <dgm:spPr/>
      <dgm:t>
        <a:bodyPr/>
        <a:lstStyle/>
        <a:p>
          <a:endParaRPr lang="en-US"/>
        </a:p>
      </dgm:t>
    </dgm:pt>
    <dgm:pt modelId="{B1A2C456-5CDB-4979-BB7C-7128022A5B8F}">
      <dgm:prSet phldrT="[Text]"/>
      <dgm:spPr/>
      <dgm:t>
        <a:bodyPr/>
        <a:lstStyle/>
        <a:p>
          <a:pPr algn="l"/>
          <a:endParaRPr lang="en-US" dirty="0"/>
        </a:p>
      </dgm:t>
    </dgm:pt>
    <dgm:pt modelId="{5FD4DA4F-5F82-4A01-8A17-B86CDA94CB97}" type="parTrans" cxnId="{E8701376-2BFD-487B-812F-8B11D5DEC806}">
      <dgm:prSet/>
      <dgm:spPr/>
      <dgm:t>
        <a:bodyPr/>
        <a:lstStyle/>
        <a:p>
          <a:endParaRPr lang="en-US"/>
        </a:p>
      </dgm:t>
    </dgm:pt>
    <dgm:pt modelId="{181041B6-8C9F-4038-804E-F67EA12FDFA4}" type="sibTrans" cxnId="{E8701376-2BFD-487B-812F-8B11D5DEC806}">
      <dgm:prSet/>
      <dgm:spPr/>
      <dgm:t>
        <a:bodyPr/>
        <a:lstStyle/>
        <a:p>
          <a:endParaRPr lang="en-US"/>
        </a:p>
      </dgm:t>
    </dgm:pt>
    <dgm:pt modelId="{75D15840-5682-4C05-8B15-0E0953B32520}">
      <dgm:prSet phldrT="[Text]"/>
      <dgm:spPr/>
      <dgm:t>
        <a:bodyPr/>
        <a:lstStyle/>
        <a:p>
          <a:r>
            <a:rPr lang="en-US" b="0" dirty="0" smtClean="0"/>
            <a:t>Promotional plans</a:t>
          </a:r>
        </a:p>
      </dgm:t>
    </dgm:pt>
    <dgm:pt modelId="{DB839EE1-A274-4C7F-940A-FBAE7465EA1B}" type="parTrans" cxnId="{35277B02-8F1F-43D5-B7FA-89869578F6E5}">
      <dgm:prSet/>
      <dgm:spPr/>
      <dgm:t>
        <a:bodyPr/>
        <a:lstStyle/>
        <a:p>
          <a:endParaRPr lang="en-US"/>
        </a:p>
      </dgm:t>
    </dgm:pt>
    <dgm:pt modelId="{F88E6D52-298A-4A0E-AFAA-7C863C37FF30}" type="sibTrans" cxnId="{35277B02-8F1F-43D5-B7FA-89869578F6E5}">
      <dgm:prSet/>
      <dgm:spPr/>
      <dgm:t>
        <a:bodyPr/>
        <a:lstStyle/>
        <a:p>
          <a:endParaRPr lang="en-US"/>
        </a:p>
      </dgm:t>
    </dgm:pt>
    <dgm:pt modelId="{CAFF2813-B5F2-480A-8099-42668A2A83FB}">
      <dgm:prSet phldrT="[Text]"/>
      <dgm:spPr/>
      <dgm:t>
        <a:bodyPr/>
        <a:lstStyle/>
        <a:p>
          <a:r>
            <a:rPr lang="en-US" b="0" dirty="0" smtClean="0"/>
            <a:t>CRM</a:t>
          </a:r>
        </a:p>
      </dgm:t>
    </dgm:pt>
    <dgm:pt modelId="{CA07549C-2D03-4527-84DE-0174798F928A}" type="parTrans" cxnId="{14589C31-7C3B-491A-8C20-5C8FBD3148E6}">
      <dgm:prSet/>
      <dgm:spPr/>
      <dgm:t>
        <a:bodyPr/>
        <a:lstStyle/>
        <a:p>
          <a:endParaRPr lang="en-US"/>
        </a:p>
      </dgm:t>
    </dgm:pt>
    <dgm:pt modelId="{FE41CFFD-B596-4707-B292-E0268D6C0E00}" type="sibTrans" cxnId="{14589C31-7C3B-491A-8C20-5C8FBD3148E6}">
      <dgm:prSet/>
      <dgm:spPr/>
      <dgm:t>
        <a:bodyPr/>
        <a:lstStyle/>
        <a:p>
          <a:endParaRPr lang="en-US"/>
        </a:p>
      </dgm:t>
    </dgm:pt>
    <dgm:pt modelId="{2ED0A5F3-71DE-467A-AC5B-2BD2A1A5A8D3}">
      <dgm:prSet phldrT="[Text]"/>
      <dgm:spPr/>
      <dgm:t>
        <a:bodyPr/>
        <a:lstStyle/>
        <a:p>
          <a:r>
            <a:rPr lang="en-US" b="0" dirty="0" smtClean="0"/>
            <a:t>Loyalty programs</a:t>
          </a:r>
        </a:p>
      </dgm:t>
    </dgm:pt>
    <dgm:pt modelId="{9BA2142E-19CE-4AE1-9B39-95A1F4ED75F3}" type="parTrans" cxnId="{2D9C1569-EB9F-4531-9B4A-2FBEDD99847C}">
      <dgm:prSet/>
      <dgm:spPr/>
      <dgm:t>
        <a:bodyPr/>
        <a:lstStyle/>
        <a:p>
          <a:endParaRPr lang="en-US"/>
        </a:p>
      </dgm:t>
    </dgm:pt>
    <dgm:pt modelId="{6BABD6FD-643B-4835-8FB1-1157B3724751}" type="sibTrans" cxnId="{2D9C1569-EB9F-4531-9B4A-2FBEDD99847C}">
      <dgm:prSet/>
      <dgm:spPr/>
      <dgm:t>
        <a:bodyPr/>
        <a:lstStyle/>
        <a:p>
          <a:endParaRPr lang="en-US"/>
        </a:p>
      </dgm:t>
    </dgm:pt>
    <dgm:pt modelId="{E2922F5D-6304-4430-B2C9-01417A9B7F66}">
      <dgm:prSet phldrT="[Text]"/>
      <dgm:spPr/>
      <dgm:t>
        <a:bodyPr/>
        <a:lstStyle/>
        <a:p>
          <a:r>
            <a:rPr lang="en-US" b="0" dirty="0" smtClean="0"/>
            <a:t>Communication plans</a:t>
          </a:r>
        </a:p>
      </dgm:t>
    </dgm:pt>
    <dgm:pt modelId="{722BD8FA-B0FD-4583-8C6B-E1BA86C814CA}" type="parTrans" cxnId="{F429FFF4-F8C1-45B8-B3E6-7B2E6F3CD5BA}">
      <dgm:prSet/>
      <dgm:spPr/>
      <dgm:t>
        <a:bodyPr/>
        <a:lstStyle/>
        <a:p>
          <a:endParaRPr lang="en-US"/>
        </a:p>
      </dgm:t>
    </dgm:pt>
    <dgm:pt modelId="{E19E1A61-68C1-4338-9257-A700C998D7E5}" type="sibTrans" cxnId="{F429FFF4-F8C1-45B8-B3E6-7B2E6F3CD5BA}">
      <dgm:prSet/>
      <dgm:spPr/>
      <dgm:t>
        <a:bodyPr/>
        <a:lstStyle/>
        <a:p>
          <a:endParaRPr lang="en-US"/>
        </a:p>
      </dgm:t>
    </dgm:pt>
    <dgm:pt modelId="{94E5A25D-C2D4-4EA8-ADFB-D13679E629E7}">
      <dgm:prSet phldrT="[Text]"/>
      <dgm:spPr/>
      <dgm:t>
        <a:bodyPr/>
        <a:lstStyle/>
        <a:p>
          <a:endParaRPr lang="en-US" b="0" dirty="0" smtClean="0"/>
        </a:p>
      </dgm:t>
    </dgm:pt>
    <dgm:pt modelId="{90D7BC56-71A5-4BBE-8746-04DF878C42F5}" type="parTrans" cxnId="{EA283DA8-B5F0-4B67-9C26-F64806DC2F4B}">
      <dgm:prSet/>
      <dgm:spPr/>
      <dgm:t>
        <a:bodyPr/>
        <a:lstStyle/>
        <a:p>
          <a:endParaRPr lang="en-US"/>
        </a:p>
      </dgm:t>
    </dgm:pt>
    <dgm:pt modelId="{A191B0AD-9DAD-4D12-9DD9-07414778F2B1}" type="sibTrans" cxnId="{EA283DA8-B5F0-4B67-9C26-F64806DC2F4B}">
      <dgm:prSet/>
      <dgm:spPr/>
      <dgm:t>
        <a:bodyPr/>
        <a:lstStyle/>
        <a:p>
          <a:endParaRPr lang="en-US"/>
        </a:p>
      </dgm:t>
    </dgm:pt>
    <dgm:pt modelId="{EECBD0F6-6D6D-450D-9C93-0CD3AFF724E6}">
      <dgm:prSet phldrT="[Text]"/>
      <dgm:spPr/>
      <dgm:t>
        <a:bodyPr/>
        <a:lstStyle/>
        <a:p>
          <a:r>
            <a:rPr lang="en-US" b="0" dirty="0" smtClean="0"/>
            <a:t>Sales plans</a:t>
          </a:r>
        </a:p>
      </dgm:t>
    </dgm:pt>
    <dgm:pt modelId="{5F40E0F4-88AB-4257-8F6B-62ECBA05F2B8}" type="parTrans" cxnId="{B38E5DB4-A3D0-4052-A866-829C52EFFA61}">
      <dgm:prSet/>
      <dgm:spPr/>
      <dgm:t>
        <a:bodyPr/>
        <a:lstStyle/>
        <a:p>
          <a:endParaRPr lang="en-US"/>
        </a:p>
      </dgm:t>
    </dgm:pt>
    <dgm:pt modelId="{AFF6798F-6C72-4DA0-A8A2-A084FCDF903C}" type="sibTrans" cxnId="{B38E5DB4-A3D0-4052-A866-829C52EFFA61}">
      <dgm:prSet/>
      <dgm:spPr/>
      <dgm:t>
        <a:bodyPr/>
        <a:lstStyle/>
        <a:p>
          <a:endParaRPr lang="en-US"/>
        </a:p>
      </dgm:t>
    </dgm:pt>
    <dgm:pt modelId="{A8C617F4-8B82-48ED-AA4E-44EA6D0A1391}">
      <dgm:prSet phldrT="[Text]"/>
      <dgm:spPr/>
      <dgm:t>
        <a:bodyPr/>
        <a:lstStyle/>
        <a:p>
          <a:pPr algn="l"/>
          <a:r>
            <a:rPr lang="en-US" dirty="0" smtClean="0"/>
            <a:t>Based on nature of data</a:t>
          </a:r>
          <a:endParaRPr lang="en-US" dirty="0"/>
        </a:p>
      </dgm:t>
    </dgm:pt>
    <dgm:pt modelId="{4C0126EA-A412-4E74-9EA5-02A843A9C1C6}" type="parTrans" cxnId="{D7AE488A-654F-4BAC-8608-2BBA87F1A6F1}">
      <dgm:prSet/>
      <dgm:spPr/>
      <dgm:t>
        <a:bodyPr/>
        <a:lstStyle/>
        <a:p>
          <a:endParaRPr lang="en-US"/>
        </a:p>
      </dgm:t>
    </dgm:pt>
    <dgm:pt modelId="{E3ED0B9A-1FE5-480A-BF0F-0A70A054AA6A}" type="sibTrans" cxnId="{D7AE488A-654F-4BAC-8608-2BBA87F1A6F1}">
      <dgm:prSet/>
      <dgm:spPr/>
      <dgm:t>
        <a:bodyPr/>
        <a:lstStyle/>
        <a:p>
          <a:endParaRPr lang="en-US"/>
        </a:p>
      </dgm:t>
    </dgm:pt>
    <dgm:pt modelId="{3C685ADE-5521-4B54-9937-69975CE6642E}" type="pres">
      <dgm:prSet presAssocID="{87BA05F3-430D-42D6-B8DE-E807C3212D66}" presName="CompostProcess" presStyleCnt="0">
        <dgm:presLayoutVars>
          <dgm:dir/>
          <dgm:resizeHandles val="exact"/>
        </dgm:presLayoutVars>
      </dgm:prSet>
      <dgm:spPr/>
    </dgm:pt>
    <dgm:pt modelId="{8D0787AD-9D6C-4CE6-83D1-22DD66A4A81D}" type="pres">
      <dgm:prSet presAssocID="{87BA05F3-430D-42D6-B8DE-E807C3212D66}" presName="arrow" presStyleLbl="bgShp" presStyleIdx="0" presStyleCnt="1"/>
      <dgm:spPr/>
    </dgm:pt>
    <dgm:pt modelId="{BBAEBB6D-83E1-4BCA-9D17-1C66A0AB9450}" type="pres">
      <dgm:prSet presAssocID="{87BA05F3-430D-42D6-B8DE-E807C3212D66}" presName="linearProcess" presStyleCnt="0"/>
      <dgm:spPr/>
    </dgm:pt>
    <dgm:pt modelId="{B8BE39C9-1846-43F8-8432-677F31EBCD5F}" type="pres">
      <dgm:prSet presAssocID="{98629664-31AD-40D2-8060-413432CDA377}" presName="textNode" presStyleLbl="node1" presStyleIdx="0" presStyleCnt="5" custScaleY="1408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D697B-A3CA-4C0D-B3B1-7A4C996A7EFF}" type="pres">
      <dgm:prSet presAssocID="{3FD0FECB-F953-4AD1-87B9-2FEBDA70521B}" presName="sibTrans" presStyleCnt="0"/>
      <dgm:spPr/>
    </dgm:pt>
    <dgm:pt modelId="{6AC0D549-318A-40EA-A79D-6EAFB9008C4D}" type="pres">
      <dgm:prSet presAssocID="{CD7A303E-1FB7-4E91-8190-86A748D8BAA1}" presName="textNode" presStyleLbl="node1" presStyleIdx="1" presStyleCnt="5" custScaleY="1408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46ED3-6748-4682-A841-76973DB71CDC}" type="pres">
      <dgm:prSet presAssocID="{24889A62-0B9A-4953-8816-437540D9925F}" presName="sibTrans" presStyleCnt="0"/>
      <dgm:spPr/>
    </dgm:pt>
    <dgm:pt modelId="{D56C9CDB-9B72-42D6-B299-96DD0472577C}" type="pres">
      <dgm:prSet presAssocID="{7D961A05-B6F2-4EB5-90AF-6297CF53C88C}" presName="textNode" presStyleLbl="node1" presStyleIdx="2" presStyleCnt="5" custScaleY="1408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C60A27-AFF7-4E9B-92A4-0A6020BDBA55}" type="pres">
      <dgm:prSet presAssocID="{CD750A60-D969-42F8-8C0A-CABC91C9B4E3}" presName="sibTrans" presStyleCnt="0"/>
      <dgm:spPr/>
    </dgm:pt>
    <dgm:pt modelId="{03637379-DC0D-4920-9415-622ECECAD97B}" type="pres">
      <dgm:prSet presAssocID="{C1EB5CE6-9D88-40EB-A221-2779759E11B2}" presName="textNode" presStyleLbl="node1" presStyleIdx="3" presStyleCnt="5" custScaleY="1408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52F8C-B2CA-40D6-8821-4E03992A9B83}" type="pres">
      <dgm:prSet presAssocID="{76F4C0E5-7620-4C4F-9FE5-230BCBA58740}" presName="sibTrans" presStyleCnt="0"/>
      <dgm:spPr/>
    </dgm:pt>
    <dgm:pt modelId="{553C8FB3-EEDC-4AB7-8514-29C4D3D5E7B3}" type="pres">
      <dgm:prSet presAssocID="{4C559A01-922C-4657-9FB5-425D932367EA}" presName="textNode" presStyleLbl="node1" presStyleIdx="4" presStyleCnt="5" custScaleY="1405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6837C6-4334-4C8C-A609-E6885025FE9D}" type="presOf" srcId="{A8C617F4-8B82-48ED-AA4E-44EA6D0A1391}" destId="{D56C9CDB-9B72-42D6-B299-96DD0472577C}" srcOrd="0" destOrd="3" presId="urn:microsoft.com/office/officeart/2005/8/layout/hProcess9"/>
    <dgm:cxn modelId="{67D7843C-836C-438A-BB8B-90F429C4A1DE}" type="presOf" srcId="{75D15840-5682-4C05-8B15-0E0953B32520}" destId="{553C8FB3-EEDC-4AB7-8514-29C4D3D5E7B3}" srcOrd="0" destOrd="3" presId="urn:microsoft.com/office/officeart/2005/8/layout/hProcess9"/>
    <dgm:cxn modelId="{5500873C-84E9-4359-A144-D15EA203312D}" type="presOf" srcId="{EECC3567-2347-436E-B085-65F08CAA0FAC}" destId="{03637379-DC0D-4920-9415-622ECECAD97B}" srcOrd="0" destOrd="2" presId="urn:microsoft.com/office/officeart/2005/8/layout/hProcess9"/>
    <dgm:cxn modelId="{072B4887-8B62-4EFA-8ECF-EEEBF94678CA}" type="presOf" srcId="{E2922F5D-6304-4430-B2C9-01417A9B7F66}" destId="{553C8FB3-EEDC-4AB7-8514-29C4D3D5E7B3}" srcOrd="0" destOrd="6" presId="urn:microsoft.com/office/officeart/2005/8/layout/hProcess9"/>
    <dgm:cxn modelId="{B38E5DB4-A3D0-4052-A866-829C52EFFA61}" srcId="{4C559A01-922C-4657-9FB5-425D932367EA}" destId="{EECBD0F6-6D6D-450D-9C93-0CD3AFF724E6}" srcOrd="1" destOrd="0" parTransId="{5F40E0F4-88AB-4257-8F6B-62ECBA05F2B8}" sibTransId="{AFF6798F-6C72-4DA0-A8A2-A084FCDF903C}"/>
    <dgm:cxn modelId="{EA283DA8-B5F0-4B67-9C26-F64806DC2F4B}" srcId="{4C559A01-922C-4657-9FB5-425D932367EA}" destId="{94E5A25D-C2D4-4EA8-ADFB-D13679E629E7}" srcOrd="0" destOrd="0" parTransId="{90D7BC56-71A5-4BBE-8746-04DF878C42F5}" sibTransId="{A191B0AD-9DAD-4D12-9DD9-07414778F2B1}"/>
    <dgm:cxn modelId="{89D42892-CB64-4C15-9AF4-4354413BC2B8}" srcId="{87BA05F3-430D-42D6-B8DE-E807C3212D66}" destId="{C1EB5CE6-9D88-40EB-A221-2779759E11B2}" srcOrd="3" destOrd="0" parTransId="{D04F1F02-31E3-4965-AC24-9FEE6D194ACE}" sibTransId="{76F4C0E5-7620-4C4F-9FE5-230BCBA58740}"/>
    <dgm:cxn modelId="{78E34E17-450A-4785-99A9-71C6A7309589}" type="presOf" srcId="{C3DE4BD7-4C65-413D-B4C6-7B16080D1240}" destId="{B8BE39C9-1846-43F8-8432-677F31EBCD5F}" srcOrd="0" destOrd="5" presId="urn:microsoft.com/office/officeart/2005/8/layout/hProcess9"/>
    <dgm:cxn modelId="{06172ACC-8495-4FC9-B2EF-88F6159C3330}" type="presOf" srcId="{CD7A303E-1FB7-4E91-8190-86A748D8BAA1}" destId="{6AC0D549-318A-40EA-A79D-6EAFB9008C4D}" srcOrd="0" destOrd="0" presId="urn:microsoft.com/office/officeart/2005/8/layout/hProcess9"/>
    <dgm:cxn modelId="{BB783321-8041-4DAF-9062-193B8B9E7B0F}" srcId="{C1EB5CE6-9D88-40EB-A221-2779759E11B2}" destId="{EECC3567-2347-436E-B085-65F08CAA0FAC}" srcOrd="1" destOrd="0" parTransId="{F237B3CD-0B8E-4C87-892F-68EAFA1512AB}" sibTransId="{0060A523-1076-45A4-B272-7084116B4AC0}"/>
    <dgm:cxn modelId="{EB04F886-9FC8-426A-AA38-611C88C05167}" type="presOf" srcId="{94E5A25D-C2D4-4EA8-ADFB-D13679E629E7}" destId="{553C8FB3-EEDC-4AB7-8514-29C4D3D5E7B3}" srcOrd="0" destOrd="1" presId="urn:microsoft.com/office/officeart/2005/8/layout/hProcess9"/>
    <dgm:cxn modelId="{14589C31-7C3B-491A-8C20-5C8FBD3148E6}" srcId="{4C559A01-922C-4657-9FB5-425D932367EA}" destId="{CAFF2813-B5F2-480A-8099-42668A2A83FB}" srcOrd="3" destOrd="0" parTransId="{CA07549C-2D03-4527-84DE-0174798F928A}" sibTransId="{FE41CFFD-B596-4707-B292-E0268D6C0E00}"/>
    <dgm:cxn modelId="{D4BCD7CF-4DBE-4E9E-AC1F-B0DE0F3EECAD}" type="presOf" srcId="{2ED0A5F3-71DE-467A-AC5B-2BD2A1A5A8D3}" destId="{553C8FB3-EEDC-4AB7-8514-29C4D3D5E7B3}" srcOrd="0" destOrd="5" presId="urn:microsoft.com/office/officeart/2005/8/layout/hProcess9"/>
    <dgm:cxn modelId="{1FE9DDE8-F215-4A00-94E6-63E0A2CCAB5C}" srcId="{98629664-31AD-40D2-8060-413432CDA377}" destId="{1AA7DF37-16E9-4A8F-92AB-5F3173AE86C7}" srcOrd="3" destOrd="0" parTransId="{2507EC57-91C3-4B9D-8322-0B8631DC0DCF}" sibTransId="{E12936DD-EC84-43C3-835D-D0EFA57B66F0}"/>
    <dgm:cxn modelId="{C75EE476-5B85-4378-A717-5C05999A05BF}" type="presOf" srcId="{98629664-31AD-40D2-8060-413432CDA377}" destId="{B8BE39C9-1846-43F8-8432-677F31EBCD5F}" srcOrd="0" destOrd="0" presId="urn:microsoft.com/office/officeart/2005/8/layout/hProcess9"/>
    <dgm:cxn modelId="{105E6552-8059-403C-93DA-B21C0BD06A66}" type="presOf" srcId="{1AA7DF37-16E9-4A8F-92AB-5F3173AE86C7}" destId="{B8BE39C9-1846-43F8-8432-677F31EBCD5F}" srcOrd="0" destOrd="4" presId="urn:microsoft.com/office/officeart/2005/8/layout/hProcess9"/>
    <dgm:cxn modelId="{6630136E-90A1-4468-871A-041BDAB4CC40}" srcId="{7D961A05-B6F2-4EB5-90AF-6297CF53C88C}" destId="{60DFCA56-168A-45CE-846A-3937B1E920F2}" srcOrd="0" destOrd="0" parTransId="{425CDA45-BF52-477B-9AC5-BF5DF14C4CF6}" sibTransId="{82786BAE-11D6-4A19-9BE3-DC92D2B629F0}"/>
    <dgm:cxn modelId="{2773B73D-4C81-4A5E-A17B-B7CED258D7CD}" srcId="{98629664-31AD-40D2-8060-413432CDA377}" destId="{C3DE4BD7-4C65-413D-B4C6-7B16080D1240}" srcOrd="4" destOrd="0" parTransId="{8CA3A854-1429-4C3D-A995-B4BC50750F1B}" sibTransId="{5F2890D1-B502-48D5-99BF-8D2D9352B2F0}"/>
    <dgm:cxn modelId="{E8701376-2BFD-487B-812F-8B11D5DEC806}" srcId="{98629664-31AD-40D2-8060-413432CDA377}" destId="{B1A2C456-5CDB-4979-BB7C-7128022A5B8F}" srcOrd="1" destOrd="0" parTransId="{5FD4DA4F-5F82-4A01-8A17-B86CDA94CB97}" sibTransId="{181041B6-8C9F-4038-804E-F67EA12FDFA4}"/>
    <dgm:cxn modelId="{4D24A431-07E3-47BB-B509-74D1DC8CA737}" srcId="{87BA05F3-430D-42D6-B8DE-E807C3212D66}" destId="{7D961A05-B6F2-4EB5-90AF-6297CF53C88C}" srcOrd="2" destOrd="0" parTransId="{586495E5-BC76-4882-B2A8-1FC15CDD1AE8}" sibTransId="{CD750A60-D969-42F8-8C0A-CABC91C9B4E3}"/>
    <dgm:cxn modelId="{3CDED359-408B-46B2-A880-C60F0459C486}" type="presOf" srcId="{CF489CC0-26BD-4D17-A422-9A11C0DE2B69}" destId="{D56C9CDB-9B72-42D6-B299-96DD0472577C}" srcOrd="0" destOrd="2" presId="urn:microsoft.com/office/officeart/2005/8/layout/hProcess9"/>
    <dgm:cxn modelId="{964C41A7-8D13-4CF6-98A0-CEFB7E022E4C}" type="presOf" srcId="{87BA05F3-430D-42D6-B8DE-E807C3212D66}" destId="{3C685ADE-5521-4B54-9937-69975CE6642E}" srcOrd="0" destOrd="0" presId="urn:microsoft.com/office/officeart/2005/8/layout/hProcess9"/>
    <dgm:cxn modelId="{EAD6C9FB-872B-45CF-9BE7-CAB3F50240E6}" type="presOf" srcId="{60DFCA56-168A-45CE-846A-3937B1E920F2}" destId="{D56C9CDB-9B72-42D6-B299-96DD0472577C}" srcOrd="0" destOrd="1" presId="urn:microsoft.com/office/officeart/2005/8/layout/hProcess9"/>
    <dgm:cxn modelId="{0989628C-E053-4B1E-8D40-C119ABFAA300}" type="presOf" srcId="{C1EB5CE6-9D88-40EB-A221-2779759E11B2}" destId="{03637379-DC0D-4920-9415-622ECECAD97B}" srcOrd="0" destOrd="0" presId="urn:microsoft.com/office/officeart/2005/8/layout/hProcess9"/>
    <dgm:cxn modelId="{8677EFE5-005E-45BF-8C51-7E0828FD49DF}" srcId="{98629664-31AD-40D2-8060-413432CDA377}" destId="{E3B95D44-FA80-4215-BFC7-14ED889BFDF9}" srcOrd="0" destOrd="0" parTransId="{69AABE59-FCC1-4778-8C5B-1C636BF33D28}" sibTransId="{8968511E-02E6-43B7-9F74-E130781E2CEA}"/>
    <dgm:cxn modelId="{35277B02-8F1F-43D5-B7FA-89869578F6E5}" srcId="{4C559A01-922C-4657-9FB5-425D932367EA}" destId="{75D15840-5682-4C05-8B15-0E0953B32520}" srcOrd="2" destOrd="0" parTransId="{DB839EE1-A274-4C7F-940A-FBAE7465EA1B}" sibTransId="{F88E6D52-298A-4A0E-AFAA-7C863C37FF30}"/>
    <dgm:cxn modelId="{A5BA09F0-131A-4061-96DC-2481FCD56F4F}" srcId="{87BA05F3-430D-42D6-B8DE-E807C3212D66}" destId="{CD7A303E-1FB7-4E91-8190-86A748D8BAA1}" srcOrd="1" destOrd="0" parTransId="{0FA529F1-F82F-4067-987E-E1FFD558C01C}" sibTransId="{24889A62-0B9A-4953-8816-437540D9925F}"/>
    <dgm:cxn modelId="{35EF533A-9A6F-4878-9CB2-A1D5614A0E9D}" type="presOf" srcId="{E3B95D44-FA80-4215-BFC7-14ED889BFDF9}" destId="{B8BE39C9-1846-43F8-8432-677F31EBCD5F}" srcOrd="0" destOrd="1" presId="urn:microsoft.com/office/officeart/2005/8/layout/hProcess9"/>
    <dgm:cxn modelId="{8CF37AD5-0978-417A-BB77-531F23F20A6A}" type="presOf" srcId="{844CEFEE-283E-4ED2-B3DC-860E676DE3F0}" destId="{B8BE39C9-1846-43F8-8432-677F31EBCD5F}" srcOrd="0" destOrd="3" presId="urn:microsoft.com/office/officeart/2005/8/layout/hProcess9"/>
    <dgm:cxn modelId="{D7AE488A-654F-4BAC-8608-2BBA87F1A6F1}" srcId="{7D961A05-B6F2-4EB5-90AF-6297CF53C88C}" destId="{A8C617F4-8B82-48ED-AA4E-44EA6D0A1391}" srcOrd="2" destOrd="0" parTransId="{4C0126EA-A412-4E74-9EA5-02A843A9C1C6}" sibTransId="{E3ED0B9A-1FE5-480A-BF0F-0A70A054AA6A}"/>
    <dgm:cxn modelId="{1115D0C6-F08E-4BED-886E-22434C3DE9DD}" type="presOf" srcId="{EECBD0F6-6D6D-450D-9C93-0CD3AFF724E6}" destId="{553C8FB3-EEDC-4AB7-8514-29C4D3D5E7B3}" srcOrd="0" destOrd="2" presId="urn:microsoft.com/office/officeart/2005/8/layout/hProcess9"/>
    <dgm:cxn modelId="{2D9C1569-EB9F-4531-9B4A-2FBEDD99847C}" srcId="{4C559A01-922C-4657-9FB5-425D932367EA}" destId="{2ED0A5F3-71DE-467A-AC5B-2BD2A1A5A8D3}" srcOrd="4" destOrd="0" parTransId="{9BA2142E-19CE-4AE1-9B39-95A1F4ED75F3}" sibTransId="{6BABD6FD-643B-4835-8FB1-1157B3724751}"/>
    <dgm:cxn modelId="{7CF56F32-0664-44FE-AEAC-F33612763BF1}" type="presOf" srcId="{7D961A05-B6F2-4EB5-90AF-6297CF53C88C}" destId="{D56C9CDB-9B72-42D6-B299-96DD0472577C}" srcOrd="0" destOrd="0" presId="urn:microsoft.com/office/officeart/2005/8/layout/hProcess9"/>
    <dgm:cxn modelId="{5195B06E-E3FC-4ED1-A9C2-9BD03B36CE66}" type="presOf" srcId="{444235A1-553F-4D02-8A74-E69E368D0C46}" destId="{03637379-DC0D-4920-9415-622ECECAD97B}" srcOrd="0" destOrd="1" presId="urn:microsoft.com/office/officeart/2005/8/layout/hProcess9"/>
    <dgm:cxn modelId="{D2D7DA43-4085-4871-95BF-C640ECD4ADC3}" type="presOf" srcId="{B1A2C456-5CDB-4979-BB7C-7128022A5B8F}" destId="{B8BE39C9-1846-43F8-8432-677F31EBCD5F}" srcOrd="0" destOrd="2" presId="urn:microsoft.com/office/officeart/2005/8/layout/hProcess9"/>
    <dgm:cxn modelId="{0E194BC4-A3CD-477F-A233-5222DFDC2022}" srcId="{7D961A05-B6F2-4EB5-90AF-6297CF53C88C}" destId="{CF489CC0-26BD-4D17-A422-9A11C0DE2B69}" srcOrd="1" destOrd="0" parTransId="{0F42F337-B142-4ED9-9B85-73CB7ACD4EA4}" sibTransId="{F09915C4-AA3F-49E9-946E-CF8F36EE5655}"/>
    <dgm:cxn modelId="{E33042A2-E5DE-45A1-912A-27016832EEDE}" srcId="{87BA05F3-430D-42D6-B8DE-E807C3212D66}" destId="{4C559A01-922C-4657-9FB5-425D932367EA}" srcOrd="4" destOrd="0" parTransId="{418127D6-A072-4083-850F-BCAC098AA4A4}" sibTransId="{C99996F1-7CD6-4E00-920C-9AE4202714CD}"/>
    <dgm:cxn modelId="{6143E2C7-4461-4C7B-8424-6524012AF693}" srcId="{98629664-31AD-40D2-8060-413432CDA377}" destId="{844CEFEE-283E-4ED2-B3DC-860E676DE3F0}" srcOrd="2" destOrd="0" parTransId="{992F6335-C189-430D-BD35-52950AAC033E}" sibTransId="{405A5337-D931-46EC-8EB5-98210C03FDCD}"/>
    <dgm:cxn modelId="{F87CC955-4E8C-4376-BBD5-6D57C765BF8F}" type="presOf" srcId="{442E4286-55CF-4EA7-B51C-26993DE66888}" destId="{B8BE39C9-1846-43F8-8432-677F31EBCD5F}" srcOrd="0" destOrd="6" presId="urn:microsoft.com/office/officeart/2005/8/layout/hProcess9"/>
    <dgm:cxn modelId="{A33A6095-0898-4BCC-BD9F-A56C77A8235F}" type="presOf" srcId="{CAFF2813-B5F2-480A-8099-42668A2A83FB}" destId="{553C8FB3-EEDC-4AB7-8514-29C4D3D5E7B3}" srcOrd="0" destOrd="4" presId="urn:microsoft.com/office/officeart/2005/8/layout/hProcess9"/>
    <dgm:cxn modelId="{F429FFF4-F8C1-45B8-B3E6-7B2E6F3CD5BA}" srcId="{4C559A01-922C-4657-9FB5-425D932367EA}" destId="{E2922F5D-6304-4430-B2C9-01417A9B7F66}" srcOrd="5" destOrd="0" parTransId="{722BD8FA-B0FD-4583-8C6B-E1BA86C814CA}" sibTransId="{E19E1A61-68C1-4338-9257-A700C998D7E5}"/>
    <dgm:cxn modelId="{E88321CE-7591-4EB1-A1BF-E5FB8437EBBC}" srcId="{C1EB5CE6-9D88-40EB-A221-2779759E11B2}" destId="{444235A1-553F-4D02-8A74-E69E368D0C46}" srcOrd="0" destOrd="0" parTransId="{B7E4BD16-A795-4F2F-97BC-BFF4E927D296}" sibTransId="{7161D6E4-D883-4573-80F8-3C01E82FAB96}"/>
    <dgm:cxn modelId="{38FDA454-75D2-4FD4-A97F-8791632A56E7}" type="presOf" srcId="{4C559A01-922C-4657-9FB5-425D932367EA}" destId="{553C8FB3-EEDC-4AB7-8514-29C4D3D5E7B3}" srcOrd="0" destOrd="0" presId="urn:microsoft.com/office/officeart/2005/8/layout/hProcess9"/>
    <dgm:cxn modelId="{DAA42B87-512E-4E99-B9D1-D3B0BEF710B3}" srcId="{98629664-31AD-40D2-8060-413432CDA377}" destId="{442E4286-55CF-4EA7-B51C-26993DE66888}" srcOrd="5" destOrd="0" parTransId="{9CFCAE05-00AE-40BB-952A-6D2C0568680D}" sibTransId="{838EA69D-1ECB-4087-8A69-4386F4E06F50}"/>
    <dgm:cxn modelId="{D6C21A0F-D9F4-4523-AA41-09F45A33A5AB}" srcId="{87BA05F3-430D-42D6-B8DE-E807C3212D66}" destId="{98629664-31AD-40D2-8060-413432CDA377}" srcOrd="0" destOrd="0" parTransId="{C876AE92-2D28-43FC-A0DC-66D0048FE6A9}" sibTransId="{3FD0FECB-F953-4AD1-87B9-2FEBDA70521B}"/>
    <dgm:cxn modelId="{D7CB093B-77F5-4F93-A2B3-A3B2D9AE7F21}" type="presParOf" srcId="{3C685ADE-5521-4B54-9937-69975CE6642E}" destId="{8D0787AD-9D6C-4CE6-83D1-22DD66A4A81D}" srcOrd="0" destOrd="0" presId="urn:microsoft.com/office/officeart/2005/8/layout/hProcess9"/>
    <dgm:cxn modelId="{260311C1-F629-40F3-A22F-4099DCF3C256}" type="presParOf" srcId="{3C685ADE-5521-4B54-9937-69975CE6642E}" destId="{BBAEBB6D-83E1-4BCA-9D17-1C66A0AB9450}" srcOrd="1" destOrd="0" presId="urn:microsoft.com/office/officeart/2005/8/layout/hProcess9"/>
    <dgm:cxn modelId="{4F0A6B4A-8DA9-4F2B-B1C4-DAD4242990A2}" type="presParOf" srcId="{BBAEBB6D-83E1-4BCA-9D17-1C66A0AB9450}" destId="{B8BE39C9-1846-43F8-8432-677F31EBCD5F}" srcOrd="0" destOrd="0" presId="urn:microsoft.com/office/officeart/2005/8/layout/hProcess9"/>
    <dgm:cxn modelId="{5E05CEE8-BAD5-48D9-B9E4-FA687A59DFA7}" type="presParOf" srcId="{BBAEBB6D-83E1-4BCA-9D17-1C66A0AB9450}" destId="{72ED697B-A3CA-4C0D-B3B1-7A4C996A7EFF}" srcOrd="1" destOrd="0" presId="urn:microsoft.com/office/officeart/2005/8/layout/hProcess9"/>
    <dgm:cxn modelId="{4A5352B4-9631-453D-942F-EEA824A7B0B1}" type="presParOf" srcId="{BBAEBB6D-83E1-4BCA-9D17-1C66A0AB9450}" destId="{6AC0D549-318A-40EA-A79D-6EAFB9008C4D}" srcOrd="2" destOrd="0" presId="urn:microsoft.com/office/officeart/2005/8/layout/hProcess9"/>
    <dgm:cxn modelId="{38ACCEF6-C009-4FE3-BDFE-3AF5C4194A76}" type="presParOf" srcId="{BBAEBB6D-83E1-4BCA-9D17-1C66A0AB9450}" destId="{90446ED3-6748-4682-A841-76973DB71CDC}" srcOrd="3" destOrd="0" presId="urn:microsoft.com/office/officeart/2005/8/layout/hProcess9"/>
    <dgm:cxn modelId="{AC48F50B-121D-475E-9AA9-88311E20397A}" type="presParOf" srcId="{BBAEBB6D-83E1-4BCA-9D17-1C66A0AB9450}" destId="{D56C9CDB-9B72-42D6-B299-96DD0472577C}" srcOrd="4" destOrd="0" presId="urn:microsoft.com/office/officeart/2005/8/layout/hProcess9"/>
    <dgm:cxn modelId="{B0A2B857-FAAF-4EBF-BC64-21348BFAB095}" type="presParOf" srcId="{BBAEBB6D-83E1-4BCA-9D17-1C66A0AB9450}" destId="{56C60A27-AFF7-4E9B-92A4-0A6020BDBA55}" srcOrd="5" destOrd="0" presId="urn:microsoft.com/office/officeart/2005/8/layout/hProcess9"/>
    <dgm:cxn modelId="{625E4220-DA07-46E1-A5A4-FE3B5ECF421A}" type="presParOf" srcId="{BBAEBB6D-83E1-4BCA-9D17-1C66A0AB9450}" destId="{03637379-DC0D-4920-9415-622ECECAD97B}" srcOrd="6" destOrd="0" presId="urn:microsoft.com/office/officeart/2005/8/layout/hProcess9"/>
    <dgm:cxn modelId="{B9D90AFE-21A2-4DB0-AA1C-E60DB31C2F3B}" type="presParOf" srcId="{BBAEBB6D-83E1-4BCA-9D17-1C66A0AB9450}" destId="{69552F8C-B2CA-40D6-8821-4E03992A9B83}" srcOrd="7" destOrd="0" presId="urn:microsoft.com/office/officeart/2005/8/layout/hProcess9"/>
    <dgm:cxn modelId="{942135EE-256F-49CB-8C0B-4D4F86F20BD4}" type="presParOf" srcId="{BBAEBB6D-83E1-4BCA-9D17-1C66A0AB9450}" destId="{553C8FB3-EEDC-4AB7-8514-29C4D3D5E7B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BD850-31D9-4D19-A174-6CC0FBC1DF3C}">
      <dsp:nvSpPr>
        <dsp:cNvPr id="0" name=""/>
        <dsp:cNvSpPr/>
      </dsp:nvSpPr>
      <dsp:spPr>
        <a:xfrm>
          <a:off x="1016000" y="0"/>
          <a:ext cx="4063999" cy="406399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FADAA-6F84-4F84-939B-CC249B1AA89B}">
      <dsp:nvSpPr>
        <dsp:cNvPr id="0" name=""/>
        <dsp:cNvSpPr/>
      </dsp:nvSpPr>
      <dsp:spPr>
        <a:xfrm>
          <a:off x="1280160" y="264160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Mass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High productivity, low profitability</a:t>
          </a:r>
          <a:endParaRPr lang="en-US" sz="1300" kern="1200" dirty="0"/>
        </a:p>
      </dsp:txBody>
      <dsp:txXfrm>
        <a:off x="1359515" y="343515"/>
        <a:ext cx="1466890" cy="1466890"/>
      </dsp:txXfrm>
    </dsp:sp>
    <dsp:sp modelId="{F3AC39D1-22E3-4D94-B156-615A75BFE436}">
      <dsp:nvSpPr>
        <dsp:cNvPr id="0" name=""/>
        <dsp:cNvSpPr/>
      </dsp:nvSpPr>
      <dsp:spPr>
        <a:xfrm>
          <a:off x="3190239" y="264160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Target group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High profitability and productivity</a:t>
          </a:r>
          <a:endParaRPr lang="en-US" sz="1300" kern="1200" dirty="0"/>
        </a:p>
      </dsp:txBody>
      <dsp:txXfrm>
        <a:off x="3269594" y="343515"/>
        <a:ext cx="1466890" cy="1466890"/>
      </dsp:txXfrm>
    </dsp:sp>
    <dsp:sp modelId="{92E81AF7-31D2-44ED-A8BB-05341F2E029E}">
      <dsp:nvSpPr>
        <dsp:cNvPr id="0" name=""/>
        <dsp:cNvSpPr/>
      </dsp:nvSpPr>
      <dsp:spPr>
        <a:xfrm>
          <a:off x="1280160" y="2174239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Avoid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Low profitability and productivity</a:t>
          </a:r>
          <a:endParaRPr lang="en-US" sz="1300" kern="1200" dirty="0"/>
        </a:p>
      </dsp:txBody>
      <dsp:txXfrm>
        <a:off x="1359515" y="2253594"/>
        <a:ext cx="1466890" cy="1466890"/>
      </dsp:txXfrm>
    </dsp:sp>
    <dsp:sp modelId="{39C7F5E6-E84D-49EA-BF85-185E486780BD}">
      <dsp:nvSpPr>
        <dsp:cNvPr id="0" name=""/>
        <dsp:cNvSpPr/>
      </dsp:nvSpPr>
      <dsp:spPr>
        <a:xfrm>
          <a:off x="3190239" y="2174239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Niche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High profitability but low productivity</a:t>
          </a:r>
          <a:endParaRPr lang="en-US" sz="1300" kern="1200" dirty="0"/>
        </a:p>
      </dsp:txBody>
      <dsp:txXfrm>
        <a:off x="3269594" y="2253594"/>
        <a:ext cx="1466890" cy="146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787AD-9D6C-4CE6-83D1-22DD66A4A81D}">
      <dsp:nvSpPr>
        <dsp:cNvPr id="0" name=""/>
        <dsp:cNvSpPr/>
      </dsp:nvSpPr>
      <dsp:spPr>
        <a:xfrm>
          <a:off x="674369" y="0"/>
          <a:ext cx="7642860" cy="4873625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4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4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B8BE39C9-1846-43F8-8432-677F31EBCD5F}">
      <dsp:nvSpPr>
        <dsp:cNvPr id="0" name=""/>
        <dsp:cNvSpPr/>
      </dsp:nvSpPr>
      <dsp:spPr>
        <a:xfrm>
          <a:off x="3600" y="1063619"/>
          <a:ext cx="1716271" cy="2746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Data Collection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Demographics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Psychographics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Behavior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Value Responses</a:t>
          </a:r>
          <a:endParaRPr lang="en-US" sz="1100" kern="1200" dirty="0"/>
        </a:p>
      </dsp:txBody>
      <dsp:txXfrm>
        <a:off x="87381" y="1147400"/>
        <a:ext cx="1548709" cy="2578823"/>
      </dsp:txXfrm>
    </dsp:sp>
    <dsp:sp modelId="{6AC0D549-318A-40EA-A79D-6EAFB9008C4D}">
      <dsp:nvSpPr>
        <dsp:cNvPr id="0" name=""/>
        <dsp:cNvSpPr/>
      </dsp:nvSpPr>
      <dsp:spPr>
        <a:xfrm>
          <a:off x="1820632" y="1063619"/>
          <a:ext cx="1716271" cy="2746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Choosing segmentation method</a:t>
          </a:r>
          <a:endParaRPr lang="en-US" sz="1400" b="1" kern="1200" dirty="0"/>
        </a:p>
      </dsp:txBody>
      <dsp:txXfrm>
        <a:off x="1904413" y="1147400"/>
        <a:ext cx="1548709" cy="2578823"/>
      </dsp:txXfrm>
    </dsp:sp>
    <dsp:sp modelId="{D56C9CDB-9B72-42D6-B299-96DD0472577C}">
      <dsp:nvSpPr>
        <dsp:cNvPr id="0" name=""/>
        <dsp:cNvSpPr/>
      </dsp:nvSpPr>
      <dsp:spPr>
        <a:xfrm>
          <a:off x="3637664" y="1063619"/>
          <a:ext cx="1716271" cy="2746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Choosing the best possible segmentation scheme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Based on behavior and value responses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Based on nature of data</a:t>
          </a:r>
          <a:endParaRPr lang="en-US" sz="1100" kern="1200" dirty="0"/>
        </a:p>
      </dsp:txBody>
      <dsp:txXfrm>
        <a:off x="3721445" y="1147400"/>
        <a:ext cx="1548709" cy="2578823"/>
      </dsp:txXfrm>
    </dsp:sp>
    <dsp:sp modelId="{03637379-DC0D-4920-9415-622ECECAD97B}">
      <dsp:nvSpPr>
        <dsp:cNvPr id="0" name=""/>
        <dsp:cNvSpPr/>
      </dsp:nvSpPr>
      <dsp:spPr>
        <a:xfrm>
          <a:off x="5454696" y="1063619"/>
          <a:ext cx="1716271" cy="2746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Profiling the segments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Based on demographics and psychographics</a:t>
          </a:r>
          <a:endParaRPr lang="en-US" sz="1100" kern="1200" dirty="0"/>
        </a:p>
      </dsp:txBody>
      <dsp:txXfrm>
        <a:off x="5538477" y="1147400"/>
        <a:ext cx="1548709" cy="2578823"/>
      </dsp:txXfrm>
    </dsp:sp>
    <dsp:sp modelId="{553C8FB3-EEDC-4AB7-8514-29C4D3D5E7B3}">
      <dsp:nvSpPr>
        <dsp:cNvPr id="0" name=""/>
        <dsp:cNvSpPr/>
      </dsp:nvSpPr>
      <dsp:spPr>
        <a:xfrm>
          <a:off x="7271728" y="1066797"/>
          <a:ext cx="1716271" cy="27400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Targeting the segment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b="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/>
            <a:t>Sales plans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/>
            <a:t>Promotional plans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/>
            <a:t>CRM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/>
            <a:t>Loyalty programs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/>
            <a:t>Communication plans</a:t>
          </a:r>
        </a:p>
      </dsp:txBody>
      <dsp:txXfrm>
        <a:off x="7355509" y="1150578"/>
        <a:ext cx="1548709" cy="2572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Swagato </a:t>
            </a:r>
            <a:r>
              <a:rPr lang="en-US" dirty="0" err="1" smtClean="0"/>
              <a:t>Chatterjee</a:t>
            </a:r>
            <a:endParaRPr lang="en-US" dirty="0" smtClean="0"/>
          </a:p>
          <a:p>
            <a:r>
              <a:rPr lang="en-US" dirty="0" smtClean="0"/>
              <a:t>(+91)9343931795</a:t>
            </a:r>
          </a:p>
          <a:p>
            <a:r>
              <a:rPr lang="en-US" dirty="0" smtClean="0"/>
              <a:t>swagato1987@gmail.com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48196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14550"/>
            <a:ext cx="47815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9" y="3733800"/>
            <a:ext cx="46005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13" y="5105400"/>
            <a:ext cx="47339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13" y="6029325"/>
            <a:ext cx="46101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86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586192"/>
              </p:ext>
            </p:extLst>
          </p:nvPr>
        </p:nvGraphicFramePr>
        <p:xfrm>
          <a:off x="3276600" y="1219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34612"/>
              </p:ext>
            </p:extLst>
          </p:nvPr>
        </p:nvGraphicFramePr>
        <p:xfrm>
          <a:off x="914400" y="1447800"/>
          <a:ext cx="1752600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854"/>
                <a:gridCol w="816746"/>
              </a:tblGrid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Clusters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5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5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5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5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5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2.236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48006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do the exercise using complete linkage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Ward’s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362200"/>
          </a:xfrm>
        </p:spPr>
        <p:txBody>
          <a:bodyPr/>
          <a:lstStyle/>
          <a:p>
            <a:r>
              <a:rPr lang="en-US" dirty="0" smtClean="0"/>
              <a:t>Agglomerative clustering</a:t>
            </a:r>
          </a:p>
          <a:p>
            <a:r>
              <a:rPr lang="en-US" dirty="0" smtClean="0"/>
              <a:t>Does not consider distance matrix</a:t>
            </a:r>
          </a:p>
          <a:p>
            <a:r>
              <a:rPr lang="en-US" dirty="0" smtClean="0"/>
              <a:t>Most applicable for quantitative variables</a:t>
            </a:r>
          </a:p>
          <a:p>
            <a:r>
              <a:rPr lang="en-US" dirty="0" smtClean="0"/>
              <a:t>Gives almost equal sized clusters if there is no outliers</a:t>
            </a:r>
            <a:endParaRPr lang="en-US" dirty="0"/>
          </a:p>
        </p:txBody>
      </p:sp>
      <p:pic>
        <p:nvPicPr>
          <p:cNvPr id="4" name="Picture 3" descr="http://sites.stat.psu.edu/%7Eajw13/stat505/fa06/19_cluster/graphics/formula_15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114800"/>
            <a:ext cx="304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sites.stat.psu.edu/%7Eajw13/stat505/fa06/19_cluster/graphics/formula_16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207669"/>
            <a:ext cx="312420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ites.stat.psu.edu/%7Eajw13/stat505/fa06/19_cluster/graphics/formula_17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5257800"/>
            <a:ext cx="180158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51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 in cluster variation is minimized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53911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1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426"/>
            <a:ext cx="4227868" cy="328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8452"/>
            <a:ext cx="4419600" cy="330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28988"/>
            <a:ext cx="4514228" cy="352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27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More complex and sophisticated method</a:t>
            </a:r>
          </a:p>
          <a:p>
            <a:r>
              <a:rPr lang="en-US" dirty="0" smtClean="0"/>
              <a:t>Assumption is the data is coming from a multivariate normal distribution</a:t>
            </a:r>
          </a:p>
          <a:p>
            <a:r>
              <a:rPr lang="en-US" dirty="0" smtClean="0"/>
              <a:t>This distribution is a combination of various models or distributions, with various weights associated with it. This model and corresponding weights implies the segments.</a:t>
            </a:r>
          </a:p>
          <a:p>
            <a:endParaRPr lang="en-US" dirty="0"/>
          </a:p>
          <a:p>
            <a:r>
              <a:rPr lang="en-US" dirty="0" smtClean="0"/>
              <a:t>The actual calculations are out of scope of the lecture.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9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the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Hierarchical methods are best used for ratio data. Ward’s method is best applicable for quantitative data. But k-mean and model based approach can be applied in any type of data.</a:t>
            </a:r>
          </a:p>
          <a:p>
            <a:r>
              <a:rPr lang="en-US" dirty="0" smtClean="0"/>
              <a:t>Model based approach is the best way, but k-mean is most used due to simplicity and ability to handle large data 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best possible segmentation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19200"/>
          </a:xfrm>
        </p:spPr>
        <p:txBody>
          <a:bodyPr/>
          <a:lstStyle/>
          <a:p>
            <a:r>
              <a:rPr lang="en-US" dirty="0" smtClean="0"/>
              <a:t>Scree plot</a:t>
            </a:r>
          </a:p>
          <a:p>
            <a:r>
              <a:rPr lang="en-US" dirty="0" smtClean="0"/>
              <a:t>Variance explained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86075"/>
            <a:ext cx="43910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4" y="3810000"/>
            <a:ext cx="5819776" cy="51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Judging the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Stability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Validity</a:t>
            </a:r>
          </a:p>
        </p:txBody>
      </p:sp>
    </p:spTree>
    <p:extLst>
      <p:ext uri="{BB962C8B-B14F-4D97-AF65-F5344CB8AC3E}">
        <p14:creationId xmlns:p14="http://schemas.microsoft.com/office/powerpoint/2010/main" val="30400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Segment wise mean of the variables used</a:t>
            </a:r>
          </a:p>
          <a:p>
            <a:r>
              <a:rPr lang="en-US" dirty="0" smtClean="0"/>
              <a:t>Attach the demographic and psychographic variables for profiling</a:t>
            </a:r>
          </a:p>
          <a:p>
            <a:r>
              <a:rPr lang="en-US" dirty="0" smtClean="0"/>
              <a:t>Find meaningful names and characteristics of the segments</a:t>
            </a:r>
          </a:p>
          <a:p>
            <a:r>
              <a:rPr lang="en-US" dirty="0" smtClean="0"/>
              <a:t>Substantial, Accessible, Differentiable, Actionable, Stable, Parsimonious, Familiar, Relevant, Compactness and Compatibility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467600" cy="1143000"/>
          </a:xfrm>
        </p:spPr>
        <p:txBody>
          <a:bodyPr/>
          <a:lstStyle/>
          <a:p>
            <a:r>
              <a:rPr lang="en-US" dirty="0" smtClean="0"/>
              <a:t>Broad Business Questions to be Answered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343400" cy="487375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Telecom sector:</a:t>
            </a:r>
          </a:p>
          <a:p>
            <a:pPr marL="0" indent="0">
              <a:buNone/>
            </a:pPr>
            <a:r>
              <a:rPr lang="en-US" dirty="0" smtClean="0"/>
              <a:t>Which customers from my customer base creates most revenue and profits?</a:t>
            </a:r>
          </a:p>
          <a:p>
            <a:r>
              <a:rPr lang="en-US" dirty="0" smtClean="0"/>
              <a:t>Retail chain:</a:t>
            </a:r>
          </a:p>
          <a:p>
            <a:pPr marL="0" indent="0">
              <a:buNone/>
            </a:pPr>
            <a:r>
              <a:rPr lang="en-US" dirty="0" smtClean="0"/>
              <a:t>Which of the different tier II cities of India should a multinational wholesale retail chain target for entry?</a:t>
            </a:r>
          </a:p>
          <a:p>
            <a:r>
              <a:rPr lang="en-US" dirty="0" smtClean="0"/>
              <a:t>E-commerce:</a:t>
            </a:r>
          </a:p>
          <a:p>
            <a:pPr marL="0" indent="0">
              <a:buNone/>
            </a:pPr>
            <a:r>
              <a:rPr lang="en-US" dirty="0" smtClean="0"/>
              <a:t>Whom should I target for my online ad campaign and how?</a:t>
            </a:r>
          </a:p>
          <a:p>
            <a:r>
              <a:rPr lang="en-US" dirty="0" smtClean="0"/>
              <a:t> Retail shop:</a:t>
            </a:r>
          </a:p>
          <a:p>
            <a:pPr marL="0" indent="0">
              <a:buNone/>
            </a:pPr>
            <a:r>
              <a:rPr lang="en-US" dirty="0" smtClean="0"/>
              <a:t>Whom should I give the sales promotional offer in my fashion retail shop?</a:t>
            </a:r>
          </a:p>
          <a:p>
            <a:r>
              <a:rPr lang="en-US" dirty="0" smtClean="0"/>
              <a:t>Healthcare:</a:t>
            </a:r>
          </a:p>
          <a:p>
            <a:pPr marL="0" indent="0">
              <a:buNone/>
            </a:pPr>
            <a:r>
              <a:rPr lang="en-US" dirty="0" smtClean="0"/>
              <a:t>How should I price the different maternity packages for different customers?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34939826"/>
              </p:ext>
            </p:extLst>
          </p:nvPr>
        </p:nvGraphicFramePr>
        <p:xfrm>
          <a:off x="3581400" y="1447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Targeting the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focused the target is the better</a:t>
            </a:r>
          </a:p>
          <a:p>
            <a:r>
              <a:rPr lang="en-US" dirty="0" smtClean="0"/>
              <a:t>Large, accessible and actionable segments are best choices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Case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segmentation?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752600"/>
            <a:ext cx="632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It is difficult to serve every market and every customer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Resource constraint, expertise constraint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It is also not profitable to cater to less profitable and less productive segments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It is also important to identify beforehand which segments can lead to losses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profiling and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Segmentation is creating groups which are of similar characteristics</a:t>
            </a:r>
          </a:p>
          <a:p>
            <a:r>
              <a:rPr lang="en-US" dirty="0" smtClean="0"/>
              <a:t>Profiling is finding the identifiable characteristics of segments</a:t>
            </a:r>
          </a:p>
          <a:p>
            <a:r>
              <a:rPr lang="en-US" dirty="0" smtClean="0"/>
              <a:t>Segmentation is done on behavioral and value outcomes</a:t>
            </a:r>
          </a:p>
          <a:p>
            <a:r>
              <a:rPr lang="en-US" dirty="0" smtClean="0"/>
              <a:t>Profiling is done based on demographics and psychographics</a:t>
            </a:r>
          </a:p>
          <a:p>
            <a:r>
              <a:rPr lang="en-US" dirty="0" smtClean="0"/>
              <a:t>Profiling is useful only after meaningful segments have been developed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customer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22758785"/>
              </p:ext>
            </p:extLst>
          </p:nvPr>
        </p:nvGraphicFramePr>
        <p:xfrm>
          <a:off x="152400" y="1600200"/>
          <a:ext cx="8991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used for customer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Choice of variables is an art</a:t>
            </a:r>
          </a:p>
          <a:p>
            <a:r>
              <a:rPr lang="en-US" dirty="0" smtClean="0"/>
              <a:t>It is advisable to include product specific unobservable variables in clustering</a:t>
            </a:r>
          </a:p>
          <a:p>
            <a:r>
              <a:rPr lang="en-US" dirty="0" smtClean="0"/>
              <a:t>Variables should be simple and non-redundant</a:t>
            </a:r>
          </a:p>
          <a:p>
            <a:r>
              <a:rPr lang="en-US" dirty="0" smtClean="0"/>
              <a:t>The correlation between the variables should be low</a:t>
            </a:r>
          </a:p>
          <a:p>
            <a:r>
              <a:rPr lang="en-US" dirty="0" smtClean="0"/>
              <a:t>The sample size should be at least 2</a:t>
            </a:r>
            <a:r>
              <a:rPr lang="en-US" baseline="30000" dirty="0" smtClean="0"/>
              <a:t>m</a:t>
            </a:r>
            <a:r>
              <a:rPr lang="en-US" dirty="0" smtClean="0"/>
              <a:t> where m=number of clustering variables</a:t>
            </a:r>
          </a:p>
          <a:p>
            <a:endParaRPr lang="en-US" dirty="0"/>
          </a:p>
          <a:p>
            <a:r>
              <a:rPr lang="en-US" dirty="0" smtClean="0"/>
              <a:t>What variables should you choose to cluster your target consumers based on brand communication effectiveness?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methods of customer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</a:p>
          <a:p>
            <a:r>
              <a:rPr lang="en-US" dirty="0" smtClean="0"/>
              <a:t>Ward’s Method</a:t>
            </a:r>
          </a:p>
          <a:p>
            <a:r>
              <a:rPr lang="en-US" dirty="0" smtClean="0"/>
              <a:t>K-mean</a:t>
            </a:r>
          </a:p>
          <a:p>
            <a:r>
              <a:rPr lang="en-US" dirty="0" smtClean="0"/>
              <a:t>Model based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59055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18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7526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Single linkage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Complete linkage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Average linkage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Centroid linkage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65532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51380"/>
              </p:ext>
            </p:extLst>
          </p:nvPr>
        </p:nvGraphicFramePr>
        <p:xfrm>
          <a:off x="4800600" y="1722120"/>
          <a:ext cx="25908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1914"/>
                <a:gridCol w="887837"/>
                <a:gridCol w="861049"/>
              </a:tblGrid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Brand awareness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Price 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60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329</TotalTime>
  <Words>631</Words>
  <Application>Microsoft Office PowerPoint</Application>
  <PresentationFormat>On-screen Show (4:3)</PresentationFormat>
  <Paragraphs>143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segmentation</vt:lpstr>
      <vt:lpstr>Broad Business Questions to be Answered</vt:lpstr>
      <vt:lpstr>Why segmentation?</vt:lpstr>
      <vt:lpstr>Difference between profiling and segmentation</vt:lpstr>
      <vt:lpstr>Steps of customer segmentation</vt:lpstr>
      <vt:lpstr>Variables used for customer segmentation</vt:lpstr>
      <vt:lpstr>Different methods of customer segmentation</vt:lpstr>
      <vt:lpstr>Hierarchical clustering</vt:lpstr>
      <vt:lpstr>Hierarchical clustering</vt:lpstr>
      <vt:lpstr>PowerPoint Presentation</vt:lpstr>
      <vt:lpstr>PowerPoint Presentation</vt:lpstr>
      <vt:lpstr>Ward’s method</vt:lpstr>
      <vt:lpstr>K-Mean</vt:lpstr>
      <vt:lpstr>PowerPoint Presentation</vt:lpstr>
      <vt:lpstr>Model based approach</vt:lpstr>
      <vt:lpstr>Comparison between the methods</vt:lpstr>
      <vt:lpstr>Finding the best possible segmentation scheme</vt:lpstr>
      <vt:lpstr>Judging the segmentation</vt:lpstr>
      <vt:lpstr>Define the segments</vt:lpstr>
      <vt:lpstr>Targeting the segments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/>
  <cp:lastModifiedBy>swagato</cp:lastModifiedBy>
  <cp:revision>29</cp:revision>
  <dcterms:created xsi:type="dcterms:W3CDTF">2006-08-16T00:00:00Z</dcterms:created>
  <dcterms:modified xsi:type="dcterms:W3CDTF">2014-05-09T02:50:07Z</dcterms:modified>
</cp:coreProperties>
</file>