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97990b60b_1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2297990b60b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4: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5/22/2023</a:t>
            </a:r>
            <a:endParaRPr/>
          </a:p>
        </p:txBody>
      </p:sp>
      <p:sp>
        <p:nvSpPr>
          <p:cNvPr id="222" name="Google Shape;222;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97990b60b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2297990b60b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97990b60b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2297990b60b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97990b60b_2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2297990b60b_2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97990b60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2297990b60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97990b60b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2297990b60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97990b60b_1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2297990b60b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4.png"/><Relationship Id="rId4" Type="http://schemas.openxmlformats.org/officeDocument/2006/relationships/image" Target="../media/image9.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2"/>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7" name="Shape 97"/>
        <p:cNvGrpSpPr/>
        <p:nvPr/>
      </p:nvGrpSpPr>
      <p:grpSpPr>
        <a:xfrm>
          <a:off x="0" y="0"/>
          <a:ext cx="0" cy="0"/>
          <a:chOff x="0" y="0"/>
          <a:chExt cx="0" cy="0"/>
        </a:xfrm>
      </p:grpSpPr>
      <p:sp>
        <p:nvSpPr>
          <p:cNvPr id="98" name="Google Shape;98;p11"/>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1"/>
          <p:cNvSpPr txBox="1"/>
          <p:nvPr>
            <p:ph idx="1" type="body"/>
          </p:nvPr>
        </p:nvSpPr>
        <p:spPr>
          <a:xfrm rot="5400000">
            <a:off x="4073598" y="-882342"/>
            <a:ext cx="4050900"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0" name="Google Shape;100;p11"/>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1"/>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1"/>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3" name="Shape 103"/>
        <p:cNvGrpSpPr/>
        <p:nvPr/>
      </p:nvGrpSpPr>
      <p:grpSpPr>
        <a:xfrm>
          <a:off x="0" y="0"/>
          <a:ext cx="0" cy="0"/>
          <a:chOff x="0" y="0"/>
          <a:chExt cx="0" cy="0"/>
        </a:xfrm>
      </p:grpSpPr>
      <p:sp>
        <p:nvSpPr>
          <p:cNvPr id="104" name="Google Shape;104;p12"/>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2"/>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6" name="Google Shape;106;p12"/>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2"/>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2"/>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 type="body"/>
          </p:nvPr>
        </p:nvSpPr>
        <p:spPr>
          <a:xfrm>
            <a:off x="1069848" y="2121408"/>
            <a:ext cx="10058400" cy="40509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26" name="Google Shape;26;p3"/>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r>
              <a:rPr lang="en-US"/>
              <a:t>#</a:t>
            </a:r>
            <a:fld id="{00000000-1234-1234-1234-123412341234}" type="slidenum">
              <a:rPr lang="en-US"/>
              <a:t>‹#›</a:t>
            </a:fld>
            <a:endParaRPr/>
          </a:p>
        </p:txBody>
      </p:sp>
      <p:cxnSp>
        <p:nvCxnSpPr>
          <p:cNvPr id="29" name="Google Shape;29;p3"/>
          <p:cNvCxnSpPr/>
          <p:nvPr/>
        </p:nvCxnSpPr>
        <p:spPr>
          <a:xfrm>
            <a:off x="838200" y="1690688"/>
            <a:ext cx="10515600" cy="0"/>
          </a:xfrm>
          <a:prstGeom prst="straightConnector1">
            <a:avLst/>
          </a:prstGeom>
          <a:noFill/>
          <a:ln cap="flat" cmpd="sng" w="38100">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4"/>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4" name="Shape 34"/>
        <p:cNvGrpSpPr/>
        <p:nvPr/>
      </p:nvGrpSpPr>
      <p:grpSpPr>
        <a:xfrm>
          <a:off x="0" y="0"/>
          <a:ext cx="0" cy="0"/>
          <a:chOff x="0" y="0"/>
          <a:chExt cx="0" cy="0"/>
        </a:xfrm>
      </p:grpSpPr>
      <p:sp>
        <p:nvSpPr>
          <p:cNvPr id="35" name="Google Shape;35;p5"/>
          <p:cNvSpPr/>
          <p:nvPr/>
        </p:nvSpPr>
        <p:spPr>
          <a:xfrm>
            <a:off x="920834" y="1346946"/>
            <a:ext cx="10223100" cy="80700"/>
          </a:xfrm>
          <a:prstGeom prst="rect">
            <a:avLst/>
          </a:prstGeom>
          <a:blipFill rotWithShape="1">
            <a:blip r:embed="rId2">
              <a:alphaModFix amt="85000"/>
            </a:blip>
            <a:tile algn="ctr" flip="xy" tx="0" sx="92002" ty="-762000" sy="89002"/>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p:nvPr/>
        </p:nvSpPr>
        <p:spPr>
          <a:xfrm>
            <a:off x="920834" y="4299696"/>
            <a:ext cx="10223100" cy="80700"/>
          </a:xfrm>
          <a:prstGeom prst="rect">
            <a:avLst/>
          </a:prstGeom>
          <a:blipFill rotWithShape="1">
            <a:blip r:embed="rId2">
              <a:alphaModFix amt="85000"/>
            </a:blip>
            <a:tile algn="ctr" flip="xy" tx="0" sx="92002" ty="-717550" sy="89002"/>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p:nvPr/>
        </p:nvSpPr>
        <p:spPr>
          <a:xfrm>
            <a:off x="920834" y="1484779"/>
            <a:ext cx="10223100" cy="2743200"/>
          </a:xfrm>
          <a:prstGeom prst="rect">
            <a:avLst/>
          </a:prstGeom>
          <a:blipFill rotWithShape="1">
            <a:blip r:embed="rId2">
              <a:alphaModFix amt="85000"/>
            </a:blip>
            <a:tile algn="ctr" flip="xy" tx="0" sx="92002" ty="-704850" sy="89002"/>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 name="Google Shape;38;p5"/>
          <p:cNvGrpSpPr/>
          <p:nvPr/>
        </p:nvGrpSpPr>
        <p:grpSpPr>
          <a:xfrm>
            <a:off x="9649215" y="4068923"/>
            <a:ext cx="1080900" cy="1080900"/>
            <a:chOff x="9685338" y="4460675"/>
            <a:chExt cx="1080900" cy="1080900"/>
          </a:xfrm>
        </p:grpSpPr>
        <p:sp>
          <p:nvSpPr>
            <p:cNvPr id="39" name="Google Shape;39;p5"/>
            <p:cNvSpPr/>
            <p:nvPr/>
          </p:nvSpPr>
          <p:spPr>
            <a:xfrm>
              <a:off x="9685338" y="4460675"/>
              <a:ext cx="1080900" cy="1080900"/>
            </a:xfrm>
            <a:prstGeom prst="ellipse">
              <a:avLst/>
            </a:prstGeom>
            <a:blipFill rotWithShape="1">
              <a:blip r:embed="rId3">
                <a:alphaModFix/>
              </a:blip>
              <a:tile algn="tl" flip="none" tx="0" sx="84997" ty="0" sy="84997"/>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
            <p:cNvSpPr/>
            <p:nvPr/>
          </p:nvSpPr>
          <p:spPr>
            <a:xfrm>
              <a:off x="9793429" y="4568765"/>
              <a:ext cx="864600" cy="864600"/>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 name="Google Shape;41;p5"/>
          <p:cNvSpPr txBox="1"/>
          <p:nvPr>
            <p:ph type="ctrTitle"/>
          </p:nvPr>
        </p:nvSpPr>
        <p:spPr>
          <a:xfrm>
            <a:off x="1051560" y="1432223"/>
            <a:ext cx="9966900" cy="303570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 type="subTitle"/>
          </p:nvPr>
        </p:nvSpPr>
        <p:spPr>
          <a:xfrm>
            <a:off x="1069848" y="4389120"/>
            <a:ext cx="7891200" cy="1069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43" name="Google Shape;43;p5"/>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12" type="sldNum"/>
          </p:nvPr>
        </p:nvSpPr>
        <p:spPr>
          <a:xfrm>
            <a:off x="9592733" y="4289334"/>
            <a:ext cx="1194000" cy="6402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cxnSp>
        <p:nvCxnSpPr>
          <p:cNvPr id="46" name="Google Shape;46;p5"/>
          <p:cNvCxnSpPr/>
          <p:nvPr/>
        </p:nvCxnSpPr>
        <p:spPr>
          <a:xfrm>
            <a:off x="1538068" y="1737946"/>
            <a:ext cx="9144000" cy="0"/>
          </a:xfrm>
          <a:prstGeom prst="straightConnector1">
            <a:avLst/>
          </a:prstGeom>
          <a:noFill/>
          <a:ln cap="flat" cmpd="sng" w="38100">
            <a:solidFill>
              <a:schemeClr val="dk1"/>
            </a:solidFill>
            <a:prstDash val="solid"/>
            <a:round/>
            <a:headEnd len="sm" w="sm" type="none"/>
            <a:tailEnd len="sm" w="sm" type="none"/>
          </a:ln>
        </p:spPr>
      </p:cxnSp>
      <p:sp>
        <p:nvSpPr>
          <p:cNvPr id="47" name="Google Shape;47;p5"/>
          <p:cNvSpPr txBox="1"/>
          <p:nvPr/>
        </p:nvSpPr>
        <p:spPr>
          <a:xfrm>
            <a:off x="1538068" y="1754569"/>
            <a:ext cx="91440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Rockwell"/>
                <a:ea typeface="Rockwell"/>
                <a:cs typeface="Rockwell"/>
                <a:sym typeface="Rockwell"/>
              </a:rPr>
              <a:t>[ </a:t>
            </a:r>
            <a:r>
              <a:rPr b="0" i="0" lang="en-US" sz="2000" u="none" cap="none" strike="noStrike">
                <a:solidFill>
                  <a:schemeClr val="dk1"/>
                </a:solidFill>
                <a:latin typeface="Times New Roman"/>
                <a:ea typeface="Times New Roman"/>
                <a:cs typeface="Times New Roman"/>
                <a:sym typeface="Times New Roman"/>
              </a:rPr>
              <a:t>First Progress Presentation </a:t>
            </a:r>
            <a:r>
              <a:rPr b="0" i="0" lang="en-US" sz="2400" u="none" cap="none" strike="noStrike">
                <a:solidFill>
                  <a:schemeClr val="dk1"/>
                </a:solidFill>
                <a:latin typeface="Rockwell"/>
                <a:ea typeface="Rockwell"/>
                <a:cs typeface="Rockwell"/>
                <a:sym typeface="Rockwell"/>
              </a:rPr>
              <a:t>]</a:t>
            </a:r>
            <a:endParaRPr b="0" i="0" sz="1400" u="none" cap="none" strike="noStrike">
              <a:solidFill>
                <a:srgbClr val="000000"/>
              </a:solidFill>
              <a:latin typeface="Arial"/>
              <a:ea typeface="Arial"/>
              <a:cs typeface="Arial"/>
              <a:sym typeface="Arial"/>
            </a:endParaRPr>
          </a:p>
        </p:txBody>
      </p:sp>
      <p:pic>
        <p:nvPicPr>
          <p:cNvPr id="48" name="Google Shape;48;p5"/>
          <p:cNvPicPr preferRelativeResize="0"/>
          <p:nvPr/>
        </p:nvPicPr>
        <p:blipFill rotWithShape="1">
          <a:blip r:embed="rId4">
            <a:alphaModFix/>
          </a:blip>
          <a:srcRect b="0" l="0" r="0" t="0"/>
          <a:stretch/>
        </p:blipFill>
        <p:spPr>
          <a:xfrm>
            <a:off x="1668451" y="5444197"/>
            <a:ext cx="849666" cy="830997"/>
          </a:xfrm>
          <a:prstGeom prst="rect">
            <a:avLst/>
          </a:prstGeom>
          <a:noFill/>
          <a:ln>
            <a:noFill/>
          </a:ln>
        </p:spPr>
      </p:pic>
      <p:sp>
        <p:nvSpPr>
          <p:cNvPr id="49" name="Google Shape;49;p5"/>
          <p:cNvSpPr txBox="1"/>
          <p:nvPr/>
        </p:nvSpPr>
        <p:spPr>
          <a:xfrm>
            <a:off x="2686929" y="5444197"/>
            <a:ext cx="79950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Rockwell"/>
                <a:ea typeface="Rockwell"/>
                <a:cs typeface="Rockwell"/>
                <a:sym typeface="Rockwell"/>
              </a:rPr>
              <a:t>Department of Computer Science and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Rockwell"/>
                <a:ea typeface="Rockwell"/>
                <a:cs typeface="Rockwell"/>
                <a:sym typeface="Rockwell"/>
              </a:rPr>
              <a:t>Green University of Bangladesh</a:t>
            </a:r>
            <a:endParaRPr b="1" i="0" sz="2400" u="none" cap="none" strike="noStrike">
              <a:solidFill>
                <a:schemeClr val="dk1"/>
              </a:solidFill>
              <a:latin typeface="Rockwell"/>
              <a:ea typeface="Rockwell"/>
              <a:cs typeface="Rockwell"/>
              <a:sym typeface="Rockwe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0" name="Shape 50"/>
        <p:cNvGrpSpPr/>
        <p:nvPr/>
      </p:nvGrpSpPr>
      <p:grpSpPr>
        <a:xfrm>
          <a:off x="0" y="0"/>
          <a:ext cx="0" cy="0"/>
          <a:chOff x="0" y="0"/>
          <a:chExt cx="0" cy="0"/>
        </a:xfrm>
      </p:grpSpPr>
      <p:sp>
        <p:nvSpPr>
          <p:cNvPr id="51" name="Google Shape;51;p6"/>
          <p:cNvSpPr/>
          <p:nvPr/>
        </p:nvSpPr>
        <p:spPr>
          <a:xfrm>
            <a:off x="0" y="4917989"/>
            <a:ext cx="12192000" cy="1940100"/>
          </a:xfrm>
          <a:prstGeom prst="rect">
            <a:avLst/>
          </a:prstGeom>
          <a:blipFill rotWithShape="1">
            <a:blip r:embed="rId2">
              <a:alphaModFix amt="85000"/>
            </a:blip>
            <a:tile algn="ctr" flip="xy" tx="0" sx="92002" ty="-704850" sy="89002"/>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
          <p:cNvSpPr txBox="1"/>
          <p:nvPr>
            <p:ph type="title"/>
          </p:nvPr>
        </p:nvSpPr>
        <p:spPr>
          <a:xfrm>
            <a:off x="2167128" y="1225296"/>
            <a:ext cx="9281100" cy="352050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 type="body"/>
          </p:nvPr>
        </p:nvSpPr>
        <p:spPr>
          <a:xfrm>
            <a:off x="2165774" y="5020056"/>
            <a:ext cx="905250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54" name="Google Shape;54;p6"/>
          <p:cNvSpPr txBox="1"/>
          <p:nvPr>
            <p:ph idx="10" type="dt"/>
          </p:nvPr>
        </p:nvSpPr>
        <p:spPr>
          <a:xfrm>
            <a:off x="8593667" y="6272784"/>
            <a:ext cx="2644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
          <p:cNvSpPr txBox="1"/>
          <p:nvPr>
            <p:ph idx="11" type="ftr"/>
          </p:nvPr>
        </p:nvSpPr>
        <p:spPr>
          <a:xfrm>
            <a:off x="2182708" y="6272784"/>
            <a:ext cx="632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56" name="Google Shape;56;p6"/>
          <p:cNvGrpSpPr/>
          <p:nvPr/>
        </p:nvGrpSpPr>
        <p:grpSpPr>
          <a:xfrm>
            <a:off x="897399" y="2325848"/>
            <a:ext cx="1080900" cy="1080900"/>
            <a:chOff x="9685338" y="4460675"/>
            <a:chExt cx="1080900" cy="1080900"/>
          </a:xfrm>
        </p:grpSpPr>
        <p:sp>
          <p:nvSpPr>
            <p:cNvPr id="57" name="Google Shape;57;p6"/>
            <p:cNvSpPr/>
            <p:nvPr/>
          </p:nvSpPr>
          <p:spPr>
            <a:xfrm>
              <a:off x="9685338" y="4460675"/>
              <a:ext cx="1080900" cy="1080900"/>
            </a:xfrm>
            <a:prstGeom prst="ellipse">
              <a:avLst/>
            </a:prstGeom>
            <a:blipFill rotWithShape="1">
              <a:blip r:embed="rId3">
                <a:alphaModFix/>
              </a:blip>
              <a:tile algn="tl" flip="none" tx="0" sx="84997" ty="0" sy="84997"/>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6"/>
            <p:cNvSpPr/>
            <p:nvPr/>
          </p:nvSpPr>
          <p:spPr>
            <a:xfrm>
              <a:off x="9793429" y="4568765"/>
              <a:ext cx="864600" cy="864600"/>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6"/>
          <p:cNvSpPr txBox="1"/>
          <p:nvPr>
            <p:ph idx="12" type="sldNum"/>
          </p:nvPr>
        </p:nvSpPr>
        <p:spPr>
          <a:xfrm>
            <a:off x="843702" y="2506133"/>
            <a:ext cx="1188300" cy="7203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7"/>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
          <p:cNvSpPr txBox="1"/>
          <p:nvPr>
            <p:ph idx="1" type="body"/>
          </p:nvPr>
        </p:nvSpPr>
        <p:spPr>
          <a:xfrm>
            <a:off x="1069848" y="2194560"/>
            <a:ext cx="4755000" cy="397770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3" name="Google Shape;63;p7"/>
          <p:cNvSpPr txBox="1"/>
          <p:nvPr>
            <p:ph idx="2" type="body"/>
          </p:nvPr>
        </p:nvSpPr>
        <p:spPr>
          <a:xfrm>
            <a:off x="6364224" y="2194560"/>
            <a:ext cx="4755000" cy="397770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4" name="Google Shape;64;p7"/>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7"/>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7"/>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8"/>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
          <p:cNvSpPr txBox="1"/>
          <p:nvPr>
            <p:ph idx="1" type="body"/>
          </p:nvPr>
        </p:nvSpPr>
        <p:spPr>
          <a:xfrm>
            <a:off x="1066800" y="2048256"/>
            <a:ext cx="4755000" cy="640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70" name="Google Shape;70;p8"/>
          <p:cNvSpPr txBox="1"/>
          <p:nvPr>
            <p:ph idx="2" type="body"/>
          </p:nvPr>
        </p:nvSpPr>
        <p:spPr>
          <a:xfrm>
            <a:off x="1069848" y="2743200"/>
            <a:ext cx="4755000" cy="329190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1" name="Google Shape;71;p8"/>
          <p:cNvSpPr txBox="1"/>
          <p:nvPr>
            <p:ph idx="3" type="body"/>
          </p:nvPr>
        </p:nvSpPr>
        <p:spPr>
          <a:xfrm>
            <a:off x="6364224" y="2048256"/>
            <a:ext cx="4755000" cy="640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72" name="Google Shape;72;p8"/>
          <p:cNvSpPr txBox="1"/>
          <p:nvPr>
            <p:ph idx="4" type="body"/>
          </p:nvPr>
        </p:nvSpPr>
        <p:spPr>
          <a:xfrm>
            <a:off x="6364224" y="2743200"/>
            <a:ext cx="4755000" cy="329190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3" name="Google Shape;73;p8"/>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6" name="Shape 76"/>
        <p:cNvGrpSpPr/>
        <p:nvPr/>
      </p:nvGrpSpPr>
      <p:grpSpPr>
        <a:xfrm>
          <a:off x="0" y="0"/>
          <a:ext cx="0" cy="0"/>
          <a:chOff x="0" y="0"/>
          <a:chExt cx="0" cy="0"/>
        </a:xfrm>
      </p:grpSpPr>
      <p:sp>
        <p:nvSpPr>
          <p:cNvPr id="77" name="Google Shape;77;p9"/>
          <p:cNvSpPr/>
          <p:nvPr/>
        </p:nvSpPr>
        <p:spPr>
          <a:xfrm>
            <a:off x="8303740" y="0"/>
            <a:ext cx="3888300" cy="6858000"/>
          </a:xfrm>
          <a:prstGeom prst="rect">
            <a:avLst/>
          </a:prstGeom>
          <a:blipFill rotWithShape="1">
            <a:blip r:embed="rId2">
              <a:alphaModFix amt="60000"/>
            </a:blip>
            <a:tile algn="ctr" flip="xy" tx="0" sx="92002" ty="-704850" sy="89002"/>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9"/>
          <p:cNvSpPr txBox="1"/>
          <p:nvPr>
            <p:ph type="title"/>
          </p:nvPr>
        </p:nvSpPr>
        <p:spPr>
          <a:xfrm>
            <a:off x="8549640" y="685800"/>
            <a:ext cx="3200400" cy="1737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9"/>
          <p:cNvSpPr txBox="1"/>
          <p:nvPr>
            <p:ph idx="1" type="body"/>
          </p:nvPr>
        </p:nvSpPr>
        <p:spPr>
          <a:xfrm>
            <a:off x="838200" y="685800"/>
            <a:ext cx="6711600" cy="502020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80" name="Google Shape;80;p9"/>
          <p:cNvSpPr txBox="1"/>
          <p:nvPr>
            <p:ph idx="2" type="body"/>
          </p:nvPr>
        </p:nvSpPr>
        <p:spPr>
          <a:xfrm>
            <a:off x="8549640" y="2423160"/>
            <a:ext cx="3200400" cy="3291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1" name="Google Shape;81;p9"/>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83" name="Google Shape;83;p9"/>
          <p:cNvGrpSpPr/>
          <p:nvPr/>
        </p:nvGrpSpPr>
        <p:grpSpPr>
          <a:xfrm>
            <a:off x="11401346" y="6229474"/>
            <a:ext cx="457232" cy="457232"/>
            <a:chOff x="11361456" y="6195813"/>
            <a:chExt cx="548700" cy="548700"/>
          </a:xfrm>
        </p:grpSpPr>
        <p:sp>
          <p:nvSpPr>
            <p:cNvPr id="84" name="Google Shape;84;p9"/>
            <p:cNvSpPr/>
            <p:nvPr/>
          </p:nvSpPr>
          <p:spPr>
            <a:xfrm>
              <a:off x="11361456" y="6195813"/>
              <a:ext cx="548700" cy="548700"/>
            </a:xfrm>
            <a:prstGeom prst="ellipse">
              <a:avLst/>
            </a:prstGeom>
            <a:blipFill rotWithShape="1">
              <a:blip r:embed="rId3">
                <a:alphaModFix/>
              </a:blip>
              <a:tile algn="tl" flip="none" tx="50800" sx="84997" ty="0" sy="84997"/>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a:off x="11396488" y="6230844"/>
              <a:ext cx="478500" cy="478500"/>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9"/>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7" name="Shape 87"/>
        <p:cNvGrpSpPr/>
        <p:nvPr/>
      </p:nvGrpSpPr>
      <p:grpSpPr>
        <a:xfrm>
          <a:off x="0" y="0"/>
          <a:ext cx="0" cy="0"/>
          <a:chOff x="0" y="0"/>
          <a:chExt cx="0" cy="0"/>
        </a:xfrm>
      </p:grpSpPr>
      <p:sp>
        <p:nvSpPr>
          <p:cNvPr id="88" name="Google Shape;88;p10"/>
          <p:cNvSpPr/>
          <p:nvPr/>
        </p:nvSpPr>
        <p:spPr>
          <a:xfrm>
            <a:off x="8303740" y="0"/>
            <a:ext cx="3888300" cy="6858000"/>
          </a:xfrm>
          <a:prstGeom prst="rect">
            <a:avLst/>
          </a:prstGeom>
          <a:blipFill rotWithShape="1">
            <a:blip r:embed="rId2">
              <a:alphaModFix amt="60000"/>
            </a:blip>
            <a:tile algn="ctr" flip="xy" tx="0" sx="92002" ty="-704850" sy="89002"/>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0"/>
          <p:cNvSpPr txBox="1"/>
          <p:nvPr>
            <p:ph type="title"/>
          </p:nvPr>
        </p:nvSpPr>
        <p:spPr>
          <a:xfrm>
            <a:off x="8549640" y="685800"/>
            <a:ext cx="3200400" cy="1737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0"/>
          <p:cNvSpPr/>
          <p:nvPr>
            <p:ph idx="2" type="pic"/>
          </p:nvPr>
        </p:nvSpPr>
        <p:spPr>
          <a:xfrm>
            <a:off x="0" y="0"/>
            <a:ext cx="8303700" cy="6858000"/>
          </a:xfrm>
          <a:prstGeom prst="rect">
            <a:avLst/>
          </a:prstGeom>
          <a:solidFill>
            <a:srgbClr val="E1DFDF"/>
          </a:solidFill>
          <a:ln>
            <a:noFill/>
          </a:ln>
        </p:spPr>
      </p:sp>
      <p:sp>
        <p:nvSpPr>
          <p:cNvPr id="91" name="Google Shape;91;p10"/>
          <p:cNvSpPr txBox="1"/>
          <p:nvPr>
            <p:ph idx="1" type="body"/>
          </p:nvPr>
        </p:nvSpPr>
        <p:spPr>
          <a:xfrm>
            <a:off x="8549640" y="2423160"/>
            <a:ext cx="3200400" cy="3291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92" name="Google Shape;92;p10"/>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93" name="Google Shape;93;p10"/>
          <p:cNvGrpSpPr/>
          <p:nvPr/>
        </p:nvGrpSpPr>
        <p:grpSpPr>
          <a:xfrm>
            <a:off x="11401346" y="6229474"/>
            <a:ext cx="457232" cy="457232"/>
            <a:chOff x="11361456" y="6195813"/>
            <a:chExt cx="548700" cy="548700"/>
          </a:xfrm>
        </p:grpSpPr>
        <p:sp>
          <p:nvSpPr>
            <p:cNvPr id="94" name="Google Shape;94;p10"/>
            <p:cNvSpPr/>
            <p:nvPr/>
          </p:nvSpPr>
          <p:spPr>
            <a:xfrm>
              <a:off x="11361456" y="6195813"/>
              <a:ext cx="548700" cy="548700"/>
            </a:xfrm>
            <a:prstGeom prst="ellipse">
              <a:avLst/>
            </a:prstGeom>
            <a:blipFill rotWithShape="1">
              <a:blip r:embed="rId3">
                <a:alphaModFix/>
              </a:blip>
              <a:tile algn="tl" flip="none" tx="50800" sx="84997" ty="0" sy="84997"/>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0"/>
            <p:cNvSpPr/>
            <p:nvPr/>
          </p:nvSpPr>
          <p:spPr>
            <a:xfrm>
              <a:off x="11396488" y="6230844"/>
              <a:ext cx="478500" cy="478500"/>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p10"/>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0000"/>
              </a:buClr>
              <a:buSzPts val="5400"/>
              <a:buFont typeface="Rockwell"/>
              <a:buNone/>
              <a:defRPr b="0" i="0" sz="5400" u="none" cap="none" strike="noStrike">
                <a:solidFill>
                  <a:srgbClr val="000000"/>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69848" y="2121408"/>
            <a:ext cx="10058400" cy="4050900"/>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12" name="Google Shape;12;p1"/>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2"/>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13" name="Google Shape;13;p1"/>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2"/>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grpSp>
        <p:nvGrpSpPr>
          <p:cNvPr id="14" name="Google Shape;14;p1"/>
          <p:cNvGrpSpPr/>
          <p:nvPr/>
        </p:nvGrpSpPr>
        <p:grpSpPr>
          <a:xfrm>
            <a:off x="11401346" y="6229474"/>
            <a:ext cx="457232" cy="457232"/>
            <a:chOff x="11361456" y="6195813"/>
            <a:chExt cx="548700" cy="548700"/>
          </a:xfrm>
        </p:grpSpPr>
        <p:sp>
          <p:nvSpPr>
            <p:cNvPr id="15" name="Google Shape;15;p1"/>
            <p:cNvSpPr/>
            <p:nvPr/>
          </p:nvSpPr>
          <p:spPr>
            <a:xfrm>
              <a:off x="11361456" y="6195813"/>
              <a:ext cx="548700" cy="548700"/>
            </a:xfrm>
            <a:prstGeom prst="ellipse">
              <a:avLst/>
            </a:prstGeom>
            <a:blipFill rotWithShape="1">
              <a:blip r:embed="rId1">
                <a:alphaModFix/>
              </a:blip>
              <a:tile algn="tl" flip="none" tx="50800" sx="84997" ty="0" sy="84997"/>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11396488" y="6230844"/>
              <a:ext cx="478500" cy="478500"/>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5.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3"/>
          <p:cNvSpPr txBox="1"/>
          <p:nvPr>
            <p:ph type="title"/>
          </p:nvPr>
        </p:nvSpPr>
        <p:spPr>
          <a:xfrm>
            <a:off x="1331325" y="701550"/>
            <a:ext cx="8853000" cy="1609200"/>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SzPts val="1800"/>
              <a:buNone/>
            </a:pPr>
            <a:r>
              <a:rPr b="1" lang="en-US" sz="3600">
                <a:solidFill>
                  <a:schemeClr val="dk1"/>
                </a:solidFill>
                <a:latin typeface="Times New Roman"/>
                <a:ea typeface="Times New Roman"/>
                <a:cs typeface="Times New Roman"/>
                <a:sym typeface="Times New Roman"/>
              </a:rPr>
              <a:t>Job search process and strategies</a:t>
            </a:r>
            <a:endParaRPr sz="6000"/>
          </a:p>
        </p:txBody>
      </p:sp>
      <p:sp>
        <p:nvSpPr>
          <p:cNvPr id="115" name="Google Shape;115;p13"/>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16" name="Google Shape;116;p13"/>
          <p:cNvSpPr/>
          <p:nvPr/>
        </p:nvSpPr>
        <p:spPr>
          <a:xfrm>
            <a:off x="6566149" y="2374021"/>
            <a:ext cx="4986900" cy="30537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000"/>
              <a:buFont typeface="Arial"/>
              <a:buNone/>
            </a:pPr>
            <a:r>
              <a:rPr b="1" i="0" lang="en-US" sz="2000" u="sng" cap="none" strike="noStrike">
                <a:solidFill>
                  <a:schemeClr val="dk1"/>
                </a:solidFill>
                <a:latin typeface="Times New Roman"/>
                <a:ea typeface="Times New Roman"/>
                <a:cs typeface="Times New Roman"/>
                <a:sym typeface="Times New Roman"/>
              </a:rPr>
              <a:t>Presented by</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Md. Parvej - 191902067</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Jahid Hasan - 193902001</a:t>
            </a:r>
            <a:endParaRPr/>
          </a:p>
          <a:p>
            <a:pPr indent="0" lvl="0" marL="0" marR="0" rtl="0" algn="l">
              <a:lnSpc>
                <a:spcPct val="15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Jakiyatun Naima- 193902013</a:t>
            </a:r>
            <a:endParaRPr b="0" i="0" sz="2000" u="none" cap="none" strike="noStrike">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Font typeface="Arial"/>
              <a:buNone/>
            </a:pPr>
            <a:r>
              <a:rPr lang="en-US" sz="2000">
                <a:solidFill>
                  <a:schemeClr val="dk1"/>
                </a:solidFill>
                <a:latin typeface="Times New Roman"/>
                <a:ea typeface="Times New Roman"/>
                <a:cs typeface="Times New Roman"/>
                <a:sym typeface="Times New Roman"/>
              </a:rPr>
              <a:t>Mahbub Al Suprove Meshbah -193902016</a:t>
            </a:r>
            <a:endParaRPr sz="20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Azmary Akter-193902019</a:t>
            </a:r>
            <a:endParaRPr/>
          </a:p>
          <a:p>
            <a:pPr indent="0" lvl="0" marL="0" marR="0" rtl="0" algn="l">
              <a:lnSpc>
                <a:spcPct val="15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17" name="Google Shape;117;p13"/>
          <p:cNvSpPr/>
          <p:nvPr/>
        </p:nvSpPr>
        <p:spPr>
          <a:xfrm>
            <a:off x="2632427" y="1954311"/>
            <a:ext cx="6250800" cy="45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dk1"/>
              </a:highlight>
              <a:latin typeface="Arial"/>
              <a:ea typeface="Arial"/>
              <a:cs typeface="Arial"/>
              <a:sym typeface="Arial"/>
            </a:endParaRPr>
          </a:p>
        </p:txBody>
      </p:sp>
      <p:pic>
        <p:nvPicPr>
          <p:cNvPr descr="Top 10 Highest Paying Jobs in India 2023" id="118" name="Google Shape;118;p13"/>
          <p:cNvPicPr preferRelativeResize="0"/>
          <p:nvPr/>
        </p:nvPicPr>
        <p:blipFill rotWithShape="1">
          <a:blip r:embed="rId3">
            <a:alphaModFix/>
          </a:blip>
          <a:srcRect b="0" l="0" r="0" t="0"/>
          <a:stretch/>
        </p:blipFill>
        <p:spPr>
          <a:xfrm>
            <a:off x="627300" y="2171585"/>
            <a:ext cx="4379769" cy="3284849"/>
          </a:xfrm>
          <a:prstGeom prst="rect">
            <a:avLst/>
          </a:prstGeom>
          <a:noFill/>
          <a:ln>
            <a:noFill/>
          </a:ln>
        </p:spPr>
      </p:pic>
      <p:pic>
        <p:nvPicPr>
          <p:cNvPr id="119" name="Google Shape;119;p13"/>
          <p:cNvPicPr preferRelativeResize="0"/>
          <p:nvPr/>
        </p:nvPicPr>
        <p:blipFill rotWithShape="1">
          <a:blip r:embed="rId4">
            <a:alphaModFix/>
          </a:blip>
          <a:srcRect b="0" l="0" r="0" t="0"/>
          <a:stretch/>
        </p:blipFill>
        <p:spPr>
          <a:xfrm>
            <a:off x="9855435" y="336622"/>
            <a:ext cx="793455" cy="793455"/>
          </a:xfrm>
          <a:prstGeom prst="rect">
            <a:avLst/>
          </a:prstGeom>
          <a:noFill/>
          <a:ln>
            <a:noFill/>
          </a:ln>
        </p:spPr>
      </p:pic>
      <p:pic>
        <p:nvPicPr>
          <p:cNvPr id="120" name="Google Shape;120;p13"/>
          <p:cNvPicPr preferRelativeResize="0"/>
          <p:nvPr/>
        </p:nvPicPr>
        <p:blipFill rotWithShape="1">
          <a:blip r:embed="rId5">
            <a:alphaModFix/>
          </a:blip>
          <a:srcRect b="0" l="0" r="0" t="0"/>
          <a:stretch/>
        </p:blipFill>
        <p:spPr>
          <a:xfrm>
            <a:off x="10910650" y="296225"/>
            <a:ext cx="899748" cy="874257"/>
          </a:xfrm>
          <a:prstGeom prst="rect">
            <a:avLst/>
          </a:prstGeom>
          <a:noFill/>
          <a:ln>
            <a:noFill/>
          </a:ln>
        </p:spPr>
      </p:pic>
      <p:sp>
        <p:nvSpPr>
          <p:cNvPr id="121" name="Google Shape;121;p13"/>
          <p:cNvSpPr txBox="1"/>
          <p:nvPr/>
        </p:nvSpPr>
        <p:spPr>
          <a:xfrm>
            <a:off x="1251300" y="6099075"/>
            <a:ext cx="9689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latin typeface="Times New Roman"/>
                <a:ea typeface="Times New Roman"/>
                <a:cs typeface="Times New Roman"/>
                <a:sym typeface="Times New Roman"/>
              </a:rPr>
              <a:t>Department of CSE Green University of Bangladesh Permanent Campus</a:t>
            </a:r>
            <a:endParaRPr b="1" sz="23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795528" y="274264"/>
            <a:ext cx="10515600" cy="1356900"/>
          </a:xfrm>
          <a:prstGeom prst="rect">
            <a:avLst/>
          </a:prstGeom>
          <a:noFill/>
          <a:ln>
            <a:noFill/>
          </a:ln>
        </p:spPr>
        <p:txBody>
          <a:bodyPr anchorCtr="0" anchor="ctr" bIns="45700" lIns="91425" spcFirstLastPara="1" rIns="91425" wrap="square" tIns="45700">
            <a:normAutofit/>
          </a:bodyPr>
          <a:lstStyle/>
          <a:p>
            <a:pPr indent="0" lvl="0" marL="0" rtl="0" algn="l">
              <a:spcBef>
                <a:spcPts val="1200"/>
              </a:spcBef>
              <a:spcAft>
                <a:spcPts val="0"/>
              </a:spcAft>
              <a:buNone/>
            </a:pPr>
            <a:r>
              <a:rPr b="1" lang="en-US" sz="3600">
                <a:solidFill>
                  <a:schemeClr val="dk1"/>
                </a:solidFill>
                <a:latin typeface="Times New Roman"/>
                <a:ea typeface="Times New Roman"/>
                <a:cs typeface="Times New Roman"/>
                <a:sym typeface="Times New Roman"/>
              </a:rPr>
              <a:t>Pay attention to job title variations</a:t>
            </a:r>
            <a:endParaRPr b="1" sz="3600">
              <a:latin typeface="Times New Roman"/>
              <a:ea typeface="Times New Roman"/>
              <a:cs typeface="Times New Roman"/>
              <a:sym typeface="Times New Roman"/>
            </a:endParaRPr>
          </a:p>
        </p:txBody>
      </p:sp>
      <p:sp>
        <p:nvSpPr>
          <p:cNvPr id="213" name="Google Shape;213;p22"/>
          <p:cNvSpPr txBox="1"/>
          <p:nvPr>
            <p:ph idx="1" type="body"/>
          </p:nvPr>
        </p:nvSpPr>
        <p:spPr>
          <a:xfrm>
            <a:off x="615725" y="1959375"/>
            <a:ext cx="6966900" cy="38364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SzPts val="1530"/>
              <a:buFont typeface="Arial"/>
              <a:buNone/>
            </a:pPr>
            <a:r>
              <a:rPr lang="en-US">
                <a:latin typeface="Times New Roman"/>
                <a:ea typeface="Times New Roman"/>
                <a:cs typeface="Times New Roman"/>
                <a:sym typeface="Times New Roman"/>
              </a:rPr>
              <a:t>Paying attention to job title variations is an important strategy during the job search process. It helps us to broaden our search and uncover relevant opportunities that may be advertised under different job titles.</a:t>
            </a:r>
            <a:endParaRPr>
              <a:latin typeface="Times New Roman"/>
              <a:ea typeface="Times New Roman"/>
              <a:cs typeface="Times New Roman"/>
              <a:sym typeface="Times New Roman"/>
            </a:endParaRPr>
          </a:p>
        </p:txBody>
      </p:sp>
      <p:sp>
        <p:nvSpPr>
          <p:cNvPr id="214" name="Google Shape;214;p22"/>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6/16/2023</a:t>
            </a:r>
            <a:endParaRPr/>
          </a:p>
        </p:txBody>
      </p:sp>
      <p:sp>
        <p:nvSpPr>
          <p:cNvPr id="215" name="Google Shape;215;p22"/>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16" name="Google Shape;216;p22"/>
          <p:cNvSpPr/>
          <p:nvPr/>
        </p:nvSpPr>
        <p:spPr>
          <a:xfrm>
            <a:off x="2657715" y="6147534"/>
            <a:ext cx="6059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Job search process and strategies</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pic>
        <p:nvPicPr>
          <p:cNvPr id="217" name="Google Shape;217;p22"/>
          <p:cNvPicPr preferRelativeResize="0"/>
          <p:nvPr/>
        </p:nvPicPr>
        <p:blipFill>
          <a:blip r:embed="rId3">
            <a:alphaModFix/>
          </a:blip>
          <a:stretch>
            <a:fillRect/>
          </a:stretch>
        </p:blipFill>
        <p:spPr>
          <a:xfrm>
            <a:off x="7448951" y="2164076"/>
            <a:ext cx="4633099" cy="3088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1024550" y="3345148"/>
            <a:ext cx="10058400" cy="2882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t/>
            </a:r>
            <a:endParaRPr sz="19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1800"/>
              <a:buNone/>
            </a:pPr>
            <a:r>
              <a:t/>
            </a:r>
            <a:endParaRPr sz="20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3600"/>
              <a:buFont typeface="Times New Roman"/>
              <a:buNone/>
            </a:pPr>
            <a:r>
              <a:t/>
            </a:r>
            <a:endParaRPr sz="3600"/>
          </a:p>
        </p:txBody>
      </p:sp>
      <p:sp>
        <p:nvSpPr>
          <p:cNvPr id="225" name="Google Shape;225;p23"/>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6/16/2023</a:t>
            </a:r>
            <a:endParaRPr/>
          </a:p>
        </p:txBody>
      </p:sp>
      <p:sp>
        <p:nvSpPr>
          <p:cNvPr id="226" name="Google Shape;226;p23"/>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27" name="Google Shape;227;p23"/>
          <p:cNvSpPr/>
          <p:nvPr/>
        </p:nvSpPr>
        <p:spPr>
          <a:xfrm>
            <a:off x="3251099" y="6301438"/>
            <a:ext cx="56898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chemeClr val="dk1"/>
              </a:buClr>
              <a:buSzPts val="1100"/>
              <a:buFont typeface="Arial"/>
              <a:buNone/>
            </a:pPr>
            <a:r>
              <a:rPr b="0" i="0" lang="en-US" sz="1400" u="none" cap="none" strike="noStrike">
                <a:solidFill>
                  <a:schemeClr val="dk1"/>
                </a:solidFill>
                <a:latin typeface="Times New Roman"/>
                <a:ea typeface="Times New Roman"/>
                <a:cs typeface="Times New Roman"/>
                <a:sym typeface="Times New Roman"/>
              </a:rPr>
              <a:t>Design and Development Smart Weather Application</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228" name="Google Shape;228;p23"/>
          <p:cNvSpPr/>
          <p:nvPr/>
        </p:nvSpPr>
        <p:spPr>
          <a:xfrm>
            <a:off x="4070550" y="5919900"/>
            <a:ext cx="46977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300"/>
              <a:buFont typeface="Arial"/>
              <a:buNone/>
            </a:pPr>
            <a:r>
              <a:t/>
            </a:r>
            <a:endParaRPr b="1" i="0" sz="13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chemeClr val="dk1"/>
              </a:buClr>
              <a:buSzPts val="11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pic>
        <p:nvPicPr>
          <p:cNvPr descr="This “thank you speech” is a must read! | PlanetSpark" id="229" name="Google Shape;229;p23"/>
          <p:cNvPicPr preferRelativeResize="0"/>
          <p:nvPr/>
        </p:nvPicPr>
        <p:blipFill rotWithShape="1">
          <a:blip r:embed="rId3">
            <a:alphaModFix/>
          </a:blip>
          <a:srcRect b="0" l="0" r="0" t="0"/>
          <a:stretch/>
        </p:blipFill>
        <p:spPr>
          <a:xfrm>
            <a:off x="2568524" y="2033140"/>
            <a:ext cx="7054951" cy="38866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4"/>
          <p:cNvSpPr txBox="1"/>
          <p:nvPr>
            <p:ph type="title"/>
          </p:nvPr>
        </p:nvSpPr>
        <p:spPr>
          <a:xfrm>
            <a:off x="795528" y="274264"/>
            <a:ext cx="10515600" cy="1356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600"/>
              <a:buFont typeface="Times New Roman"/>
              <a:buNone/>
            </a:pPr>
            <a:r>
              <a:rPr lang="en-US" sz="3600">
                <a:latin typeface="Times New Roman"/>
                <a:ea typeface="Times New Roman"/>
                <a:cs typeface="Times New Roman"/>
                <a:sym typeface="Times New Roman"/>
              </a:rPr>
              <a:t>CONTENT</a:t>
            </a:r>
            <a:endParaRPr/>
          </a:p>
        </p:txBody>
      </p:sp>
      <p:sp>
        <p:nvSpPr>
          <p:cNvPr id="127" name="Google Shape;127;p14"/>
          <p:cNvSpPr txBox="1"/>
          <p:nvPr>
            <p:ph idx="1" type="body"/>
          </p:nvPr>
        </p:nvSpPr>
        <p:spPr>
          <a:xfrm>
            <a:off x="969800" y="1971088"/>
            <a:ext cx="7107300" cy="3836400"/>
          </a:xfrm>
          <a:prstGeom prst="rect">
            <a:avLst/>
          </a:prstGeom>
          <a:noFill/>
          <a:ln>
            <a:noFill/>
          </a:ln>
        </p:spPr>
        <p:txBody>
          <a:bodyPr anchorCtr="0" anchor="t" bIns="45700" lIns="91425" spcFirstLastPara="1" rIns="91425" wrap="square" tIns="45700">
            <a:noAutofit/>
          </a:bodyPr>
          <a:lstStyle/>
          <a:p>
            <a:pPr indent="-325755" lvl="0" marL="457200" rtl="0" algn="l">
              <a:lnSpc>
                <a:spcPct val="90000"/>
              </a:lnSpc>
              <a:spcBef>
                <a:spcPts val="1200"/>
              </a:spcBef>
              <a:spcAft>
                <a:spcPts val="0"/>
              </a:spcAft>
              <a:buSzPts val="1530"/>
              <a:buFont typeface="Arial"/>
              <a:buChar char="•"/>
            </a:pPr>
            <a:r>
              <a:rPr lang="en-US">
                <a:latin typeface="Times New Roman"/>
                <a:ea typeface="Times New Roman"/>
                <a:cs typeface="Times New Roman"/>
                <a:sym typeface="Times New Roman"/>
              </a:rPr>
              <a:t>Build an online portfolio or an “About me” page</a:t>
            </a:r>
            <a:endParaRPr/>
          </a:p>
          <a:p>
            <a:pPr indent="-325755" lvl="0" marL="457200" rtl="0" algn="l">
              <a:lnSpc>
                <a:spcPct val="90000"/>
              </a:lnSpc>
              <a:spcBef>
                <a:spcPts val="1200"/>
              </a:spcBef>
              <a:spcAft>
                <a:spcPts val="0"/>
              </a:spcAft>
              <a:buSzPts val="1530"/>
              <a:buFont typeface="Arial"/>
              <a:buChar char="•"/>
            </a:pPr>
            <a:r>
              <a:rPr lang="en-US">
                <a:latin typeface="Times New Roman"/>
                <a:ea typeface="Times New Roman"/>
                <a:cs typeface="Times New Roman"/>
                <a:sym typeface="Times New Roman"/>
              </a:rPr>
              <a:t>Try to predict the interview questions</a:t>
            </a:r>
            <a:endParaRPr/>
          </a:p>
          <a:p>
            <a:pPr indent="-325755" lvl="0" marL="457200" rtl="0" algn="l">
              <a:lnSpc>
                <a:spcPct val="90000"/>
              </a:lnSpc>
              <a:spcBef>
                <a:spcPts val="1200"/>
              </a:spcBef>
              <a:spcAft>
                <a:spcPts val="0"/>
              </a:spcAft>
              <a:buSzPts val="1530"/>
              <a:buFont typeface="Arial"/>
              <a:buChar char="•"/>
            </a:pPr>
            <a:r>
              <a:rPr lang="en-US">
                <a:latin typeface="Times New Roman"/>
                <a:ea typeface="Times New Roman"/>
                <a:cs typeface="Times New Roman"/>
                <a:sym typeface="Times New Roman"/>
              </a:rPr>
              <a:t>Share your knowledge on LinkedIn</a:t>
            </a:r>
            <a:endParaRPr/>
          </a:p>
          <a:p>
            <a:pPr indent="-325755" lvl="0" marL="457200" rtl="0" algn="l">
              <a:lnSpc>
                <a:spcPct val="90000"/>
              </a:lnSpc>
              <a:spcBef>
                <a:spcPts val="1200"/>
              </a:spcBef>
              <a:spcAft>
                <a:spcPts val="0"/>
              </a:spcAft>
              <a:buSzPts val="1530"/>
              <a:buFont typeface="Arial"/>
              <a:buChar char="•"/>
            </a:pPr>
            <a:r>
              <a:rPr lang="en-US">
                <a:latin typeface="Times New Roman"/>
                <a:ea typeface="Times New Roman"/>
                <a:cs typeface="Times New Roman"/>
                <a:sym typeface="Times New Roman"/>
              </a:rPr>
              <a:t>Define your expectations.</a:t>
            </a:r>
            <a:endParaRPr/>
          </a:p>
          <a:p>
            <a:pPr indent="-325755" lvl="0" marL="457200" rtl="0" algn="l">
              <a:lnSpc>
                <a:spcPct val="90000"/>
              </a:lnSpc>
              <a:spcBef>
                <a:spcPts val="1200"/>
              </a:spcBef>
              <a:spcAft>
                <a:spcPts val="0"/>
              </a:spcAft>
              <a:buSzPts val="1530"/>
              <a:buFont typeface="Arial"/>
              <a:buChar char="•"/>
            </a:pPr>
            <a:r>
              <a:rPr lang="en-US">
                <a:latin typeface="Times New Roman"/>
                <a:ea typeface="Times New Roman"/>
                <a:cs typeface="Times New Roman"/>
                <a:sym typeface="Times New Roman"/>
              </a:rPr>
              <a:t>Network whenever possible</a:t>
            </a:r>
            <a:endParaRPr/>
          </a:p>
          <a:p>
            <a:pPr indent="-325755" lvl="0" marL="457200" rtl="0" algn="l">
              <a:lnSpc>
                <a:spcPct val="90000"/>
              </a:lnSpc>
              <a:spcBef>
                <a:spcPts val="1200"/>
              </a:spcBef>
              <a:spcAft>
                <a:spcPts val="0"/>
              </a:spcAft>
              <a:buSzPts val="1530"/>
              <a:buFont typeface="Arial"/>
              <a:buChar char="•"/>
            </a:pPr>
            <a:r>
              <a:rPr lang="en-US">
                <a:latin typeface="Times New Roman"/>
                <a:ea typeface="Times New Roman"/>
                <a:cs typeface="Times New Roman"/>
                <a:sym typeface="Times New Roman"/>
              </a:rPr>
              <a:t>Contact companies directly</a:t>
            </a:r>
            <a:endParaRPr/>
          </a:p>
          <a:p>
            <a:pPr indent="-325755" lvl="0" marL="457200" rtl="0" algn="l">
              <a:lnSpc>
                <a:spcPct val="90000"/>
              </a:lnSpc>
              <a:spcBef>
                <a:spcPts val="1200"/>
              </a:spcBef>
              <a:spcAft>
                <a:spcPts val="0"/>
              </a:spcAft>
              <a:buSzPts val="1530"/>
              <a:buFont typeface="Arial"/>
              <a:buChar char="•"/>
            </a:pPr>
            <a:r>
              <a:rPr lang="en-US">
                <a:latin typeface="Times New Roman"/>
                <a:ea typeface="Times New Roman"/>
                <a:cs typeface="Times New Roman"/>
                <a:sym typeface="Times New Roman"/>
              </a:rPr>
              <a:t>Create a timeline and reward yourself</a:t>
            </a:r>
            <a:endParaRPr/>
          </a:p>
          <a:p>
            <a:pPr indent="-325755" lvl="0" marL="457200" rtl="0" algn="l">
              <a:lnSpc>
                <a:spcPct val="90000"/>
              </a:lnSpc>
              <a:spcBef>
                <a:spcPts val="1200"/>
              </a:spcBef>
              <a:spcAft>
                <a:spcPts val="0"/>
              </a:spcAft>
              <a:buSzPts val="1530"/>
              <a:buFont typeface="Arial"/>
              <a:buChar char="•"/>
            </a:pPr>
            <a:r>
              <a:rPr lang="en-US">
                <a:latin typeface="Times New Roman"/>
                <a:ea typeface="Times New Roman"/>
                <a:cs typeface="Times New Roman"/>
                <a:sym typeface="Times New Roman"/>
              </a:rPr>
              <a:t>Pay attention to job title variations</a:t>
            </a:r>
            <a:endParaRPr/>
          </a:p>
          <a:p>
            <a:pPr indent="-245744" lvl="0" marL="800100" rtl="0" algn="l">
              <a:lnSpc>
                <a:spcPct val="150000"/>
              </a:lnSpc>
              <a:spcBef>
                <a:spcPts val="0"/>
              </a:spcBef>
              <a:spcAft>
                <a:spcPts val="0"/>
              </a:spcAft>
              <a:buSzPts val="1530"/>
              <a:buFont typeface="Arial"/>
              <a:buNone/>
            </a:pPr>
            <a:r>
              <a:t/>
            </a:r>
            <a:endParaRPr>
              <a:latin typeface="Times New Roman"/>
              <a:ea typeface="Times New Roman"/>
              <a:cs typeface="Times New Roman"/>
              <a:sym typeface="Times New Roman"/>
            </a:endParaRPr>
          </a:p>
        </p:txBody>
      </p:sp>
      <p:sp>
        <p:nvSpPr>
          <p:cNvPr id="128" name="Google Shape;128;p14"/>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6/16/2023</a:t>
            </a:r>
            <a:endParaRPr/>
          </a:p>
        </p:txBody>
      </p:sp>
      <p:sp>
        <p:nvSpPr>
          <p:cNvPr id="129" name="Google Shape;129;p14"/>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30" name="Google Shape;130;p14"/>
          <p:cNvSpPr/>
          <p:nvPr/>
        </p:nvSpPr>
        <p:spPr>
          <a:xfrm>
            <a:off x="2657715" y="6147534"/>
            <a:ext cx="6059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Job search process and strategies</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31" name="Google Shape;131;p14"/>
          <p:cNvSpPr txBox="1"/>
          <p:nvPr/>
        </p:nvSpPr>
        <p:spPr>
          <a:xfrm>
            <a:off x="6205600" y="1951350"/>
            <a:ext cx="5745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5"/>
          <p:cNvSpPr txBox="1"/>
          <p:nvPr>
            <p:ph type="title"/>
          </p:nvPr>
        </p:nvSpPr>
        <p:spPr>
          <a:xfrm>
            <a:off x="795528" y="274264"/>
            <a:ext cx="10515600" cy="1356900"/>
          </a:xfrm>
          <a:prstGeom prst="rect">
            <a:avLst/>
          </a:prstGeom>
          <a:noFill/>
          <a:ln>
            <a:noFill/>
          </a:ln>
        </p:spPr>
        <p:txBody>
          <a:bodyPr anchorCtr="0" anchor="ctr" bIns="45700" lIns="91425" spcFirstLastPara="1" rIns="91425" wrap="square" tIns="45700">
            <a:normAutofit fontScale="90000"/>
          </a:bodyPr>
          <a:lstStyle/>
          <a:p>
            <a:pPr indent="0" lvl="0" marL="457200" rtl="0" algn="l">
              <a:spcBef>
                <a:spcPts val="120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b="1" sz="4044">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b="1" lang="en-US" sz="4044">
                <a:solidFill>
                  <a:schemeClr val="dk1"/>
                </a:solidFill>
                <a:latin typeface="Times New Roman"/>
                <a:ea typeface="Times New Roman"/>
                <a:cs typeface="Times New Roman"/>
                <a:sym typeface="Times New Roman"/>
              </a:rPr>
              <a:t>Build an online portfolio</a:t>
            </a:r>
            <a:endParaRPr b="1" sz="4044">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00000"/>
              <a:buFont typeface="Times New Roman"/>
              <a:buNone/>
            </a:pPr>
            <a:r>
              <a:t/>
            </a:r>
            <a:endParaRPr sz="3600">
              <a:latin typeface="Times New Roman"/>
              <a:ea typeface="Times New Roman"/>
              <a:cs typeface="Times New Roman"/>
              <a:sym typeface="Times New Roman"/>
            </a:endParaRPr>
          </a:p>
        </p:txBody>
      </p:sp>
      <p:sp>
        <p:nvSpPr>
          <p:cNvPr id="137" name="Google Shape;137;p15"/>
          <p:cNvSpPr txBox="1"/>
          <p:nvPr>
            <p:ph idx="1" type="body"/>
          </p:nvPr>
        </p:nvSpPr>
        <p:spPr>
          <a:xfrm>
            <a:off x="354075" y="2084475"/>
            <a:ext cx="4304100" cy="4188300"/>
          </a:xfrm>
          <a:prstGeom prst="rect">
            <a:avLst/>
          </a:prstGeom>
          <a:noFill/>
          <a:ln>
            <a:noFill/>
          </a:ln>
        </p:spPr>
        <p:txBody>
          <a:bodyPr anchorCtr="0" anchor="t" bIns="45700" lIns="91425" spcFirstLastPara="1" rIns="91425" wrap="square" tIns="45700">
            <a:noAutofit/>
          </a:bodyPr>
          <a:lstStyle/>
          <a:p>
            <a:pPr indent="-245744" lvl="0" marL="800100" rtl="0" algn="l">
              <a:lnSpc>
                <a:spcPct val="150000"/>
              </a:lnSpc>
              <a:spcBef>
                <a:spcPts val="0"/>
              </a:spcBef>
              <a:spcAft>
                <a:spcPts val="0"/>
              </a:spcAft>
              <a:buSzPts val="1530"/>
              <a:buFont typeface="Arial"/>
              <a:buNone/>
            </a:pPr>
            <a:r>
              <a:rPr lang="en-US">
                <a:latin typeface="Times New Roman"/>
                <a:ea typeface="Times New Roman"/>
                <a:cs typeface="Times New Roman"/>
                <a:sym typeface="Times New Roman"/>
              </a:rPr>
              <a:t>    While online portfolios are a standard among designers and software developers, they’re great for other professionals, too. For example, if you’re a copywriter, you can add some of your best writing. Or, if you’re a video editor, you can share links to the clips you’ve produced.</a:t>
            </a:r>
            <a:endParaRPr>
              <a:latin typeface="Times New Roman"/>
              <a:ea typeface="Times New Roman"/>
              <a:cs typeface="Times New Roman"/>
              <a:sym typeface="Times New Roman"/>
            </a:endParaRPr>
          </a:p>
        </p:txBody>
      </p:sp>
      <p:sp>
        <p:nvSpPr>
          <p:cNvPr id="138" name="Google Shape;138;p15"/>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6/16/2023</a:t>
            </a:r>
            <a:endParaRPr/>
          </a:p>
        </p:txBody>
      </p:sp>
      <p:sp>
        <p:nvSpPr>
          <p:cNvPr id="139" name="Google Shape;139;p15"/>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40" name="Google Shape;140;p15"/>
          <p:cNvSpPr/>
          <p:nvPr/>
        </p:nvSpPr>
        <p:spPr>
          <a:xfrm>
            <a:off x="2657715" y="6147534"/>
            <a:ext cx="6059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Job search process and strategies</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41" name="Google Shape;141;p15"/>
          <p:cNvSpPr txBox="1"/>
          <p:nvPr/>
        </p:nvSpPr>
        <p:spPr>
          <a:xfrm>
            <a:off x="6205600" y="1951350"/>
            <a:ext cx="5745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pic>
        <p:nvPicPr>
          <p:cNvPr id="142" name="Google Shape;142;p15"/>
          <p:cNvPicPr preferRelativeResize="0"/>
          <p:nvPr/>
        </p:nvPicPr>
        <p:blipFill>
          <a:blip r:embed="rId3">
            <a:alphaModFix/>
          </a:blip>
          <a:stretch>
            <a:fillRect/>
          </a:stretch>
        </p:blipFill>
        <p:spPr>
          <a:xfrm>
            <a:off x="6344600" y="1892025"/>
            <a:ext cx="5116451" cy="3994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795528" y="274264"/>
            <a:ext cx="10515600" cy="1356900"/>
          </a:xfrm>
          <a:prstGeom prst="rect">
            <a:avLst/>
          </a:prstGeom>
          <a:noFill/>
          <a:ln>
            <a:noFill/>
          </a:ln>
        </p:spPr>
        <p:txBody>
          <a:bodyPr anchorCtr="0" anchor="ctr" bIns="45700" lIns="91425" spcFirstLastPara="1" rIns="91425" wrap="square" tIns="45700">
            <a:normAutofit fontScale="90000"/>
          </a:bodyPr>
          <a:lstStyle/>
          <a:p>
            <a:pPr indent="0" lvl="0" marL="457200" rtl="0" algn="l">
              <a:spcBef>
                <a:spcPts val="120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b="1" sz="4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US" sz="4000">
                <a:solidFill>
                  <a:schemeClr val="dk1"/>
                </a:solidFill>
                <a:latin typeface="Times New Roman"/>
                <a:ea typeface="Times New Roman"/>
                <a:cs typeface="Times New Roman"/>
                <a:sym typeface="Times New Roman"/>
              </a:rPr>
              <a:t>Try to predict the interview questions</a:t>
            </a:r>
            <a:endParaRPr b="1" sz="4000">
              <a:solidFill>
                <a:schemeClr val="dk1"/>
              </a:solidFill>
            </a:endParaRPr>
          </a:p>
          <a:p>
            <a:pPr indent="0" lvl="0" marL="457200" rtl="0" algn="l">
              <a:spcBef>
                <a:spcPts val="1200"/>
              </a:spcBef>
              <a:spcAft>
                <a:spcPts val="0"/>
              </a:spcAft>
              <a:buNone/>
            </a:pPr>
            <a:r>
              <a:t/>
            </a:r>
            <a:endParaRPr sz="3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00000"/>
              <a:buFont typeface="Times New Roman"/>
              <a:buNone/>
            </a:pPr>
            <a:r>
              <a:t/>
            </a:r>
            <a:endParaRPr sz="3600">
              <a:latin typeface="Times New Roman"/>
              <a:ea typeface="Times New Roman"/>
              <a:cs typeface="Times New Roman"/>
              <a:sym typeface="Times New Roman"/>
            </a:endParaRPr>
          </a:p>
        </p:txBody>
      </p:sp>
      <p:sp>
        <p:nvSpPr>
          <p:cNvPr id="148" name="Google Shape;148;p16"/>
          <p:cNvSpPr txBox="1"/>
          <p:nvPr>
            <p:ph idx="1" type="body"/>
          </p:nvPr>
        </p:nvSpPr>
        <p:spPr>
          <a:xfrm>
            <a:off x="916325" y="2084475"/>
            <a:ext cx="6975000" cy="4188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Most Common Job Interview Questions:</a:t>
            </a:r>
            <a:endParaRPr b="1">
              <a:latin typeface="Times New Roman"/>
              <a:ea typeface="Times New Roman"/>
              <a:cs typeface="Times New Roman"/>
              <a:sym typeface="Times New Roman"/>
            </a:endParaRPr>
          </a:p>
          <a:p>
            <a:pPr indent="-325755" lvl="0" marL="457200" rtl="0" algn="l">
              <a:lnSpc>
                <a:spcPct val="150000"/>
              </a:lnSpc>
              <a:spcBef>
                <a:spcPts val="0"/>
              </a:spcBef>
              <a:spcAft>
                <a:spcPts val="0"/>
              </a:spcAft>
              <a:buSzPts val="1530"/>
              <a:buFont typeface="Times New Roman"/>
              <a:buChar char="●"/>
            </a:pPr>
            <a:r>
              <a:rPr lang="en-US">
                <a:latin typeface="Times New Roman"/>
                <a:ea typeface="Times New Roman"/>
                <a:cs typeface="Times New Roman"/>
                <a:sym typeface="Times New Roman"/>
              </a:rPr>
              <a:t>Tell me something about yourself.</a:t>
            </a:r>
            <a:endParaRPr>
              <a:latin typeface="Times New Roman"/>
              <a:ea typeface="Times New Roman"/>
              <a:cs typeface="Times New Roman"/>
              <a:sym typeface="Times New Roman"/>
            </a:endParaRPr>
          </a:p>
          <a:p>
            <a:pPr indent="-325755" lvl="0" marL="457200" rtl="0" algn="l">
              <a:lnSpc>
                <a:spcPct val="150000"/>
              </a:lnSpc>
              <a:spcBef>
                <a:spcPts val="0"/>
              </a:spcBef>
              <a:spcAft>
                <a:spcPts val="0"/>
              </a:spcAft>
              <a:buSzPts val="1530"/>
              <a:buFont typeface="Times New Roman"/>
              <a:buChar char="●"/>
            </a:pPr>
            <a:r>
              <a:rPr lang="en-US">
                <a:latin typeface="Times New Roman"/>
                <a:ea typeface="Times New Roman"/>
                <a:cs typeface="Times New Roman"/>
                <a:sym typeface="Times New Roman"/>
              </a:rPr>
              <a:t>How did you hear about this position?</a:t>
            </a:r>
            <a:endParaRPr>
              <a:latin typeface="Times New Roman"/>
              <a:ea typeface="Times New Roman"/>
              <a:cs typeface="Times New Roman"/>
              <a:sym typeface="Times New Roman"/>
            </a:endParaRPr>
          </a:p>
          <a:p>
            <a:pPr indent="-325755" lvl="0" marL="457200" rtl="0" algn="l">
              <a:lnSpc>
                <a:spcPct val="150000"/>
              </a:lnSpc>
              <a:spcBef>
                <a:spcPts val="0"/>
              </a:spcBef>
              <a:spcAft>
                <a:spcPts val="0"/>
              </a:spcAft>
              <a:buSzPts val="1530"/>
              <a:buFont typeface="Times New Roman"/>
              <a:buChar char="●"/>
            </a:pPr>
            <a:r>
              <a:rPr lang="en-US">
                <a:latin typeface="Times New Roman"/>
                <a:ea typeface="Times New Roman"/>
                <a:cs typeface="Times New Roman"/>
                <a:sym typeface="Times New Roman"/>
              </a:rPr>
              <a:t>Why do you want to work here?</a:t>
            </a:r>
            <a:endParaRPr>
              <a:latin typeface="Times New Roman"/>
              <a:ea typeface="Times New Roman"/>
              <a:cs typeface="Times New Roman"/>
              <a:sym typeface="Times New Roman"/>
            </a:endParaRPr>
          </a:p>
          <a:p>
            <a:pPr indent="-325755" lvl="0" marL="457200" rtl="0" algn="l">
              <a:lnSpc>
                <a:spcPct val="150000"/>
              </a:lnSpc>
              <a:spcBef>
                <a:spcPts val="0"/>
              </a:spcBef>
              <a:spcAft>
                <a:spcPts val="0"/>
              </a:spcAft>
              <a:buSzPts val="1530"/>
              <a:buFont typeface="Times New Roman"/>
              <a:buChar char="●"/>
            </a:pPr>
            <a:r>
              <a:rPr lang="en-US">
                <a:latin typeface="Times New Roman"/>
                <a:ea typeface="Times New Roman"/>
                <a:cs typeface="Times New Roman"/>
                <a:sym typeface="Times New Roman"/>
              </a:rPr>
              <a:t>Why did you decide to apply for this position?</a:t>
            </a:r>
            <a:endParaRPr>
              <a:latin typeface="Times New Roman"/>
              <a:ea typeface="Times New Roman"/>
              <a:cs typeface="Times New Roman"/>
              <a:sym typeface="Times New Roman"/>
            </a:endParaRPr>
          </a:p>
          <a:p>
            <a:pPr indent="-325755" lvl="0" marL="457200" rtl="0" algn="l">
              <a:lnSpc>
                <a:spcPct val="150000"/>
              </a:lnSpc>
              <a:spcBef>
                <a:spcPts val="0"/>
              </a:spcBef>
              <a:spcAft>
                <a:spcPts val="0"/>
              </a:spcAft>
              <a:buSzPts val="1530"/>
              <a:buFont typeface="Times New Roman"/>
              <a:buChar char="●"/>
            </a:pPr>
            <a:r>
              <a:rPr lang="en-US">
                <a:latin typeface="Times New Roman"/>
                <a:ea typeface="Times New Roman"/>
                <a:cs typeface="Times New Roman"/>
                <a:sym typeface="Times New Roman"/>
              </a:rPr>
              <a:t>What is your greatest strength?</a:t>
            </a:r>
            <a:endParaRPr>
              <a:latin typeface="Times New Roman"/>
              <a:ea typeface="Times New Roman"/>
              <a:cs typeface="Times New Roman"/>
              <a:sym typeface="Times New Roman"/>
            </a:endParaRPr>
          </a:p>
          <a:p>
            <a:pPr indent="-325755" lvl="0" marL="457200" rtl="0" algn="l">
              <a:lnSpc>
                <a:spcPct val="150000"/>
              </a:lnSpc>
              <a:spcBef>
                <a:spcPts val="0"/>
              </a:spcBef>
              <a:spcAft>
                <a:spcPts val="0"/>
              </a:spcAft>
              <a:buSzPts val="1530"/>
              <a:buFont typeface="Times New Roman"/>
              <a:buChar char="●"/>
            </a:pPr>
            <a:r>
              <a:rPr lang="en-US">
                <a:latin typeface="Times New Roman"/>
                <a:ea typeface="Times New Roman"/>
                <a:cs typeface="Times New Roman"/>
                <a:sym typeface="Times New Roman"/>
              </a:rPr>
              <a:t>What are your strengths and weaknesses?</a:t>
            </a:r>
            <a:endParaRPr>
              <a:latin typeface="Times New Roman"/>
              <a:ea typeface="Times New Roman"/>
              <a:cs typeface="Times New Roman"/>
              <a:sym typeface="Times New Roman"/>
            </a:endParaRPr>
          </a:p>
          <a:p>
            <a:pPr indent="-325755" lvl="0" marL="457200" rtl="0" algn="l">
              <a:lnSpc>
                <a:spcPct val="150000"/>
              </a:lnSpc>
              <a:spcBef>
                <a:spcPts val="0"/>
              </a:spcBef>
              <a:spcAft>
                <a:spcPts val="0"/>
              </a:spcAft>
              <a:buSzPts val="1530"/>
              <a:buFont typeface="Times New Roman"/>
              <a:buChar char="●"/>
            </a:pPr>
            <a:r>
              <a:rPr lang="en-US">
                <a:latin typeface="Times New Roman"/>
                <a:ea typeface="Times New Roman"/>
                <a:cs typeface="Times New Roman"/>
                <a:sym typeface="Times New Roman"/>
              </a:rPr>
              <a:t>What do you know about this company/organization?</a:t>
            </a:r>
            <a:endParaRPr>
              <a:latin typeface="Times New Roman"/>
              <a:ea typeface="Times New Roman"/>
              <a:cs typeface="Times New Roman"/>
              <a:sym typeface="Times New Roman"/>
            </a:endParaRPr>
          </a:p>
          <a:p>
            <a:pPr indent="0" lvl="0" marL="0" rtl="0" algn="l">
              <a:lnSpc>
                <a:spcPct val="150000"/>
              </a:lnSpc>
              <a:spcBef>
                <a:spcPts val="0"/>
              </a:spcBef>
              <a:spcAft>
                <a:spcPts val="0"/>
              </a:spcAft>
              <a:buSzPts val="1530"/>
              <a:buFont typeface="Arial"/>
              <a:buNone/>
            </a:pPr>
            <a:r>
              <a:t/>
            </a:r>
            <a:endParaRPr>
              <a:latin typeface="Times New Roman"/>
              <a:ea typeface="Times New Roman"/>
              <a:cs typeface="Times New Roman"/>
              <a:sym typeface="Times New Roman"/>
            </a:endParaRPr>
          </a:p>
        </p:txBody>
      </p:sp>
      <p:sp>
        <p:nvSpPr>
          <p:cNvPr id="149" name="Google Shape;149;p16"/>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6/16/2023</a:t>
            </a:r>
            <a:endParaRPr/>
          </a:p>
        </p:txBody>
      </p:sp>
      <p:sp>
        <p:nvSpPr>
          <p:cNvPr id="150" name="Google Shape;150;p16"/>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51" name="Google Shape;151;p16"/>
          <p:cNvSpPr/>
          <p:nvPr/>
        </p:nvSpPr>
        <p:spPr>
          <a:xfrm>
            <a:off x="2657715" y="6147534"/>
            <a:ext cx="6059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Job search process and strategies</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52" name="Google Shape;152;p16"/>
          <p:cNvSpPr txBox="1"/>
          <p:nvPr/>
        </p:nvSpPr>
        <p:spPr>
          <a:xfrm>
            <a:off x="6205600" y="1951350"/>
            <a:ext cx="5745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pic>
        <p:nvPicPr>
          <p:cNvPr id="153" name="Google Shape;153;p16"/>
          <p:cNvPicPr preferRelativeResize="0"/>
          <p:nvPr/>
        </p:nvPicPr>
        <p:blipFill>
          <a:blip r:embed="rId3">
            <a:alphaModFix/>
          </a:blip>
          <a:stretch>
            <a:fillRect/>
          </a:stretch>
        </p:blipFill>
        <p:spPr>
          <a:xfrm>
            <a:off x="6648599" y="2084475"/>
            <a:ext cx="4662524" cy="3398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795528" y="274264"/>
            <a:ext cx="10515600" cy="1356900"/>
          </a:xfrm>
          <a:prstGeom prst="rect">
            <a:avLst/>
          </a:prstGeom>
          <a:noFill/>
          <a:ln>
            <a:noFill/>
          </a:ln>
        </p:spPr>
        <p:txBody>
          <a:bodyPr anchorCtr="0" anchor="ctr" bIns="45700" lIns="91425" spcFirstLastPara="1" rIns="91425" wrap="square" tIns="45700">
            <a:normAutofit fontScale="90000"/>
          </a:bodyPr>
          <a:lstStyle/>
          <a:p>
            <a:pPr indent="0" lvl="0" marL="457200" rtl="0" algn="l">
              <a:spcBef>
                <a:spcPts val="120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b="1" sz="4000">
              <a:solidFill>
                <a:schemeClr val="dk1"/>
              </a:solidFill>
              <a:latin typeface="Times New Roman"/>
              <a:ea typeface="Times New Roman"/>
              <a:cs typeface="Times New Roman"/>
              <a:sym typeface="Times New Roman"/>
            </a:endParaRPr>
          </a:p>
          <a:p>
            <a:pPr indent="0" lvl="0" marL="0" rtl="0" algn="l">
              <a:lnSpc>
                <a:spcPct val="142000"/>
              </a:lnSpc>
              <a:spcBef>
                <a:spcPts val="700"/>
              </a:spcBef>
              <a:spcAft>
                <a:spcPts val="0"/>
              </a:spcAft>
              <a:buNone/>
            </a:pPr>
            <a:r>
              <a:t/>
            </a:r>
            <a:endParaRPr b="1" sz="4000">
              <a:solidFill>
                <a:srgbClr val="2E475D"/>
              </a:solidFill>
              <a:latin typeface="Times New Roman"/>
              <a:ea typeface="Times New Roman"/>
              <a:cs typeface="Times New Roman"/>
              <a:sym typeface="Times New Roman"/>
            </a:endParaRPr>
          </a:p>
          <a:p>
            <a:pPr indent="0" lvl="0" marL="0" rtl="0" algn="l">
              <a:lnSpc>
                <a:spcPct val="142000"/>
              </a:lnSpc>
              <a:spcBef>
                <a:spcPts val="700"/>
              </a:spcBef>
              <a:spcAft>
                <a:spcPts val="0"/>
              </a:spcAft>
              <a:buClr>
                <a:schemeClr val="dk1"/>
              </a:buClr>
              <a:buSzPct val="27500"/>
              <a:buFont typeface="Arial"/>
              <a:buNone/>
            </a:pPr>
            <a:r>
              <a:rPr b="1" lang="en-US" sz="4000">
                <a:solidFill>
                  <a:schemeClr val="dk1"/>
                </a:solidFill>
                <a:latin typeface="Times New Roman"/>
                <a:ea typeface="Times New Roman"/>
                <a:cs typeface="Times New Roman"/>
                <a:sym typeface="Times New Roman"/>
              </a:rPr>
              <a:t>Share knowledge on LinkedIn.</a:t>
            </a:r>
            <a:endParaRPr b="1" sz="4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40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3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00000"/>
              <a:buFont typeface="Times New Roman"/>
              <a:buNone/>
            </a:pPr>
            <a:r>
              <a:t/>
            </a:r>
            <a:endParaRPr sz="3600">
              <a:latin typeface="Times New Roman"/>
              <a:ea typeface="Times New Roman"/>
              <a:cs typeface="Times New Roman"/>
              <a:sym typeface="Times New Roman"/>
            </a:endParaRPr>
          </a:p>
        </p:txBody>
      </p:sp>
      <p:sp>
        <p:nvSpPr>
          <p:cNvPr id="159" name="Google Shape;159;p17"/>
          <p:cNvSpPr txBox="1"/>
          <p:nvPr>
            <p:ph idx="1" type="body"/>
          </p:nvPr>
        </p:nvSpPr>
        <p:spPr>
          <a:xfrm>
            <a:off x="857250" y="2084475"/>
            <a:ext cx="4744500" cy="4188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530"/>
              <a:buFont typeface="Arial"/>
              <a:buNone/>
            </a:pPr>
            <a:r>
              <a:rPr lang="en-US">
                <a:latin typeface="Times New Roman"/>
                <a:ea typeface="Times New Roman"/>
                <a:cs typeface="Times New Roman"/>
                <a:sym typeface="Times New Roman"/>
              </a:rPr>
              <a:t>Scenario: Wouldn’t it be great, if instead of looking for a job, the right opportunity “knocked on your door”?</a:t>
            </a:r>
            <a:endParaRPr>
              <a:latin typeface="Times New Roman"/>
              <a:ea typeface="Times New Roman"/>
              <a:cs typeface="Times New Roman"/>
              <a:sym typeface="Times New Roman"/>
            </a:endParaRPr>
          </a:p>
          <a:p>
            <a:pPr indent="-325755" lvl="0" marL="457200" rtl="0" algn="l">
              <a:lnSpc>
                <a:spcPct val="150000"/>
              </a:lnSpc>
              <a:spcBef>
                <a:spcPts val="0"/>
              </a:spcBef>
              <a:spcAft>
                <a:spcPts val="0"/>
              </a:spcAft>
              <a:buClr>
                <a:schemeClr val="dk1"/>
              </a:buClr>
              <a:buSzPts val="1530"/>
              <a:buFont typeface="Times New Roman"/>
              <a:buChar char="●"/>
            </a:pPr>
            <a:r>
              <a:rPr b="1" lang="en-US">
                <a:latin typeface="Times New Roman"/>
                <a:ea typeface="Times New Roman"/>
                <a:cs typeface="Times New Roman"/>
                <a:sym typeface="Times New Roman"/>
              </a:rPr>
              <a:t>is it possible?</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160" name="Google Shape;160;p17"/>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6/16/2023</a:t>
            </a:r>
            <a:endParaRPr/>
          </a:p>
        </p:txBody>
      </p:sp>
      <p:sp>
        <p:nvSpPr>
          <p:cNvPr id="161" name="Google Shape;161;p17"/>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62" name="Google Shape;162;p17"/>
          <p:cNvSpPr/>
          <p:nvPr/>
        </p:nvSpPr>
        <p:spPr>
          <a:xfrm>
            <a:off x="2657715" y="6147534"/>
            <a:ext cx="6059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Job search process and strategies</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63" name="Google Shape;163;p17"/>
          <p:cNvSpPr txBox="1"/>
          <p:nvPr/>
        </p:nvSpPr>
        <p:spPr>
          <a:xfrm>
            <a:off x="6205600" y="1951350"/>
            <a:ext cx="5745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pic>
        <p:nvPicPr>
          <p:cNvPr id="164" name="Google Shape;164;p17"/>
          <p:cNvPicPr preferRelativeResize="0"/>
          <p:nvPr/>
        </p:nvPicPr>
        <p:blipFill>
          <a:blip r:embed="rId3">
            <a:alphaModFix/>
          </a:blip>
          <a:stretch>
            <a:fillRect/>
          </a:stretch>
        </p:blipFill>
        <p:spPr>
          <a:xfrm>
            <a:off x="7678094" y="1951350"/>
            <a:ext cx="3359082" cy="34111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795528" y="274264"/>
            <a:ext cx="10515600" cy="1356900"/>
          </a:xfrm>
          <a:prstGeom prst="rect">
            <a:avLst/>
          </a:prstGeom>
          <a:noFill/>
          <a:ln>
            <a:noFill/>
          </a:ln>
        </p:spPr>
        <p:txBody>
          <a:bodyPr anchorCtr="0" anchor="ctr" bIns="45700" lIns="91425" spcFirstLastPara="1" rIns="91425" wrap="square" tIns="45700">
            <a:normAutofit fontScale="90000"/>
          </a:bodyPr>
          <a:lstStyle/>
          <a:p>
            <a:pPr indent="0" lvl="0" marL="457200" rtl="0" algn="l">
              <a:spcBef>
                <a:spcPts val="120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b="1" sz="4000">
              <a:solidFill>
                <a:schemeClr val="dk1"/>
              </a:solidFill>
              <a:latin typeface="Times New Roman"/>
              <a:ea typeface="Times New Roman"/>
              <a:cs typeface="Times New Roman"/>
              <a:sym typeface="Times New Roman"/>
            </a:endParaRPr>
          </a:p>
          <a:p>
            <a:pPr indent="0" lvl="0" marL="0" rtl="0" algn="l">
              <a:lnSpc>
                <a:spcPct val="142000"/>
              </a:lnSpc>
              <a:spcBef>
                <a:spcPts val="700"/>
              </a:spcBef>
              <a:spcAft>
                <a:spcPts val="0"/>
              </a:spcAft>
              <a:buNone/>
            </a:pPr>
            <a:r>
              <a:t/>
            </a:r>
            <a:endParaRPr b="1" sz="4000">
              <a:solidFill>
                <a:srgbClr val="2E475D"/>
              </a:solidFill>
              <a:latin typeface="Times New Roman"/>
              <a:ea typeface="Times New Roman"/>
              <a:cs typeface="Times New Roman"/>
              <a:sym typeface="Times New Roman"/>
            </a:endParaRPr>
          </a:p>
          <a:p>
            <a:pPr indent="0" lvl="0" marL="0" rtl="0" algn="l">
              <a:spcBef>
                <a:spcPts val="1200"/>
              </a:spcBef>
              <a:spcAft>
                <a:spcPts val="0"/>
              </a:spcAft>
              <a:buNone/>
            </a:pPr>
            <a:r>
              <a:rPr b="1" lang="en-US" sz="4000">
                <a:solidFill>
                  <a:schemeClr val="dk1"/>
                </a:solidFill>
                <a:latin typeface="Times New Roman"/>
                <a:ea typeface="Times New Roman"/>
                <a:cs typeface="Times New Roman"/>
                <a:sym typeface="Times New Roman"/>
              </a:rPr>
              <a:t>Define expectations</a:t>
            </a:r>
            <a:endParaRPr b="1" sz="4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40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3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00000"/>
              <a:buFont typeface="Times New Roman"/>
              <a:buNone/>
            </a:pPr>
            <a:r>
              <a:t/>
            </a:r>
            <a:endParaRPr sz="3600">
              <a:latin typeface="Times New Roman"/>
              <a:ea typeface="Times New Roman"/>
              <a:cs typeface="Times New Roman"/>
              <a:sym typeface="Times New Roman"/>
            </a:endParaRPr>
          </a:p>
        </p:txBody>
      </p:sp>
      <p:sp>
        <p:nvSpPr>
          <p:cNvPr id="170" name="Google Shape;170;p18"/>
          <p:cNvSpPr txBox="1"/>
          <p:nvPr>
            <p:ph idx="1" type="body"/>
          </p:nvPr>
        </p:nvSpPr>
        <p:spPr>
          <a:xfrm>
            <a:off x="857250" y="2084475"/>
            <a:ext cx="4744500" cy="4188300"/>
          </a:xfrm>
          <a:prstGeom prst="rect">
            <a:avLst/>
          </a:prstGeom>
          <a:noFill/>
          <a:ln>
            <a:noFill/>
          </a:ln>
        </p:spPr>
        <p:txBody>
          <a:bodyPr anchorCtr="0" anchor="t" bIns="45700" lIns="91425" spcFirstLastPara="1" rIns="91425" wrap="square" tIns="45700">
            <a:noAutofit/>
          </a:bodyPr>
          <a:lstStyle/>
          <a:p>
            <a:pPr indent="-355600" lvl="0" marL="457200" rtl="0" algn="just">
              <a:lnSpc>
                <a:spcPct val="150000"/>
              </a:lnSpc>
              <a:spcBef>
                <a:spcPts val="0"/>
              </a:spcBef>
              <a:spcAft>
                <a:spcPts val="0"/>
              </a:spcAft>
              <a:buClr>
                <a:schemeClr val="dk1"/>
              </a:buClr>
              <a:buSzPts val="2000"/>
              <a:buFont typeface="Times New Roman"/>
              <a:buChar char="●"/>
            </a:pPr>
            <a:r>
              <a:rPr lang="en-US">
                <a:latin typeface="Times New Roman"/>
                <a:ea typeface="Times New Roman"/>
                <a:cs typeface="Times New Roman"/>
                <a:sym typeface="Times New Roman"/>
              </a:rPr>
              <a:t>Are you interested in a full-time, part-time, or freelance role?</a:t>
            </a:r>
            <a:endParaRPr>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US">
                <a:latin typeface="Times New Roman"/>
                <a:ea typeface="Times New Roman"/>
                <a:cs typeface="Times New Roman"/>
                <a:sym typeface="Times New Roman"/>
              </a:rPr>
              <a:t> Are you happy to be office-based, or is working remotely your preferred option?</a:t>
            </a:r>
            <a:endParaRPr>
              <a:latin typeface="Times New Roman"/>
              <a:ea typeface="Times New Roman"/>
              <a:cs typeface="Times New Roman"/>
              <a:sym typeface="Times New Roman"/>
            </a:endParaRPr>
          </a:p>
        </p:txBody>
      </p:sp>
      <p:sp>
        <p:nvSpPr>
          <p:cNvPr id="171" name="Google Shape;171;p18"/>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6/16/2023</a:t>
            </a:r>
            <a:endParaRPr/>
          </a:p>
        </p:txBody>
      </p:sp>
      <p:sp>
        <p:nvSpPr>
          <p:cNvPr id="172" name="Google Shape;172;p18"/>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73" name="Google Shape;173;p18"/>
          <p:cNvSpPr/>
          <p:nvPr/>
        </p:nvSpPr>
        <p:spPr>
          <a:xfrm>
            <a:off x="2657715" y="6147534"/>
            <a:ext cx="6059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Job search process and strategies</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74" name="Google Shape;174;p18"/>
          <p:cNvSpPr txBox="1"/>
          <p:nvPr/>
        </p:nvSpPr>
        <p:spPr>
          <a:xfrm>
            <a:off x="6205600" y="1951350"/>
            <a:ext cx="5745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pic>
        <p:nvPicPr>
          <p:cNvPr id="175" name="Google Shape;175;p18"/>
          <p:cNvPicPr preferRelativeResize="0"/>
          <p:nvPr/>
        </p:nvPicPr>
        <p:blipFill>
          <a:blip r:embed="rId3">
            <a:alphaModFix/>
          </a:blip>
          <a:stretch>
            <a:fillRect/>
          </a:stretch>
        </p:blipFill>
        <p:spPr>
          <a:xfrm>
            <a:off x="7302928" y="2084483"/>
            <a:ext cx="3935097" cy="30236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297028" y="424714"/>
            <a:ext cx="10515600" cy="1356900"/>
          </a:xfrm>
          <a:prstGeom prst="rect">
            <a:avLst/>
          </a:prstGeom>
          <a:noFill/>
          <a:ln>
            <a:noFill/>
          </a:ln>
        </p:spPr>
        <p:txBody>
          <a:bodyPr anchorCtr="0" anchor="ctr" bIns="45700" lIns="91425" spcFirstLastPara="1" rIns="91425" wrap="square" tIns="45700">
            <a:normAutofit/>
          </a:bodyPr>
          <a:lstStyle/>
          <a:p>
            <a:pPr indent="0" lvl="0" marL="457200" rtl="0" algn="l">
              <a:spcBef>
                <a:spcPts val="1200"/>
              </a:spcBef>
              <a:spcAft>
                <a:spcPts val="0"/>
              </a:spcAft>
              <a:buSzPts val="1100"/>
              <a:buFont typeface="Arial"/>
              <a:buNone/>
            </a:pPr>
            <a:r>
              <a:rPr b="1" lang="en-US" sz="3600">
                <a:solidFill>
                  <a:schemeClr val="dk1"/>
                </a:solidFill>
                <a:latin typeface="Times New Roman"/>
                <a:ea typeface="Times New Roman"/>
                <a:cs typeface="Times New Roman"/>
                <a:sym typeface="Times New Roman"/>
              </a:rPr>
              <a:t>Network whenever possible</a:t>
            </a:r>
            <a:endParaRPr b="1" sz="3600">
              <a:solidFill>
                <a:schemeClr val="dk1"/>
              </a:solidFill>
              <a:latin typeface="Times New Roman"/>
              <a:ea typeface="Times New Roman"/>
              <a:cs typeface="Times New Roman"/>
              <a:sym typeface="Times New Roman"/>
            </a:endParaRPr>
          </a:p>
        </p:txBody>
      </p:sp>
      <p:sp>
        <p:nvSpPr>
          <p:cNvPr id="181" name="Google Shape;181;p19"/>
          <p:cNvSpPr txBox="1"/>
          <p:nvPr>
            <p:ph idx="1" type="body"/>
          </p:nvPr>
        </p:nvSpPr>
        <p:spPr>
          <a:xfrm>
            <a:off x="783850" y="1915125"/>
            <a:ext cx="5931600" cy="38364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SzPts val="1530"/>
              <a:buFont typeface="Arial"/>
              <a:buNone/>
            </a:pPr>
            <a:r>
              <a:rPr lang="en-US">
                <a:latin typeface="Times New Roman"/>
                <a:ea typeface="Times New Roman"/>
                <a:cs typeface="Times New Roman"/>
                <a:sym typeface="Times New Roman"/>
              </a:rPr>
              <a:t>Networking is a crucial aspect of the job search process. It involves building and maintaining relationships with professionals in your industry or desired field.</a:t>
            </a:r>
            <a:endParaRPr>
              <a:latin typeface="Times New Roman"/>
              <a:ea typeface="Times New Roman"/>
              <a:cs typeface="Times New Roman"/>
              <a:sym typeface="Times New Roman"/>
            </a:endParaRPr>
          </a:p>
        </p:txBody>
      </p:sp>
      <p:sp>
        <p:nvSpPr>
          <p:cNvPr id="182" name="Google Shape;182;p19"/>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6/16/2023</a:t>
            </a:r>
            <a:endParaRPr/>
          </a:p>
        </p:txBody>
      </p:sp>
      <p:sp>
        <p:nvSpPr>
          <p:cNvPr id="183" name="Google Shape;183;p19"/>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84" name="Google Shape;184;p19"/>
          <p:cNvSpPr/>
          <p:nvPr/>
        </p:nvSpPr>
        <p:spPr>
          <a:xfrm>
            <a:off x="2657715" y="6147534"/>
            <a:ext cx="6059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Job search process and strategies</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85" name="Google Shape;185;p19"/>
          <p:cNvSpPr txBox="1"/>
          <p:nvPr/>
        </p:nvSpPr>
        <p:spPr>
          <a:xfrm>
            <a:off x="6205600" y="1951350"/>
            <a:ext cx="5745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pic>
        <p:nvPicPr>
          <p:cNvPr id="186" name="Google Shape;186;p19"/>
          <p:cNvPicPr preferRelativeResize="0"/>
          <p:nvPr/>
        </p:nvPicPr>
        <p:blipFill>
          <a:blip r:embed="rId3">
            <a:alphaModFix/>
          </a:blip>
          <a:stretch>
            <a:fillRect/>
          </a:stretch>
        </p:blipFill>
        <p:spPr>
          <a:xfrm>
            <a:off x="6894375" y="2581125"/>
            <a:ext cx="4654575" cy="28921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795528" y="274264"/>
            <a:ext cx="10515600" cy="1356900"/>
          </a:xfrm>
          <a:prstGeom prst="rect">
            <a:avLst/>
          </a:prstGeom>
          <a:noFill/>
          <a:ln>
            <a:noFill/>
          </a:ln>
        </p:spPr>
        <p:txBody>
          <a:bodyPr anchorCtr="0" anchor="ctr" bIns="45700" lIns="91425" spcFirstLastPara="1" rIns="91425" wrap="square" tIns="45700">
            <a:normAutofit/>
          </a:bodyPr>
          <a:lstStyle/>
          <a:p>
            <a:pPr indent="0" lvl="0" marL="0" rtl="0" algn="l">
              <a:spcBef>
                <a:spcPts val="1200"/>
              </a:spcBef>
              <a:spcAft>
                <a:spcPts val="0"/>
              </a:spcAft>
              <a:buNone/>
            </a:pPr>
            <a:r>
              <a:rPr b="1" lang="en-US" sz="3600">
                <a:solidFill>
                  <a:schemeClr val="dk1"/>
                </a:solidFill>
                <a:latin typeface="Times New Roman"/>
                <a:ea typeface="Times New Roman"/>
                <a:cs typeface="Times New Roman"/>
                <a:sym typeface="Times New Roman"/>
              </a:rPr>
              <a:t>Contact companies directly</a:t>
            </a:r>
            <a:endParaRPr b="1" sz="3600">
              <a:latin typeface="Times New Roman"/>
              <a:ea typeface="Times New Roman"/>
              <a:cs typeface="Times New Roman"/>
              <a:sym typeface="Times New Roman"/>
            </a:endParaRPr>
          </a:p>
        </p:txBody>
      </p:sp>
      <p:sp>
        <p:nvSpPr>
          <p:cNvPr id="192" name="Google Shape;192;p20"/>
          <p:cNvSpPr txBox="1"/>
          <p:nvPr>
            <p:ph idx="1" type="body"/>
          </p:nvPr>
        </p:nvSpPr>
        <p:spPr>
          <a:xfrm>
            <a:off x="795525" y="1951350"/>
            <a:ext cx="6170700" cy="38364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SzPts val="1530"/>
              <a:buFont typeface="Arial"/>
              <a:buNone/>
            </a:pPr>
            <a:r>
              <a:rPr lang="en-US">
                <a:latin typeface="Times New Roman"/>
                <a:ea typeface="Times New Roman"/>
                <a:cs typeface="Times New Roman"/>
                <a:sym typeface="Times New Roman"/>
              </a:rPr>
              <a:t>Contacting companies directly is an effective strategy in the job search process. It allows us to proactively reach out to organizations that interest us, even if they haven't advertised any job openings.</a:t>
            </a:r>
            <a:endParaRPr>
              <a:latin typeface="Times New Roman"/>
              <a:ea typeface="Times New Roman"/>
              <a:cs typeface="Times New Roman"/>
              <a:sym typeface="Times New Roman"/>
            </a:endParaRPr>
          </a:p>
        </p:txBody>
      </p:sp>
      <p:sp>
        <p:nvSpPr>
          <p:cNvPr id="193" name="Google Shape;193;p20"/>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6/16/2023</a:t>
            </a:r>
            <a:endParaRPr/>
          </a:p>
        </p:txBody>
      </p:sp>
      <p:sp>
        <p:nvSpPr>
          <p:cNvPr id="194" name="Google Shape;194;p20"/>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95" name="Google Shape;195;p20"/>
          <p:cNvSpPr/>
          <p:nvPr/>
        </p:nvSpPr>
        <p:spPr>
          <a:xfrm>
            <a:off x="2657715" y="6147534"/>
            <a:ext cx="6059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Job search process and strategies</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96" name="Google Shape;196;p20"/>
          <p:cNvSpPr txBox="1"/>
          <p:nvPr/>
        </p:nvSpPr>
        <p:spPr>
          <a:xfrm>
            <a:off x="6205600" y="1951350"/>
            <a:ext cx="5745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pic>
        <p:nvPicPr>
          <p:cNvPr id="197" name="Google Shape;197;p20"/>
          <p:cNvPicPr preferRelativeResize="0"/>
          <p:nvPr/>
        </p:nvPicPr>
        <p:blipFill>
          <a:blip r:embed="rId3">
            <a:alphaModFix/>
          </a:blip>
          <a:stretch>
            <a:fillRect/>
          </a:stretch>
        </p:blipFill>
        <p:spPr>
          <a:xfrm>
            <a:off x="7469850" y="2596350"/>
            <a:ext cx="4569752" cy="2284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795528" y="274264"/>
            <a:ext cx="10515600" cy="1356900"/>
          </a:xfrm>
          <a:prstGeom prst="rect">
            <a:avLst/>
          </a:prstGeom>
          <a:noFill/>
          <a:ln>
            <a:noFill/>
          </a:ln>
        </p:spPr>
        <p:txBody>
          <a:bodyPr anchorCtr="0" anchor="ctr" bIns="45700" lIns="91425" spcFirstLastPara="1" rIns="91425" wrap="square" tIns="45700">
            <a:normAutofit/>
          </a:bodyPr>
          <a:lstStyle/>
          <a:p>
            <a:pPr indent="0" lvl="0" marL="0" rtl="0" algn="l">
              <a:spcBef>
                <a:spcPts val="1200"/>
              </a:spcBef>
              <a:spcAft>
                <a:spcPts val="0"/>
              </a:spcAft>
              <a:buNone/>
            </a:pPr>
            <a:r>
              <a:rPr b="1" lang="en-US" sz="3700">
                <a:solidFill>
                  <a:schemeClr val="dk1"/>
                </a:solidFill>
                <a:latin typeface="Times New Roman"/>
                <a:ea typeface="Times New Roman"/>
                <a:cs typeface="Times New Roman"/>
                <a:sym typeface="Times New Roman"/>
              </a:rPr>
              <a:t>Create a timeline and reward yourself</a:t>
            </a:r>
            <a:endParaRPr b="1" sz="3700">
              <a:latin typeface="Times New Roman"/>
              <a:ea typeface="Times New Roman"/>
              <a:cs typeface="Times New Roman"/>
              <a:sym typeface="Times New Roman"/>
            </a:endParaRPr>
          </a:p>
        </p:txBody>
      </p:sp>
      <p:sp>
        <p:nvSpPr>
          <p:cNvPr id="203" name="Google Shape;203;p21"/>
          <p:cNvSpPr txBox="1"/>
          <p:nvPr>
            <p:ph idx="1" type="body"/>
          </p:nvPr>
        </p:nvSpPr>
        <p:spPr>
          <a:xfrm>
            <a:off x="795525" y="1971150"/>
            <a:ext cx="5957700" cy="38364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SzPts val="1530"/>
              <a:buFont typeface="Arial"/>
              <a:buNone/>
            </a:pPr>
            <a:r>
              <a:rPr lang="en-US">
                <a:latin typeface="Times New Roman"/>
                <a:ea typeface="Times New Roman"/>
                <a:cs typeface="Times New Roman"/>
                <a:sym typeface="Times New Roman"/>
              </a:rPr>
              <a:t>Creating a timeline and rewarding ourselves during the job search process can help us to stay organized, motivated and focused on our goals. We can assign rewards to each milestone or task we accomplish.</a:t>
            </a:r>
            <a:r>
              <a:rPr lang="en-US" sz="1200">
                <a:solidFill>
                  <a:srgbClr val="374151"/>
                </a:solidFill>
                <a:highlight>
                  <a:srgbClr val="F7F7F8"/>
                </a:highlight>
                <a:latin typeface="Roboto"/>
                <a:ea typeface="Roboto"/>
                <a:cs typeface="Roboto"/>
                <a:sym typeface="Roboto"/>
              </a:rPr>
              <a:t> </a:t>
            </a:r>
            <a:endParaRPr>
              <a:latin typeface="Times New Roman"/>
              <a:ea typeface="Times New Roman"/>
              <a:cs typeface="Times New Roman"/>
              <a:sym typeface="Times New Roman"/>
            </a:endParaRPr>
          </a:p>
        </p:txBody>
      </p:sp>
      <p:sp>
        <p:nvSpPr>
          <p:cNvPr id="204" name="Google Shape;204;p21"/>
          <p:cNvSpPr txBox="1"/>
          <p:nvPr>
            <p:ph idx="10" type="dt"/>
          </p:nvPr>
        </p:nvSpPr>
        <p:spPr>
          <a:xfrm>
            <a:off x="7964424" y="6272784"/>
            <a:ext cx="327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6/16/2023</a:t>
            </a:r>
            <a:endParaRPr/>
          </a:p>
        </p:txBody>
      </p:sp>
      <p:sp>
        <p:nvSpPr>
          <p:cNvPr id="205" name="Google Shape;205;p21"/>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06" name="Google Shape;206;p21"/>
          <p:cNvSpPr/>
          <p:nvPr/>
        </p:nvSpPr>
        <p:spPr>
          <a:xfrm>
            <a:off x="2657715" y="6147534"/>
            <a:ext cx="60597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Job search process and strategies</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pic>
        <p:nvPicPr>
          <p:cNvPr id="207" name="Google Shape;207;p21"/>
          <p:cNvPicPr preferRelativeResize="0"/>
          <p:nvPr/>
        </p:nvPicPr>
        <p:blipFill>
          <a:blip r:embed="rId3">
            <a:alphaModFix/>
          </a:blip>
          <a:stretch>
            <a:fillRect/>
          </a:stretch>
        </p:blipFill>
        <p:spPr>
          <a:xfrm>
            <a:off x="7042925" y="2482639"/>
            <a:ext cx="4844274" cy="24221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