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919DFA-67C2-E4D4-FBEA-DB5B15D30E0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A8058BE1-6A68-C6D2-50D4-9947ED3AC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9B1AB960-F827-FEB7-94FC-5EBECF04382C}"/>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5" name="Нижний колонтитул 4">
            <a:extLst>
              <a:ext uri="{FF2B5EF4-FFF2-40B4-BE49-F238E27FC236}">
                <a16:creationId xmlns:a16="http://schemas.microsoft.com/office/drawing/2014/main" id="{E1082C67-E73C-83E9-AEAE-0E6FD9EF0EEF}"/>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B611AD48-B060-BC3D-154A-2905B38AA08D}"/>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3428652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1029AA-AFFC-E53E-DC46-5736C6CEC897}"/>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807C614C-73E5-74E2-EA72-4DC6ACAC6C2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C0B06345-1B04-22FB-08C3-000AE7F54947}"/>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5" name="Нижний колонтитул 4">
            <a:extLst>
              <a:ext uri="{FF2B5EF4-FFF2-40B4-BE49-F238E27FC236}">
                <a16:creationId xmlns:a16="http://schemas.microsoft.com/office/drawing/2014/main" id="{4D6B67FA-D989-F461-AD04-89E6DE93ED34}"/>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DFC1563A-CF8F-B35B-C944-D4ED5FFB0A6F}"/>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22415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ADDB44E-E562-52A5-D1FF-EAA1A78D6C7A}"/>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D453E34C-BF99-CC84-3D73-AD7C9E8DBA9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690FEE23-1899-5DDA-3C1B-C2FA2687DA78}"/>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5" name="Нижний колонтитул 4">
            <a:extLst>
              <a:ext uri="{FF2B5EF4-FFF2-40B4-BE49-F238E27FC236}">
                <a16:creationId xmlns:a16="http://schemas.microsoft.com/office/drawing/2014/main" id="{FDF5E05C-F9F3-933D-6977-299C3A48256D}"/>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86CB952-4771-D4B6-0AF1-2BC973C4B33C}"/>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182071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C809C1-594C-3A1D-181A-F63ABE64A5AB}"/>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A9268EE2-921A-875C-2BEA-21176C94B28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2B8CDA2E-4CFC-48EF-E359-D9E58E4E9737}"/>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5" name="Нижний колонтитул 4">
            <a:extLst>
              <a:ext uri="{FF2B5EF4-FFF2-40B4-BE49-F238E27FC236}">
                <a16:creationId xmlns:a16="http://schemas.microsoft.com/office/drawing/2014/main" id="{5E3E6BB9-C25B-15F2-4CE4-0584A6B053DA}"/>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809D906C-F97D-D7C9-3D9B-DD354375CF06}"/>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311268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7575A8-5406-7208-5A1C-8BF9B9B1761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4BF023F3-803E-EF0A-110F-CCFA92875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5A39B56-B4E8-ACF3-940F-BCD025B57F08}"/>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5" name="Нижний колонтитул 4">
            <a:extLst>
              <a:ext uri="{FF2B5EF4-FFF2-40B4-BE49-F238E27FC236}">
                <a16:creationId xmlns:a16="http://schemas.microsoft.com/office/drawing/2014/main" id="{79EB6800-4223-7B04-7904-0D20343FA07C}"/>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3D752506-A859-E4DA-1207-A03DC94297E3}"/>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263081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F80F2-0F8C-B048-CEE9-EDC2547A9B51}"/>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EDAFAF34-7456-B58E-24C9-D2031E83883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EEBEBDFF-B7DC-4226-99CA-7F21F4CF4CD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62920801-BFF7-CFA5-37FD-3D1E6B2F107F}"/>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6" name="Нижний колонтитул 5">
            <a:extLst>
              <a:ext uri="{FF2B5EF4-FFF2-40B4-BE49-F238E27FC236}">
                <a16:creationId xmlns:a16="http://schemas.microsoft.com/office/drawing/2014/main" id="{40C12389-F526-7521-34B3-6A828844B2B5}"/>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A5D4AFC4-0FBD-D530-5D7F-FE27F8E8C0B4}"/>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26616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4E872-D70E-C234-692F-8DE2EF14076F}"/>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CCD973DA-DE1E-2A45-2929-A9725B081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280EBE5-5FD9-45C4-6BC2-5726FB2967E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56821D88-F7B3-7F2A-5B8E-FAB3AF745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1A5CF86-E5ED-4CDC-378A-C92C59B7F50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4080BD3E-86F8-0889-C0E8-5A0D7B8F247B}"/>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8" name="Нижний колонтитул 7">
            <a:extLst>
              <a:ext uri="{FF2B5EF4-FFF2-40B4-BE49-F238E27FC236}">
                <a16:creationId xmlns:a16="http://schemas.microsoft.com/office/drawing/2014/main" id="{915419B3-EDCB-584D-FFB9-68FE631E1ED2}"/>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52ED38F8-2457-BB44-D08A-CA55277FF284}"/>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221446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DCAF70-2031-5D12-863E-25B18A1B6116}"/>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9A0F44A4-9AF5-091F-2B57-9C77AF9C9F58}"/>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4" name="Нижний колонтитул 3">
            <a:extLst>
              <a:ext uri="{FF2B5EF4-FFF2-40B4-BE49-F238E27FC236}">
                <a16:creationId xmlns:a16="http://schemas.microsoft.com/office/drawing/2014/main" id="{6BEE19A1-A91B-87E5-DDC4-50E33239AF15}"/>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08CA9212-F1BC-4AF6-85C5-DE8748667F18}"/>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63834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6ACE617-9E0F-D037-177E-6EE27EB2864A}"/>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3" name="Нижний колонтитул 2">
            <a:extLst>
              <a:ext uri="{FF2B5EF4-FFF2-40B4-BE49-F238E27FC236}">
                <a16:creationId xmlns:a16="http://schemas.microsoft.com/office/drawing/2014/main" id="{2CCA59DC-CBB4-3BD3-BAE0-B50C60760CCD}"/>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03E6B7B0-77BD-F201-3E9E-3A620865630D}"/>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25314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77148B-F5C1-BDA0-234C-432B7C020FE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8092A5F4-D577-DA24-4601-3E4CF2675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03A57F23-0DDD-6A89-F7AD-A0CC49610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2CB2293-429B-6827-27D6-C567162765E5}"/>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6" name="Нижний колонтитул 5">
            <a:extLst>
              <a:ext uri="{FF2B5EF4-FFF2-40B4-BE49-F238E27FC236}">
                <a16:creationId xmlns:a16="http://schemas.microsoft.com/office/drawing/2014/main" id="{F106953E-12CA-1219-9705-4556764F97A1}"/>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79970923-77E7-7099-E094-442BC35DC9C7}"/>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220610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2C02AD-A1B5-624F-A032-67C50725AED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939F1794-9373-3B96-8329-F87F0F7DB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898310FE-293C-A802-0C2D-49863D38E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6DDE12A-13D3-91DC-21C4-1DBEF0762888}"/>
              </a:ext>
            </a:extLst>
          </p:cNvPr>
          <p:cNvSpPr>
            <a:spLocks noGrp="1"/>
          </p:cNvSpPr>
          <p:nvPr>
            <p:ph type="dt" sz="half" idx="10"/>
          </p:nvPr>
        </p:nvSpPr>
        <p:spPr/>
        <p:txBody>
          <a:bodyPr/>
          <a:lstStyle/>
          <a:p>
            <a:fld id="{CCE5B7A9-5157-7E46-A1EB-636EC0955492}" type="datetimeFigureOut">
              <a:rPr lang="ru-BY" smtClean="0"/>
              <a:t>22.02.2023</a:t>
            </a:fld>
            <a:endParaRPr lang="ru-BY"/>
          </a:p>
        </p:txBody>
      </p:sp>
      <p:sp>
        <p:nvSpPr>
          <p:cNvPr id="6" name="Нижний колонтитул 5">
            <a:extLst>
              <a:ext uri="{FF2B5EF4-FFF2-40B4-BE49-F238E27FC236}">
                <a16:creationId xmlns:a16="http://schemas.microsoft.com/office/drawing/2014/main" id="{D2BE47F0-1161-D013-7528-CA3638F52319}"/>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38F05903-0EAD-86A0-B8CF-D7F53D1F53E6}"/>
              </a:ext>
            </a:extLst>
          </p:cNvPr>
          <p:cNvSpPr>
            <a:spLocks noGrp="1"/>
          </p:cNvSpPr>
          <p:nvPr>
            <p:ph type="sldNum" sz="quarter" idx="12"/>
          </p:nvPr>
        </p:nvSpPr>
        <p:spPr/>
        <p:txBody>
          <a:bodyPr/>
          <a:lstStyle/>
          <a:p>
            <a:fld id="{0A7AC085-EDE9-DC47-8627-87542123424B}" type="slidenum">
              <a:rPr lang="ru-BY" smtClean="0"/>
              <a:t>‹#›</a:t>
            </a:fld>
            <a:endParaRPr lang="ru-BY"/>
          </a:p>
        </p:txBody>
      </p:sp>
    </p:spTree>
    <p:extLst>
      <p:ext uri="{BB962C8B-B14F-4D97-AF65-F5344CB8AC3E}">
        <p14:creationId xmlns:p14="http://schemas.microsoft.com/office/powerpoint/2010/main" val="132892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7ED304-6399-AAFC-0C79-8E5580A5F6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EC8E4971-21A5-3E97-7902-0530F1663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D6254B8A-7E09-CF37-B067-2014BD485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5B7A9-5157-7E46-A1EB-636EC0955492}" type="datetimeFigureOut">
              <a:rPr lang="ru-BY" smtClean="0"/>
              <a:t>22.02.2023</a:t>
            </a:fld>
            <a:endParaRPr lang="ru-BY"/>
          </a:p>
        </p:txBody>
      </p:sp>
      <p:sp>
        <p:nvSpPr>
          <p:cNvPr id="5" name="Нижний колонтитул 4">
            <a:extLst>
              <a:ext uri="{FF2B5EF4-FFF2-40B4-BE49-F238E27FC236}">
                <a16:creationId xmlns:a16="http://schemas.microsoft.com/office/drawing/2014/main" id="{5D77DAB1-CF88-98B3-E5CD-1B3606760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D29A85AA-3AD2-6703-B95F-92CDE40D5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AC085-EDE9-DC47-8627-87542123424B}" type="slidenum">
              <a:rPr lang="ru-BY" smtClean="0"/>
              <a:t>‹#›</a:t>
            </a:fld>
            <a:endParaRPr lang="ru-BY"/>
          </a:p>
        </p:txBody>
      </p:sp>
    </p:spTree>
    <p:extLst>
      <p:ext uri="{BB962C8B-B14F-4D97-AF65-F5344CB8AC3E}">
        <p14:creationId xmlns:p14="http://schemas.microsoft.com/office/powerpoint/2010/main" val="1740232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FE8270-9B4B-D3B3-9C74-6C31BBDA9993}"/>
              </a:ext>
            </a:extLst>
          </p:cNvPr>
          <p:cNvSpPr>
            <a:spLocks noGrp="1"/>
          </p:cNvSpPr>
          <p:nvPr>
            <p:ph type="ctrTitle"/>
          </p:nvPr>
        </p:nvSpPr>
        <p:spPr/>
        <p:txBody>
          <a:bodyPr>
            <a:noAutofit/>
          </a:bodyPr>
          <a:lstStyle/>
          <a:p>
            <a:r>
              <a:rPr lang="ru-RU" sz="3600" dirty="0">
                <a:latin typeface="Helvetica" pitchFamily="2" charset="0"/>
              </a:rPr>
              <a:t>Политика информационной безопасности логистической компании</a:t>
            </a:r>
            <a:endParaRPr lang="ru-BY" sz="3600" dirty="0">
              <a:latin typeface="Helvetica" pitchFamily="2" charset="0"/>
            </a:endParaRPr>
          </a:p>
        </p:txBody>
      </p:sp>
      <p:sp>
        <p:nvSpPr>
          <p:cNvPr id="3" name="Подзаголовок 2">
            <a:extLst>
              <a:ext uri="{FF2B5EF4-FFF2-40B4-BE49-F238E27FC236}">
                <a16:creationId xmlns:a16="http://schemas.microsoft.com/office/drawing/2014/main" id="{5B036550-A3CF-E7EA-6B19-E6327C217A7D}"/>
              </a:ext>
            </a:extLst>
          </p:cNvPr>
          <p:cNvSpPr>
            <a:spLocks noGrp="1"/>
          </p:cNvSpPr>
          <p:nvPr>
            <p:ph type="subTitle" idx="1"/>
          </p:nvPr>
        </p:nvSpPr>
        <p:spPr/>
        <p:txBody>
          <a:bodyPr/>
          <a:lstStyle/>
          <a:p>
            <a:r>
              <a:rPr lang="ru-RU" dirty="0" err="1"/>
              <a:t>Супрунюк</a:t>
            </a:r>
            <a:r>
              <a:rPr lang="ru-RU" dirty="0"/>
              <a:t> Евгений, 3 курс, ФИТ, 4 группа</a:t>
            </a:r>
            <a:endParaRPr lang="ru-BY" dirty="0"/>
          </a:p>
        </p:txBody>
      </p:sp>
    </p:spTree>
    <p:extLst>
      <p:ext uri="{BB962C8B-B14F-4D97-AF65-F5344CB8AC3E}">
        <p14:creationId xmlns:p14="http://schemas.microsoft.com/office/powerpoint/2010/main" val="1631464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6BA5DC22-1796-D36E-4872-4266B6369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86" y="440309"/>
            <a:ext cx="9270124" cy="5910369"/>
          </a:xfrm>
          <a:prstGeom prst="rect">
            <a:avLst/>
          </a:prstGeom>
        </p:spPr>
      </p:pic>
    </p:spTree>
    <p:extLst>
      <p:ext uri="{BB962C8B-B14F-4D97-AF65-F5344CB8AC3E}">
        <p14:creationId xmlns:p14="http://schemas.microsoft.com/office/powerpoint/2010/main" val="3302586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D7CDF-D9EB-B128-E121-5DF215ACC5EE}"/>
              </a:ext>
            </a:extLst>
          </p:cNvPr>
          <p:cNvSpPr>
            <a:spLocks noGrp="1"/>
          </p:cNvSpPr>
          <p:nvPr>
            <p:ph type="title"/>
          </p:nvPr>
        </p:nvSpPr>
        <p:spPr>
          <a:xfrm>
            <a:off x="838200" y="365125"/>
            <a:ext cx="10515600" cy="6172309"/>
          </a:xfrm>
        </p:spPr>
        <p:txBody>
          <a:bodyPr>
            <a:normAutofit/>
          </a:bodyPr>
          <a:lstStyle/>
          <a:p>
            <a:r>
              <a:rPr lang="ru-RU" dirty="0">
                <a:latin typeface="Helvetica" pitchFamily="2" charset="0"/>
              </a:rPr>
              <a:t>Под </a:t>
            </a:r>
            <a:r>
              <a:rPr lang="ru-RU" b="1" dirty="0">
                <a:latin typeface="Helvetica" pitchFamily="2" charset="0"/>
              </a:rPr>
              <a:t>политикой информационной безопасности </a:t>
            </a:r>
            <a:r>
              <a:rPr lang="ru-RU" dirty="0">
                <a:latin typeface="Helvetica" pitchFamily="2" charset="0"/>
              </a:rPr>
              <a:t>понимается совокупность документированных управленческих решений, направленных на защиту информации и ассоциированных с ней ресурсов.</a:t>
            </a:r>
            <a:br>
              <a:rPr lang="ru-RU" dirty="0">
                <a:latin typeface="Helvetica" pitchFamily="2" charset="0"/>
              </a:rPr>
            </a:br>
            <a:endParaRPr lang="ru-BY" dirty="0">
              <a:latin typeface="Helvetica" pitchFamily="2" charset="0"/>
            </a:endParaRPr>
          </a:p>
        </p:txBody>
      </p:sp>
    </p:spTree>
    <p:extLst>
      <p:ext uri="{BB962C8B-B14F-4D97-AF65-F5344CB8AC3E}">
        <p14:creationId xmlns:p14="http://schemas.microsoft.com/office/powerpoint/2010/main" val="1720885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06A19-1619-C064-BBF7-DFDDBA116934}"/>
              </a:ext>
            </a:extLst>
          </p:cNvPr>
          <p:cNvSpPr>
            <a:spLocks noGrp="1"/>
          </p:cNvSpPr>
          <p:nvPr>
            <p:ph type="title"/>
          </p:nvPr>
        </p:nvSpPr>
        <p:spPr>
          <a:xfrm>
            <a:off x="838200" y="365125"/>
            <a:ext cx="10515600" cy="601827"/>
          </a:xfrm>
        </p:spPr>
        <p:txBody>
          <a:bodyPr>
            <a:normAutofit fontScale="90000"/>
          </a:bodyPr>
          <a:lstStyle/>
          <a:p>
            <a:pPr algn="ctr"/>
            <a:r>
              <a:rPr lang="ru-RU" b="1" dirty="0">
                <a:latin typeface="Helvetica" pitchFamily="2" charset="0"/>
              </a:rPr>
              <a:t>Оценка рисков</a:t>
            </a:r>
            <a:endParaRPr lang="ru-BY" b="1" dirty="0">
              <a:latin typeface="Helvetica" pitchFamily="2" charset="0"/>
            </a:endParaRPr>
          </a:p>
        </p:txBody>
      </p:sp>
      <p:sp>
        <p:nvSpPr>
          <p:cNvPr id="3" name="Заголовок 1">
            <a:extLst>
              <a:ext uri="{FF2B5EF4-FFF2-40B4-BE49-F238E27FC236}">
                <a16:creationId xmlns:a16="http://schemas.microsoft.com/office/drawing/2014/main" id="{AE9B6ABB-169B-7173-B420-B77C98A5833C}"/>
              </a:ext>
            </a:extLst>
          </p:cNvPr>
          <p:cNvSpPr txBox="1">
            <a:spLocks/>
          </p:cNvSpPr>
          <p:nvPr/>
        </p:nvSpPr>
        <p:spPr>
          <a:xfrm>
            <a:off x="838200" y="966952"/>
            <a:ext cx="10515600" cy="55259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000" dirty="0">
                <a:latin typeface="Helvetica" pitchFamily="2" charset="0"/>
              </a:rPr>
              <a:t>Все множество потенциальных угроз безопасности информации делится на три класса по природе их возникновения:</a:t>
            </a:r>
          </a:p>
          <a:p>
            <a:pPr marL="571500" indent="-571500">
              <a:buFont typeface="Arial" panose="020B0604020202020204" pitchFamily="34" charset="0"/>
              <a:buChar char="•"/>
            </a:pPr>
            <a:r>
              <a:rPr lang="ru-RU" sz="3000" dirty="0">
                <a:latin typeface="Helvetica" pitchFamily="2" charset="0"/>
              </a:rPr>
              <a:t>Антропогенные;</a:t>
            </a:r>
          </a:p>
          <a:p>
            <a:pPr marL="571500" indent="-571500">
              <a:buFont typeface="Arial" panose="020B0604020202020204" pitchFamily="34" charset="0"/>
              <a:buChar char="•"/>
            </a:pPr>
            <a:r>
              <a:rPr lang="ru-RU" sz="3000" dirty="0">
                <a:latin typeface="Helvetica" pitchFamily="2" charset="0"/>
              </a:rPr>
              <a:t>Техногенные;</a:t>
            </a:r>
          </a:p>
          <a:p>
            <a:pPr marL="571500" indent="-571500">
              <a:buFont typeface="Arial" panose="020B0604020202020204" pitchFamily="34" charset="0"/>
              <a:buChar char="•"/>
            </a:pPr>
            <a:r>
              <a:rPr lang="ru-RU" sz="3000" dirty="0">
                <a:latin typeface="Helvetica" pitchFamily="2" charset="0"/>
              </a:rPr>
              <a:t>Естественные (природные).</a:t>
            </a:r>
          </a:p>
          <a:p>
            <a:endParaRPr lang="ru-RU" sz="3000" dirty="0">
              <a:latin typeface="Helvetica" pitchFamily="2" charset="0"/>
            </a:endParaRPr>
          </a:p>
          <a:p>
            <a:r>
              <a:rPr lang="ru-RU" sz="3000" b="1" dirty="0">
                <a:latin typeface="Helvetica" pitchFamily="2" charset="0"/>
              </a:rPr>
              <a:t>Возможные угрозы</a:t>
            </a:r>
            <a:r>
              <a:rPr lang="ru-RU" sz="3000" dirty="0">
                <a:latin typeface="Helvetica" pitchFamily="2" charset="0"/>
              </a:rPr>
              <a:t>: получение доступа к конфиденциальным данным (данные клиентов, данные сотрудников, маршруты доставки товаров и время доставок, данные складов и товаров), нарушение работоспособности систем компании (контроль доставок).</a:t>
            </a:r>
          </a:p>
        </p:txBody>
      </p:sp>
    </p:spTree>
    <p:extLst>
      <p:ext uri="{BB962C8B-B14F-4D97-AF65-F5344CB8AC3E}">
        <p14:creationId xmlns:p14="http://schemas.microsoft.com/office/powerpoint/2010/main" val="20054582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29B23-9E51-0ECF-1EDF-EB396F3EDCEA}"/>
              </a:ext>
            </a:extLst>
          </p:cNvPr>
          <p:cNvSpPr>
            <a:spLocks noGrp="1"/>
          </p:cNvSpPr>
          <p:nvPr>
            <p:ph type="title"/>
          </p:nvPr>
        </p:nvSpPr>
        <p:spPr>
          <a:xfrm>
            <a:off x="838200" y="365125"/>
            <a:ext cx="10515600" cy="875095"/>
          </a:xfrm>
        </p:spPr>
        <p:txBody>
          <a:bodyPr>
            <a:normAutofit/>
          </a:bodyPr>
          <a:lstStyle/>
          <a:p>
            <a:pPr algn="ctr"/>
            <a:r>
              <a:rPr lang="ru-RU" b="1" dirty="0">
                <a:latin typeface="Helvetica" pitchFamily="2" charset="0"/>
              </a:rPr>
              <a:t>Разработка мер защиты</a:t>
            </a:r>
            <a:endParaRPr lang="ru-BY" b="1" dirty="0">
              <a:latin typeface="Helvetica" pitchFamily="2" charset="0"/>
            </a:endParaRPr>
          </a:p>
        </p:txBody>
      </p:sp>
      <p:sp>
        <p:nvSpPr>
          <p:cNvPr id="3" name="Заголовок 1">
            <a:extLst>
              <a:ext uri="{FF2B5EF4-FFF2-40B4-BE49-F238E27FC236}">
                <a16:creationId xmlns:a16="http://schemas.microsoft.com/office/drawing/2014/main" id="{40282140-9CAD-F0ED-02B3-D28730100AD4}"/>
              </a:ext>
            </a:extLst>
          </p:cNvPr>
          <p:cNvSpPr txBox="1">
            <a:spLocks/>
          </p:cNvSpPr>
          <p:nvPr/>
        </p:nvSpPr>
        <p:spPr>
          <a:xfrm>
            <a:off x="838200" y="1064063"/>
            <a:ext cx="10515600" cy="5428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ru-BY" b="1" dirty="0">
              <a:latin typeface="Helvetica" pitchFamily="2" charset="0"/>
            </a:endParaRPr>
          </a:p>
        </p:txBody>
      </p:sp>
      <p:sp>
        <p:nvSpPr>
          <p:cNvPr id="6" name="Заголовок 1">
            <a:extLst>
              <a:ext uri="{FF2B5EF4-FFF2-40B4-BE49-F238E27FC236}">
                <a16:creationId xmlns:a16="http://schemas.microsoft.com/office/drawing/2014/main" id="{DBF06979-7106-03FC-7950-9EC4F9666A76}"/>
              </a:ext>
            </a:extLst>
          </p:cNvPr>
          <p:cNvSpPr txBox="1">
            <a:spLocks/>
          </p:cNvSpPr>
          <p:nvPr/>
        </p:nvSpPr>
        <p:spPr>
          <a:xfrm>
            <a:off x="838200" y="1064063"/>
            <a:ext cx="10515600" cy="542881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latin typeface="Helvetica" pitchFamily="2" charset="0"/>
              </a:rPr>
              <a:t>Целями защиты информации являются: </a:t>
            </a:r>
          </a:p>
          <a:p>
            <a:pPr marL="571500" indent="-571500">
              <a:buFont typeface="Arial" panose="020B0604020202020204" pitchFamily="34" charset="0"/>
              <a:buChar char="•"/>
            </a:pPr>
            <a:r>
              <a:rPr lang="ru-RU" dirty="0">
                <a:latin typeface="Helvetica" pitchFamily="2" charset="0"/>
              </a:rPr>
              <a:t>Предотвращение утечки, хищения, утраты, искажения, подделки информации;</a:t>
            </a:r>
          </a:p>
          <a:p>
            <a:pPr marL="571500" indent="-571500">
              <a:buFont typeface="Arial" panose="020B0604020202020204" pitchFamily="34" charset="0"/>
              <a:buChar char="•"/>
            </a:pPr>
            <a:r>
              <a:rPr lang="ru-RU" dirty="0">
                <a:latin typeface="Helvetica" pitchFamily="2" charset="0"/>
              </a:rPr>
              <a:t>Предотвращение несанкционированных действий по уничтожению, модификации, копированию информации;</a:t>
            </a:r>
          </a:p>
          <a:p>
            <a:pPr marL="571500" indent="-571500">
              <a:buFont typeface="Arial" panose="020B0604020202020204" pitchFamily="34" charset="0"/>
              <a:buChar char="•"/>
            </a:pPr>
            <a:r>
              <a:rPr lang="ru-RU" dirty="0">
                <a:latin typeface="Helvetica" pitchFamily="2" charset="0"/>
              </a:rPr>
              <a:t>Предотвращение других форм незаконного вмешательства в информационные ресурсы и информационные системы.</a:t>
            </a:r>
          </a:p>
          <a:p>
            <a:endParaRPr lang="en-US" dirty="0">
              <a:latin typeface="Helvetica" pitchFamily="2" charset="0"/>
            </a:endParaRPr>
          </a:p>
          <a:p>
            <a:r>
              <a:rPr lang="ru-RU" b="1" dirty="0">
                <a:latin typeface="Helvetica" pitchFamily="2" charset="0"/>
              </a:rPr>
              <a:t>Возможные меры защиты</a:t>
            </a:r>
            <a:r>
              <a:rPr lang="ru-RU" dirty="0">
                <a:latin typeface="Helvetica" pitchFamily="2" charset="0"/>
              </a:rPr>
              <a:t>: ограничение доступа к информации для сотрудников компании по уровням, установка систем защиты на информационные системы компании (использование антивирусов, систем резервного копирования информации, надёжных программ для обмена информацией), наличие запасных средств связи, проведение проверок сотрудников на возможные утечки данных.</a:t>
            </a:r>
          </a:p>
        </p:txBody>
      </p:sp>
    </p:spTree>
    <p:extLst>
      <p:ext uri="{BB962C8B-B14F-4D97-AF65-F5344CB8AC3E}">
        <p14:creationId xmlns:p14="http://schemas.microsoft.com/office/powerpoint/2010/main" val="3473772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EB3FB5-DCB5-C215-621B-E802A2C01F09}"/>
              </a:ext>
            </a:extLst>
          </p:cNvPr>
          <p:cNvSpPr>
            <a:spLocks noGrp="1"/>
          </p:cNvSpPr>
          <p:nvPr>
            <p:ph type="title"/>
          </p:nvPr>
        </p:nvSpPr>
        <p:spPr>
          <a:xfrm>
            <a:off x="838200" y="2766218"/>
            <a:ext cx="10515600" cy="1325563"/>
          </a:xfrm>
        </p:spPr>
        <p:txBody>
          <a:bodyPr/>
          <a:lstStyle/>
          <a:p>
            <a:pPr algn="ctr"/>
            <a:r>
              <a:rPr lang="en-US" b="1" dirty="0">
                <a:latin typeface="Helvetica" pitchFamily="2" charset="0"/>
              </a:rPr>
              <a:t>C</a:t>
            </a:r>
            <a:r>
              <a:rPr lang="ru-RU" b="1" dirty="0">
                <a:latin typeface="Helvetica" pitchFamily="2" charset="0"/>
              </a:rPr>
              <a:t>ПАСИБО ЗА ВНИМАНИЕ!</a:t>
            </a:r>
            <a:endParaRPr lang="ru-BY" b="1" dirty="0">
              <a:latin typeface="Helvetica" pitchFamily="2" charset="0"/>
            </a:endParaRPr>
          </a:p>
        </p:txBody>
      </p:sp>
    </p:spTree>
    <p:extLst>
      <p:ext uri="{BB962C8B-B14F-4D97-AF65-F5344CB8AC3E}">
        <p14:creationId xmlns:p14="http://schemas.microsoft.com/office/powerpoint/2010/main" val="41819852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193</Words>
  <Application>Microsoft Macintosh PowerPoint</Application>
  <PresentationFormat>Широкоэкранный</PresentationFormat>
  <Paragraphs>18</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Helvetica</vt:lpstr>
      <vt:lpstr>Тема Office</vt:lpstr>
      <vt:lpstr>Политика информационной безопасности логистической компании</vt:lpstr>
      <vt:lpstr>Презентация PowerPoint</vt:lpstr>
      <vt:lpstr>Под политикой информационной безопасности понимается совокупность документированных управленческих решений, направленных на защиту информации и ассоциированных с ней ресурсов. </vt:lpstr>
      <vt:lpstr>Оценка рисков</vt:lpstr>
      <vt:lpstr>Разработка мер защиты</vt:lpstr>
      <vt:lpstr>CПАСИБО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Политика информационной безопасности логистической компании</dc:title>
  <dc:creator>zhenyasupruniuk@gmail.com</dc:creator>
  <cp:lastModifiedBy>zhenyasupruniuk@gmail.com</cp:lastModifiedBy>
  <cp:revision>11</cp:revision>
  <dcterms:created xsi:type="dcterms:W3CDTF">2023-02-15T06:20:02Z</dcterms:created>
  <dcterms:modified xsi:type="dcterms:W3CDTF">2023-02-22T06:47:43Z</dcterms:modified>
</cp:coreProperties>
</file>