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ABB717-9ED9-4100-BD00-064DD5311ED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7FFD7-CDF3-4FD6-BE10-7A7C5235462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D008CA58-4D23-4C4E-8B0B-D92BC7C001BD}" type="parTrans" cxnId="{49CEB4DD-B5FC-4ED5-A76C-A69712B6CCAA}">
      <dgm:prSet/>
      <dgm:spPr/>
      <dgm:t>
        <a:bodyPr/>
        <a:lstStyle/>
        <a:p>
          <a:endParaRPr lang="en-US"/>
        </a:p>
      </dgm:t>
    </dgm:pt>
    <dgm:pt modelId="{48C9CB1F-BDA6-49BB-B481-783F1907623E}" type="sibTrans" cxnId="{49CEB4DD-B5FC-4ED5-A76C-A69712B6CCAA}">
      <dgm:prSet/>
      <dgm:spPr/>
      <dgm:t>
        <a:bodyPr/>
        <a:lstStyle/>
        <a:p>
          <a:endParaRPr lang="en-US"/>
        </a:p>
      </dgm:t>
    </dgm:pt>
    <dgm:pt modelId="{ED8F586A-7AE8-4E8C-98C2-CFF43600B2F5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Critical review of literature</a:t>
          </a:r>
        </a:p>
      </dgm:t>
    </dgm:pt>
    <dgm:pt modelId="{E8F2515B-922F-4E79-A19E-8563B0890F4F}" type="parTrans" cxnId="{E201CDA4-93C4-4847-91F7-A20CF85444C6}">
      <dgm:prSet/>
      <dgm:spPr/>
      <dgm:t>
        <a:bodyPr/>
        <a:lstStyle/>
        <a:p>
          <a:endParaRPr lang="en-US"/>
        </a:p>
      </dgm:t>
    </dgm:pt>
    <dgm:pt modelId="{D094C9CB-5C4F-4D5D-B2D5-CE95553E40EC}" type="sibTrans" cxnId="{E201CDA4-93C4-4847-91F7-A20CF85444C6}">
      <dgm:prSet/>
      <dgm:spPr/>
      <dgm:t>
        <a:bodyPr/>
        <a:lstStyle/>
        <a:p>
          <a:endParaRPr lang="en-US"/>
        </a:p>
      </dgm:t>
    </dgm:pt>
    <dgm:pt modelId="{581ED68B-00A8-47F6-A417-F1FCDD5CA7DE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FB6492C4-DA42-41C3-B74B-DDC71C4DF882}" type="parTrans" cxnId="{4E9BBE42-D93C-4737-B192-815499CA0F89}">
      <dgm:prSet/>
      <dgm:spPr/>
      <dgm:t>
        <a:bodyPr/>
        <a:lstStyle/>
        <a:p>
          <a:endParaRPr lang="en-US"/>
        </a:p>
      </dgm:t>
    </dgm:pt>
    <dgm:pt modelId="{F7A63324-7740-4149-9FA2-DD782F0AA275}" type="sibTrans" cxnId="{4E9BBE42-D93C-4737-B192-815499CA0F89}">
      <dgm:prSet/>
      <dgm:spPr/>
      <dgm:t>
        <a:bodyPr/>
        <a:lstStyle/>
        <a:p>
          <a:endParaRPr lang="en-US"/>
        </a:p>
      </dgm:t>
    </dgm:pt>
    <dgm:pt modelId="{48099FC7-52FF-4FF1-B489-0BCAB511CE18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Questionnaire design &amp; circulation </a:t>
          </a:r>
        </a:p>
      </dgm:t>
    </dgm:pt>
    <dgm:pt modelId="{84A45584-DDDF-47B5-84F4-CF41E55CEC0C}" type="parTrans" cxnId="{1DF93D04-C62E-4058-AF9C-97F35E2D2D05}">
      <dgm:prSet/>
      <dgm:spPr/>
      <dgm:t>
        <a:bodyPr/>
        <a:lstStyle/>
        <a:p>
          <a:endParaRPr lang="en-US"/>
        </a:p>
      </dgm:t>
    </dgm:pt>
    <dgm:pt modelId="{BA94EB4F-A324-4B5D-BDE2-6A12A5E66AC5}" type="sibTrans" cxnId="{1DF93D04-C62E-4058-AF9C-97F35E2D2D05}">
      <dgm:prSet/>
      <dgm:spPr/>
      <dgm:t>
        <a:bodyPr/>
        <a:lstStyle/>
        <a:p>
          <a:endParaRPr lang="en-US"/>
        </a:p>
      </dgm:t>
    </dgm:pt>
    <dgm:pt modelId="{E9628B97-CCA4-4531-8F68-315520E3839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9270F1F-0D86-4738-A6CA-277DB27F8BFD}" type="parTrans" cxnId="{A799E05D-8932-481B-9E1B-E031BA83B589}">
      <dgm:prSet/>
      <dgm:spPr/>
      <dgm:t>
        <a:bodyPr/>
        <a:lstStyle/>
        <a:p>
          <a:endParaRPr lang="en-US"/>
        </a:p>
      </dgm:t>
    </dgm:pt>
    <dgm:pt modelId="{2B9C7A46-37C3-474D-B29E-E02EC65A8EBE}" type="sibTrans" cxnId="{A799E05D-8932-481B-9E1B-E031BA83B589}">
      <dgm:prSet/>
      <dgm:spPr/>
      <dgm:t>
        <a:bodyPr/>
        <a:lstStyle/>
        <a:p>
          <a:endParaRPr lang="en-US"/>
        </a:p>
      </dgm:t>
    </dgm:pt>
    <dgm:pt modelId="{3408783A-E969-4BC7-B49F-C438934668B1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Hypothesis development</a:t>
          </a:r>
        </a:p>
      </dgm:t>
    </dgm:pt>
    <dgm:pt modelId="{435720BA-3BB6-4125-81C3-B3F9A4527C3D}" type="parTrans" cxnId="{F5C82A34-F5FD-4A83-9C97-69AB4E60B037}">
      <dgm:prSet/>
      <dgm:spPr/>
      <dgm:t>
        <a:bodyPr/>
        <a:lstStyle/>
        <a:p>
          <a:endParaRPr lang="en-US"/>
        </a:p>
      </dgm:t>
    </dgm:pt>
    <dgm:pt modelId="{22BD811C-8DD1-4EF1-BD0C-E9EB01B4A2E6}" type="sibTrans" cxnId="{F5C82A34-F5FD-4A83-9C97-69AB4E60B037}">
      <dgm:prSet/>
      <dgm:spPr/>
      <dgm:t>
        <a:bodyPr/>
        <a:lstStyle/>
        <a:p>
          <a:endParaRPr lang="en-US"/>
        </a:p>
      </dgm:t>
    </dgm:pt>
    <dgm:pt modelId="{9104EBEA-B754-4D87-A500-5E16665B9329}">
      <dgm:prSet/>
      <dgm:spPr/>
      <dgm:t>
        <a:bodyPr/>
        <a:lstStyle/>
        <a:p>
          <a:r>
            <a:rPr lang="en-US" dirty="0"/>
            <a:t>4</a:t>
          </a:r>
        </a:p>
      </dgm:t>
    </dgm:pt>
    <dgm:pt modelId="{FD9B6BA2-3CCB-4481-81BD-951AE8173C35}" type="parTrans" cxnId="{B44FB830-9045-4D3D-A7AC-DC800AD3F62B}">
      <dgm:prSet/>
      <dgm:spPr/>
      <dgm:t>
        <a:bodyPr/>
        <a:lstStyle/>
        <a:p>
          <a:endParaRPr lang="en-US"/>
        </a:p>
      </dgm:t>
    </dgm:pt>
    <dgm:pt modelId="{0543ACC0-5F35-490C-92BF-6F73D65BCD6E}" type="sibTrans" cxnId="{B44FB830-9045-4D3D-A7AC-DC800AD3F62B}">
      <dgm:prSet/>
      <dgm:spPr/>
      <dgm:t>
        <a:bodyPr/>
        <a:lstStyle/>
        <a:p>
          <a:endParaRPr lang="en-US"/>
        </a:p>
      </dgm:t>
    </dgm:pt>
    <dgm:pt modelId="{F19C7221-C032-47D9-9229-05A0C56F4A28}">
      <dgm:prSet custT="1"/>
      <dgm:spPr/>
      <dgm:t>
        <a:bodyPr/>
        <a:lstStyle/>
        <a:p>
          <a:pPr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Analysis</a:t>
          </a:r>
          <a:r>
            <a:rPr lang="en-US" sz="2300" kern="1200" dirty="0"/>
            <a:t> </a:t>
          </a:r>
          <a:r>
            <a:rPr lang="en-US" sz="1600" kern="1200" dirty="0"/>
            <a:t>&amp; results generation</a:t>
          </a:r>
        </a:p>
      </dgm:t>
    </dgm:pt>
    <dgm:pt modelId="{A68DE49B-DB4F-4F8B-84E0-64253DD5F5E4}" type="parTrans" cxnId="{B43F3E7D-E323-4534-ADC0-834807591B9E}">
      <dgm:prSet/>
      <dgm:spPr/>
      <dgm:t>
        <a:bodyPr/>
        <a:lstStyle/>
        <a:p>
          <a:endParaRPr lang="en-US"/>
        </a:p>
      </dgm:t>
    </dgm:pt>
    <dgm:pt modelId="{D013AC8E-C7AD-480B-A854-E7E249A6C563}" type="sibTrans" cxnId="{B43F3E7D-E323-4534-ADC0-834807591B9E}">
      <dgm:prSet/>
      <dgm:spPr/>
      <dgm:t>
        <a:bodyPr/>
        <a:lstStyle/>
        <a:p>
          <a:endParaRPr lang="en-US"/>
        </a:p>
      </dgm:t>
    </dgm:pt>
    <dgm:pt modelId="{3E2545C1-A9A5-422A-A2B3-341A2FE6191E}" type="pres">
      <dgm:prSet presAssocID="{65ABB717-9ED9-4100-BD00-064DD5311ED8}" presName="linearFlow" presStyleCnt="0">
        <dgm:presLayoutVars>
          <dgm:dir/>
          <dgm:animLvl val="lvl"/>
          <dgm:resizeHandles val="exact"/>
        </dgm:presLayoutVars>
      </dgm:prSet>
      <dgm:spPr/>
    </dgm:pt>
    <dgm:pt modelId="{143F19C3-327C-48E0-BEF4-6FAD0A03F3B9}" type="pres">
      <dgm:prSet presAssocID="{DC07FFD7-CDF3-4FD6-BE10-7A7C5235462C}" presName="composite" presStyleCnt="0"/>
      <dgm:spPr/>
    </dgm:pt>
    <dgm:pt modelId="{1F737702-11AA-46F7-8BF6-CFD2047EB2BF}" type="pres">
      <dgm:prSet presAssocID="{DC07FFD7-CDF3-4FD6-BE10-7A7C5235462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397F535-C50B-4726-87C4-C3B862DA3817}" type="pres">
      <dgm:prSet presAssocID="{DC07FFD7-CDF3-4FD6-BE10-7A7C5235462C}" presName="descendantText" presStyleLbl="alignAcc1" presStyleIdx="0" presStyleCnt="4" custLinFactNeighborX="0">
        <dgm:presLayoutVars>
          <dgm:bulletEnabled val="1"/>
        </dgm:presLayoutVars>
      </dgm:prSet>
      <dgm:spPr/>
    </dgm:pt>
    <dgm:pt modelId="{56D7CBF5-94D6-4181-AF11-74F88F03F03C}" type="pres">
      <dgm:prSet presAssocID="{48C9CB1F-BDA6-49BB-B481-783F1907623E}" presName="sp" presStyleCnt="0"/>
      <dgm:spPr/>
    </dgm:pt>
    <dgm:pt modelId="{9A754B83-D713-4C1D-8A25-EF59837D4DF9}" type="pres">
      <dgm:prSet presAssocID="{581ED68B-00A8-47F6-A417-F1FCDD5CA7DE}" presName="composite" presStyleCnt="0"/>
      <dgm:spPr/>
    </dgm:pt>
    <dgm:pt modelId="{EA52789D-DF50-4E59-89E5-23831A701E1B}" type="pres">
      <dgm:prSet presAssocID="{581ED68B-00A8-47F6-A417-F1FCDD5CA7D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C17923A-5C7D-4873-88E7-8D8C2457319A}" type="pres">
      <dgm:prSet presAssocID="{581ED68B-00A8-47F6-A417-F1FCDD5CA7DE}" presName="descendantText" presStyleLbl="alignAcc1" presStyleIdx="1" presStyleCnt="4" custLinFactNeighborY="0">
        <dgm:presLayoutVars>
          <dgm:bulletEnabled val="1"/>
        </dgm:presLayoutVars>
      </dgm:prSet>
      <dgm:spPr/>
    </dgm:pt>
    <dgm:pt modelId="{2453E72D-5742-4A54-88BB-A4164FEF34AA}" type="pres">
      <dgm:prSet presAssocID="{F7A63324-7740-4149-9FA2-DD782F0AA275}" presName="sp" presStyleCnt="0"/>
      <dgm:spPr/>
    </dgm:pt>
    <dgm:pt modelId="{212185AE-7C07-4069-9523-622AB16EC4C1}" type="pres">
      <dgm:prSet presAssocID="{E9628B97-CCA4-4531-8F68-315520E3839F}" presName="composite" presStyleCnt="0"/>
      <dgm:spPr/>
    </dgm:pt>
    <dgm:pt modelId="{F72BD634-58FB-4129-800B-69662AEC2533}" type="pres">
      <dgm:prSet presAssocID="{E9628B97-CCA4-4531-8F68-315520E3839F}" presName="parentText" presStyleLbl="alignNode1" presStyleIdx="2" presStyleCnt="4" custLinFactNeighborY="0">
        <dgm:presLayoutVars>
          <dgm:chMax val="1"/>
          <dgm:bulletEnabled val="1"/>
        </dgm:presLayoutVars>
      </dgm:prSet>
      <dgm:spPr/>
    </dgm:pt>
    <dgm:pt modelId="{E766DD19-F899-48C9-A544-76927C3B77A1}" type="pres">
      <dgm:prSet presAssocID="{E9628B97-CCA4-4531-8F68-315520E3839F}" presName="descendantText" presStyleLbl="alignAcc1" presStyleIdx="2" presStyleCnt="4" custLinFactNeighborY="0">
        <dgm:presLayoutVars>
          <dgm:bulletEnabled val="1"/>
        </dgm:presLayoutVars>
      </dgm:prSet>
      <dgm:spPr/>
    </dgm:pt>
    <dgm:pt modelId="{E93D14FB-C592-4365-8320-387CABA3C201}" type="pres">
      <dgm:prSet presAssocID="{2B9C7A46-37C3-474D-B29E-E02EC65A8EBE}" presName="sp" presStyleCnt="0"/>
      <dgm:spPr/>
    </dgm:pt>
    <dgm:pt modelId="{8A4EA284-81B8-4E62-8D9E-060A124228AA}" type="pres">
      <dgm:prSet presAssocID="{9104EBEA-B754-4D87-A500-5E16665B9329}" presName="composite" presStyleCnt="0"/>
      <dgm:spPr/>
    </dgm:pt>
    <dgm:pt modelId="{18817A8D-6E1D-4FAA-83F5-2746A8F3A639}" type="pres">
      <dgm:prSet presAssocID="{9104EBEA-B754-4D87-A500-5E16665B932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DFA0E40-A1FC-4CF7-AFC0-09B29507EDA6}" type="pres">
      <dgm:prSet presAssocID="{9104EBEA-B754-4D87-A500-5E16665B932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DF93D04-C62E-4058-AF9C-97F35E2D2D05}" srcId="{581ED68B-00A8-47F6-A417-F1FCDD5CA7DE}" destId="{48099FC7-52FF-4FF1-B489-0BCAB511CE18}" srcOrd="0" destOrd="0" parTransId="{84A45584-DDDF-47B5-84F4-CF41E55CEC0C}" sibTransId="{BA94EB4F-A324-4B5D-BDE2-6A12A5E66AC5}"/>
    <dgm:cxn modelId="{ACCEA80A-175C-46AD-B8AA-6BB098C8C8C9}" type="presOf" srcId="{3408783A-E969-4BC7-B49F-C438934668B1}" destId="{E766DD19-F899-48C9-A544-76927C3B77A1}" srcOrd="0" destOrd="0" presId="urn:microsoft.com/office/officeart/2005/8/layout/chevron2"/>
    <dgm:cxn modelId="{C4006F13-1D1E-4539-BC65-FFF22D4979A1}" type="presOf" srcId="{65ABB717-9ED9-4100-BD00-064DD5311ED8}" destId="{3E2545C1-A9A5-422A-A2B3-341A2FE6191E}" srcOrd="0" destOrd="0" presId="urn:microsoft.com/office/officeart/2005/8/layout/chevron2"/>
    <dgm:cxn modelId="{B8280020-C2EB-4BD3-9ED4-81F7AF0B41D1}" type="presOf" srcId="{E9628B97-CCA4-4531-8F68-315520E3839F}" destId="{F72BD634-58FB-4129-800B-69662AEC2533}" srcOrd="0" destOrd="0" presId="urn:microsoft.com/office/officeart/2005/8/layout/chevron2"/>
    <dgm:cxn modelId="{7F1E1C28-07E8-4D64-A4DF-EF993DF3BFB1}" type="presOf" srcId="{581ED68B-00A8-47F6-A417-F1FCDD5CA7DE}" destId="{EA52789D-DF50-4E59-89E5-23831A701E1B}" srcOrd="0" destOrd="0" presId="urn:microsoft.com/office/officeart/2005/8/layout/chevron2"/>
    <dgm:cxn modelId="{B809322B-D886-43DA-9EC5-F7EF8943B263}" type="presOf" srcId="{48099FC7-52FF-4FF1-B489-0BCAB511CE18}" destId="{0C17923A-5C7D-4873-88E7-8D8C2457319A}" srcOrd="0" destOrd="0" presId="urn:microsoft.com/office/officeart/2005/8/layout/chevron2"/>
    <dgm:cxn modelId="{B44FB830-9045-4D3D-A7AC-DC800AD3F62B}" srcId="{65ABB717-9ED9-4100-BD00-064DD5311ED8}" destId="{9104EBEA-B754-4D87-A500-5E16665B9329}" srcOrd="3" destOrd="0" parTransId="{FD9B6BA2-3CCB-4481-81BD-951AE8173C35}" sibTransId="{0543ACC0-5F35-490C-92BF-6F73D65BCD6E}"/>
    <dgm:cxn modelId="{F5C82A34-F5FD-4A83-9C97-69AB4E60B037}" srcId="{E9628B97-CCA4-4531-8F68-315520E3839F}" destId="{3408783A-E969-4BC7-B49F-C438934668B1}" srcOrd="0" destOrd="0" parTransId="{435720BA-3BB6-4125-81C3-B3F9A4527C3D}" sibTransId="{22BD811C-8DD1-4EF1-BD0C-E9EB01B4A2E6}"/>
    <dgm:cxn modelId="{A799E05D-8932-481B-9E1B-E031BA83B589}" srcId="{65ABB717-9ED9-4100-BD00-064DD5311ED8}" destId="{E9628B97-CCA4-4531-8F68-315520E3839F}" srcOrd="2" destOrd="0" parTransId="{59270F1F-0D86-4738-A6CA-277DB27F8BFD}" sibTransId="{2B9C7A46-37C3-474D-B29E-E02EC65A8EBE}"/>
    <dgm:cxn modelId="{4E9BBE42-D93C-4737-B192-815499CA0F89}" srcId="{65ABB717-9ED9-4100-BD00-064DD5311ED8}" destId="{581ED68B-00A8-47F6-A417-F1FCDD5CA7DE}" srcOrd="1" destOrd="0" parTransId="{FB6492C4-DA42-41C3-B74B-DDC71C4DF882}" sibTransId="{F7A63324-7740-4149-9FA2-DD782F0AA275}"/>
    <dgm:cxn modelId="{968DA271-FE70-41C3-B1EE-D2CFD227D3D9}" type="presOf" srcId="{F19C7221-C032-47D9-9229-05A0C56F4A28}" destId="{8DFA0E40-A1FC-4CF7-AFC0-09B29507EDA6}" srcOrd="0" destOrd="0" presId="urn:microsoft.com/office/officeart/2005/8/layout/chevron2"/>
    <dgm:cxn modelId="{B43F3E7D-E323-4534-ADC0-834807591B9E}" srcId="{9104EBEA-B754-4D87-A500-5E16665B9329}" destId="{F19C7221-C032-47D9-9229-05A0C56F4A28}" srcOrd="0" destOrd="0" parTransId="{A68DE49B-DB4F-4F8B-84E0-64253DD5F5E4}" sibTransId="{D013AC8E-C7AD-480B-A854-E7E249A6C563}"/>
    <dgm:cxn modelId="{E201CDA4-93C4-4847-91F7-A20CF85444C6}" srcId="{DC07FFD7-CDF3-4FD6-BE10-7A7C5235462C}" destId="{ED8F586A-7AE8-4E8C-98C2-CFF43600B2F5}" srcOrd="0" destOrd="0" parTransId="{E8F2515B-922F-4E79-A19E-8563B0890F4F}" sibTransId="{D094C9CB-5C4F-4D5D-B2D5-CE95553E40EC}"/>
    <dgm:cxn modelId="{6AD805B0-6132-4699-9729-078AD109A6FA}" type="presOf" srcId="{9104EBEA-B754-4D87-A500-5E16665B9329}" destId="{18817A8D-6E1D-4FAA-83F5-2746A8F3A639}" srcOrd="0" destOrd="0" presId="urn:microsoft.com/office/officeart/2005/8/layout/chevron2"/>
    <dgm:cxn modelId="{49CEB4DD-B5FC-4ED5-A76C-A69712B6CCAA}" srcId="{65ABB717-9ED9-4100-BD00-064DD5311ED8}" destId="{DC07FFD7-CDF3-4FD6-BE10-7A7C5235462C}" srcOrd="0" destOrd="0" parTransId="{D008CA58-4D23-4C4E-8B0B-D92BC7C001BD}" sibTransId="{48C9CB1F-BDA6-49BB-B481-783F1907623E}"/>
    <dgm:cxn modelId="{B9A153DF-6615-446B-A613-6591C477E20B}" type="presOf" srcId="{DC07FFD7-CDF3-4FD6-BE10-7A7C5235462C}" destId="{1F737702-11AA-46F7-8BF6-CFD2047EB2BF}" srcOrd="0" destOrd="0" presId="urn:microsoft.com/office/officeart/2005/8/layout/chevron2"/>
    <dgm:cxn modelId="{3FB540FA-8F1F-4F0C-A42C-0777AD6A72B5}" type="presOf" srcId="{ED8F586A-7AE8-4E8C-98C2-CFF43600B2F5}" destId="{4397F535-C50B-4726-87C4-C3B862DA3817}" srcOrd="0" destOrd="0" presId="urn:microsoft.com/office/officeart/2005/8/layout/chevron2"/>
    <dgm:cxn modelId="{AA373567-79EA-4950-8B37-201864D90813}" type="presParOf" srcId="{3E2545C1-A9A5-422A-A2B3-341A2FE6191E}" destId="{143F19C3-327C-48E0-BEF4-6FAD0A03F3B9}" srcOrd="0" destOrd="0" presId="urn:microsoft.com/office/officeart/2005/8/layout/chevron2"/>
    <dgm:cxn modelId="{EAAC7C3B-F1A7-4FD5-B8E8-883F7CEAC7AA}" type="presParOf" srcId="{143F19C3-327C-48E0-BEF4-6FAD0A03F3B9}" destId="{1F737702-11AA-46F7-8BF6-CFD2047EB2BF}" srcOrd="0" destOrd="0" presId="urn:microsoft.com/office/officeart/2005/8/layout/chevron2"/>
    <dgm:cxn modelId="{A84FB753-CD44-4CCA-A507-4CCD5FD7CFC4}" type="presParOf" srcId="{143F19C3-327C-48E0-BEF4-6FAD0A03F3B9}" destId="{4397F535-C50B-4726-87C4-C3B862DA3817}" srcOrd="1" destOrd="0" presId="urn:microsoft.com/office/officeart/2005/8/layout/chevron2"/>
    <dgm:cxn modelId="{F1CE9500-E463-4A44-9678-232F4186016E}" type="presParOf" srcId="{3E2545C1-A9A5-422A-A2B3-341A2FE6191E}" destId="{56D7CBF5-94D6-4181-AF11-74F88F03F03C}" srcOrd="1" destOrd="0" presId="urn:microsoft.com/office/officeart/2005/8/layout/chevron2"/>
    <dgm:cxn modelId="{80FE8454-3E93-4D1B-A81A-D683DC9F26FB}" type="presParOf" srcId="{3E2545C1-A9A5-422A-A2B3-341A2FE6191E}" destId="{9A754B83-D713-4C1D-8A25-EF59837D4DF9}" srcOrd="2" destOrd="0" presId="urn:microsoft.com/office/officeart/2005/8/layout/chevron2"/>
    <dgm:cxn modelId="{9C55D87C-C132-4E28-B919-FB6BDD464940}" type="presParOf" srcId="{9A754B83-D713-4C1D-8A25-EF59837D4DF9}" destId="{EA52789D-DF50-4E59-89E5-23831A701E1B}" srcOrd="0" destOrd="0" presId="urn:microsoft.com/office/officeart/2005/8/layout/chevron2"/>
    <dgm:cxn modelId="{87CABE0D-4FCD-440E-B46C-D4F168C7F2A6}" type="presParOf" srcId="{9A754B83-D713-4C1D-8A25-EF59837D4DF9}" destId="{0C17923A-5C7D-4873-88E7-8D8C2457319A}" srcOrd="1" destOrd="0" presId="urn:microsoft.com/office/officeart/2005/8/layout/chevron2"/>
    <dgm:cxn modelId="{0DE54669-7840-4DBD-87EE-FF603DD6452B}" type="presParOf" srcId="{3E2545C1-A9A5-422A-A2B3-341A2FE6191E}" destId="{2453E72D-5742-4A54-88BB-A4164FEF34AA}" srcOrd="3" destOrd="0" presId="urn:microsoft.com/office/officeart/2005/8/layout/chevron2"/>
    <dgm:cxn modelId="{2227D686-1D4C-430E-9DED-1025FE9215ED}" type="presParOf" srcId="{3E2545C1-A9A5-422A-A2B3-341A2FE6191E}" destId="{212185AE-7C07-4069-9523-622AB16EC4C1}" srcOrd="4" destOrd="0" presId="urn:microsoft.com/office/officeart/2005/8/layout/chevron2"/>
    <dgm:cxn modelId="{3F5B172A-30A9-490C-9A95-051F1CAE6149}" type="presParOf" srcId="{212185AE-7C07-4069-9523-622AB16EC4C1}" destId="{F72BD634-58FB-4129-800B-69662AEC2533}" srcOrd="0" destOrd="0" presId="urn:microsoft.com/office/officeart/2005/8/layout/chevron2"/>
    <dgm:cxn modelId="{785395D1-94C3-448A-895E-E9B5BBAEB09E}" type="presParOf" srcId="{212185AE-7C07-4069-9523-622AB16EC4C1}" destId="{E766DD19-F899-48C9-A544-76927C3B77A1}" srcOrd="1" destOrd="0" presId="urn:microsoft.com/office/officeart/2005/8/layout/chevron2"/>
    <dgm:cxn modelId="{0D64CA33-4736-43E3-9EF9-C572B7D93222}" type="presParOf" srcId="{3E2545C1-A9A5-422A-A2B3-341A2FE6191E}" destId="{E93D14FB-C592-4365-8320-387CABA3C201}" srcOrd="5" destOrd="0" presId="urn:microsoft.com/office/officeart/2005/8/layout/chevron2"/>
    <dgm:cxn modelId="{A125367D-DAFC-48F5-8CD7-D9480DBD73DA}" type="presParOf" srcId="{3E2545C1-A9A5-422A-A2B3-341A2FE6191E}" destId="{8A4EA284-81B8-4E62-8D9E-060A124228AA}" srcOrd="6" destOrd="0" presId="urn:microsoft.com/office/officeart/2005/8/layout/chevron2"/>
    <dgm:cxn modelId="{8B115185-6F71-4CED-B8CE-C45215A451B4}" type="presParOf" srcId="{8A4EA284-81B8-4E62-8D9E-060A124228AA}" destId="{18817A8D-6E1D-4FAA-83F5-2746A8F3A639}" srcOrd="0" destOrd="0" presId="urn:microsoft.com/office/officeart/2005/8/layout/chevron2"/>
    <dgm:cxn modelId="{A3E28F40-DEFC-425B-8F75-CFBF239D4E58}" type="presParOf" srcId="{8A4EA284-81B8-4E62-8D9E-060A124228AA}" destId="{8DFA0E40-A1FC-4CF7-AFC0-09B29507ED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37702-11AA-46F7-8BF6-CFD2047EB2BF}">
      <dsp:nvSpPr>
        <dsp:cNvPr id="0" name=""/>
        <dsp:cNvSpPr/>
      </dsp:nvSpPr>
      <dsp:spPr>
        <a:xfrm rot="5400000">
          <a:off x="-132366" y="134949"/>
          <a:ext cx="882443" cy="617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</a:p>
      </dsp:txBody>
      <dsp:txXfrm rot="-5400000">
        <a:off x="1" y="311437"/>
        <a:ext cx="617710" cy="264733"/>
      </dsp:txXfrm>
    </dsp:sp>
    <dsp:sp modelId="{4397F535-C50B-4726-87C4-C3B862DA3817}">
      <dsp:nvSpPr>
        <dsp:cNvPr id="0" name=""/>
        <dsp:cNvSpPr/>
      </dsp:nvSpPr>
      <dsp:spPr>
        <a:xfrm rot="5400000">
          <a:off x="2333577" y="-1713283"/>
          <a:ext cx="573588" cy="40053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Critical review of literature</a:t>
          </a:r>
        </a:p>
      </dsp:txBody>
      <dsp:txXfrm rot="-5400000">
        <a:off x="617710" y="30584"/>
        <a:ext cx="3977322" cy="517588"/>
      </dsp:txXfrm>
    </dsp:sp>
    <dsp:sp modelId="{EA52789D-DF50-4E59-89E5-23831A701E1B}">
      <dsp:nvSpPr>
        <dsp:cNvPr id="0" name=""/>
        <dsp:cNvSpPr/>
      </dsp:nvSpPr>
      <dsp:spPr>
        <a:xfrm rot="5400000">
          <a:off x="-132366" y="863595"/>
          <a:ext cx="882443" cy="617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 rot="-5400000">
        <a:off x="1" y="1040083"/>
        <a:ext cx="617710" cy="264733"/>
      </dsp:txXfrm>
    </dsp:sp>
    <dsp:sp modelId="{0C17923A-5C7D-4873-88E7-8D8C2457319A}">
      <dsp:nvSpPr>
        <dsp:cNvPr id="0" name=""/>
        <dsp:cNvSpPr/>
      </dsp:nvSpPr>
      <dsp:spPr>
        <a:xfrm rot="5400000">
          <a:off x="2333577" y="-984638"/>
          <a:ext cx="573588" cy="40053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Questionnaire design &amp; circulation </a:t>
          </a:r>
        </a:p>
      </dsp:txBody>
      <dsp:txXfrm rot="-5400000">
        <a:off x="617710" y="759229"/>
        <a:ext cx="3977322" cy="517588"/>
      </dsp:txXfrm>
    </dsp:sp>
    <dsp:sp modelId="{F72BD634-58FB-4129-800B-69662AEC2533}">
      <dsp:nvSpPr>
        <dsp:cNvPr id="0" name=""/>
        <dsp:cNvSpPr/>
      </dsp:nvSpPr>
      <dsp:spPr>
        <a:xfrm rot="5400000">
          <a:off x="-132366" y="1592240"/>
          <a:ext cx="882443" cy="617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 rot="-5400000">
        <a:off x="1" y="1768728"/>
        <a:ext cx="617710" cy="264733"/>
      </dsp:txXfrm>
    </dsp:sp>
    <dsp:sp modelId="{E766DD19-F899-48C9-A544-76927C3B77A1}">
      <dsp:nvSpPr>
        <dsp:cNvPr id="0" name=""/>
        <dsp:cNvSpPr/>
      </dsp:nvSpPr>
      <dsp:spPr>
        <a:xfrm rot="5400000">
          <a:off x="2333577" y="-255993"/>
          <a:ext cx="573588" cy="40053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Hypothesis development</a:t>
          </a:r>
        </a:p>
      </dsp:txBody>
      <dsp:txXfrm rot="-5400000">
        <a:off x="617710" y="1487874"/>
        <a:ext cx="3977322" cy="517588"/>
      </dsp:txXfrm>
    </dsp:sp>
    <dsp:sp modelId="{18817A8D-6E1D-4FAA-83F5-2746A8F3A639}">
      <dsp:nvSpPr>
        <dsp:cNvPr id="0" name=""/>
        <dsp:cNvSpPr/>
      </dsp:nvSpPr>
      <dsp:spPr>
        <a:xfrm rot="5400000">
          <a:off x="-132366" y="2320885"/>
          <a:ext cx="882443" cy="6177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 rot="-5400000">
        <a:off x="1" y="2497373"/>
        <a:ext cx="617710" cy="264733"/>
      </dsp:txXfrm>
    </dsp:sp>
    <dsp:sp modelId="{8DFA0E40-A1FC-4CF7-AFC0-09B29507EDA6}">
      <dsp:nvSpPr>
        <dsp:cNvPr id="0" name=""/>
        <dsp:cNvSpPr/>
      </dsp:nvSpPr>
      <dsp:spPr>
        <a:xfrm rot="5400000">
          <a:off x="2333577" y="472651"/>
          <a:ext cx="573588" cy="40053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Analysis</a:t>
          </a:r>
          <a:r>
            <a:rPr lang="en-US" sz="2300" kern="1200" dirty="0"/>
            <a:t> </a:t>
          </a:r>
          <a:r>
            <a:rPr lang="en-US" sz="1600" kern="1200" dirty="0"/>
            <a:t>&amp; results generation</a:t>
          </a:r>
        </a:p>
      </dsp:txBody>
      <dsp:txXfrm rot="-5400000">
        <a:off x="617710" y="2216518"/>
        <a:ext cx="3977322" cy="517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AFCA-0CD2-4083-B53E-9B933710C08B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7249A-8D6A-48D0-BF3D-ED4FA8E76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4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7249A-8D6A-48D0-BF3D-ED4FA8E76E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C714-6488-4CE9-8829-A2FFEF73A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DCB17-7ABB-4C09-83FF-12A0EF983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65765-BF3C-4F8B-BBD4-CC9B367F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77C3-D630-4692-AB5D-E1F2CFA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0B40-340E-4648-A641-657279FB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95EC-3DFA-4E2F-A055-1050FB4A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3DEA7-1506-4E01-89B9-827798394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1AF4-DCF2-4FEE-B29F-836BE53C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27E5-DB8D-4C1E-A74B-98E165C9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E273-FE71-4DFF-B644-09C0E100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9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66AF4-6636-4F56-A9AE-CACD51D2F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5CC3C-6402-4B55-9DF6-FF9DDC0A3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CDB2F-FE5E-4F61-A364-4B6B9C5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2DD22-B36B-4CAE-96C2-956BC537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4C13-DC09-43A2-9387-18A0CFFB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48EC-8064-46FF-9685-D49D0B39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C693-7404-4A74-A5DB-BC5D332A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63086-C540-488E-9593-982FE02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CAAA-8A48-4DB8-A612-EE64E402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4095-7CF9-46E1-93A6-FFDB74C8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BB18-153F-4203-A0EA-52992512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D0410-8963-4606-B2B0-F8F73C5E7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3E30-7CD2-4723-B66F-9C5BF0AA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00A4-A5E3-4515-B234-3E7FF550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6C052-A447-42FA-BD51-84CA529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2504-769C-4928-92F9-35EE447C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19CB-A501-40A4-B579-2C6751B18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D864-4D81-495F-9E4D-2DCC57CB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7EC8-BC19-43BA-A8BB-D992B703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28658-D61F-41FA-981D-FA763066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22A0-F3A3-444C-8F38-0BE14B19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6F48-91A8-4639-B48A-5CE77E38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EF6CE-3E8C-4FFE-A136-C107224D0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4642-91BF-4576-BF3C-E552FA8A9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C8F56-6917-4491-AC43-E62757DBA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D6158-17C4-42EB-B55D-C194C3563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EAA69-A60B-4E72-A891-F4A5FDE6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6B2D6-1CF5-4A4A-91A8-46A19B3F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DB5C5-BF3E-4E40-B1C4-5872740C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9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955F-BF5C-4A4A-9D89-35DB8ED3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60888-9597-4735-BF9A-CE491EC2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339AA-DCEF-4F66-BD3D-F8AE7309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EFB35-882B-4034-8076-3EF091BD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EF462-365B-4532-9CCE-6D41B307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592AD-4ADA-4E38-8942-AC79444F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E3F08-00C8-48BF-A55B-6FA3BE86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D066-688A-4C12-BB25-389975FF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D0FD-EAF6-4480-A539-7D6E3EDE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B636C-48EB-4D95-9180-140646B6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DAD6-E0FB-4B94-B2D9-086020FF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1EB7A-7646-4556-A299-11569BDE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4347C-291C-44A1-B49C-CAFD8915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3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A632-4220-4337-87F2-8539868C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074FE-24C4-4408-A164-B5A39D134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A15D3-5810-4CCF-A514-56C361128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F7CB7-ABC1-45FF-A0FB-FA247CCB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030AB-0FA0-40A2-8FBC-0F10464F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C79FF-FC24-4B51-A654-E62A64DB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0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F9A7E-71D6-4F81-AC06-5C277784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CE823-E208-4573-89BA-8D9CABF14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CF00-5135-4729-BC79-19FF316EB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231BA-1A09-412B-B660-567220EB9115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27E08-67F0-4305-9DD9-81FEFD789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30FB-3C1E-4D60-960C-BAB6DF18C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66066-85D4-415D-8A1E-20E3EA15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2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12101768/Critical_success_factors_for_e_learning_acceptance_Confirmatory_factor_models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43785205_E-Learning_Critical_Success_Factors_during_the_COVID-19_Pandemic_A_Comprehensive_Analysis_of_E-Learning_Managerial_Perspectiv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CA74-55DF-46CD-ACF4-C6DFAA099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Predicting critical success factors among students of e-learning in a pandemic situation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654BF-86BC-4CC1-8E3D-92C2AE316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771" y="5421960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Statistical Inference </a:t>
            </a:r>
            <a:br>
              <a:rPr lang="en-US" sz="1800" dirty="0"/>
            </a:br>
            <a:r>
              <a:rPr lang="en-US" sz="1800" dirty="0"/>
              <a:t>I.S.S Fernando</a:t>
            </a:r>
            <a:br>
              <a:rPr lang="en-US" sz="1800" dirty="0"/>
            </a:br>
            <a:r>
              <a:rPr lang="en-US" sz="1400" dirty="0"/>
              <a:t>219332D</a:t>
            </a:r>
          </a:p>
        </p:txBody>
      </p:sp>
      <p:pic>
        <p:nvPicPr>
          <p:cNvPr id="1026" name="Picture 2" descr="E-Learning Icons - Download Free Vector Icons | Noun Project">
            <a:extLst>
              <a:ext uri="{FF2B5EF4-FFF2-40B4-BE49-F238E27FC236}">
                <a16:creationId xmlns:a16="http://schemas.microsoft.com/office/drawing/2014/main" id="{D735441B-36D9-4315-8413-B811C4DC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687" y="4864594"/>
            <a:ext cx="1545084" cy="15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59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2A7D-A6C1-406E-BF30-1AEAA0B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35C5-3E96-47F7-AC94-105CFF65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+mj-lt"/>
                <a:ea typeface="+mj-ea"/>
                <a:cs typeface="+mj-cs"/>
              </a:rPr>
              <a:t>Ho</a:t>
            </a:r>
            <a:r>
              <a:rPr lang="en-US" sz="1700" dirty="0">
                <a:latin typeface="+mj-lt"/>
                <a:ea typeface="+mj-ea"/>
                <a:cs typeface="+mj-cs"/>
              </a:rPr>
              <a:t>- There is no significant relationship between </a:t>
            </a:r>
            <a:r>
              <a:rPr lang="en-US" sz="1700" b="1" dirty="0">
                <a:latin typeface="+mj-lt"/>
                <a:ea typeface="+mj-ea"/>
                <a:cs typeface="+mj-cs"/>
              </a:rPr>
              <a:t>Resource Characteristic (IV4) </a:t>
            </a:r>
            <a:r>
              <a:rPr lang="en-US" sz="1700" dirty="0">
                <a:latin typeface="+mj-lt"/>
                <a:ea typeface="+mj-ea"/>
                <a:cs typeface="+mj-cs"/>
              </a:rPr>
              <a:t>and </a:t>
            </a:r>
            <a:r>
              <a:rPr lang="en-US" sz="1700" b="1" dirty="0">
                <a:latin typeface="+mj-lt"/>
                <a:ea typeface="+mj-ea"/>
                <a:cs typeface="+mj-cs"/>
              </a:rPr>
              <a:t>Critical Success of e-learning in a pandemic situation among students (DV)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  <a:ea typeface="+mj-ea"/>
                <a:cs typeface="+mj-cs"/>
              </a:rPr>
              <a:t>H1</a:t>
            </a:r>
            <a:r>
              <a:rPr lang="en-US" sz="1700" dirty="0">
                <a:latin typeface="+mj-lt"/>
                <a:ea typeface="+mj-ea"/>
                <a:cs typeface="+mj-cs"/>
              </a:rPr>
              <a:t>- There is a significant relationship between </a:t>
            </a:r>
            <a:r>
              <a:rPr lang="en-US" sz="1700" b="1" dirty="0">
                <a:latin typeface="+mj-lt"/>
                <a:ea typeface="+mj-ea"/>
                <a:cs typeface="+mj-cs"/>
              </a:rPr>
              <a:t>Resource Characteristic (IV4) </a:t>
            </a:r>
            <a:r>
              <a:rPr lang="en-US" sz="1700" dirty="0">
                <a:latin typeface="+mj-lt"/>
                <a:ea typeface="+mj-ea"/>
                <a:cs typeface="+mj-cs"/>
              </a:rPr>
              <a:t>and </a:t>
            </a:r>
            <a:r>
              <a:rPr lang="en-US" sz="1700" b="1" dirty="0">
                <a:latin typeface="+mj-lt"/>
                <a:ea typeface="+mj-ea"/>
                <a:cs typeface="+mj-cs"/>
              </a:rPr>
              <a:t>Critical Success of e-learning in a pandemic situation among students (DV)</a:t>
            </a:r>
          </a:p>
          <a:p>
            <a:pPr marL="0" indent="0">
              <a:buNone/>
            </a:pPr>
            <a:endParaRPr lang="en-US" sz="17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17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BB4A8-341D-4351-AB93-97176D79D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19" y="3270614"/>
            <a:ext cx="3895725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F3668-5CE5-4BB3-A14A-AD26A012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83" y="4418988"/>
            <a:ext cx="5124450" cy="1647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4E344C-1948-4871-85A1-C032BBE24B9A}"/>
              </a:ext>
            </a:extLst>
          </p:cNvPr>
          <p:cNvSpPr/>
          <p:nvPr/>
        </p:nvSpPr>
        <p:spPr>
          <a:xfrm>
            <a:off x="4890782" y="3563223"/>
            <a:ext cx="604007" cy="4530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74F70D-D536-495A-9C0A-AD757C4C0A24}"/>
              </a:ext>
            </a:extLst>
          </p:cNvPr>
          <p:cNvSpPr/>
          <p:nvPr/>
        </p:nvSpPr>
        <p:spPr>
          <a:xfrm>
            <a:off x="7586926" y="4874003"/>
            <a:ext cx="533618" cy="4530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37BD1-30D1-4CAD-8B1C-50FD02611A20}"/>
              </a:ext>
            </a:extLst>
          </p:cNvPr>
          <p:cNvSpPr txBox="1"/>
          <p:nvPr/>
        </p:nvSpPr>
        <p:spPr>
          <a:xfrm>
            <a:off x="8786507" y="3139519"/>
            <a:ext cx="256703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30000" dirty="0"/>
              <a:t>2</a:t>
            </a:r>
            <a:r>
              <a:rPr lang="en-US" sz="1400" dirty="0"/>
              <a:t> is 0.117</a:t>
            </a:r>
            <a:br>
              <a:rPr lang="en-US" sz="1200" dirty="0"/>
            </a:br>
            <a:r>
              <a:rPr lang="en-US" sz="1200" dirty="0"/>
              <a:t>It means resulted </a:t>
            </a:r>
            <a:r>
              <a:rPr lang="en-US" sz="1400" b="1" dirty="0">
                <a:solidFill>
                  <a:srgbClr val="FF0000"/>
                </a:solidFill>
              </a:rPr>
              <a:t>11.7% </a:t>
            </a:r>
            <a:r>
              <a:rPr lang="en-US" sz="1200" dirty="0"/>
              <a:t>of variation in the dependent variable (Critical Success of e-learning in a pandemic situation among students) accounted by the variation on independent variable (Resource Characteristic).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D01B6-3A8F-47A7-875E-D6D535FBC3B7}"/>
              </a:ext>
            </a:extLst>
          </p:cNvPr>
          <p:cNvSpPr txBox="1"/>
          <p:nvPr/>
        </p:nvSpPr>
        <p:spPr>
          <a:xfrm>
            <a:off x="8793518" y="4852679"/>
            <a:ext cx="2835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significance value is </a:t>
            </a:r>
            <a:r>
              <a:rPr lang="en-US" sz="1400" b="1" dirty="0">
                <a:solidFill>
                  <a:srgbClr val="0070C0"/>
                </a:solidFill>
              </a:rPr>
              <a:t>0.150</a:t>
            </a:r>
            <a:r>
              <a:rPr lang="en-US" sz="1200" dirty="0"/>
              <a:t>(&gt; 0.05), </a:t>
            </a:r>
          </a:p>
          <a:p>
            <a:r>
              <a:rPr lang="en-US" sz="1200" dirty="0"/>
              <a:t>this p-value is greater than the significance level, this </a:t>
            </a:r>
            <a:r>
              <a:rPr lang="en-GB" sz="1200" dirty="0"/>
              <a:t>indicates that there is              </a:t>
            </a:r>
            <a:r>
              <a:rPr lang="en-GB" dirty="0">
                <a:solidFill>
                  <a:schemeClr val="accent2"/>
                </a:solidFill>
              </a:rPr>
              <a:t>no statistically significant </a:t>
            </a:r>
          </a:p>
          <a:p>
            <a:r>
              <a:rPr lang="en-GB" dirty="0"/>
              <a:t>linear relationship.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31301-53A6-4602-A4B3-EBC19B63E881}"/>
              </a:ext>
            </a:extLst>
          </p:cNvPr>
          <p:cNvSpPr txBox="1"/>
          <p:nvPr/>
        </p:nvSpPr>
        <p:spPr>
          <a:xfrm>
            <a:off x="696547" y="4157378"/>
            <a:ext cx="28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Null Hypothesis accepted</a:t>
            </a:r>
          </a:p>
          <a:p>
            <a:endParaRPr lang="en-US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3638-E083-47E4-8E6C-4F6F8D3A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DEBAD1-8E50-421E-930E-B0D9C3B8B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14959"/>
              </p:ext>
            </p:extLst>
          </p:nvPr>
        </p:nvGraphicFramePr>
        <p:xfrm>
          <a:off x="861134" y="1825625"/>
          <a:ext cx="42561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433">
                  <a:extLst>
                    <a:ext uri="{9D8B030D-6E8A-4147-A177-3AD203B41FA5}">
                      <a16:colId xmlns:a16="http://schemas.microsoft.com/office/drawing/2014/main" val="3215388584"/>
                    </a:ext>
                  </a:extLst>
                </a:gridCol>
                <a:gridCol w="974356">
                  <a:extLst>
                    <a:ext uri="{9D8B030D-6E8A-4147-A177-3AD203B41FA5}">
                      <a16:colId xmlns:a16="http://schemas.microsoft.com/office/drawing/2014/main" val="2135078783"/>
                    </a:ext>
                  </a:extLst>
                </a:gridCol>
                <a:gridCol w="1426361">
                  <a:extLst>
                    <a:ext uri="{9D8B030D-6E8A-4147-A177-3AD203B41FA5}">
                      <a16:colId xmlns:a16="http://schemas.microsoft.com/office/drawing/2014/main" val="58932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</a:t>
                      </a:r>
                      <a:r>
                        <a:rPr lang="en-US" sz="1400" b="1" baseline="30000" dirty="0"/>
                        <a:t>2  </a:t>
                      </a:r>
                      <a:r>
                        <a:rPr lang="en-US" sz="1400" b="1" baseline="0" dirty="0"/>
                        <a:t>value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79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IV1 -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4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IV2 –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6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IV3 – Instructor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IV4 – Resource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1223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D0B4535-EEFD-4903-8A04-A97F14AE0463}"/>
              </a:ext>
            </a:extLst>
          </p:cNvPr>
          <p:cNvSpPr txBox="1">
            <a:spLocks/>
          </p:cNvSpPr>
          <p:nvPr/>
        </p:nvSpPr>
        <p:spPr>
          <a:xfrm>
            <a:off x="5695763" y="2134001"/>
            <a:ext cx="62269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Coefficient of determination (R2 ) 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proportion of the variation in the dependent variable that is predictable from the independent variable</a:t>
            </a:r>
          </a:p>
          <a:p>
            <a:endParaRPr lang="en-US" sz="1100" dirty="0"/>
          </a:p>
          <a:p>
            <a:r>
              <a:rPr lang="en-US" sz="1400" dirty="0"/>
              <a:t>Used Linear Regression in deriving results – SPSS tool</a:t>
            </a:r>
          </a:p>
          <a:p>
            <a:endParaRPr lang="en-US" sz="11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194636-9644-4EBE-8B49-582268D23FF5}"/>
              </a:ext>
            </a:extLst>
          </p:cNvPr>
          <p:cNvSpPr txBox="1">
            <a:spLocks/>
          </p:cNvSpPr>
          <p:nvPr/>
        </p:nvSpPr>
        <p:spPr>
          <a:xfrm>
            <a:off x="2027808" y="4461430"/>
            <a:ext cx="7808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Student Characteristic cause the most impact to the Critical Success of e-Learning at a pandemic situation as per the context of Sri Lankan university students</a:t>
            </a:r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1035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FB6B-9D3A-4C59-83FF-316D1005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B8F31B8-B813-40C1-BCC8-E2DAEEB73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320702"/>
              </p:ext>
            </p:extLst>
          </p:nvPr>
        </p:nvGraphicFramePr>
        <p:xfrm>
          <a:off x="2759279" y="1892227"/>
          <a:ext cx="4623033" cy="3073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93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FB6B-9D3A-4C59-83FF-316D1005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0A0F66-28B3-4BB4-AFB3-CA43866EC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1478" y="2180927"/>
            <a:ext cx="9477375" cy="33051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0BFF5BF-F578-444F-A31B-F439D529F9A5}"/>
              </a:ext>
            </a:extLst>
          </p:cNvPr>
          <p:cNvSpPr txBox="1">
            <a:spLocks/>
          </p:cNvSpPr>
          <p:nvPr/>
        </p:nvSpPr>
        <p:spPr>
          <a:xfrm>
            <a:off x="1127463" y="5976341"/>
            <a:ext cx="9916358" cy="881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200" b="1" i="1" dirty="0">
              <a:solidFill>
                <a:schemeClr val="accent1"/>
              </a:solidFill>
            </a:endParaRPr>
          </a:p>
          <a:p>
            <a:r>
              <a:rPr lang="en-US" sz="1200" b="1" i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https://www.academia.edu/12101768/Critical_success_factors_for_e_learning_acceptance_Confirmatory_factor_models</a:t>
            </a:r>
            <a:endParaRPr lang="en-US" sz="1200" b="1" i="1" dirty="0">
              <a:solidFill>
                <a:schemeClr val="accent1"/>
              </a:solidFill>
            </a:endParaRPr>
          </a:p>
          <a:p>
            <a:endParaRPr lang="en-US" sz="1200" b="1" i="1" dirty="0">
              <a:solidFill>
                <a:schemeClr val="accent1"/>
              </a:solidFill>
            </a:endParaRPr>
          </a:p>
          <a:p>
            <a:r>
              <a:rPr lang="en-US" sz="1200" b="1" i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https://www.researchgate.net/publication/343785205_E-Learning_Critical_Success_Factors_during_the_COVID-19_Pandemic_A_Comprehensive_Analysis_of_E-Learning_Managerial_Perspectives</a:t>
            </a:r>
            <a:endParaRPr lang="en-US" sz="1200" b="1" i="1" dirty="0">
              <a:solidFill>
                <a:schemeClr val="accent1"/>
              </a:solidFill>
            </a:endParaRP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17743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1DD5-E448-418A-8639-E8969980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C5F8-EB01-400A-BD29-8996C7A7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DAEC4-1835-4683-A109-5EE9A0C1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3913"/>
            <a:ext cx="5012924" cy="4614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668A9-7BE6-4300-A773-9324CB632D0D}"/>
              </a:ext>
            </a:extLst>
          </p:cNvPr>
          <p:cNvSpPr txBox="1"/>
          <p:nvPr/>
        </p:nvSpPr>
        <p:spPr>
          <a:xfrm>
            <a:off x="6537548" y="1844086"/>
            <a:ext cx="41298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Circulated among undergraduates of Sri Lankan University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Questionnaire validated via a pre-run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Exception handling – Diversified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9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EF5E-C35E-4B0E-AC31-AFAFA9C4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640E6B-39EF-469A-8F84-14DF520D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856" y="2240917"/>
            <a:ext cx="2571750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A6292-B3E3-4ADC-A67C-31A213BC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06" y="2232397"/>
            <a:ext cx="2623394" cy="2139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C8C2C3-182F-43BA-A1CB-FFBEF0F9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15" y="2223476"/>
            <a:ext cx="2897436" cy="2157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85AF8-C521-44DC-B77E-B0E2354D9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87" y="2240917"/>
            <a:ext cx="2778157" cy="2157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B24194-8829-445C-9C3A-31118F5EF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6731" y="4854575"/>
            <a:ext cx="2828925" cy="1638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D8EB8E-F8A3-41C4-AFBB-7C57EB411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3076" y="4948303"/>
            <a:ext cx="28003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2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ABDF-3859-4E11-8B6E-76EE8190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C5118A-1518-4226-8E3F-97B4A70F3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157" y="1999733"/>
            <a:ext cx="3600450" cy="36004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E7CD53-114D-403F-83BC-0B5277D9AD90}"/>
              </a:ext>
            </a:extLst>
          </p:cNvPr>
          <p:cNvSpPr txBox="1">
            <a:spLocks/>
          </p:cNvSpPr>
          <p:nvPr/>
        </p:nvSpPr>
        <p:spPr>
          <a:xfrm>
            <a:off x="9238376" y="5461415"/>
            <a:ext cx="29536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81</a:t>
            </a:r>
            <a:r>
              <a:rPr lang="en-US" sz="1600" dirty="0"/>
              <a:t> Respondents</a:t>
            </a:r>
          </a:p>
          <a:p>
            <a:endParaRPr lang="en-US" sz="1600" b="1" dirty="0"/>
          </a:p>
          <a:p>
            <a:r>
              <a:rPr lang="en-US" sz="1600" b="1" dirty="0"/>
              <a:t>Tools Used </a:t>
            </a:r>
            <a:r>
              <a:rPr lang="en-US" sz="1600" dirty="0"/>
              <a:t>: SPSS and MS Excel</a:t>
            </a:r>
          </a:p>
        </p:txBody>
      </p:sp>
    </p:spTree>
    <p:extLst>
      <p:ext uri="{BB962C8B-B14F-4D97-AF65-F5344CB8AC3E}">
        <p14:creationId xmlns:p14="http://schemas.microsoft.com/office/powerpoint/2010/main" val="265488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2A7D-A6C1-406E-BF30-1AEAA0B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35C5-3E96-47F7-AC94-105CFF65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+mj-lt"/>
                <a:ea typeface="+mj-ea"/>
                <a:cs typeface="+mj-cs"/>
              </a:rPr>
              <a:t>Ho</a:t>
            </a:r>
            <a:r>
              <a:rPr lang="en-US" sz="1700" dirty="0">
                <a:latin typeface="+mj-lt"/>
                <a:ea typeface="+mj-ea"/>
                <a:cs typeface="+mj-cs"/>
              </a:rPr>
              <a:t>- There is no significant relationship between </a:t>
            </a:r>
            <a:r>
              <a:rPr lang="en-US" sz="1700" b="1" dirty="0">
                <a:latin typeface="+mj-lt"/>
                <a:ea typeface="+mj-ea"/>
                <a:cs typeface="+mj-cs"/>
              </a:rPr>
              <a:t>Student Characteristic (IV1)</a:t>
            </a:r>
            <a:r>
              <a:rPr lang="en-US" sz="1700" dirty="0">
                <a:latin typeface="+mj-lt"/>
                <a:ea typeface="+mj-ea"/>
                <a:cs typeface="+mj-cs"/>
              </a:rPr>
              <a:t> and </a:t>
            </a:r>
            <a:r>
              <a:rPr lang="en-US" sz="1700" b="1" dirty="0">
                <a:latin typeface="+mj-lt"/>
                <a:ea typeface="+mj-ea"/>
                <a:cs typeface="+mj-cs"/>
              </a:rPr>
              <a:t>Critical Success of e-learning in a pandemic situation among students (DV)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  <a:ea typeface="+mj-ea"/>
                <a:cs typeface="+mj-cs"/>
              </a:rPr>
              <a:t>H1</a:t>
            </a:r>
            <a:r>
              <a:rPr lang="en-US" sz="1700" dirty="0">
                <a:latin typeface="+mj-lt"/>
                <a:ea typeface="+mj-ea"/>
                <a:cs typeface="+mj-cs"/>
              </a:rPr>
              <a:t>- There is a significant relationship between </a:t>
            </a:r>
            <a:r>
              <a:rPr lang="en-US" sz="1700" b="1" dirty="0">
                <a:latin typeface="+mj-lt"/>
                <a:ea typeface="+mj-ea"/>
                <a:cs typeface="+mj-cs"/>
              </a:rPr>
              <a:t>Student Characteristic (IV1) </a:t>
            </a:r>
            <a:r>
              <a:rPr lang="en-US" sz="1700" dirty="0">
                <a:latin typeface="+mj-lt"/>
                <a:ea typeface="+mj-ea"/>
                <a:cs typeface="+mj-cs"/>
              </a:rPr>
              <a:t>and </a:t>
            </a:r>
            <a:r>
              <a:rPr lang="en-US" sz="1700" b="1" dirty="0">
                <a:latin typeface="+mj-lt"/>
                <a:ea typeface="+mj-ea"/>
                <a:cs typeface="+mj-cs"/>
              </a:rPr>
              <a:t>Critical Success of e-learning in a pandemic situation among students (DV)</a:t>
            </a:r>
          </a:p>
          <a:p>
            <a:pPr marL="0" indent="0">
              <a:buNone/>
            </a:pPr>
            <a:endParaRPr lang="en-US" sz="17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17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1EE49-0332-4F13-A077-2FDB7673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468" y="3259953"/>
            <a:ext cx="3829050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AEFE15-93CC-4141-A7A4-CA804F19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90" y="4555747"/>
            <a:ext cx="5095875" cy="1714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18E7B8-D215-483C-9591-F5FEBA6A6433}"/>
              </a:ext>
            </a:extLst>
          </p:cNvPr>
          <p:cNvSpPr/>
          <p:nvPr/>
        </p:nvSpPr>
        <p:spPr>
          <a:xfrm>
            <a:off x="4806892" y="3615656"/>
            <a:ext cx="604007" cy="4530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E1817-FB53-4ED2-BFA4-3C7D3A28C295}"/>
              </a:ext>
            </a:extLst>
          </p:cNvPr>
          <p:cNvSpPr/>
          <p:nvPr/>
        </p:nvSpPr>
        <p:spPr>
          <a:xfrm>
            <a:off x="7511425" y="4999838"/>
            <a:ext cx="533618" cy="4530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81DFC-0AD4-48F2-B480-1D9A76DC0CCE}"/>
              </a:ext>
            </a:extLst>
          </p:cNvPr>
          <p:cNvSpPr txBox="1"/>
          <p:nvPr/>
        </p:nvSpPr>
        <p:spPr>
          <a:xfrm>
            <a:off x="8716161" y="3101420"/>
            <a:ext cx="256703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30000" dirty="0"/>
              <a:t>2</a:t>
            </a:r>
            <a:r>
              <a:rPr lang="en-US" sz="1400" dirty="0"/>
              <a:t> is 0.444</a:t>
            </a:r>
            <a:br>
              <a:rPr lang="en-US" sz="1200" dirty="0"/>
            </a:br>
            <a:r>
              <a:rPr lang="en-US" sz="1200" dirty="0"/>
              <a:t>It means resulted </a:t>
            </a:r>
            <a:r>
              <a:rPr lang="en-US" sz="1400" b="1" dirty="0">
                <a:solidFill>
                  <a:srgbClr val="FF0000"/>
                </a:solidFill>
              </a:rPr>
              <a:t>44.4% </a:t>
            </a:r>
            <a:r>
              <a:rPr lang="en-US" sz="1200" dirty="0"/>
              <a:t>of variation in the dependent variable (Critical Success of e-learning in a pandemic situation among students) accounted by the variation on independent variable (Student Characteristic).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A7F4B-1E71-4415-9DC2-F850B831D3CF}"/>
              </a:ext>
            </a:extLst>
          </p:cNvPr>
          <p:cNvSpPr txBox="1"/>
          <p:nvPr/>
        </p:nvSpPr>
        <p:spPr>
          <a:xfrm>
            <a:off x="8793518" y="4852679"/>
            <a:ext cx="2835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significance value is </a:t>
            </a:r>
            <a:r>
              <a:rPr lang="en-US" sz="1400" b="1" dirty="0">
                <a:solidFill>
                  <a:srgbClr val="0070C0"/>
                </a:solidFill>
              </a:rPr>
              <a:t>0.000</a:t>
            </a:r>
            <a:r>
              <a:rPr lang="en-US" sz="1200" dirty="0"/>
              <a:t>(&lt; 0.05), </a:t>
            </a:r>
          </a:p>
          <a:p>
            <a:r>
              <a:rPr lang="en-US" sz="1200" dirty="0"/>
              <a:t>this p-value is less than the significance level, this </a:t>
            </a:r>
            <a:r>
              <a:rPr lang="en-GB" sz="1200" dirty="0"/>
              <a:t>indicates that there is a </a:t>
            </a:r>
            <a:r>
              <a:rPr lang="en-GB" dirty="0">
                <a:solidFill>
                  <a:srgbClr val="00B050"/>
                </a:solidFill>
              </a:rPr>
              <a:t>statistically significant</a:t>
            </a:r>
            <a:r>
              <a:rPr lang="en-GB" dirty="0"/>
              <a:t> </a:t>
            </a:r>
          </a:p>
          <a:p>
            <a:r>
              <a:rPr lang="en-GB" dirty="0"/>
              <a:t>linear relationship.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D68D5-2B52-47FD-B31D-FA8C20A419FE}"/>
              </a:ext>
            </a:extLst>
          </p:cNvPr>
          <p:cNvSpPr txBox="1"/>
          <p:nvPr/>
        </p:nvSpPr>
        <p:spPr>
          <a:xfrm>
            <a:off x="640360" y="4074668"/>
            <a:ext cx="28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Null Hypothesis rejected</a:t>
            </a:r>
          </a:p>
          <a:p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6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2A7D-A6C1-406E-BF30-1AEAA0B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35C5-3E96-47F7-AC94-105CFF65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+mj-lt"/>
                <a:ea typeface="+mj-ea"/>
                <a:cs typeface="+mj-cs"/>
              </a:rPr>
              <a:t>Ho</a:t>
            </a:r>
            <a:r>
              <a:rPr lang="en-US" sz="1700" dirty="0">
                <a:latin typeface="+mj-lt"/>
                <a:ea typeface="+mj-ea"/>
                <a:cs typeface="+mj-cs"/>
              </a:rPr>
              <a:t>- There is no significant relationship between </a:t>
            </a:r>
            <a:r>
              <a:rPr lang="en-US" sz="1700" b="1" dirty="0">
                <a:latin typeface="+mj-lt"/>
                <a:ea typeface="+mj-ea"/>
                <a:cs typeface="+mj-cs"/>
              </a:rPr>
              <a:t>Technology Characteristic (IV2)</a:t>
            </a:r>
            <a:r>
              <a:rPr lang="en-US" sz="1700" dirty="0">
                <a:latin typeface="+mj-lt"/>
                <a:ea typeface="+mj-ea"/>
                <a:cs typeface="+mj-cs"/>
              </a:rPr>
              <a:t> and </a:t>
            </a:r>
            <a:r>
              <a:rPr lang="en-US" sz="1700" b="1" dirty="0">
                <a:latin typeface="+mj-lt"/>
                <a:ea typeface="+mj-ea"/>
                <a:cs typeface="+mj-cs"/>
              </a:rPr>
              <a:t>Critical Success of e-learning in a pandemic situation among students (DV)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  <a:ea typeface="+mj-ea"/>
                <a:cs typeface="+mj-cs"/>
              </a:rPr>
              <a:t>H1</a:t>
            </a:r>
            <a:r>
              <a:rPr lang="en-US" sz="1700" dirty="0">
                <a:latin typeface="+mj-lt"/>
                <a:ea typeface="+mj-ea"/>
                <a:cs typeface="+mj-cs"/>
              </a:rPr>
              <a:t>- There is a significant relationship between </a:t>
            </a:r>
            <a:r>
              <a:rPr lang="en-US" sz="1700" dirty="0"/>
              <a:t>Technology</a:t>
            </a:r>
            <a:r>
              <a:rPr lang="en-US" sz="1700" dirty="0">
                <a:latin typeface="+mj-lt"/>
                <a:ea typeface="+mj-ea"/>
                <a:cs typeface="+mj-cs"/>
              </a:rPr>
              <a:t> </a:t>
            </a:r>
            <a:r>
              <a:rPr lang="en-US" sz="1700" b="1" dirty="0">
                <a:latin typeface="+mj-lt"/>
                <a:ea typeface="+mj-ea"/>
                <a:cs typeface="+mj-cs"/>
              </a:rPr>
              <a:t>Characteristic (IV2) </a:t>
            </a:r>
            <a:r>
              <a:rPr lang="en-US" sz="1700" dirty="0">
                <a:latin typeface="+mj-lt"/>
                <a:ea typeface="+mj-ea"/>
                <a:cs typeface="+mj-cs"/>
              </a:rPr>
              <a:t>and </a:t>
            </a:r>
            <a:r>
              <a:rPr lang="en-US" sz="1700" b="1" dirty="0">
                <a:latin typeface="+mj-lt"/>
                <a:ea typeface="+mj-ea"/>
                <a:cs typeface="+mj-cs"/>
              </a:rPr>
              <a:t>Critical Success of e-learning in a pandemic situation among students (DV)</a:t>
            </a:r>
          </a:p>
          <a:p>
            <a:pPr marL="0" indent="0">
              <a:buNone/>
            </a:pPr>
            <a:endParaRPr lang="en-US" sz="17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17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32812-BADB-47DA-B341-8F85C630E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09" y="3344485"/>
            <a:ext cx="3848100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4CF84-D158-46B1-AAC8-D621DBF69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13" y="4597400"/>
            <a:ext cx="5048250" cy="1714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8F972F-4A65-4E2D-83E0-C0DE07EC65C5}"/>
              </a:ext>
            </a:extLst>
          </p:cNvPr>
          <p:cNvSpPr/>
          <p:nvPr/>
        </p:nvSpPr>
        <p:spPr>
          <a:xfrm>
            <a:off x="4781725" y="3664533"/>
            <a:ext cx="604007" cy="4530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6CA10-7967-43EB-8142-F3CCCDBEA92A}"/>
              </a:ext>
            </a:extLst>
          </p:cNvPr>
          <p:cNvSpPr/>
          <p:nvPr/>
        </p:nvSpPr>
        <p:spPr>
          <a:xfrm>
            <a:off x="7511425" y="4999838"/>
            <a:ext cx="533618" cy="4530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90C7-0B75-4C02-97F0-8AAAE58776DA}"/>
              </a:ext>
            </a:extLst>
          </p:cNvPr>
          <p:cNvSpPr txBox="1"/>
          <p:nvPr/>
        </p:nvSpPr>
        <p:spPr>
          <a:xfrm>
            <a:off x="8716161" y="3139519"/>
            <a:ext cx="256703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30000" dirty="0"/>
              <a:t>2</a:t>
            </a:r>
            <a:r>
              <a:rPr lang="en-US" sz="1400" dirty="0"/>
              <a:t> is 0.222</a:t>
            </a:r>
            <a:br>
              <a:rPr lang="en-US" sz="1200" dirty="0"/>
            </a:br>
            <a:r>
              <a:rPr lang="en-US" sz="1200" dirty="0"/>
              <a:t>It means resulted </a:t>
            </a:r>
            <a:r>
              <a:rPr lang="en-US" sz="1400" b="1" dirty="0">
                <a:solidFill>
                  <a:srgbClr val="FF0000"/>
                </a:solidFill>
              </a:rPr>
              <a:t>22.2% </a:t>
            </a:r>
            <a:r>
              <a:rPr lang="en-US" sz="1200" dirty="0"/>
              <a:t>of variation in the dependent variable (Critical Success of e-learning in a pandemic situation among students) accounted by the variation on independent variable (Technology Characteristic).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E95D2-8B35-497F-A3E6-5C458B452544}"/>
              </a:ext>
            </a:extLst>
          </p:cNvPr>
          <p:cNvSpPr txBox="1"/>
          <p:nvPr/>
        </p:nvSpPr>
        <p:spPr>
          <a:xfrm>
            <a:off x="8793518" y="4852679"/>
            <a:ext cx="2835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significance value is </a:t>
            </a:r>
            <a:r>
              <a:rPr lang="en-US" sz="1400" b="1" dirty="0">
                <a:solidFill>
                  <a:srgbClr val="0070C0"/>
                </a:solidFill>
              </a:rPr>
              <a:t>0.001</a:t>
            </a:r>
            <a:r>
              <a:rPr lang="en-US" sz="1200" dirty="0"/>
              <a:t>(&lt; 0.05), </a:t>
            </a:r>
          </a:p>
          <a:p>
            <a:r>
              <a:rPr lang="en-US" sz="1200" dirty="0"/>
              <a:t>this p-value is less than the significance level, this </a:t>
            </a:r>
            <a:r>
              <a:rPr lang="en-GB" sz="1200" dirty="0"/>
              <a:t>indicates that there is a </a:t>
            </a:r>
            <a:r>
              <a:rPr lang="en-GB" dirty="0">
                <a:solidFill>
                  <a:srgbClr val="00B050"/>
                </a:solidFill>
              </a:rPr>
              <a:t>statistically significant</a:t>
            </a:r>
            <a:r>
              <a:rPr lang="en-GB" dirty="0"/>
              <a:t> </a:t>
            </a:r>
          </a:p>
          <a:p>
            <a:r>
              <a:rPr lang="en-GB" dirty="0"/>
              <a:t>linear relationship.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ED22E-C813-4916-9CFC-25625762838A}"/>
              </a:ext>
            </a:extLst>
          </p:cNvPr>
          <p:cNvSpPr txBox="1"/>
          <p:nvPr/>
        </p:nvSpPr>
        <p:spPr>
          <a:xfrm>
            <a:off x="640360" y="4074668"/>
            <a:ext cx="28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Null Hypothesis rejected</a:t>
            </a:r>
          </a:p>
          <a:p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2A7D-A6C1-406E-BF30-1AEAA0B6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35C5-3E96-47F7-AC94-105CFF65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+mj-lt"/>
                <a:ea typeface="+mj-ea"/>
                <a:cs typeface="+mj-cs"/>
              </a:rPr>
              <a:t>Ho</a:t>
            </a:r>
            <a:r>
              <a:rPr lang="en-US" sz="1700" dirty="0">
                <a:latin typeface="+mj-lt"/>
                <a:ea typeface="+mj-ea"/>
                <a:cs typeface="+mj-cs"/>
              </a:rPr>
              <a:t>- There is no significant relationship between </a:t>
            </a:r>
            <a:r>
              <a:rPr lang="en-US" sz="1700" b="1" dirty="0">
                <a:latin typeface="+mj-lt"/>
                <a:ea typeface="+mj-ea"/>
                <a:cs typeface="+mj-cs"/>
              </a:rPr>
              <a:t>Instructor Characteristic (IV3) </a:t>
            </a:r>
            <a:r>
              <a:rPr lang="en-US" sz="1700" dirty="0">
                <a:latin typeface="+mj-lt"/>
                <a:ea typeface="+mj-ea"/>
                <a:cs typeface="+mj-cs"/>
              </a:rPr>
              <a:t>and </a:t>
            </a:r>
            <a:r>
              <a:rPr lang="en-US" sz="1700" b="1" dirty="0">
                <a:latin typeface="+mj-lt"/>
                <a:ea typeface="+mj-ea"/>
                <a:cs typeface="+mj-cs"/>
              </a:rPr>
              <a:t>Critical Success of e-learning in a pandemic situation among students (DV)</a:t>
            </a:r>
          </a:p>
          <a:p>
            <a:pPr marL="0" indent="0">
              <a:buNone/>
            </a:pPr>
            <a:r>
              <a:rPr lang="en-US" sz="1700" b="1" dirty="0">
                <a:latin typeface="+mj-lt"/>
                <a:ea typeface="+mj-ea"/>
                <a:cs typeface="+mj-cs"/>
              </a:rPr>
              <a:t>H1</a:t>
            </a:r>
            <a:r>
              <a:rPr lang="en-US" sz="1700" dirty="0">
                <a:latin typeface="+mj-lt"/>
                <a:ea typeface="+mj-ea"/>
                <a:cs typeface="+mj-cs"/>
              </a:rPr>
              <a:t>- There is a significant relationship between </a:t>
            </a:r>
            <a:r>
              <a:rPr lang="en-US" sz="1700" b="1" dirty="0">
                <a:latin typeface="+mj-lt"/>
                <a:ea typeface="+mj-ea"/>
                <a:cs typeface="+mj-cs"/>
              </a:rPr>
              <a:t>Instructor Characteristic (IV3) </a:t>
            </a:r>
            <a:r>
              <a:rPr lang="en-US" sz="1700" dirty="0">
                <a:latin typeface="+mj-lt"/>
                <a:ea typeface="+mj-ea"/>
                <a:cs typeface="+mj-cs"/>
              </a:rPr>
              <a:t>and </a:t>
            </a:r>
            <a:r>
              <a:rPr lang="en-US" sz="1700" b="1" dirty="0">
                <a:latin typeface="+mj-lt"/>
                <a:ea typeface="+mj-ea"/>
                <a:cs typeface="+mj-cs"/>
              </a:rPr>
              <a:t>Critical Success of e-learning in a pandemic situation among students (DV)</a:t>
            </a:r>
          </a:p>
          <a:p>
            <a:pPr marL="0" indent="0">
              <a:buNone/>
            </a:pPr>
            <a:endParaRPr lang="en-US" sz="17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17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2A569-02B6-4091-82BA-35EB3EDE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35" y="3325435"/>
            <a:ext cx="3829050" cy="10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1867C-1A1C-4A9D-8F32-469F4EE0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295" y="4532124"/>
            <a:ext cx="5105400" cy="1533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38EB2D-F18C-447C-95B6-2FE082383AB9}"/>
              </a:ext>
            </a:extLst>
          </p:cNvPr>
          <p:cNvSpPr/>
          <p:nvPr/>
        </p:nvSpPr>
        <p:spPr>
          <a:xfrm>
            <a:off x="4823670" y="3646619"/>
            <a:ext cx="604007" cy="45300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1FBF9-5CEF-45B1-8EC3-59F8862C9372}"/>
              </a:ext>
            </a:extLst>
          </p:cNvPr>
          <p:cNvSpPr/>
          <p:nvPr/>
        </p:nvSpPr>
        <p:spPr>
          <a:xfrm>
            <a:off x="7553370" y="4957893"/>
            <a:ext cx="533618" cy="4530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E230C-6FBD-4E3E-9918-C9ED8F1E056A}"/>
              </a:ext>
            </a:extLst>
          </p:cNvPr>
          <p:cNvSpPr txBox="1"/>
          <p:nvPr/>
        </p:nvSpPr>
        <p:spPr>
          <a:xfrm>
            <a:off x="8716161" y="3139519"/>
            <a:ext cx="256703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30000" dirty="0"/>
              <a:t>2</a:t>
            </a:r>
            <a:r>
              <a:rPr lang="en-US" sz="1400" dirty="0"/>
              <a:t> is 0.194</a:t>
            </a:r>
            <a:br>
              <a:rPr lang="en-US" sz="1200" dirty="0"/>
            </a:br>
            <a:r>
              <a:rPr lang="en-US" sz="1200" dirty="0"/>
              <a:t>It means resulted </a:t>
            </a:r>
            <a:r>
              <a:rPr lang="en-US" sz="1400" b="1" dirty="0">
                <a:solidFill>
                  <a:srgbClr val="FF0000"/>
                </a:solidFill>
              </a:rPr>
              <a:t>19.4% </a:t>
            </a:r>
            <a:r>
              <a:rPr lang="en-US" sz="1200" dirty="0"/>
              <a:t>of variation in the dependent variable (Critical Success of e-learning in a pandemic situation among students) accounted by the variation on independent variable (Instructor Characteristic).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18C16-4B04-4BD6-B01C-38CA460645A2}"/>
              </a:ext>
            </a:extLst>
          </p:cNvPr>
          <p:cNvSpPr txBox="1"/>
          <p:nvPr/>
        </p:nvSpPr>
        <p:spPr>
          <a:xfrm>
            <a:off x="8793518" y="4852679"/>
            <a:ext cx="2835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significance value is </a:t>
            </a:r>
            <a:r>
              <a:rPr lang="en-US" sz="1400" b="1" dirty="0">
                <a:solidFill>
                  <a:srgbClr val="0070C0"/>
                </a:solidFill>
              </a:rPr>
              <a:t>0.002</a:t>
            </a:r>
            <a:r>
              <a:rPr lang="en-US" sz="1200" dirty="0"/>
              <a:t>(&lt; 0.05), </a:t>
            </a:r>
          </a:p>
          <a:p>
            <a:r>
              <a:rPr lang="en-US" sz="1200" dirty="0"/>
              <a:t>this p-value is less than the significance level, this </a:t>
            </a:r>
            <a:r>
              <a:rPr lang="en-GB" sz="1200" dirty="0"/>
              <a:t>indicates that there is a </a:t>
            </a:r>
            <a:r>
              <a:rPr lang="en-GB" dirty="0">
                <a:solidFill>
                  <a:srgbClr val="00B050"/>
                </a:solidFill>
              </a:rPr>
              <a:t>statistically significant</a:t>
            </a:r>
            <a:r>
              <a:rPr lang="en-GB" dirty="0"/>
              <a:t> </a:t>
            </a:r>
          </a:p>
          <a:p>
            <a:r>
              <a:rPr lang="en-GB" dirty="0"/>
              <a:t>linear relationship.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102E0-4B9F-4C19-976E-FAD49EFE5D10}"/>
              </a:ext>
            </a:extLst>
          </p:cNvPr>
          <p:cNvSpPr txBox="1"/>
          <p:nvPr/>
        </p:nvSpPr>
        <p:spPr>
          <a:xfrm>
            <a:off x="696547" y="4135577"/>
            <a:ext cx="2835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Null Hypothesis rejected</a:t>
            </a:r>
          </a:p>
          <a:p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7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720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Predicting critical success factors among students of e-learning in a pandemic situation</vt:lpstr>
      <vt:lpstr>Methodology</vt:lpstr>
      <vt:lpstr>Questionnaire</vt:lpstr>
      <vt:lpstr>Data Collection</vt:lpstr>
      <vt:lpstr>Demographics</vt:lpstr>
      <vt:lpstr>Descriptive Statistics</vt:lpstr>
      <vt:lpstr>Hypothesis 1</vt:lpstr>
      <vt:lpstr>Hypothesis 2</vt:lpstr>
      <vt:lpstr>Hypothesis 3</vt:lpstr>
      <vt:lpstr>Hypothesis 4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Supun</dc:creator>
  <cp:lastModifiedBy>Supun</cp:lastModifiedBy>
  <cp:revision>24</cp:revision>
  <dcterms:created xsi:type="dcterms:W3CDTF">2021-11-26T23:39:15Z</dcterms:created>
  <dcterms:modified xsi:type="dcterms:W3CDTF">2021-11-27T03:43:49Z</dcterms:modified>
</cp:coreProperties>
</file>