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fedd777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fedd77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fedd777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fedd777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fedd777b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fedd777b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fedd777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fedd777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fedd777b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fedd777b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49746bfc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49746bfc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49746bfc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49746bfc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edd777b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fedd777b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0E7D1">
                <a:alpha val="20784"/>
              </a:srgbClr>
            </a:gs>
            <a:gs pos="100000">
              <a:srgbClr val="F9F4E6"/>
            </a:gs>
          </a:gsLst>
          <a:lin ang="1350003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697250" y="3869700"/>
            <a:ext cx="67221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Bora Haliloğlu        Burak Oruk</a:t>
            </a:r>
            <a:r>
              <a:rPr lang="en" sz="1600">
                <a:solidFill>
                  <a:schemeClr val="dk1"/>
                </a:solidFill>
              </a:rPr>
              <a:t>        </a:t>
            </a:r>
            <a:r>
              <a:rPr lang="en" sz="1600">
                <a:solidFill>
                  <a:schemeClr val="dk1"/>
                </a:solidFill>
              </a:rPr>
              <a:t>Emir Tuğlu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 sz="1600">
                <a:solidFill>
                  <a:schemeClr val="dk1"/>
                </a:solidFill>
              </a:rPr>
              <a:t>Mustafa Gökalp Gökdoğan            Tevfik Emre Sungur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150" y="901200"/>
            <a:ext cx="2395707" cy="221706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27950" y="333900"/>
            <a:ext cx="580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CS 492 • Senior Design Project • Spring 2025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12900" y="3377100"/>
            <a:ext cx="916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2B6B6"/>
                </a:solidFill>
              </a:rPr>
              <a:t>Team SürDur</a:t>
            </a:r>
            <a:endParaRPr sz="2000">
              <a:solidFill>
                <a:srgbClr val="02B6B6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1411700" y="3270063"/>
            <a:ext cx="6635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0E7D1">
                <a:alpha val="20784"/>
              </a:srgbClr>
            </a:gs>
            <a:gs pos="100000">
              <a:srgbClr val="F9F4E6"/>
            </a:gs>
          </a:gsLst>
          <a:lin ang="13500032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04675" y="1024650"/>
            <a:ext cx="9020700" cy="3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SürDur is an app that </a:t>
            </a:r>
            <a:r>
              <a:rPr lang="en" sz="1700">
                <a:solidFill>
                  <a:schemeClr val="accent2"/>
                </a:solidFill>
              </a:rPr>
              <a:t>gives</a:t>
            </a:r>
            <a:r>
              <a:rPr lang="en" sz="1700">
                <a:solidFill>
                  <a:schemeClr val="accent2"/>
                </a:solidFill>
              </a:rPr>
              <a:t> personalized stopover recommendations along your route</a:t>
            </a:r>
            <a:endParaRPr sz="1700">
              <a:solidFill>
                <a:schemeClr val="accent2"/>
              </a:solidFill>
            </a:endParaRPr>
          </a:p>
          <a:p>
            <a:pPr indent="-3365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Restaurants</a:t>
            </a:r>
            <a:endParaRPr sz="1700">
              <a:solidFill>
                <a:schemeClr val="accent2"/>
              </a:solidFill>
            </a:endParaRPr>
          </a:p>
          <a:p>
            <a:pPr indent="-3365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Natural Landmarks</a:t>
            </a:r>
            <a:endParaRPr sz="1700">
              <a:solidFill>
                <a:schemeClr val="accent2"/>
              </a:solidFill>
            </a:endParaRPr>
          </a:p>
          <a:p>
            <a:pPr indent="-3365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Historical Sites</a:t>
            </a:r>
            <a:endParaRPr sz="1700">
              <a:solidFill>
                <a:schemeClr val="accent2"/>
              </a:solidFill>
            </a:endParaRPr>
          </a:p>
          <a:p>
            <a:pPr indent="-3365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…</a:t>
            </a:r>
            <a:endParaRPr sz="1700">
              <a:solidFill>
                <a:schemeClr val="accent2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Explore, plan, and navigate—all in one app</a:t>
            </a:r>
            <a:endParaRPr sz="1700">
              <a:solidFill>
                <a:schemeClr val="accent2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Make your journey more enjoyable</a:t>
            </a:r>
            <a:endParaRPr sz="1700">
              <a:solidFill>
                <a:schemeClr val="accent2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Discover places you’d otherwise pass by</a:t>
            </a:r>
            <a:endParaRPr sz="1700"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highlight>
                <a:srgbClr val="00FFFF"/>
              </a:highlight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6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chemeClr val="accent2"/>
                </a:solidFill>
              </a:rPr>
              <a:t>What is </a:t>
            </a:r>
            <a:r>
              <a:rPr b="1" lang="en" sz="2720">
                <a:solidFill>
                  <a:schemeClr val="accent2"/>
                </a:solidFill>
              </a:rPr>
              <a:t>SürDur?</a:t>
            </a:r>
            <a:endParaRPr b="1" sz="2720">
              <a:solidFill>
                <a:schemeClr val="accent2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 title="ChatGPT_Image_May_4__2025__09_57_02_PM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175" y="1421250"/>
            <a:ext cx="3360525" cy="33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0E7D1">
                <a:alpha val="20784"/>
              </a:srgbClr>
            </a:gs>
            <a:gs pos="100000">
              <a:srgbClr val="F9F4E6"/>
            </a:gs>
          </a:gsLst>
          <a:lin ang="13500032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0" y="2703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chemeClr val="accent2"/>
                </a:solidFill>
              </a:rPr>
              <a:t>Market Research</a:t>
            </a:r>
            <a:endParaRPr sz="4880">
              <a:solidFill>
                <a:schemeClr val="accent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647150" y="3786650"/>
            <a:ext cx="5849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84725" y="909200"/>
            <a:ext cx="60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No competitor directly solves the problem in Turkey </a:t>
            </a:r>
            <a:endParaRPr sz="1800">
              <a:solidFill>
                <a:schemeClr val="accent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50" y="1370900"/>
            <a:ext cx="6758838" cy="36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0E7D1">
                <a:alpha val="20784"/>
              </a:srgbClr>
            </a:gs>
            <a:gs pos="100000">
              <a:srgbClr val="F9F4E6"/>
            </a:gs>
          </a:gsLst>
          <a:lin ang="1350003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249213" y="45025"/>
            <a:ext cx="5618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2"/>
                </a:solidFill>
              </a:rPr>
              <a:t>Survey Results</a:t>
            </a:r>
            <a:endParaRPr b="1" sz="2700">
              <a:solidFill>
                <a:schemeClr val="accent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25" y="2829575"/>
            <a:ext cx="4205949" cy="21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150" y="2766975"/>
            <a:ext cx="4235001" cy="215231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8225" y="659250"/>
            <a:ext cx="4205899" cy="21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6713" y="735450"/>
            <a:ext cx="716442" cy="3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325" y="659250"/>
            <a:ext cx="4235001" cy="22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0E7D1">
                <a:alpha val="20784"/>
              </a:srgbClr>
            </a:gs>
            <a:gs pos="100000">
              <a:srgbClr val="F9F4E6"/>
            </a:gs>
          </a:gsLst>
          <a:lin ang="1350003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5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chemeClr val="accent2"/>
                </a:solidFill>
              </a:rPr>
              <a:t>Future Plan &amp; </a:t>
            </a:r>
            <a:r>
              <a:rPr b="1" lang="en" sz="2720">
                <a:solidFill>
                  <a:schemeClr val="accent2"/>
                </a:solidFill>
              </a:rPr>
              <a:t>Business Model</a:t>
            </a:r>
            <a:endParaRPr b="1" sz="2720">
              <a:solidFill>
                <a:schemeClr val="accent2"/>
              </a:solidFill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14750" y="2019338"/>
            <a:ext cx="2389800" cy="1474800"/>
          </a:xfrm>
          <a:prstGeom prst="round1Rect">
            <a:avLst>
              <a:gd fmla="val 16667" name="adj"/>
            </a:avLst>
          </a:prstGeom>
          <a:solidFill>
            <a:srgbClr val="02B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377100" y="2019338"/>
            <a:ext cx="2389800" cy="1474800"/>
          </a:xfrm>
          <a:prstGeom prst="round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339450" y="2019338"/>
            <a:ext cx="2389800" cy="1474800"/>
          </a:xfrm>
          <a:prstGeom prst="round1Rect">
            <a:avLst>
              <a:gd fmla="val 16667" name="adj"/>
            </a:avLst>
          </a:prstGeom>
          <a:solidFill>
            <a:srgbClr val="02B6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377100" y="2019338"/>
            <a:ext cx="2389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14750" y="2092038"/>
            <a:ext cx="23898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F5EC"/>
                </a:solidFill>
                <a:latin typeface="Roboto"/>
                <a:ea typeface="Roboto"/>
                <a:cs typeface="Roboto"/>
                <a:sym typeface="Roboto"/>
              </a:rPr>
              <a:t>In-app adds:</a:t>
            </a:r>
            <a:endParaRPr sz="1000">
              <a:solidFill>
                <a:srgbClr val="F6F5E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5E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6F5EC"/>
                </a:solidFill>
                <a:latin typeface="Roboto"/>
                <a:ea typeface="Roboto"/>
                <a:cs typeface="Roboto"/>
                <a:sym typeface="Roboto"/>
              </a:rPr>
              <a:t>We will show ads in social media page between the posts.</a:t>
            </a:r>
            <a:endParaRPr sz="1300">
              <a:solidFill>
                <a:srgbClr val="F6F5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339450" y="2019338"/>
            <a:ext cx="2389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6F5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377100" y="2035838"/>
            <a:ext cx="25626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Sponsored recommendations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will slightly prioritize promoted places in the recommendation list.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339450" y="2035838"/>
            <a:ext cx="23898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6F5EC"/>
                </a:solidFill>
                <a:latin typeface="Roboto"/>
                <a:ea typeface="Roboto"/>
                <a:cs typeface="Roboto"/>
                <a:sym typeface="Roboto"/>
              </a:rPr>
              <a:t>Premium:</a:t>
            </a:r>
            <a:endParaRPr sz="1000">
              <a:solidFill>
                <a:srgbClr val="F6F5E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6F5E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6F5EC"/>
                </a:solidFill>
                <a:latin typeface="Roboto"/>
                <a:ea typeface="Roboto"/>
                <a:cs typeface="Roboto"/>
                <a:sym typeface="Roboto"/>
              </a:rPr>
              <a:t>Users will be able to disable ads if they pay for the price for premium.</a:t>
            </a:r>
            <a:endParaRPr sz="1300">
              <a:solidFill>
                <a:srgbClr val="F6F5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14750" y="1006388"/>
            <a:ext cx="597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App launch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Monetization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3669650"/>
            <a:ext cx="600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Long term: </a:t>
            </a:r>
            <a:r>
              <a:rPr lang="en" sz="2000">
                <a:solidFill>
                  <a:schemeClr val="accent2"/>
                </a:solidFill>
              </a:rPr>
              <a:t>CarPlay</a:t>
            </a:r>
            <a:r>
              <a:rPr lang="en" sz="2000">
                <a:solidFill>
                  <a:schemeClr val="accent2"/>
                </a:solidFill>
              </a:rPr>
              <a:t> support &amp; expand abroad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0E7D1">
                <a:alpha val="20784"/>
              </a:srgbClr>
            </a:gs>
            <a:gs pos="100000">
              <a:srgbClr val="F9F4E6"/>
            </a:gs>
          </a:gsLst>
          <a:lin ang="13500032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28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System Architecture</a:t>
            </a:r>
            <a:endParaRPr b="1" sz="2720"/>
          </a:p>
        </p:txBody>
      </p:sp>
      <p:pic>
        <p:nvPicPr>
          <p:cNvPr id="108" name="Google Shape;108;p18" title="diagram-export-5-4-2025-9_35_53-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12" y="993075"/>
            <a:ext cx="8288974" cy="357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0E7D1">
                <a:alpha val="20784"/>
              </a:srgbClr>
            </a:gs>
            <a:gs pos="100000">
              <a:srgbClr val="F9F4E6"/>
            </a:gs>
          </a:gsLst>
          <a:lin ang="1350003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3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chemeClr val="accent2"/>
                </a:solidFill>
              </a:rPr>
              <a:t>Process </a:t>
            </a:r>
            <a:r>
              <a:rPr b="1" lang="en" sz="2720">
                <a:solidFill>
                  <a:schemeClr val="accent2"/>
                </a:solidFill>
              </a:rPr>
              <a:t>&amp; Takeaways</a:t>
            </a:r>
            <a:endParaRPr b="1" sz="2720">
              <a:solidFill>
                <a:schemeClr val="accent2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910700"/>
            <a:ext cx="8832300" cy="3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accent2"/>
                </a:solidFill>
              </a:rPr>
              <a:t>Teamwork:</a:t>
            </a:r>
            <a:endParaRPr sz="1825">
              <a:solidFill>
                <a:schemeClr val="accent2"/>
              </a:solidFill>
            </a:endParaRPr>
          </a:p>
          <a:p>
            <a:pPr indent="-3444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25"/>
              <a:buChar char="●"/>
            </a:pPr>
            <a:r>
              <a:rPr lang="en" sz="1825">
                <a:solidFill>
                  <a:schemeClr val="accent2"/>
                </a:solidFill>
              </a:rPr>
              <a:t>Weekly sprints → steady progress</a:t>
            </a:r>
            <a:endParaRPr sz="1825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accent2"/>
                </a:solidFill>
              </a:rPr>
              <a:t>Risks:</a:t>
            </a:r>
            <a:endParaRPr sz="1825">
              <a:solidFill>
                <a:schemeClr val="accent2"/>
              </a:solidFill>
            </a:endParaRPr>
          </a:p>
          <a:p>
            <a:pPr indent="-3444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25"/>
              <a:buChar char="●"/>
            </a:pPr>
            <a:r>
              <a:rPr lang="en" sz="1825">
                <a:solidFill>
                  <a:schemeClr val="accent2"/>
                </a:solidFill>
              </a:rPr>
              <a:t>Foreseen: Bugs and UI/UX issues</a:t>
            </a:r>
            <a:endParaRPr sz="1825">
              <a:solidFill>
                <a:schemeClr val="accent2"/>
              </a:solidFill>
            </a:endParaRPr>
          </a:p>
          <a:p>
            <a:pPr indent="-3444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25"/>
              <a:buChar char="●"/>
            </a:pPr>
            <a:r>
              <a:rPr lang="en" sz="1825">
                <a:solidFill>
                  <a:schemeClr val="accent2"/>
                </a:solidFill>
              </a:rPr>
              <a:t>Unforeseen: Irrelevant entries in Foursquare data → </a:t>
            </a:r>
            <a:r>
              <a:rPr lang="en" sz="1825">
                <a:solidFill>
                  <a:schemeClr val="accent2"/>
                </a:solidFill>
              </a:rPr>
              <a:t>required extra processing</a:t>
            </a:r>
            <a:endParaRPr sz="1825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accent2"/>
                </a:solidFill>
              </a:rPr>
              <a:t>Lessons:</a:t>
            </a:r>
            <a:endParaRPr sz="1825">
              <a:solidFill>
                <a:schemeClr val="accent2"/>
              </a:solidFill>
            </a:endParaRPr>
          </a:p>
          <a:p>
            <a:pPr indent="-3444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25"/>
              <a:buChar char="●"/>
            </a:pPr>
            <a:r>
              <a:rPr lang="en" sz="1825">
                <a:solidFill>
                  <a:schemeClr val="accent2"/>
                </a:solidFill>
              </a:rPr>
              <a:t>Validate third-party dependencies early</a:t>
            </a:r>
            <a:endParaRPr sz="1825">
              <a:solidFill>
                <a:schemeClr val="accent2"/>
              </a:solidFill>
            </a:endParaRPr>
          </a:p>
          <a:p>
            <a:pPr indent="-3444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25"/>
              <a:buChar char="●"/>
            </a:pPr>
            <a:r>
              <a:rPr lang="en" sz="1825">
                <a:solidFill>
                  <a:schemeClr val="accent2"/>
                </a:solidFill>
              </a:rPr>
              <a:t>Build buffer time for unforeseen delays</a:t>
            </a:r>
            <a:endParaRPr sz="1825">
              <a:solidFill>
                <a:schemeClr val="accent2"/>
              </a:solidFill>
            </a:endParaRPr>
          </a:p>
          <a:p>
            <a:pPr indent="-3444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25"/>
              <a:buChar char="●"/>
            </a:pPr>
            <a:r>
              <a:rPr lang="en" sz="1825">
                <a:solidFill>
                  <a:schemeClr val="accent2"/>
                </a:solidFill>
              </a:rPr>
              <a:t>Planning + Good teamwork = Low stress delivery</a:t>
            </a:r>
            <a:endParaRPr sz="1825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0E7D1">
                <a:alpha val="20784"/>
              </a:srgbClr>
            </a:gs>
            <a:gs pos="100000">
              <a:srgbClr val="F9F4E6"/>
            </a:gs>
          </a:gsLst>
          <a:lin ang="1350003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ctrTitle"/>
          </p:nvPr>
        </p:nvSpPr>
        <p:spPr>
          <a:xfrm>
            <a:off x="311700" y="197275"/>
            <a:ext cx="8520600" cy="13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2"/>
                </a:solidFill>
              </a:rPr>
              <a:t>Thank you for your attention! </a:t>
            </a:r>
            <a:endParaRPr sz="4200">
              <a:solidFill>
                <a:schemeClr val="accent2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23900" y="1717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2B6B6"/>
                </a:solidFill>
              </a:rPr>
              <a:t>Let’s see SürDur in action </a:t>
            </a:r>
            <a:r>
              <a:rPr lang="en" sz="2500">
                <a:solidFill>
                  <a:srgbClr val="02B6B6"/>
                </a:solidFill>
              </a:rPr>
              <a:t>📍</a:t>
            </a:r>
            <a:r>
              <a:rPr lang="en" sz="2500">
                <a:solidFill>
                  <a:srgbClr val="02B6B6"/>
                </a:solidFill>
              </a:rPr>
              <a:t>🗺️</a:t>
            </a:r>
            <a:endParaRPr sz="2500">
              <a:solidFill>
                <a:srgbClr val="02B6B6"/>
              </a:solidFill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0" title="sürdur_banner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025" y="2640363"/>
            <a:ext cx="3160376" cy="177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