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notesMasterIdLst>
    <p:notesMasterId r:id="rId18"/>
  </p:notesMasterIdLst>
  <p:sldIdLst>
    <p:sldId id="259" r:id="rId2"/>
    <p:sldId id="282" r:id="rId3"/>
    <p:sldId id="257" r:id="rId4"/>
    <p:sldId id="267" r:id="rId5"/>
    <p:sldId id="268" r:id="rId6"/>
    <p:sldId id="269" r:id="rId7"/>
    <p:sldId id="275" r:id="rId8"/>
    <p:sldId id="261" r:id="rId9"/>
    <p:sldId id="272" r:id="rId10"/>
    <p:sldId id="277" r:id="rId11"/>
    <p:sldId id="281" r:id="rId12"/>
    <p:sldId id="265" r:id="rId13"/>
    <p:sldId id="266" r:id="rId14"/>
    <p:sldId id="279" r:id="rId15"/>
    <p:sldId id="280"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461DB-E71D-6F82-96B3-46EEB1029849}" v="7" dt="2025-02-07T02:34:57.222"/>
    <p1510:client id="{0F0C6E97-7519-6DAD-C87D-BADB7362FCAA}" v="34" dt="2025-02-06T17:51:01.894"/>
    <p1510:client id="{3B8D9289-C9FA-2716-0650-01C03C7518B6}" v="207" dt="2025-02-06T18:09:06.703"/>
    <p1510:client id="{486249C4-13F7-FBFC-2938-078124F873F9}" v="267" dt="2025-02-06T20:40:06.819"/>
    <p1510:client id="{4ADB0FBD-7303-C9F1-0688-62D603896B79}" v="324" dt="2025-02-06T18:56:02.805"/>
    <p1510:client id="{77154BA6-B9C2-005A-D5FC-8F0D1486330C}" v="30" dt="2025-02-07T01:40:17.205"/>
    <p1510:client id="{833B817C-5D0A-A0EF-BD26-4E68800A4D92}" v="666" dt="2025-02-06T19:52:21.393"/>
    <p1510:client id="{835F1772-BF91-597A-F251-DF649BA1A9F3}" v="141" dt="2025-02-07T04:06:20.720"/>
    <p1510:client id="{9C216C92-0EEA-80B6-9A21-FF630F9272E8}" v="190" dt="2025-02-06T18:35:14.825"/>
    <p1510:client id="{A1F101D5-970E-0223-DD44-4672CCABDF3B}" v="313" dt="2025-02-07T03:11:41.238"/>
    <p1510:client id="{AE4A1A26-2D25-D1F5-1C22-D036603D1445}" v="29" dt="2025-02-07T03:44:54.100"/>
    <p1510:client id="{E7D3554E-F06E-8C10-24F0-BA1A8D9E39A6}" v="155" dt="2025-02-07T03:09:16.406"/>
    <p1510:client id="{E97B46B1-C1A3-4C43-AE8D-DEC4837D41AC}" v="1" dt="2025-02-06T17:21:55.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DF60B1-B916-4390-81E2-1C8943FF62E8}" type="doc">
      <dgm:prSet loTypeId="urn:microsoft.com/office/officeart/2016/7/layout/BasicTimeline" loCatId="timeline" qsTypeId="urn:microsoft.com/office/officeart/2005/8/quickstyle/simple1" qsCatId="simple" csTypeId="urn:microsoft.com/office/officeart/2005/8/colors/accent1_1" csCatId="accent1" phldr="1"/>
      <dgm:spPr/>
      <dgm:t>
        <a:bodyPr/>
        <a:lstStyle/>
        <a:p>
          <a:endParaRPr lang="en-US"/>
        </a:p>
      </dgm:t>
    </dgm:pt>
    <dgm:pt modelId="{5908A515-C475-4F70-AEB5-418F757F1100}">
      <dgm:prSet phldrT="[Text]" phldr="0"/>
      <dgm:spPr/>
      <dgm:t>
        <a:bodyPr/>
        <a:lstStyle/>
        <a:p>
          <a:pPr>
            <a:defRPr b="1"/>
          </a:pPr>
          <a:r>
            <a:rPr lang="en-US">
              <a:latin typeface="Times New Roman"/>
              <a:cs typeface="Times New Roman"/>
            </a:rPr>
            <a:t>1st review</a:t>
          </a:r>
        </a:p>
      </dgm:t>
    </dgm:pt>
    <dgm:pt modelId="{BE435F47-3287-4F65-A224-81372638DF6C}" type="parTrans" cxnId="{7A80F29C-58F0-4323-88DD-4A668AB81015}">
      <dgm:prSet/>
      <dgm:spPr/>
      <dgm:t>
        <a:bodyPr/>
        <a:lstStyle/>
        <a:p>
          <a:endParaRPr lang="en-US"/>
        </a:p>
      </dgm:t>
    </dgm:pt>
    <dgm:pt modelId="{08365B84-3C9C-4E6C-B92D-30B3C4F28243}" type="sibTrans" cxnId="{7A80F29C-58F0-4323-88DD-4A668AB81015}">
      <dgm:prSet/>
      <dgm:spPr/>
      <dgm:t>
        <a:bodyPr/>
        <a:lstStyle/>
        <a:p>
          <a:endParaRPr lang="en-US"/>
        </a:p>
      </dgm:t>
    </dgm:pt>
    <dgm:pt modelId="{D1B4C845-7F1D-46F1-81B3-66739CD90885}">
      <dgm:prSet phldrT="[Text]" phldr="0"/>
      <dgm:spPr/>
      <dgm:t>
        <a:bodyPr/>
        <a:lstStyle/>
        <a:p>
          <a:pPr>
            <a:defRPr b="1"/>
          </a:pPr>
          <a:r>
            <a:rPr lang="en-US" b="1">
              <a:latin typeface="Times New Roman"/>
              <a:cs typeface="Times New Roman"/>
            </a:rPr>
            <a:t>2nd Review</a:t>
          </a:r>
        </a:p>
      </dgm:t>
    </dgm:pt>
    <dgm:pt modelId="{45E3DF0C-14EF-435E-B36C-6EC831341FB7}" type="parTrans" cxnId="{3553601C-A840-459D-8BF4-8D5CAD5D8DA7}">
      <dgm:prSet/>
      <dgm:spPr/>
      <dgm:t>
        <a:bodyPr/>
        <a:lstStyle/>
        <a:p>
          <a:endParaRPr lang="en-US"/>
        </a:p>
      </dgm:t>
    </dgm:pt>
    <dgm:pt modelId="{12FF4741-62C5-443C-A06D-A29949FCB12F}" type="sibTrans" cxnId="{3553601C-A840-459D-8BF4-8D5CAD5D8DA7}">
      <dgm:prSet/>
      <dgm:spPr/>
      <dgm:t>
        <a:bodyPr/>
        <a:lstStyle/>
        <a:p>
          <a:endParaRPr lang="en-US"/>
        </a:p>
      </dgm:t>
    </dgm:pt>
    <dgm:pt modelId="{F0C95ACB-AB6E-4373-BDA7-C2B19D2354E4}">
      <dgm:prSet phldrT="[Text]" phldr="0"/>
      <dgm:spPr/>
      <dgm:t>
        <a:bodyPr/>
        <a:lstStyle/>
        <a:p>
          <a:pPr>
            <a:defRPr b="1"/>
          </a:pPr>
          <a:r>
            <a:rPr lang="en-US" b="1">
              <a:latin typeface="Times New Roman"/>
              <a:cs typeface="Times New Roman"/>
            </a:rPr>
            <a:t>Final Review</a:t>
          </a:r>
        </a:p>
      </dgm:t>
    </dgm:pt>
    <dgm:pt modelId="{2B58E18D-E5A4-4589-87B0-31C0534B1229}" type="parTrans" cxnId="{9719255B-09E3-4EB5-BA7B-74E34A5A02D0}">
      <dgm:prSet/>
      <dgm:spPr/>
      <dgm:t>
        <a:bodyPr/>
        <a:lstStyle/>
        <a:p>
          <a:endParaRPr lang="en-US"/>
        </a:p>
      </dgm:t>
    </dgm:pt>
    <dgm:pt modelId="{FC5BCFF4-D631-4E1C-AD23-74604B116896}" type="sibTrans" cxnId="{9719255B-09E3-4EB5-BA7B-74E34A5A02D0}">
      <dgm:prSet/>
      <dgm:spPr/>
      <dgm:t>
        <a:bodyPr/>
        <a:lstStyle/>
        <a:p>
          <a:endParaRPr lang="en-US"/>
        </a:p>
      </dgm:t>
    </dgm:pt>
    <dgm:pt modelId="{229E17FE-2AB1-4619-9FDD-9F96904A2030}">
      <dgm:prSet phldrT="[Text]" phldr="0"/>
      <dgm:spPr/>
      <dgm:t>
        <a:bodyPr/>
        <a:lstStyle/>
        <a:p>
          <a:r>
            <a:rPr lang="en-US" b="0">
              <a:latin typeface="Times New Roman"/>
              <a:cs typeface="Times New Roman"/>
            </a:rPr>
            <a:t>Model Refinement </a:t>
          </a:r>
        </a:p>
      </dgm:t>
    </dgm:pt>
    <dgm:pt modelId="{B53CC5C8-88A8-4842-AC6D-E790EE0F5046}" type="parTrans" cxnId="{2418D62C-6061-41FF-8524-83FF1AEE4F25}">
      <dgm:prSet/>
      <dgm:spPr/>
      <dgm:t>
        <a:bodyPr/>
        <a:lstStyle/>
        <a:p>
          <a:endParaRPr lang="en-US"/>
        </a:p>
      </dgm:t>
    </dgm:pt>
    <dgm:pt modelId="{19F7C07B-12FE-42BF-9806-4B3828603614}" type="sibTrans" cxnId="{2418D62C-6061-41FF-8524-83FF1AEE4F25}">
      <dgm:prSet/>
      <dgm:spPr/>
      <dgm:t>
        <a:bodyPr/>
        <a:lstStyle/>
        <a:p>
          <a:endParaRPr lang="en-US"/>
        </a:p>
      </dgm:t>
    </dgm:pt>
    <dgm:pt modelId="{79FB8CBF-F634-46B8-BF88-92440B0C92E1}">
      <dgm:prSet phldr="0"/>
      <dgm:spPr/>
      <dgm:t>
        <a:bodyPr/>
        <a:lstStyle/>
        <a:p>
          <a:r>
            <a:rPr lang="en-US" b="0">
              <a:latin typeface="Times New Roman"/>
              <a:cs typeface="Times New Roman"/>
            </a:rPr>
            <a:t>Literature Review</a:t>
          </a:r>
        </a:p>
      </dgm:t>
    </dgm:pt>
    <dgm:pt modelId="{7D1DA4C9-A3D1-4AD2-A381-B8EE62C80418}" type="parTrans" cxnId="{AD90B21A-D03B-4F9B-940A-9D315CBBCEE0}">
      <dgm:prSet/>
      <dgm:spPr/>
    </dgm:pt>
    <dgm:pt modelId="{9E394335-FECD-43D6-8DA2-A76B74D76CFE}" type="sibTrans" cxnId="{AD90B21A-D03B-4F9B-940A-9D315CBBCEE0}">
      <dgm:prSet/>
      <dgm:spPr/>
    </dgm:pt>
    <dgm:pt modelId="{5993286E-5B8D-48D9-A53F-2834DD69DEF1}">
      <dgm:prSet phldr="0"/>
      <dgm:spPr/>
      <dgm:t>
        <a:bodyPr/>
        <a:lstStyle/>
        <a:p>
          <a:endParaRPr lang="en-US" b="0">
            <a:latin typeface="Times New Roman"/>
            <a:cs typeface="Times New Roman"/>
          </a:endParaRPr>
        </a:p>
      </dgm:t>
    </dgm:pt>
    <dgm:pt modelId="{E299FC6F-C369-4307-ADE4-04A2BDDF2BA6}" type="parTrans" cxnId="{36962D88-22B0-4519-9730-60E96AF2288C}">
      <dgm:prSet/>
      <dgm:spPr/>
    </dgm:pt>
    <dgm:pt modelId="{53FF95F4-F2DE-44DE-A13C-26A58647B2A5}" type="sibTrans" cxnId="{36962D88-22B0-4519-9730-60E96AF2288C}">
      <dgm:prSet/>
      <dgm:spPr/>
    </dgm:pt>
    <dgm:pt modelId="{C9BCA034-DAF6-46E4-BCC7-D89EF0C9E0C9}">
      <dgm:prSet phldr="0"/>
      <dgm:spPr/>
      <dgm:t>
        <a:bodyPr/>
        <a:lstStyle/>
        <a:p>
          <a:r>
            <a:rPr lang="en-US" b="0">
              <a:latin typeface="Times New Roman"/>
              <a:cs typeface="Times New Roman"/>
            </a:rPr>
            <a:t>Hardware Integration</a:t>
          </a:r>
        </a:p>
      </dgm:t>
    </dgm:pt>
    <dgm:pt modelId="{A0248EEC-B41D-4CCA-9CB7-2277512CEE48}" type="parTrans" cxnId="{12A4E7BC-7660-4882-A412-BB48373BB0D0}">
      <dgm:prSet/>
      <dgm:spPr/>
    </dgm:pt>
    <dgm:pt modelId="{F96206DF-7486-4114-AB6F-AC6C9F0B1611}" type="sibTrans" cxnId="{12A4E7BC-7660-4882-A412-BB48373BB0D0}">
      <dgm:prSet/>
      <dgm:spPr/>
    </dgm:pt>
    <dgm:pt modelId="{E4C58986-CD2B-495E-A779-380E099A2FCF}">
      <dgm:prSet phldr="0"/>
      <dgm:spPr/>
      <dgm:t>
        <a:bodyPr/>
        <a:lstStyle/>
        <a:p>
          <a:r>
            <a:rPr lang="en-US" b="0">
              <a:solidFill>
                <a:srgbClr val="444444"/>
              </a:solidFill>
              <a:latin typeface="Times New Roman"/>
              <a:cs typeface="Times New Roman"/>
            </a:rPr>
            <a:t>Model Development and Evaluation</a:t>
          </a:r>
        </a:p>
      </dgm:t>
    </dgm:pt>
    <dgm:pt modelId="{9BD1519A-7E43-4581-8AB1-7BEFDD83F2CF}" type="parTrans" cxnId="{5CC64D7F-55E8-4B81-8960-164C0C7AED1C}">
      <dgm:prSet/>
      <dgm:spPr/>
    </dgm:pt>
    <dgm:pt modelId="{92EF6122-9498-4653-8DCD-9B43EE6896ED}" type="sibTrans" cxnId="{5CC64D7F-55E8-4B81-8960-164C0C7AED1C}">
      <dgm:prSet/>
      <dgm:spPr/>
    </dgm:pt>
    <dgm:pt modelId="{BF381AD8-534F-4FDF-99B9-AD63A7ED7747}">
      <dgm:prSet phldr="0"/>
      <dgm:spPr/>
      <dgm:t>
        <a:bodyPr/>
        <a:lstStyle/>
        <a:p>
          <a:endParaRPr lang="en-US" b="0">
            <a:latin typeface="Times New Roman"/>
            <a:cs typeface="Times New Roman"/>
          </a:endParaRPr>
        </a:p>
      </dgm:t>
    </dgm:pt>
    <dgm:pt modelId="{B36E7156-0728-4E38-9F87-7060F3E8EC64}" type="parTrans" cxnId="{547DF2D4-B257-4AB1-9FC3-1C73C94E13EE}">
      <dgm:prSet/>
      <dgm:spPr/>
    </dgm:pt>
    <dgm:pt modelId="{63145F44-0753-451E-84F3-D85AA20344AD}" type="sibTrans" cxnId="{547DF2D4-B257-4AB1-9FC3-1C73C94E13EE}">
      <dgm:prSet/>
      <dgm:spPr/>
    </dgm:pt>
    <dgm:pt modelId="{2D9C1432-8236-45A7-973E-FCE094D0B7A1}">
      <dgm:prSet phldr="0"/>
      <dgm:spPr/>
      <dgm:t>
        <a:bodyPr/>
        <a:lstStyle/>
        <a:p>
          <a:endParaRPr lang="en-US" b="0">
            <a:latin typeface="Times New Roman"/>
            <a:cs typeface="Times New Roman"/>
          </a:endParaRPr>
        </a:p>
      </dgm:t>
    </dgm:pt>
    <dgm:pt modelId="{60B2F384-7DD9-4B53-B1E3-AE22BB0F449E}" type="parTrans" cxnId="{3BF12504-64D3-43A7-88A5-CF897504B212}">
      <dgm:prSet/>
      <dgm:spPr/>
    </dgm:pt>
    <dgm:pt modelId="{93766C26-55A0-498A-AED3-E7D64E8CD4F8}" type="sibTrans" cxnId="{3BF12504-64D3-43A7-88A5-CF897504B212}">
      <dgm:prSet/>
      <dgm:spPr/>
    </dgm:pt>
    <dgm:pt modelId="{567F4E0F-ADB7-4F58-B2B1-F7196A60841B}">
      <dgm:prSet phldr="0"/>
      <dgm:spPr/>
      <dgm:t>
        <a:bodyPr/>
        <a:lstStyle/>
        <a:p>
          <a:pPr rtl="0">
            <a:defRPr b="1"/>
          </a:pPr>
          <a:r>
            <a:rPr lang="en-US" b="0"/>
            <a:t>Hardware &amp; Basic Software</a:t>
          </a:r>
        </a:p>
      </dgm:t>
    </dgm:pt>
    <dgm:pt modelId="{0C7FBE4F-26A5-41DC-BD2C-A3B5B22D2C2D}" type="parTrans" cxnId="{D67F5C94-7F83-4AB0-AEA4-DC7E17E1755E}">
      <dgm:prSet/>
      <dgm:spPr/>
    </dgm:pt>
    <dgm:pt modelId="{376373D5-BB6E-44B0-A08E-D21677451E69}" type="sibTrans" cxnId="{D67F5C94-7F83-4AB0-AEA4-DC7E17E1755E}">
      <dgm:prSet/>
      <dgm:spPr/>
    </dgm:pt>
    <dgm:pt modelId="{4DCBD79E-D447-45C1-BC0F-FD4B36F9B7D1}" type="pres">
      <dgm:prSet presAssocID="{49DF60B1-B916-4390-81E2-1C8943FF62E8}" presName="root" presStyleCnt="0">
        <dgm:presLayoutVars>
          <dgm:chMax/>
          <dgm:chPref/>
          <dgm:animLvl val="lvl"/>
        </dgm:presLayoutVars>
      </dgm:prSet>
      <dgm:spPr/>
    </dgm:pt>
    <dgm:pt modelId="{920F4ED5-AFD1-4B66-A297-48FB657B6DE4}" type="pres">
      <dgm:prSet presAssocID="{49DF60B1-B916-4390-81E2-1C8943FF62E8}" presName="divider" presStyleLbl="fgAccFollowNode1" presStyleIdx="0" presStyleCnt="1"/>
      <dgm:spPr>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tailEnd type="triangle" w="lg" len="lg"/>
        </a:ln>
        <a:effectLst/>
      </dgm:spPr>
    </dgm:pt>
    <dgm:pt modelId="{31F22407-42D3-4972-A8A7-1BF887B89317}" type="pres">
      <dgm:prSet presAssocID="{49DF60B1-B916-4390-81E2-1C8943FF62E8}" presName="nodes" presStyleCnt="0">
        <dgm:presLayoutVars>
          <dgm:chMax/>
          <dgm:chPref/>
          <dgm:animLvl val="lvl"/>
        </dgm:presLayoutVars>
      </dgm:prSet>
      <dgm:spPr/>
    </dgm:pt>
    <dgm:pt modelId="{674E607C-66F3-466A-B292-73D831D68B58}" type="pres">
      <dgm:prSet presAssocID="{5908A515-C475-4F70-AEB5-418F757F1100}" presName="composite" presStyleCnt="0"/>
      <dgm:spPr/>
    </dgm:pt>
    <dgm:pt modelId="{9EE09A0C-35B2-4453-A0EC-A5E43F69078C}" type="pres">
      <dgm:prSet presAssocID="{5908A515-C475-4F70-AEB5-418F757F1100}" presName="L1TextContainer" presStyleLbl="revTx" presStyleIdx="0" presStyleCnt="3">
        <dgm:presLayoutVars>
          <dgm:chMax val="1"/>
          <dgm:chPref val="1"/>
          <dgm:bulletEnabled val="1"/>
        </dgm:presLayoutVars>
      </dgm:prSet>
      <dgm:spPr/>
    </dgm:pt>
    <dgm:pt modelId="{7F473EB1-01DB-4CC8-B4B1-87DD450D81FE}" type="pres">
      <dgm:prSet presAssocID="{5908A515-C475-4F70-AEB5-418F757F1100}" presName="L2TextContainerWrapper" presStyleCnt="0">
        <dgm:presLayoutVars>
          <dgm:chMax val="0"/>
          <dgm:chPref val="0"/>
          <dgm:bulletEnabled val="1"/>
        </dgm:presLayoutVars>
      </dgm:prSet>
      <dgm:spPr/>
    </dgm:pt>
    <dgm:pt modelId="{46A0ECC5-1B78-4782-B1CC-F0BBA4C3CD2A}" type="pres">
      <dgm:prSet presAssocID="{5908A515-C475-4F70-AEB5-418F757F1100}" presName="L2TextContainer" presStyleLbl="bgAcc1" presStyleIdx="0" presStyleCnt="3"/>
      <dgm:spPr/>
    </dgm:pt>
    <dgm:pt modelId="{7C863F5E-F623-4CA0-86BD-EB7E79846E37}" type="pres">
      <dgm:prSet presAssocID="{5908A515-C475-4F70-AEB5-418F757F1100}" presName="FlexibleEmptyPlaceHolder" presStyleCnt="0"/>
      <dgm:spPr/>
    </dgm:pt>
    <dgm:pt modelId="{0A9BCE3B-383E-47D8-A17D-B819353C13CC}" type="pres">
      <dgm:prSet presAssocID="{5908A515-C475-4F70-AEB5-418F757F1100}" presName="ConnectLine" presStyleLbl="sibTrans1D1" presStyleIdx="0" presStyleCnt="3"/>
      <dgm:spPr>
        <a:noFill/>
        <a:ln w="9525" cap="flat" cmpd="sng" algn="ctr">
          <a:solidFill>
            <a:schemeClr val="accent1">
              <a:hueOff val="0"/>
              <a:satOff val="0"/>
              <a:lumOff val="0"/>
              <a:alphaOff val="0"/>
            </a:schemeClr>
          </a:solidFill>
          <a:prstDash val="dash"/>
        </a:ln>
        <a:effectLst/>
      </dgm:spPr>
    </dgm:pt>
    <dgm:pt modelId="{CB9ECE3C-AF3D-4ECC-8D52-50B9277818A5}" type="pres">
      <dgm:prSet presAssocID="{5908A515-C475-4F70-AEB5-418F757F1100}" presName="ConnectorPoint" presStyleLbl="alignNode1" presStyleIdx="0" presStyleCnt="3"/>
      <dgm:spPr/>
    </dgm:pt>
    <dgm:pt modelId="{F403157A-BBED-4C79-B130-3D3F1F0B9B3D}" type="pres">
      <dgm:prSet presAssocID="{5908A515-C475-4F70-AEB5-418F757F1100}" presName="EmptyPlaceHolder" presStyleCnt="0"/>
      <dgm:spPr/>
    </dgm:pt>
    <dgm:pt modelId="{70B157B6-5547-4338-B3F6-1F319B24BA17}" type="pres">
      <dgm:prSet presAssocID="{08365B84-3C9C-4E6C-B92D-30B3C4F28243}" presName="spaceBetweenRectangles" presStyleCnt="0"/>
      <dgm:spPr/>
    </dgm:pt>
    <dgm:pt modelId="{5332FBD2-CF81-46AF-B235-046A3DEACF3F}" type="pres">
      <dgm:prSet presAssocID="{D1B4C845-7F1D-46F1-81B3-66739CD90885}" presName="composite" presStyleCnt="0"/>
      <dgm:spPr/>
    </dgm:pt>
    <dgm:pt modelId="{C4E0FEE0-ECF3-48A2-8E92-0CDD4CD1B840}" type="pres">
      <dgm:prSet presAssocID="{D1B4C845-7F1D-46F1-81B3-66739CD90885}" presName="L1TextContainer" presStyleLbl="revTx" presStyleIdx="1" presStyleCnt="3">
        <dgm:presLayoutVars>
          <dgm:chMax val="1"/>
          <dgm:chPref val="1"/>
          <dgm:bulletEnabled val="1"/>
        </dgm:presLayoutVars>
      </dgm:prSet>
      <dgm:spPr/>
    </dgm:pt>
    <dgm:pt modelId="{53BD9DB4-55D7-4E3D-9A32-3CEE52746031}" type="pres">
      <dgm:prSet presAssocID="{D1B4C845-7F1D-46F1-81B3-66739CD90885}" presName="L2TextContainerWrapper" presStyleCnt="0">
        <dgm:presLayoutVars>
          <dgm:chMax val="0"/>
          <dgm:chPref val="0"/>
          <dgm:bulletEnabled val="1"/>
        </dgm:presLayoutVars>
      </dgm:prSet>
      <dgm:spPr/>
    </dgm:pt>
    <dgm:pt modelId="{3D233A7C-CB2A-4180-BF36-96A9652D1BFF}" type="pres">
      <dgm:prSet presAssocID="{D1B4C845-7F1D-46F1-81B3-66739CD90885}" presName="L2TextContainer" presStyleLbl="bgAcc1" presStyleIdx="1" presStyleCnt="3"/>
      <dgm:spPr/>
    </dgm:pt>
    <dgm:pt modelId="{1DE5B6A3-D42D-485A-A25E-8414A978A625}" type="pres">
      <dgm:prSet presAssocID="{D1B4C845-7F1D-46F1-81B3-66739CD90885}" presName="FlexibleEmptyPlaceHolder" presStyleCnt="0"/>
      <dgm:spPr/>
    </dgm:pt>
    <dgm:pt modelId="{B2719A10-762B-482A-B8D8-1A877E896DAC}" type="pres">
      <dgm:prSet presAssocID="{D1B4C845-7F1D-46F1-81B3-66739CD90885}" presName="ConnectLine" presStyleLbl="sibTrans1D1" presStyleIdx="1" presStyleCnt="3"/>
      <dgm:spPr>
        <a:noFill/>
        <a:ln w="9525" cap="flat" cmpd="sng" algn="ctr">
          <a:solidFill>
            <a:schemeClr val="accent1">
              <a:hueOff val="0"/>
              <a:satOff val="0"/>
              <a:lumOff val="0"/>
              <a:alphaOff val="0"/>
            </a:schemeClr>
          </a:solidFill>
          <a:prstDash val="dash"/>
        </a:ln>
        <a:effectLst/>
      </dgm:spPr>
    </dgm:pt>
    <dgm:pt modelId="{2F65643F-AF3C-4E2E-8D28-17A3972DAA1D}" type="pres">
      <dgm:prSet presAssocID="{D1B4C845-7F1D-46F1-81B3-66739CD90885}" presName="ConnectorPoint" presStyleLbl="alignNode1" presStyleIdx="1" presStyleCnt="3"/>
      <dgm:spPr/>
    </dgm:pt>
    <dgm:pt modelId="{B2AFCAE4-C8BC-40CE-87A5-76CB3B135DDA}" type="pres">
      <dgm:prSet presAssocID="{D1B4C845-7F1D-46F1-81B3-66739CD90885}" presName="EmptyPlaceHolder" presStyleCnt="0"/>
      <dgm:spPr/>
    </dgm:pt>
    <dgm:pt modelId="{D865B062-D583-4E50-80AA-72CC2EE922BA}" type="pres">
      <dgm:prSet presAssocID="{12FF4741-62C5-443C-A06D-A29949FCB12F}" presName="spaceBetweenRectangles" presStyleCnt="0"/>
      <dgm:spPr/>
    </dgm:pt>
    <dgm:pt modelId="{483AE28E-3B56-4381-B5D1-E369FDF52AE1}" type="pres">
      <dgm:prSet presAssocID="{F0C95ACB-AB6E-4373-BDA7-C2B19D2354E4}" presName="composite" presStyleCnt="0"/>
      <dgm:spPr/>
    </dgm:pt>
    <dgm:pt modelId="{DB0BAC88-6754-4FA0-AB05-C5CAE6A142E4}" type="pres">
      <dgm:prSet presAssocID="{F0C95ACB-AB6E-4373-BDA7-C2B19D2354E4}" presName="L1TextContainer" presStyleLbl="revTx" presStyleIdx="2" presStyleCnt="3">
        <dgm:presLayoutVars>
          <dgm:chMax val="1"/>
          <dgm:chPref val="1"/>
          <dgm:bulletEnabled val="1"/>
        </dgm:presLayoutVars>
      </dgm:prSet>
      <dgm:spPr/>
    </dgm:pt>
    <dgm:pt modelId="{12AFA07A-F011-4329-95CC-8DCE3C3E4FCC}" type="pres">
      <dgm:prSet presAssocID="{F0C95ACB-AB6E-4373-BDA7-C2B19D2354E4}" presName="L2TextContainerWrapper" presStyleCnt="0">
        <dgm:presLayoutVars>
          <dgm:chMax val="0"/>
          <dgm:chPref val="0"/>
          <dgm:bulletEnabled val="1"/>
        </dgm:presLayoutVars>
      </dgm:prSet>
      <dgm:spPr/>
    </dgm:pt>
    <dgm:pt modelId="{D4770061-1114-4C2E-A203-C85C04DE2F41}" type="pres">
      <dgm:prSet presAssocID="{F0C95ACB-AB6E-4373-BDA7-C2B19D2354E4}" presName="L2TextContainer" presStyleLbl="bgAcc1" presStyleIdx="2" presStyleCnt="3"/>
      <dgm:spPr/>
    </dgm:pt>
    <dgm:pt modelId="{2B53BAE1-1651-46F1-924F-3E24BB411A97}" type="pres">
      <dgm:prSet presAssocID="{F0C95ACB-AB6E-4373-BDA7-C2B19D2354E4}" presName="FlexibleEmptyPlaceHolder" presStyleCnt="0"/>
      <dgm:spPr/>
    </dgm:pt>
    <dgm:pt modelId="{36661B16-FA09-41EE-91B9-DAB83D1404AA}" type="pres">
      <dgm:prSet presAssocID="{F0C95ACB-AB6E-4373-BDA7-C2B19D2354E4}" presName="ConnectLine" presStyleLbl="sibTrans1D1" presStyleIdx="2" presStyleCnt="3"/>
      <dgm:spPr>
        <a:noFill/>
        <a:ln w="9525" cap="flat" cmpd="sng" algn="ctr">
          <a:solidFill>
            <a:schemeClr val="accent1">
              <a:hueOff val="0"/>
              <a:satOff val="0"/>
              <a:lumOff val="0"/>
              <a:alphaOff val="0"/>
            </a:schemeClr>
          </a:solidFill>
          <a:prstDash val="dash"/>
        </a:ln>
        <a:effectLst/>
      </dgm:spPr>
    </dgm:pt>
    <dgm:pt modelId="{A0A67F3D-FB17-41B5-A988-758BAED26103}" type="pres">
      <dgm:prSet presAssocID="{F0C95ACB-AB6E-4373-BDA7-C2B19D2354E4}" presName="ConnectorPoint" presStyleLbl="alignNode1" presStyleIdx="2" presStyleCnt="3"/>
      <dgm:spPr/>
    </dgm:pt>
    <dgm:pt modelId="{3CD3AAB0-233B-49C1-B94D-8B13133143FC}" type="pres">
      <dgm:prSet presAssocID="{F0C95ACB-AB6E-4373-BDA7-C2B19D2354E4}" presName="EmptyPlaceHolder" presStyleCnt="0"/>
      <dgm:spPr/>
    </dgm:pt>
  </dgm:ptLst>
  <dgm:cxnLst>
    <dgm:cxn modelId="{3BF12504-64D3-43A7-88A5-CF897504B212}" srcId="{5908A515-C475-4F70-AEB5-418F757F1100}" destId="{2D9C1432-8236-45A7-973E-FCE094D0B7A1}" srcOrd="3" destOrd="0" parTransId="{60B2F384-7DD9-4B53-B1E3-AE22BB0F449E}" sibTransId="{93766C26-55A0-498A-AED3-E7D64E8CD4F8}"/>
    <dgm:cxn modelId="{12566911-B554-4011-B7E8-CF4953E2BFEA}" type="presOf" srcId="{2D9C1432-8236-45A7-973E-FCE094D0B7A1}" destId="{46A0ECC5-1B78-4782-B1CC-F0BBA4C3CD2A}" srcOrd="0" destOrd="3" presId="urn:microsoft.com/office/officeart/2016/7/layout/BasicTimeline"/>
    <dgm:cxn modelId="{AD90B21A-D03B-4F9B-940A-9D315CBBCEE0}" srcId="{5908A515-C475-4F70-AEB5-418F757F1100}" destId="{79FB8CBF-F634-46B8-BF88-92440B0C92E1}" srcOrd="1" destOrd="0" parTransId="{7D1DA4C9-A3D1-4AD2-A381-B8EE62C80418}" sibTransId="{9E394335-FECD-43D6-8DA2-A76B74D76CFE}"/>
    <dgm:cxn modelId="{3553601C-A840-459D-8BF4-8D5CAD5D8DA7}" srcId="{49DF60B1-B916-4390-81E2-1C8943FF62E8}" destId="{D1B4C845-7F1D-46F1-81B3-66739CD90885}" srcOrd="1" destOrd="0" parTransId="{45E3DF0C-14EF-435E-B36C-6EC831341FB7}" sibTransId="{12FF4741-62C5-443C-A06D-A29949FCB12F}"/>
    <dgm:cxn modelId="{B5AD0122-CFC7-4580-8DE2-F48DD25F649B}" type="presOf" srcId="{E4C58986-CD2B-495E-A779-380E099A2FCF}" destId="{3D233A7C-CB2A-4180-BF36-96A9652D1BFF}" srcOrd="0" destOrd="2" presId="urn:microsoft.com/office/officeart/2016/7/layout/BasicTimeline"/>
    <dgm:cxn modelId="{2418D62C-6061-41FF-8524-83FF1AEE4F25}" srcId="{F0C95ACB-AB6E-4373-BDA7-C2B19D2354E4}" destId="{229E17FE-2AB1-4619-9FDD-9F96904A2030}" srcOrd="0" destOrd="0" parTransId="{B53CC5C8-88A8-4842-AC6D-E790EE0F5046}" sibTransId="{19F7C07B-12FE-42BF-9806-4B3828603614}"/>
    <dgm:cxn modelId="{0FF3FA35-4CC4-4068-BAC6-F94E0DF03282}" type="presOf" srcId="{C9BCA034-DAF6-46E4-BCC7-D89EF0C9E0C9}" destId="{3D233A7C-CB2A-4180-BF36-96A9652D1BFF}" srcOrd="0" destOrd="0" presId="urn:microsoft.com/office/officeart/2016/7/layout/BasicTimeline"/>
    <dgm:cxn modelId="{40113B39-A5C5-44FC-8C75-FDAC23747B4D}" type="presOf" srcId="{D1B4C845-7F1D-46F1-81B3-66739CD90885}" destId="{C4E0FEE0-ECF3-48A2-8E92-0CDD4CD1B840}" srcOrd="0" destOrd="0" presId="urn:microsoft.com/office/officeart/2016/7/layout/BasicTimeline"/>
    <dgm:cxn modelId="{9719255B-09E3-4EB5-BA7B-74E34A5A02D0}" srcId="{49DF60B1-B916-4390-81E2-1C8943FF62E8}" destId="{F0C95ACB-AB6E-4373-BDA7-C2B19D2354E4}" srcOrd="2" destOrd="0" parTransId="{2B58E18D-E5A4-4589-87B0-31C0534B1229}" sibTransId="{FC5BCFF4-D631-4E1C-AD23-74604B116896}"/>
    <dgm:cxn modelId="{F261554E-2FB6-485C-95D1-3109A43BBA29}" type="presOf" srcId="{567F4E0F-ADB7-4F58-B2B1-F7196A60841B}" destId="{46A0ECC5-1B78-4782-B1CC-F0BBA4C3CD2A}" srcOrd="0" destOrd="2" presId="urn:microsoft.com/office/officeart/2016/7/layout/BasicTimeline"/>
    <dgm:cxn modelId="{5CC64D7F-55E8-4B81-8960-164C0C7AED1C}" srcId="{D1B4C845-7F1D-46F1-81B3-66739CD90885}" destId="{E4C58986-CD2B-495E-A779-380E099A2FCF}" srcOrd="2" destOrd="0" parTransId="{9BD1519A-7E43-4581-8AB1-7BEFDD83F2CF}" sibTransId="{92EF6122-9498-4653-8DCD-9B43EE6896ED}"/>
    <dgm:cxn modelId="{36962D88-22B0-4519-9730-60E96AF2288C}" srcId="{5908A515-C475-4F70-AEB5-418F757F1100}" destId="{5993286E-5B8D-48D9-A53F-2834DD69DEF1}" srcOrd="0" destOrd="0" parTransId="{E299FC6F-C369-4307-ADE4-04A2BDDF2BA6}" sibTransId="{53FF95F4-F2DE-44DE-A13C-26A58647B2A5}"/>
    <dgm:cxn modelId="{A422BE8B-3537-403F-98D9-59D2F724A19A}" type="presOf" srcId="{F0C95ACB-AB6E-4373-BDA7-C2B19D2354E4}" destId="{DB0BAC88-6754-4FA0-AB05-C5CAE6A142E4}" srcOrd="0" destOrd="0" presId="urn:microsoft.com/office/officeart/2016/7/layout/BasicTimeline"/>
    <dgm:cxn modelId="{EC2E778F-54BF-43B9-B0E9-C4B8BE8818A7}" type="presOf" srcId="{49DF60B1-B916-4390-81E2-1C8943FF62E8}" destId="{4DCBD79E-D447-45C1-BC0F-FD4B36F9B7D1}" srcOrd="0" destOrd="0" presId="urn:microsoft.com/office/officeart/2016/7/layout/BasicTimeline"/>
    <dgm:cxn modelId="{D67F5C94-7F83-4AB0-AEA4-DC7E17E1755E}" srcId="{5908A515-C475-4F70-AEB5-418F757F1100}" destId="{567F4E0F-ADB7-4F58-B2B1-F7196A60841B}" srcOrd="2" destOrd="0" parTransId="{0C7FBE4F-26A5-41DC-BD2C-A3B5B22D2C2D}" sibTransId="{376373D5-BB6E-44B0-A08E-D21677451E69}"/>
    <dgm:cxn modelId="{7A80F29C-58F0-4323-88DD-4A668AB81015}" srcId="{49DF60B1-B916-4390-81E2-1C8943FF62E8}" destId="{5908A515-C475-4F70-AEB5-418F757F1100}" srcOrd="0" destOrd="0" parTransId="{BE435F47-3287-4F65-A224-81372638DF6C}" sibTransId="{08365B84-3C9C-4E6C-B92D-30B3C4F28243}"/>
    <dgm:cxn modelId="{50D07DB4-78C1-4A7B-8812-2341BD812185}" type="presOf" srcId="{5908A515-C475-4F70-AEB5-418F757F1100}" destId="{9EE09A0C-35B2-4453-A0EC-A5E43F69078C}" srcOrd="0" destOrd="0" presId="urn:microsoft.com/office/officeart/2016/7/layout/BasicTimeline"/>
    <dgm:cxn modelId="{12A4E7BC-7660-4882-A412-BB48373BB0D0}" srcId="{D1B4C845-7F1D-46F1-81B3-66739CD90885}" destId="{C9BCA034-DAF6-46E4-BCC7-D89EF0C9E0C9}" srcOrd="0" destOrd="0" parTransId="{A0248EEC-B41D-4CCA-9CB7-2277512CEE48}" sibTransId="{F96206DF-7486-4114-AB6F-AC6C9F0B1611}"/>
    <dgm:cxn modelId="{0D29C8CE-9200-465C-8D47-07C62F465D9C}" type="presOf" srcId="{79FB8CBF-F634-46B8-BF88-92440B0C92E1}" destId="{46A0ECC5-1B78-4782-B1CC-F0BBA4C3CD2A}" srcOrd="0" destOrd="1" presId="urn:microsoft.com/office/officeart/2016/7/layout/BasicTimeline"/>
    <dgm:cxn modelId="{CE1BFAD0-4335-41E8-96B2-AA072EEB14EC}" type="presOf" srcId="{5993286E-5B8D-48D9-A53F-2834DD69DEF1}" destId="{46A0ECC5-1B78-4782-B1CC-F0BBA4C3CD2A}" srcOrd="0" destOrd="0" presId="urn:microsoft.com/office/officeart/2016/7/layout/BasicTimeline"/>
    <dgm:cxn modelId="{547DF2D4-B257-4AB1-9FC3-1C73C94E13EE}" srcId="{D1B4C845-7F1D-46F1-81B3-66739CD90885}" destId="{BF381AD8-534F-4FDF-99B9-AD63A7ED7747}" srcOrd="1" destOrd="0" parTransId="{B36E7156-0728-4E38-9F87-7060F3E8EC64}" sibTransId="{63145F44-0753-451E-84F3-D85AA20344AD}"/>
    <dgm:cxn modelId="{D50BAAE9-BF0A-4518-AC66-7BBF4567F38F}" type="presOf" srcId="{BF381AD8-534F-4FDF-99B9-AD63A7ED7747}" destId="{3D233A7C-CB2A-4180-BF36-96A9652D1BFF}" srcOrd="0" destOrd="1" presId="urn:microsoft.com/office/officeart/2016/7/layout/BasicTimeline"/>
    <dgm:cxn modelId="{B835F5FE-6D0A-479E-87C4-6B66E2A65D15}" type="presOf" srcId="{229E17FE-2AB1-4619-9FDD-9F96904A2030}" destId="{D4770061-1114-4C2E-A203-C85C04DE2F41}" srcOrd="0" destOrd="0" presId="urn:microsoft.com/office/officeart/2016/7/layout/BasicTimeline"/>
    <dgm:cxn modelId="{A0B8C626-1359-4DEF-861A-03F1F53DC43B}" type="presParOf" srcId="{4DCBD79E-D447-45C1-BC0F-FD4B36F9B7D1}" destId="{920F4ED5-AFD1-4B66-A297-48FB657B6DE4}" srcOrd="0" destOrd="0" presId="urn:microsoft.com/office/officeart/2016/7/layout/BasicTimeline"/>
    <dgm:cxn modelId="{75A9C2B7-80D0-41A1-A058-1D0F3172CFCE}" type="presParOf" srcId="{4DCBD79E-D447-45C1-BC0F-FD4B36F9B7D1}" destId="{31F22407-42D3-4972-A8A7-1BF887B89317}" srcOrd="1" destOrd="0" presId="urn:microsoft.com/office/officeart/2016/7/layout/BasicTimeline"/>
    <dgm:cxn modelId="{900691CB-93C1-4C3B-B3E6-7FFD56F99A15}" type="presParOf" srcId="{31F22407-42D3-4972-A8A7-1BF887B89317}" destId="{674E607C-66F3-466A-B292-73D831D68B58}" srcOrd="0" destOrd="0" presId="urn:microsoft.com/office/officeart/2016/7/layout/BasicTimeline"/>
    <dgm:cxn modelId="{A47086C8-E2C0-4630-B766-A2018DCE2AB7}" type="presParOf" srcId="{674E607C-66F3-466A-B292-73D831D68B58}" destId="{9EE09A0C-35B2-4453-A0EC-A5E43F69078C}" srcOrd="0" destOrd="0" presId="urn:microsoft.com/office/officeart/2016/7/layout/BasicTimeline"/>
    <dgm:cxn modelId="{9FF886BA-CE99-40B5-8C56-F2798A540CE6}" type="presParOf" srcId="{674E607C-66F3-466A-B292-73D831D68B58}" destId="{7F473EB1-01DB-4CC8-B4B1-87DD450D81FE}" srcOrd="1" destOrd="0" presId="urn:microsoft.com/office/officeart/2016/7/layout/BasicTimeline"/>
    <dgm:cxn modelId="{42E4E703-052E-4313-9504-A2A5E014F55D}" type="presParOf" srcId="{7F473EB1-01DB-4CC8-B4B1-87DD450D81FE}" destId="{46A0ECC5-1B78-4782-B1CC-F0BBA4C3CD2A}" srcOrd="0" destOrd="0" presId="urn:microsoft.com/office/officeart/2016/7/layout/BasicTimeline"/>
    <dgm:cxn modelId="{34DFEC9A-49F4-4037-A856-3F896949523C}" type="presParOf" srcId="{7F473EB1-01DB-4CC8-B4B1-87DD450D81FE}" destId="{7C863F5E-F623-4CA0-86BD-EB7E79846E37}" srcOrd="1" destOrd="0" presId="urn:microsoft.com/office/officeart/2016/7/layout/BasicTimeline"/>
    <dgm:cxn modelId="{08538CA9-7743-41A0-9FB9-8A11DFE1545F}" type="presParOf" srcId="{674E607C-66F3-466A-B292-73D831D68B58}" destId="{0A9BCE3B-383E-47D8-A17D-B819353C13CC}" srcOrd="2" destOrd="0" presId="urn:microsoft.com/office/officeart/2016/7/layout/BasicTimeline"/>
    <dgm:cxn modelId="{D874EAE7-D1CF-4AD2-8119-01D934DD0255}" type="presParOf" srcId="{674E607C-66F3-466A-B292-73D831D68B58}" destId="{CB9ECE3C-AF3D-4ECC-8D52-50B9277818A5}" srcOrd="3" destOrd="0" presId="urn:microsoft.com/office/officeart/2016/7/layout/BasicTimeline"/>
    <dgm:cxn modelId="{2BE96E05-1F8B-424D-B099-78F6B4FBD0AC}" type="presParOf" srcId="{674E607C-66F3-466A-B292-73D831D68B58}" destId="{F403157A-BBED-4C79-B130-3D3F1F0B9B3D}" srcOrd="4" destOrd="0" presId="urn:microsoft.com/office/officeart/2016/7/layout/BasicTimeline"/>
    <dgm:cxn modelId="{30F1D5C0-FF2F-4C1A-93F4-5987107097B6}" type="presParOf" srcId="{31F22407-42D3-4972-A8A7-1BF887B89317}" destId="{70B157B6-5547-4338-B3F6-1F319B24BA17}" srcOrd="1" destOrd="0" presId="urn:microsoft.com/office/officeart/2016/7/layout/BasicTimeline"/>
    <dgm:cxn modelId="{694567EE-CB2A-497D-8AE3-9A0BEEEB8466}" type="presParOf" srcId="{31F22407-42D3-4972-A8A7-1BF887B89317}" destId="{5332FBD2-CF81-46AF-B235-046A3DEACF3F}" srcOrd="2" destOrd="0" presId="urn:microsoft.com/office/officeart/2016/7/layout/BasicTimeline"/>
    <dgm:cxn modelId="{9C64BF25-BB65-437D-B43D-5D516F971D00}" type="presParOf" srcId="{5332FBD2-CF81-46AF-B235-046A3DEACF3F}" destId="{C4E0FEE0-ECF3-48A2-8E92-0CDD4CD1B840}" srcOrd="0" destOrd="0" presId="urn:microsoft.com/office/officeart/2016/7/layout/BasicTimeline"/>
    <dgm:cxn modelId="{47A46F2E-FBC3-428F-AFA0-95A811966409}" type="presParOf" srcId="{5332FBD2-CF81-46AF-B235-046A3DEACF3F}" destId="{53BD9DB4-55D7-4E3D-9A32-3CEE52746031}" srcOrd="1" destOrd="0" presId="urn:microsoft.com/office/officeart/2016/7/layout/BasicTimeline"/>
    <dgm:cxn modelId="{3D4864F7-F959-467C-91B0-61F79105B1DF}" type="presParOf" srcId="{53BD9DB4-55D7-4E3D-9A32-3CEE52746031}" destId="{3D233A7C-CB2A-4180-BF36-96A9652D1BFF}" srcOrd="0" destOrd="0" presId="urn:microsoft.com/office/officeart/2016/7/layout/BasicTimeline"/>
    <dgm:cxn modelId="{2EDF68D4-9971-4341-98FD-5417EB04FF34}" type="presParOf" srcId="{53BD9DB4-55D7-4E3D-9A32-3CEE52746031}" destId="{1DE5B6A3-D42D-485A-A25E-8414A978A625}" srcOrd="1" destOrd="0" presId="urn:microsoft.com/office/officeart/2016/7/layout/BasicTimeline"/>
    <dgm:cxn modelId="{1B872A89-7D6A-4C46-BCDA-A2CBAC06E0A6}" type="presParOf" srcId="{5332FBD2-CF81-46AF-B235-046A3DEACF3F}" destId="{B2719A10-762B-482A-B8D8-1A877E896DAC}" srcOrd="2" destOrd="0" presId="urn:microsoft.com/office/officeart/2016/7/layout/BasicTimeline"/>
    <dgm:cxn modelId="{2641C456-BE1F-4E58-96B7-2E60A73DCF2A}" type="presParOf" srcId="{5332FBD2-CF81-46AF-B235-046A3DEACF3F}" destId="{2F65643F-AF3C-4E2E-8D28-17A3972DAA1D}" srcOrd="3" destOrd="0" presId="urn:microsoft.com/office/officeart/2016/7/layout/BasicTimeline"/>
    <dgm:cxn modelId="{29CF1645-0BDF-48DA-BE40-F9F002E31C9B}" type="presParOf" srcId="{5332FBD2-CF81-46AF-B235-046A3DEACF3F}" destId="{B2AFCAE4-C8BC-40CE-87A5-76CB3B135DDA}" srcOrd="4" destOrd="0" presId="urn:microsoft.com/office/officeart/2016/7/layout/BasicTimeline"/>
    <dgm:cxn modelId="{9BF39899-D776-42A3-B35C-F52288AC1C34}" type="presParOf" srcId="{31F22407-42D3-4972-A8A7-1BF887B89317}" destId="{D865B062-D583-4E50-80AA-72CC2EE922BA}" srcOrd="3" destOrd="0" presId="urn:microsoft.com/office/officeart/2016/7/layout/BasicTimeline"/>
    <dgm:cxn modelId="{C8076C8C-4748-4A01-9F4A-3D3B0A8CD69B}" type="presParOf" srcId="{31F22407-42D3-4972-A8A7-1BF887B89317}" destId="{483AE28E-3B56-4381-B5D1-E369FDF52AE1}" srcOrd="4" destOrd="0" presId="urn:microsoft.com/office/officeart/2016/7/layout/BasicTimeline"/>
    <dgm:cxn modelId="{8A8B8380-4EBD-4613-868C-5AD2FE588796}" type="presParOf" srcId="{483AE28E-3B56-4381-B5D1-E369FDF52AE1}" destId="{DB0BAC88-6754-4FA0-AB05-C5CAE6A142E4}" srcOrd="0" destOrd="0" presId="urn:microsoft.com/office/officeart/2016/7/layout/BasicTimeline"/>
    <dgm:cxn modelId="{BBBAC4BB-8ACE-4CFB-A330-7C89D96312F1}" type="presParOf" srcId="{483AE28E-3B56-4381-B5D1-E369FDF52AE1}" destId="{12AFA07A-F011-4329-95CC-8DCE3C3E4FCC}" srcOrd="1" destOrd="0" presId="urn:microsoft.com/office/officeart/2016/7/layout/BasicTimeline"/>
    <dgm:cxn modelId="{DB98F9F7-A27B-497C-8034-7FB07483913F}" type="presParOf" srcId="{12AFA07A-F011-4329-95CC-8DCE3C3E4FCC}" destId="{D4770061-1114-4C2E-A203-C85C04DE2F41}" srcOrd="0" destOrd="0" presId="urn:microsoft.com/office/officeart/2016/7/layout/BasicTimeline"/>
    <dgm:cxn modelId="{AD6E6693-3031-41F2-91CC-ACCA83C35A93}" type="presParOf" srcId="{12AFA07A-F011-4329-95CC-8DCE3C3E4FCC}" destId="{2B53BAE1-1651-46F1-924F-3E24BB411A97}" srcOrd="1" destOrd="0" presId="urn:microsoft.com/office/officeart/2016/7/layout/BasicTimeline"/>
    <dgm:cxn modelId="{9176D070-B760-4860-BBEA-460D4C1BB1C0}" type="presParOf" srcId="{483AE28E-3B56-4381-B5D1-E369FDF52AE1}" destId="{36661B16-FA09-41EE-91B9-DAB83D1404AA}" srcOrd="2" destOrd="0" presId="urn:microsoft.com/office/officeart/2016/7/layout/BasicTimeline"/>
    <dgm:cxn modelId="{D7680FE9-BFF0-4430-9B4B-101495FC5285}" type="presParOf" srcId="{483AE28E-3B56-4381-B5D1-E369FDF52AE1}" destId="{A0A67F3D-FB17-41B5-A988-758BAED26103}" srcOrd="3" destOrd="0" presId="urn:microsoft.com/office/officeart/2016/7/layout/BasicTimeline"/>
    <dgm:cxn modelId="{155ACECB-E223-4849-8163-125C6C322E0F}" type="presParOf" srcId="{483AE28E-3B56-4381-B5D1-E369FDF52AE1}" destId="{3CD3AAB0-233B-49C1-B94D-8B13133143FC}"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0F4ED5-AFD1-4B66-A297-48FB657B6DE4}">
      <dsp:nvSpPr>
        <dsp:cNvPr id="0" name=""/>
        <dsp:cNvSpPr/>
      </dsp:nvSpPr>
      <dsp:spPr>
        <a:xfrm>
          <a:off x="0" y="2820438"/>
          <a:ext cx="9263209" cy="0"/>
        </a:xfrm>
        <a:prstGeom prst="line">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9EE09A0C-35B2-4453-A0EC-A5E43F69078C}">
      <dsp:nvSpPr>
        <dsp:cNvPr id="0" name=""/>
        <dsp:cNvSpPr/>
      </dsp:nvSpPr>
      <dsp:spPr>
        <a:xfrm>
          <a:off x="257994" y="3029150"/>
          <a:ext cx="3773310" cy="63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Times New Roman"/>
              <a:cs typeface="Times New Roman"/>
            </a:rPr>
            <a:t>1st review</a:t>
          </a:r>
        </a:p>
      </dsp:txBody>
      <dsp:txXfrm>
        <a:off x="257994" y="3029150"/>
        <a:ext cx="3773310" cy="637419"/>
      </dsp:txXfrm>
    </dsp:sp>
    <dsp:sp modelId="{46A0ECC5-1B78-4782-B1CC-F0BBA4C3CD2A}">
      <dsp:nvSpPr>
        <dsp:cNvPr id="0" name=""/>
        <dsp:cNvSpPr/>
      </dsp:nvSpPr>
      <dsp:spPr>
        <a:xfrm>
          <a:off x="723" y="606570"/>
          <a:ext cx="4287852" cy="1142101"/>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endParaRPr lang="en-US" sz="1200" b="0" kern="1200">
            <a:latin typeface="Times New Roman"/>
            <a:cs typeface="Times New Roman"/>
          </a:endParaRPr>
        </a:p>
        <a:p>
          <a:pPr marL="0" lvl="0" indent="0" algn="l" defTabSz="533400">
            <a:lnSpc>
              <a:spcPct val="90000"/>
            </a:lnSpc>
            <a:spcBef>
              <a:spcPct val="0"/>
            </a:spcBef>
            <a:spcAft>
              <a:spcPct val="35000"/>
            </a:spcAft>
            <a:buNone/>
          </a:pPr>
          <a:r>
            <a:rPr lang="en-US" sz="1200" b="0" kern="1200">
              <a:latin typeface="Times New Roman"/>
              <a:cs typeface="Times New Roman"/>
            </a:rPr>
            <a:t>Literature Review</a:t>
          </a:r>
        </a:p>
        <a:p>
          <a:pPr marL="0" lvl="0" indent="0" algn="l" defTabSz="533400" rtl="0">
            <a:lnSpc>
              <a:spcPct val="90000"/>
            </a:lnSpc>
            <a:spcBef>
              <a:spcPct val="0"/>
            </a:spcBef>
            <a:spcAft>
              <a:spcPct val="35000"/>
            </a:spcAft>
            <a:buNone/>
            <a:defRPr b="1"/>
          </a:pPr>
          <a:r>
            <a:rPr lang="en-US" sz="1200" b="0" kern="1200"/>
            <a:t>Hardware &amp; Basic Software</a:t>
          </a:r>
        </a:p>
        <a:p>
          <a:pPr marL="0" lvl="0" indent="0" algn="l" defTabSz="533400">
            <a:lnSpc>
              <a:spcPct val="90000"/>
            </a:lnSpc>
            <a:spcBef>
              <a:spcPct val="0"/>
            </a:spcBef>
            <a:spcAft>
              <a:spcPct val="35000"/>
            </a:spcAft>
            <a:buNone/>
          </a:pPr>
          <a:endParaRPr lang="en-US" sz="1200" b="0" kern="1200">
            <a:latin typeface="Times New Roman"/>
            <a:cs typeface="Times New Roman"/>
          </a:endParaRPr>
        </a:p>
      </dsp:txBody>
      <dsp:txXfrm>
        <a:off x="56476" y="662323"/>
        <a:ext cx="4176346" cy="1030595"/>
      </dsp:txXfrm>
    </dsp:sp>
    <dsp:sp modelId="{0A9BCE3B-383E-47D8-A17D-B819353C13CC}">
      <dsp:nvSpPr>
        <dsp:cNvPr id="0" name=""/>
        <dsp:cNvSpPr/>
      </dsp:nvSpPr>
      <dsp:spPr>
        <a:xfrm>
          <a:off x="2144649" y="1748671"/>
          <a:ext cx="0" cy="1071766"/>
        </a:xfrm>
        <a:prstGeom prst="line">
          <a:avLst/>
        </a:prstGeom>
        <a:noFill/>
        <a:ln w="9525"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4E0FEE0-ECF3-48A2-8E92-0CDD4CD1B840}">
      <dsp:nvSpPr>
        <dsp:cNvPr id="0" name=""/>
        <dsp:cNvSpPr/>
      </dsp:nvSpPr>
      <dsp:spPr>
        <a:xfrm>
          <a:off x="2744949" y="1974306"/>
          <a:ext cx="3773310" cy="63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kern="1200">
              <a:latin typeface="Times New Roman"/>
              <a:cs typeface="Times New Roman"/>
            </a:rPr>
            <a:t>2nd Review</a:t>
          </a:r>
        </a:p>
      </dsp:txBody>
      <dsp:txXfrm>
        <a:off x="2744949" y="1974306"/>
        <a:ext cx="3773310" cy="637419"/>
      </dsp:txXfrm>
    </dsp:sp>
    <dsp:sp modelId="{CB9ECE3C-AF3D-4ECC-8D52-50B9277818A5}">
      <dsp:nvSpPr>
        <dsp:cNvPr id="0" name=""/>
        <dsp:cNvSpPr/>
      </dsp:nvSpPr>
      <dsp:spPr>
        <a:xfrm>
          <a:off x="2102343" y="2778131"/>
          <a:ext cx="84613" cy="84613"/>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33A7C-CB2A-4180-BF36-96A9652D1BFF}">
      <dsp:nvSpPr>
        <dsp:cNvPr id="0" name=""/>
        <dsp:cNvSpPr/>
      </dsp:nvSpPr>
      <dsp:spPr>
        <a:xfrm>
          <a:off x="2487678" y="3892205"/>
          <a:ext cx="4287852" cy="961769"/>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Times New Roman"/>
              <a:cs typeface="Times New Roman"/>
            </a:rPr>
            <a:t>Hardware Integration</a:t>
          </a:r>
        </a:p>
        <a:p>
          <a:pPr marL="0" lvl="0" indent="0" algn="l" defTabSz="533400">
            <a:lnSpc>
              <a:spcPct val="90000"/>
            </a:lnSpc>
            <a:spcBef>
              <a:spcPct val="0"/>
            </a:spcBef>
            <a:spcAft>
              <a:spcPct val="35000"/>
            </a:spcAft>
            <a:buNone/>
          </a:pPr>
          <a:endParaRPr lang="en-US" sz="1200" b="0" kern="1200">
            <a:latin typeface="Times New Roman"/>
            <a:cs typeface="Times New Roman"/>
          </a:endParaRPr>
        </a:p>
        <a:p>
          <a:pPr marL="0" lvl="0" indent="0" algn="l" defTabSz="533400">
            <a:lnSpc>
              <a:spcPct val="90000"/>
            </a:lnSpc>
            <a:spcBef>
              <a:spcPct val="0"/>
            </a:spcBef>
            <a:spcAft>
              <a:spcPct val="35000"/>
            </a:spcAft>
            <a:buNone/>
          </a:pPr>
          <a:r>
            <a:rPr lang="en-US" sz="1200" b="0" kern="1200">
              <a:solidFill>
                <a:srgbClr val="444444"/>
              </a:solidFill>
              <a:latin typeface="Times New Roman"/>
              <a:cs typeface="Times New Roman"/>
            </a:rPr>
            <a:t>Model Development and Evaluation</a:t>
          </a:r>
        </a:p>
      </dsp:txBody>
      <dsp:txXfrm>
        <a:off x="2534628" y="3939155"/>
        <a:ext cx="4193952" cy="867869"/>
      </dsp:txXfrm>
    </dsp:sp>
    <dsp:sp modelId="{B2719A10-762B-482A-B8D8-1A877E896DAC}">
      <dsp:nvSpPr>
        <dsp:cNvPr id="0" name=""/>
        <dsp:cNvSpPr/>
      </dsp:nvSpPr>
      <dsp:spPr>
        <a:xfrm>
          <a:off x="4631604" y="2820438"/>
          <a:ext cx="0" cy="1071766"/>
        </a:xfrm>
        <a:prstGeom prst="line">
          <a:avLst/>
        </a:prstGeom>
        <a:noFill/>
        <a:ln w="9525"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B0BAC88-6754-4FA0-AB05-C5CAE6A142E4}">
      <dsp:nvSpPr>
        <dsp:cNvPr id="0" name=""/>
        <dsp:cNvSpPr/>
      </dsp:nvSpPr>
      <dsp:spPr>
        <a:xfrm>
          <a:off x="5231903" y="3029150"/>
          <a:ext cx="3773310" cy="63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a:latin typeface="Times New Roman"/>
              <a:cs typeface="Times New Roman"/>
            </a:rPr>
            <a:t>Final Review</a:t>
          </a:r>
        </a:p>
      </dsp:txBody>
      <dsp:txXfrm>
        <a:off x="5231903" y="3029150"/>
        <a:ext cx="3773310" cy="637419"/>
      </dsp:txXfrm>
    </dsp:sp>
    <dsp:sp modelId="{2F65643F-AF3C-4E2E-8D28-17A3972DAA1D}">
      <dsp:nvSpPr>
        <dsp:cNvPr id="0" name=""/>
        <dsp:cNvSpPr/>
      </dsp:nvSpPr>
      <dsp:spPr>
        <a:xfrm>
          <a:off x="4589297" y="2778131"/>
          <a:ext cx="84613" cy="84613"/>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770061-1114-4C2E-A203-C85C04DE2F41}">
      <dsp:nvSpPr>
        <dsp:cNvPr id="0" name=""/>
        <dsp:cNvSpPr/>
      </dsp:nvSpPr>
      <dsp:spPr>
        <a:xfrm>
          <a:off x="4974632" y="786902"/>
          <a:ext cx="4287852" cy="961769"/>
        </a:xfrm>
        <a:prstGeom prst="round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Times New Roman"/>
              <a:cs typeface="Times New Roman"/>
            </a:rPr>
            <a:t>Model Refinement </a:t>
          </a:r>
        </a:p>
      </dsp:txBody>
      <dsp:txXfrm>
        <a:off x="5021582" y="833852"/>
        <a:ext cx="4193952" cy="867869"/>
      </dsp:txXfrm>
    </dsp:sp>
    <dsp:sp modelId="{36661B16-FA09-41EE-91B9-DAB83D1404AA}">
      <dsp:nvSpPr>
        <dsp:cNvPr id="0" name=""/>
        <dsp:cNvSpPr/>
      </dsp:nvSpPr>
      <dsp:spPr>
        <a:xfrm>
          <a:off x="7118559" y="1748671"/>
          <a:ext cx="0" cy="1071766"/>
        </a:xfrm>
        <a:prstGeom prst="line">
          <a:avLst/>
        </a:prstGeom>
        <a:noFill/>
        <a:ln w="9525"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0A67F3D-FB17-41B5-A988-758BAED26103}">
      <dsp:nvSpPr>
        <dsp:cNvPr id="0" name=""/>
        <dsp:cNvSpPr/>
      </dsp:nvSpPr>
      <dsp:spPr>
        <a:xfrm>
          <a:off x="7076252" y="2778131"/>
          <a:ext cx="84613" cy="84613"/>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4837E-6A25-41B9-873F-77BF1EDAD155}" type="datetimeFigureOut">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1AD42-5674-4BC4-B215-B87959D1C03E}" type="slidenum">
              <a:t>‹#›</a:t>
            </a:fld>
            <a:endParaRPr lang="en-US"/>
          </a:p>
        </p:txBody>
      </p:sp>
    </p:spTree>
    <p:extLst>
      <p:ext uri="{BB962C8B-B14F-4D97-AF65-F5344CB8AC3E}">
        <p14:creationId xmlns:p14="http://schemas.microsoft.com/office/powerpoint/2010/main" val="3087554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2/17/2025</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127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2/17/2025</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28581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2/17/2025</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40209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81A1B"/>
          </a:solidFill>
          <a:ln/>
        </p:spPr>
      </p:sp>
      <p:sp>
        <p:nvSpPr>
          <p:cNvPr id="3" name="Shape 1"/>
          <p:cNvSpPr/>
          <p:nvPr/>
        </p:nvSpPr>
        <p:spPr>
          <a:xfrm>
            <a:off x="0" y="0"/>
            <a:ext cx="12192000" cy="68580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71433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181A1B"/>
          </a:solidFill>
          <a:ln/>
        </p:spPr>
      </p:sp>
      <p:sp>
        <p:nvSpPr>
          <p:cNvPr id="3" name="Shape 1"/>
          <p:cNvSpPr/>
          <p:nvPr/>
        </p:nvSpPr>
        <p:spPr>
          <a:xfrm>
            <a:off x="0" y="0"/>
            <a:ext cx="12192000" cy="68580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50355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2/17/2025</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26380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2/17/2025</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65509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2/17/2025</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73728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2/17/2025</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58651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2/17/2025</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870099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2/17/2025</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42258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2/17/2025</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654665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2/17/2025</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34830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2/17/2025</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a:p>
        </p:txBody>
      </p:sp>
    </p:spTree>
    <p:extLst>
      <p:ext uri="{BB962C8B-B14F-4D97-AF65-F5344CB8AC3E}">
        <p14:creationId xmlns:p14="http://schemas.microsoft.com/office/powerpoint/2010/main" val="125546695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hyperlink" Target="https://www.researchgate.net/publication/368659794_Food_Spoilage_Detection_Using_I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close up of a pile of rice&#10;&#10;AI-generated content may be incorrect.">
            <a:extLst>
              <a:ext uri="{FF2B5EF4-FFF2-40B4-BE49-F238E27FC236}">
                <a16:creationId xmlns:a16="http://schemas.microsoft.com/office/drawing/2014/main" id="{224B24F3-875B-917B-18C6-363C7E0883EE}"/>
              </a:ext>
            </a:extLst>
          </p:cNvPr>
          <p:cNvPicPr>
            <a:picLocks noChangeAspect="1"/>
          </p:cNvPicPr>
          <p:nvPr/>
        </p:nvPicPr>
        <p:blipFill>
          <a:blip r:embed="rId2"/>
          <a:srcRect l="6143" t="-1318" r="-2186" b="1318"/>
          <a:stretch/>
        </p:blipFill>
        <p:spPr>
          <a:xfrm>
            <a:off x="284156" y="1282"/>
            <a:ext cx="11919399" cy="6856726"/>
          </a:xfrm>
          <a:prstGeom prst="rect">
            <a:avLst/>
          </a:prstGeom>
        </p:spPr>
      </p:pic>
      <p:sp>
        <p:nvSpPr>
          <p:cNvPr id="2" name="Date Placeholder 1">
            <a:extLst>
              <a:ext uri="{FF2B5EF4-FFF2-40B4-BE49-F238E27FC236}">
                <a16:creationId xmlns:a16="http://schemas.microsoft.com/office/drawing/2014/main" id="{893069E7-039C-84A5-2093-C41495DD9518}"/>
              </a:ext>
            </a:extLst>
          </p:cNvPr>
          <p:cNvSpPr>
            <a:spLocks noGrp="1"/>
          </p:cNvSpPr>
          <p:nvPr>
            <p:ph type="dt" sz="half" idx="10"/>
          </p:nvPr>
        </p:nvSpPr>
        <p:spPr>
          <a:xfrm>
            <a:off x="838200" y="6356350"/>
            <a:ext cx="2743200" cy="365125"/>
          </a:xfrm>
        </p:spPr>
        <p:txBody>
          <a:bodyPr>
            <a:normAutofit/>
          </a:bodyPr>
          <a:lstStyle/>
          <a:p>
            <a:pPr>
              <a:spcAft>
                <a:spcPts val="600"/>
              </a:spcAft>
            </a:pPr>
            <a:fld id="{57AE0143-FE93-4C22-93B6-3698B46FBC1E}" type="datetime1">
              <a:rPr lang="en-US">
                <a:solidFill>
                  <a:srgbClr val="FFFFFF"/>
                </a:solidFill>
              </a:rPr>
              <a:pPr>
                <a:spcAft>
                  <a:spcPts val="600"/>
                </a:spcAft>
              </a:pPr>
              <a:t>2/17/2025</a:t>
            </a:fld>
            <a:endParaRPr lang="en-US">
              <a:solidFill>
                <a:srgbClr val="FFFFFF"/>
              </a:solidFill>
            </a:endParaRPr>
          </a:p>
        </p:txBody>
      </p:sp>
      <p:sp>
        <p:nvSpPr>
          <p:cNvPr id="4" name="Slide Number Placeholder 3">
            <a:extLst>
              <a:ext uri="{FF2B5EF4-FFF2-40B4-BE49-F238E27FC236}">
                <a16:creationId xmlns:a16="http://schemas.microsoft.com/office/drawing/2014/main" id="{7C60A325-74B0-ECC9-2D15-22D99AB7DCA0}"/>
              </a:ext>
            </a:extLst>
          </p:cNvPr>
          <p:cNvSpPr>
            <a:spLocks noGrp="1"/>
          </p:cNvSpPr>
          <p:nvPr>
            <p:ph type="sldNum" sz="quarter" idx="12"/>
          </p:nvPr>
        </p:nvSpPr>
        <p:spPr>
          <a:xfrm>
            <a:off x="8610600" y="6356350"/>
            <a:ext cx="2743200" cy="365125"/>
          </a:xfrm>
        </p:spPr>
        <p:txBody>
          <a:bodyPr>
            <a:normAutofit/>
          </a:bodyPr>
          <a:lstStyle/>
          <a:p>
            <a:pPr>
              <a:spcAft>
                <a:spcPts val="600"/>
              </a:spcAft>
            </a:pPr>
            <a:fld id="{A65A5C87-DF58-40C8-B092-1DE63DB4547E}"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865614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6B6AD-FD95-103E-9AE1-C0B8311A053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71A2BEC-BF0F-F616-6D3C-2F85F41A098C}"/>
              </a:ext>
            </a:extLst>
          </p:cNvPr>
          <p:cNvSpPr>
            <a:spLocks noGrp="1"/>
          </p:cNvSpPr>
          <p:nvPr>
            <p:ph type="dt" sz="half" idx="10"/>
          </p:nvPr>
        </p:nvSpPr>
        <p:spPr/>
        <p:txBody>
          <a:bodyPr/>
          <a:lstStyle/>
          <a:p>
            <a:fld id="{C4A4FF7B-B57A-4234-A79B-68698B96C646}" type="datetime1">
              <a:t>2/17/2025</a:t>
            </a:fld>
            <a:endParaRPr lang="en-US"/>
          </a:p>
        </p:txBody>
      </p:sp>
      <p:sp>
        <p:nvSpPr>
          <p:cNvPr id="4" name="Slide Number Placeholder 3">
            <a:extLst>
              <a:ext uri="{FF2B5EF4-FFF2-40B4-BE49-F238E27FC236}">
                <a16:creationId xmlns:a16="http://schemas.microsoft.com/office/drawing/2014/main" id="{610FB73D-2C9C-4F8A-E9E8-04FBEE15F3EE}"/>
              </a:ext>
            </a:extLst>
          </p:cNvPr>
          <p:cNvSpPr>
            <a:spLocks noGrp="1"/>
          </p:cNvSpPr>
          <p:nvPr>
            <p:ph type="sldNum" sz="quarter" idx="12"/>
          </p:nvPr>
        </p:nvSpPr>
        <p:spPr/>
        <p:txBody>
          <a:bodyPr/>
          <a:lstStyle/>
          <a:p>
            <a:fld id="{A65A5C87-DF58-40C8-B092-1DE63DB4547E}" type="slidenum">
              <a:rPr lang="en-US" dirty="0"/>
              <a:t>10</a:t>
            </a:fld>
            <a:endParaRPr lang="en-US"/>
          </a:p>
        </p:txBody>
      </p:sp>
      <p:graphicFrame>
        <p:nvGraphicFramePr>
          <p:cNvPr id="5" name="Table 4">
            <a:extLst>
              <a:ext uri="{FF2B5EF4-FFF2-40B4-BE49-F238E27FC236}">
                <a16:creationId xmlns:a16="http://schemas.microsoft.com/office/drawing/2014/main" id="{A89F5543-737C-C1BD-A798-A5B761B33E6E}"/>
              </a:ext>
            </a:extLst>
          </p:cNvPr>
          <p:cNvGraphicFramePr>
            <a:graphicFrameLocks noGrp="1"/>
          </p:cNvGraphicFramePr>
          <p:nvPr>
            <p:extLst>
              <p:ext uri="{D42A27DB-BD31-4B8C-83A1-F6EECF244321}">
                <p14:modId xmlns:p14="http://schemas.microsoft.com/office/powerpoint/2010/main" val="942698310"/>
              </p:ext>
            </p:extLst>
          </p:nvPr>
        </p:nvGraphicFramePr>
        <p:xfrm>
          <a:off x="659027" y="1029729"/>
          <a:ext cx="11137357" cy="3859439"/>
        </p:xfrm>
        <a:graphic>
          <a:graphicData uri="http://schemas.openxmlformats.org/drawingml/2006/table">
            <a:tbl>
              <a:tblPr firstRow="1" bandRow="1">
                <a:tableStyleId>{5940675A-B579-460E-94D1-54222C63F5DA}</a:tableStyleId>
              </a:tblPr>
              <a:tblGrid>
                <a:gridCol w="1086826">
                  <a:extLst>
                    <a:ext uri="{9D8B030D-6E8A-4147-A177-3AD203B41FA5}">
                      <a16:colId xmlns:a16="http://schemas.microsoft.com/office/drawing/2014/main" val="4135081775"/>
                    </a:ext>
                  </a:extLst>
                </a:gridCol>
                <a:gridCol w="3256544">
                  <a:extLst>
                    <a:ext uri="{9D8B030D-6E8A-4147-A177-3AD203B41FA5}">
                      <a16:colId xmlns:a16="http://schemas.microsoft.com/office/drawing/2014/main" val="2815618315"/>
                    </a:ext>
                  </a:extLst>
                </a:gridCol>
                <a:gridCol w="2171682">
                  <a:extLst>
                    <a:ext uri="{9D8B030D-6E8A-4147-A177-3AD203B41FA5}">
                      <a16:colId xmlns:a16="http://schemas.microsoft.com/office/drawing/2014/main" val="2117649218"/>
                    </a:ext>
                  </a:extLst>
                </a:gridCol>
                <a:gridCol w="4622305">
                  <a:extLst>
                    <a:ext uri="{9D8B030D-6E8A-4147-A177-3AD203B41FA5}">
                      <a16:colId xmlns:a16="http://schemas.microsoft.com/office/drawing/2014/main" val="1019842242"/>
                    </a:ext>
                  </a:extLst>
                </a:gridCol>
              </a:tblGrid>
              <a:tr h="607946">
                <a:tc>
                  <a:txBody>
                    <a:bodyPr/>
                    <a:lstStyle/>
                    <a:p>
                      <a:r>
                        <a:rPr lang="en-US">
                          <a:latin typeface="Times New Roman"/>
                        </a:rPr>
                        <a:t>S. No</a:t>
                      </a:r>
                    </a:p>
                  </a:txBody>
                  <a:tcPr/>
                </a:tc>
                <a:tc>
                  <a:txBody>
                    <a:bodyPr/>
                    <a:lstStyle/>
                    <a:p>
                      <a:r>
                        <a:rPr lang="en-US">
                          <a:latin typeface="Times New Roman"/>
                        </a:rPr>
                        <a:t>Title</a:t>
                      </a:r>
                    </a:p>
                  </a:txBody>
                  <a:tcPr/>
                </a:tc>
                <a:tc>
                  <a:txBody>
                    <a:bodyPr/>
                    <a:lstStyle/>
                    <a:p>
                      <a:r>
                        <a:rPr lang="en-US">
                          <a:latin typeface="Times New Roman"/>
                        </a:rPr>
                        <a:t>Authors</a:t>
                      </a:r>
                    </a:p>
                  </a:txBody>
                  <a:tcPr/>
                </a:tc>
                <a:tc>
                  <a:txBody>
                    <a:bodyPr/>
                    <a:lstStyle/>
                    <a:p>
                      <a:pPr lvl="0" algn="ctr">
                        <a:lnSpc>
                          <a:spcPct val="100000"/>
                        </a:lnSpc>
                        <a:spcBef>
                          <a:spcPts val="0"/>
                        </a:spcBef>
                        <a:spcAft>
                          <a:spcPts val="0"/>
                        </a:spcAft>
                        <a:buNone/>
                      </a:pPr>
                      <a:r>
                        <a:rPr lang="en-US" sz="1800" b="0" i="0" u="none" strike="noStrike" noProof="0">
                          <a:solidFill>
                            <a:srgbClr val="000000"/>
                          </a:solidFill>
                          <a:latin typeface="Times New Roman"/>
                        </a:rPr>
                        <a:t>Observations</a:t>
                      </a:r>
                    </a:p>
                  </a:txBody>
                  <a:tcPr/>
                </a:tc>
                <a:extLst>
                  <a:ext uri="{0D108BD9-81ED-4DB2-BD59-A6C34878D82A}">
                    <a16:rowId xmlns:a16="http://schemas.microsoft.com/office/drawing/2014/main" val="401895762"/>
                  </a:ext>
                </a:extLst>
              </a:tr>
              <a:tr h="1453173">
                <a:tc>
                  <a:txBody>
                    <a:bodyPr/>
                    <a:lstStyle/>
                    <a:p>
                      <a:pPr algn="ctr"/>
                      <a:r>
                        <a:rPr lang="en-US" sz="1400">
                          <a:latin typeface="Times New Roman"/>
                        </a:rPr>
                        <a:t>4</a:t>
                      </a:r>
                    </a:p>
                  </a:txBody>
                  <a:tcPr anchor="ctr"/>
                </a:tc>
                <a:tc>
                  <a:txBody>
                    <a:bodyPr/>
                    <a:lstStyle/>
                    <a:p>
                      <a:pPr lvl="0" algn="ctr">
                        <a:buNone/>
                      </a:pPr>
                      <a:r>
                        <a:rPr lang="en-US" sz="1400" b="0" i="0" u="none" strike="noStrike" noProof="0">
                          <a:solidFill>
                            <a:srgbClr val="000000"/>
                          </a:solidFill>
                          <a:latin typeface="Times New Roman"/>
                        </a:rPr>
                        <a:t>IoT-Based Smart Food Storage Monitoring and Safety System</a:t>
                      </a:r>
                      <a:endParaRPr lang="en-US" sz="1400">
                        <a:latin typeface="Times New Roman"/>
                      </a:endParaRPr>
                    </a:p>
                  </a:txBody>
                  <a:tcPr anchor="ctr"/>
                </a:tc>
                <a:tc>
                  <a:txBody>
                    <a:bodyPr/>
                    <a:lstStyle/>
                    <a:p>
                      <a:pPr lvl="0" algn="ctr">
                        <a:buNone/>
                      </a:pPr>
                      <a:r>
                        <a:rPr lang="en-US" sz="1400" b="0" i="0" u="none" strike="noStrike" baseline="0" noProof="0">
                          <a:solidFill>
                            <a:srgbClr val="000000"/>
                          </a:solidFill>
                          <a:latin typeface="Times New Roman"/>
                        </a:rPr>
                        <a:t>S. U. Shariff, M. G. </a:t>
                      </a:r>
                      <a:r>
                        <a:rPr lang="en-US" sz="1400" b="0" i="0" u="none" strike="noStrike" baseline="0" noProof="0" err="1">
                          <a:solidFill>
                            <a:srgbClr val="000000"/>
                          </a:solidFill>
                          <a:latin typeface="Times New Roman"/>
                        </a:rPr>
                        <a:t>Gurubasavanna</a:t>
                      </a:r>
                      <a:r>
                        <a:rPr lang="en-US" sz="1400" b="0" i="0" u="none" strike="noStrike" baseline="0" noProof="0">
                          <a:solidFill>
                            <a:srgbClr val="000000"/>
                          </a:solidFill>
                          <a:latin typeface="Times New Roman"/>
                        </a:rPr>
                        <a:t>, and C. R. </a:t>
                      </a:r>
                      <a:r>
                        <a:rPr lang="en-US" sz="1400" b="0" i="0" u="none" strike="noStrike" baseline="0" noProof="0" err="1">
                          <a:solidFill>
                            <a:srgbClr val="000000"/>
                          </a:solidFill>
                          <a:latin typeface="Times New Roman"/>
                        </a:rPr>
                        <a:t>Byrareddy</a:t>
                      </a:r>
                      <a:r>
                        <a:rPr lang="en-US" sz="1400" b="0" i="0" u="none" strike="noStrike" baseline="0" noProof="0">
                          <a:solidFill>
                            <a:srgbClr val="000000"/>
                          </a:solidFill>
                          <a:latin typeface="Times New Roman"/>
                        </a:rPr>
                        <a:t>,</a:t>
                      </a:r>
                      <a:endParaRPr lang="en-US" sz="1400">
                        <a:latin typeface="Times New Roman"/>
                      </a:endParaRPr>
                    </a:p>
                  </a:txBody>
                  <a:tcPr anchor="ctr"/>
                </a:tc>
                <a:tc>
                  <a:txBody>
                    <a:bodyPr/>
                    <a:lstStyle/>
                    <a:p>
                      <a:pPr lvl="0">
                        <a:buNone/>
                      </a:pPr>
                      <a:r>
                        <a:rPr lang="en-US" sz="1400" b="0" i="0" u="none" strike="noStrike" noProof="0">
                          <a:latin typeface="Times New Roman"/>
                        </a:rPr>
                        <a:t>The proposed system leverages IoT with the GR Peach microcontroller for food storage monitoring. It includes food level tracking, environmental safety monitoring  and alert systems using low-cost sensors and GSM modules. Alerts are triggered via SMS when thresholds are breached</a:t>
                      </a:r>
                      <a:r>
                        <a:rPr lang="en-US" sz="1800" b="0" i="0" u="none" strike="noStrike" noProof="0">
                          <a:latin typeface="Times New Roman"/>
                        </a:rPr>
                        <a:t>.</a:t>
                      </a:r>
                      <a:endParaRPr lang="en-US">
                        <a:latin typeface="Times New Roman"/>
                      </a:endParaRPr>
                    </a:p>
                  </a:txBody>
                  <a:tcPr/>
                </a:tc>
                <a:extLst>
                  <a:ext uri="{0D108BD9-81ED-4DB2-BD59-A6C34878D82A}">
                    <a16:rowId xmlns:a16="http://schemas.microsoft.com/office/drawing/2014/main" val="483585527"/>
                  </a:ext>
                </a:extLst>
              </a:tr>
              <a:tr h="1462349">
                <a:tc>
                  <a:txBody>
                    <a:bodyPr/>
                    <a:lstStyle/>
                    <a:p>
                      <a:pPr algn="ctr"/>
                      <a:r>
                        <a:rPr lang="en-US" sz="1400">
                          <a:latin typeface="Times New Roman"/>
                        </a:rPr>
                        <a:t>5</a:t>
                      </a:r>
                    </a:p>
                  </a:txBody>
                  <a:tcPr anchor="ctr"/>
                </a:tc>
                <a:tc>
                  <a:txBody>
                    <a:bodyPr/>
                    <a:lstStyle/>
                    <a:p>
                      <a:pPr lvl="0" algn="ctr">
                        <a:buNone/>
                      </a:pPr>
                      <a:r>
                        <a:rPr lang="en-US" sz="1400" b="0" i="0" u="none" strike="noStrike" noProof="0">
                          <a:solidFill>
                            <a:srgbClr val="000000"/>
                          </a:solidFill>
                          <a:latin typeface="Times New Roman"/>
                        </a:rPr>
                        <a:t>Food Spoilage Detection Using IoT</a:t>
                      </a:r>
                      <a:endParaRPr lang="en-US" sz="1400">
                        <a:latin typeface="Times New Roman"/>
                      </a:endParaRPr>
                    </a:p>
                  </a:txBody>
                  <a:tcPr anchor="ctr"/>
                </a:tc>
                <a:tc>
                  <a:txBody>
                    <a:bodyPr/>
                    <a:lstStyle/>
                    <a:p>
                      <a:pPr lvl="0" algn="ctr">
                        <a:buNone/>
                      </a:pPr>
                      <a:r>
                        <a:rPr lang="en-US" sz="1400" b="0" i="0" u="none" strike="noStrike" baseline="0" noProof="0">
                          <a:solidFill>
                            <a:srgbClr val="000000"/>
                          </a:solidFill>
                          <a:latin typeface="Times New Roman"/>
                        </a:rPr>
                        <a:t>S. Gogula, G. Kumar, and P. Lahari</a:t>
                      </a:r>
                      <a:r>
                        <a:rPr lang="en-US" sz="1800" b="0" i="0" u="none" strike="noStrike" baseline="0" noProof="0">
                          <a:solidFill>
                            <a:srgbClr val="000000"/>
                          </a:solidFill>
                          <a:latin typeface="Times New Roman"/>
                        </a:rPr>
                        <a:t>,</a:t>
                      </a:r>
                      <a:endParaRPr lang="en-US">
                        <a:latin typeface="Times New Roman"/>
                      </a:endParaRPr>
                    </a:p>
                  </a:txBody>
                  <a:tcPr anchor="ctr"/>
                </a:tc>
                <a:tc>
                  <a:txBody>
                    <a:bodyPr/>
                    <a:lstStyle/>
                    <a:p>
                      <a:pPr lvl="0" algn="ctr">
                        <a:buNone/>
                      </a:pPr>
                      <a:r>
                        <a:rPr lang="en-US" sz="1400" b="0" i="0" u="none" strike="noStrike" baseline="0" noProof="0">
                          <a:solidFill>
                            <a:srgbClr val="000000"/>
                          </a:solidFill>
                          <a:latin typeface="Times New Roman"/>
                        </a:rPr>
                        <a:t>An IoT-based system for detecting food spoilage using MQ-4 gas sensors for methane (solid food) and pH sensors (liquid food). It observes that higher temperatures accelerate spoilage, with cooked food and milk deteriorating within hours at room temperature but lasting longer when refrigerated. Methane and pH shifts effectively indicate spoilage, with real-time monitoring and notifications provided via LCDs, email, and the Blynk app</a:t>
                      </a:r>
                      <a:endParaRPr lang="en-US" sz="1400">
                        <a:latin typeface="Times New Roman"/>
                      </a:endParaRPr>
                    </a:p>
                  </a:txBody>
                  <a:tcPr anchor="ctr"/>
                </a:tc>
                <a:extLst>
                  <a:ext uri="{0D108BD9-81ED-4DB2-BD59-A6C34878D82A}">
                    <a16:rowId xmlns:a16="http://schemas.microsoft.com/office/drawing/2014/main" val="3316631019"/>
                  </a:ext>
                </a:extLst>
              </a:tr>
            </a:tbl>
          </a:graphicData>
        </a:graphic>
      </p:graphicFrame>
    </p:spTree>
    <p:extLst>
      <p:ext uri="{BB962C8B-B14F-4D97-AF65-F5344CB8AC3E}">
        <p14:creationId xmlns:p14="http://schemas.microsoft.com/office/powerpoint/2010/main" val="1501838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7217-8B70-D193-0D69-03B0B76BC45C}"/>
              </a:ext>
            </a:extLst>
          </p:cNvPr>
          <p:cNvSpPr>
            <a:spLocks noGrp="1"/>
          </p:cNvSpPr>
          <p:nvPr>
            <p:ph type="title"/>
          </p:nvPr>
        </p:nvSpPr>
        <p:spPr/>
        <p:txBody>
          <a:bodyPr/>
          <a:lstStyle/>
          <a:p>
            <a:r>
              <a:rPr lang="en-US" b="1">
                <a:latin typeface="Times New Roman"/>
                <a:cs typeface="Times New Roman"/>
              </a:rPr>
              <a:t>CHALLENGES</a:t>
            </a:r>
          </a:p>
        </p:txBody>
      </p:sp>
      <p:sp>
        <p:nvSpPr>
          <p:cNvPr id="3" name="Content Placeholder 2">
            <a:extLst>
              <a:ext uri="{FF2B5EF4-FFF2-40B4-BE49-F238E27FC236}">
                <a16:creationId xmlns:a16="http://schemas.microsoft.com/office/drawing/2014/main" id="{915E5FD3-A1C6-F8C7-4B87-7F26176CE16E}"/>
              </a:ext>
            </a:extLst>
          </p:cNvPr>
          <p:cNvSpPr>
            <a:spLocks noGrp="1"/>
          </p:cNvSpPr>
          <p:nvPr>
            <p:ph idx="1"/>
          </p:nvPr>
        </p:nvSpPr>
        <p:spPr/>
        <p:txBody>
          <a:bodyPr vert="horz" lIns="91440" tIns="45720" rIns="91440" bIns="45720" rtlCol="0" anchor="t">
            <a:normAutofit/>
          </a:bodyPr>
          <a:lstStyle/>
          <a:p>
            <a:pPr algn="just"/>
            <a:r>
              <a:rPr lang="en-US" sz="2400">
                <a:ea typeface="+mn-lt"/>
                <a:cs typeface="+mn-lt"/>
              </a:rPr>
              <a:t> </a:t>
            </a:r>
            <a:r>
              <a:rPr lang="en-US">
                <a:latin typeface="Times New Roman"/>
                <a:ea typeface="+mn-lt"/>
                <a:cs typeface="Times New Roman"/>
              </a:rPr>
              <a:t>Most existing systems are stationary, limiting their application to fixed locations. This restricts their ability to monitor food storage or safety dynamically across larger or multiple areas.</a:t>
            </a:r>
            <a:endParaRPr lang="en-US"/>
          </a:p>
          <a:p>
            <a:pPr algn="just"/>
            <a:r>
              <a:rPr lang="en-US">
                <a:latin typeface="Times New Roman"/>
                <a:ea typeface="+mn-lt"/>
                <a:cs typeface="Times New Roman"/>
              </a:rPr>
              <a:t>The monitoring systems detect specific parameters, but may miss other critical indicators, such as certain spoilage gases</a:t>
            </a:r>
            <a:endParaRPr lang="en-US">
              <a:latin typeface="Times New Roman"/>
              <a:cs typeface="Times New Roman"/>
            </a:endParaRPr>
          </a:p>
          <a:p>
            <a:pPr algn="just"/>
            <a:endParaRPr lang="en-US" sz="2400"/>
          </a:p>
        </p:txBody>
      </p:sp>
      <p:sp>
        <p:nvSpPr>
          <p:cNvPr id="4" name="Date Placeholder 3">
            <a:extLst>
              <a:ext uri="{FF2B5EF4-FFF2-40B4-BE49-F238E27FC236}">
                <a16:creationId xmlns:a16="http://schemas.microsoft.com/office/drawing/2014/main" id="{D6D5AD32-5C55-900F-7AA3-F02B56D9321C}"/>
              </a:ext>
            </a:extLst>
          </p:cNvPr>
          <p:cNvSpPr>
            <a:spLocks noGrp="1"/>
          </p:cNvSpPr>
          <p:nvPr>
            <p:ph type="dt" sz="half" idx="10"/>
          </p:nvPr>
        </p:nvSpPr>
        <p:spPr/>
        <p:txBody>
          <a:bodyPr/>
          <a:lstStyle/>
          <a:p>
            <a:fld id="{09D6981A-D520-4CBB-B84A-4FFB0C00AAC9}" type="datetime1">
              <a:t>2/17/2025</a:t>
            </a:fld>
            <a:endParaRPr lang="en-US"/>
          </a:p>
        </p:txBody>
      </p:sp>
      <p:sp>
        <p:nvSpPr>
          <p:cNvPr id="5" name="Footer Placeholder 4">
            <a:extLst>
              <a:ext uri="{FF2B5EF4-FFF2-40B4-BE49-F238E27FC236}">
                <a16:creationId xmlns:a16="http://schemas.microsoft.com/office/drawing/2014/main" id="{2AB311F6-94BE-EE26-8490-B58F8F85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D7316-9005-56F6-0A63-9E46B6F89535}"/>
              </a:ext>
            </a:extLst>
          </p:cNvPr>
          <p:cNvSpPr>
            <a:spLocks noGrp="1"/>
          </p:cNvSpPr>
          <p:nvPr>
            <p:ph type="sldNum" sz="quarter" idx="12"/>
          </p:nvPr>
        </p:nvSpPr>
        <p:spPr/>
        <p:txBody>
          <a:bodyPr/>
          <a:lstStyle/>
          <a:p>
            <a:fld id="{A65A5C87-DF58-40C8-B092-1DE63DB4547E}" type="slidenum">
              <a:rPr lang="en-US" dirty="0"/>
              <a:t>11</a:t>
            </a:fld>
            <a:endParaRPr lang="en-US"/>
          </a:p>
        </p:txBody>
      </p:sp>
    </p:spTree>
    <p:extLst>
      <p:ext uri="{BB962C8B-B14F-4D97-AF65-F5344CB8AC3E}">
        <p14:creationId xmlns:p14="http://schemas.microsoft.com/office/powerpoint/2010/main" val="3694361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CFBF2E-8A0B-A7AB-361B-89ED4C8B284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9448963-607F-D468-E3B0-B21C243B6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29BB5F6-40B5-BA6C-BE9E-D69FDC0438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BEA4DFC1-E26D-F7EC-0FC9-FFB2B7E26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4A02A7-AC32-73AE-7DED-84138AE6E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33504A3-A964-C540-E383-F0C379909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B92DA54-0EBD-78BC-69B6-5AB4AF116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320EB47-9D05-69D1-6F84-4B7024C21E4F}"/>
              </a:ext>
            </a:extLst>
          </p:cNvPr>
          <p:cNvSpPr txBox="1"/>
          <p:nvPr/>
        </p:nvSpPr>
        <p:spPr>
          <a:xfrm>
            <a:off x="1043631" y="809898"/>
            <a:ext cx="9942716" cy="15544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4800" b="1">
                <a:latin typeface="Times New Roman"/>
                <a:ea typeface="+mj-ea"/>
                <a:cs typeface="Times New Roman"/>
              </a:rPr>
              <a:t>METHODOLOGY</a:t>
            </a:r>
            <a:endParaRPr lang="en-US" sz="4800" b="1" kern="1200">
              <a:latin typeface="Times New Roman"/>
              <a:ea typeface="+mj-ea"/>
              <a:cs typeface="Times New Roman"/>
            </a:endParaRPr>
          </a:p>
        </p:txBody>
      </p:sp>
      <p:cxnSp>
        <p:nvCxnSpPr>
          <p:cNvPr id="21" name="Straight Connector 20">
            <a:extLst>
              <a:ext uri="{FF2B5EF4-FFF2-40B4-BE49-F238E27FC236}">
                <a16:creationId xmlns:a16="http://schemas.microsoft.com/office/drawing/2014/main" id="{3BF785BF-21BA-CB29-ECFE-8D705EB19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2B72AF71-B209-E881-4912-5AE3418270CE}"/>
              </a:ext>
            </a:extLst>
          </p:cNvPr>
          <p:cNvSpPr>
            <a:spLocks noGrp="1"/>
          </p:cNvSpPr>
          <p:nvPr>
            <p:ph type="dt" sz="half" idx="10"/>
          </p:nvPr>
        </p:nvSpPr>
        <p:spPr>
          <a:xfrm>
            <a:off x="838200" y="6492240"/>
            <a:ext cx="2743200" cy="365125"/>
          </a:xfrm>
        </p:spPr>
        <p:txBody>
          <a:bodyPr vert="horz" lIns="91440" tIns="45720" rIns="91440" bIns="45720" rtlCol="0" anchor="ctr">
            <a:normAutofit/>
          </a:bodyPr>
          <a:lstStyle/>
          <a:p>
            <a:pPr defTabSz="914400">
              <a:spcAft>
                <a:spcPts val="600"/>
              </a:spcAft>
            </a:pPr>
            <a:fld id="{ABAC8800-0D6D-4B1D-9AFE-CC06292EB6D0}" type="datetime1">
              <a:pPr defTabSz="914400">
                <a:spcAft>
                  <a:spcPts val="600"/>
                </a:spcAft>
              </a:pPr>
              <a:t>2/17/2025</a:t>
            </a:fld>
            <a:endParaRPr lang="en-US"/>
          </a:p>
        </p:txBody>
      </p:sp>
      <p:sp>
        <p:nvSpPr>
          <p:cNvPr id="4" name="Slide Number Placeholder 3">
            <a:extLst>
              <a:ext uri="{FF2B5EF4-FFF2-40B4-BE49-F238E27FC236}">
                <a16:creationId xmlns:a16="http://schemas.microsoft.com/office/drawing/2014/main" id="{3308C8DC-6706-6B2D-DD22-792BBF58B648}"/>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A65A5C87-DF58-40C8-B092-1DE63DB4547E}" type="slidenum">
              <a:rPr lang="en-US" dirty="0"/>
              <a:pPr defTabSz="914400">
                <a:spcAft>
                  <a:spcPts val="600"/>
                </a:spcAft>
              </a:pPr>
              <a:t>12</a:t>
            </a:fld>
            <a:endParaRPr lang="en-US"/>
          </a:p>
        </p:txBody>
      </p:sp>
      <p:sp>
        <p:nvSpPr>
          <p:cNvPr id="3" name="TextBox 2">
            <a:extLst>
              <a:ext uri="{FF2B5EF4-FFF2-40B4-BE49-F238E27FC236}">
                <a16:creationId xmlns:a16="http://schemas.microsoft.com/office/drawing/2014/main" id="{8F0F5353-3CB8-C57E-E2DE-51FC1BC3C2DC}"/>
              </a:ext>
            </a:extLst>
          </p:cNvPr>
          <p:cNvSpPr txBox="1"/>
          <p:nvPr/>
        </p:nvSpPr>
        <p:spPr>
          <a:xfrm>
            <a:off x="841332" y="2751551"/>
            <a:ext cx="10718103"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cs typeface="Arial"/>
              </a:rPr>
              <a:t>Hardware Integration</a:t>
            </a:r>
            <a:endParaRPr lang="en-US" sz="2000">
              <a:latin typeface="Times New Roman"/>
              <a:cs typeface="Arial"/>
            </a:endParaRPr>
          </a:p>
          <a:p>
            <a:pPr marL="285750" indent="-285750" algn="just">
              <a:buFont typeface="Arial"/>
              <a:buChar char="•"/>
            </a:pPr>
            <a:r>
              <a:rPr lang="en-US" b="1">
                <a:latin typeface="Times New Roman"/>
                <a:cs typeface="Arial"/>
              </a:rPr>
              <a:t>Sensor Integration</a:t>
            </a:r>
            <a:r>
              <a:rPr lang="en-US">
                <a:latin typeface="Times New Roman"/>
                <a:cs typeface="Arial"/>
              </a:rPr>
              <a:t>: Sensors are tested under controlled conditions to ensure accurate spoilage detection.​​</a:t>
            </a:r>
            <a:endParaRPr lang="en-US">
              <a:latin typeface="Times New Roman"/>
              <a:cs typeface="Times New Roman"/>
            </a:endParaRPr>
          </a:p>
          <a:p>
            <a:pPr marL="228600" indent="-228600" algn="just">
              <a:buFont typeface="Arial"/>
              <a:buChar char="•"/>
            </a:pPr>
            <a:r>
              <a:rPr lang="en-US" b="1">
                <a:latin typeface="Times New Roman"/>
                <a:cs typeface="Arial"/>
              </a:rPr>
              <a:t>Navigation System</a:t>
            </a:r>
            <a:r>
              <a:rPr lang="en-US">
                <a:latin typeface="Times New Roman"/>
                <a:cs typeface="Arial"/>
              </a:rPr>
              <a:t>: Motors, wheels, and sensors are integrated with basic motion control and obstacle avoidance.​​</a:t>
            </a:r>
          </a:p>
          <a:p>
            <a:pPr marL="228600" indent="-228600" algn="just">
              <a:buFont typeface="Arial"/>
              <a:buChar char="•"/>
            </a:pPr>
            <a:endParaRPr lang="en-US">
              <a:latin typeface="Times New Roman"/>
              <a:cs typeface="Arial"/>
            </a:endParaRPr>
          </a:p>
          <a:p>
            <a:pPr algn="just"/>
            <a:r>
              <a:rPr lang="en-US" sz="2000" b="1">
                <a:latin typeface="Times New Roman"/>
                <a:cs typeface="Arial"/>
              </a:rPr>
              <a:t>Software Development</a:t>
            </a:r>
            <a:r>
              <a:rPr lang="en-US" sz="2400" b="1">
                <a:latin typeface="Times New Roman"/>
                <a:cs typeface="Arial"/>
              </a:rPr>
              <a:t> </a:t>
            </a:r>
            <a:endParaRPr lang="en-US" sz="2400">
              <a:latin typeface="Times New Roman"/>
              <a:cs typeface="Arial"/>
            </a:endParaRPr>
          </a:p>
          <a:p>
            <a:pPr marL="228600" indent="-228600" algn="just">
              <a:buFont typeface="Arial"/>
              <a:buChar char="•"/>
            </a:pPr>
            <a:r>
              <a:rPr lang="en-US" b="1">
                <a:latin typeface="Times New Roman"/>
                <a:cs typeface="Arial"/>
              </a:rPr>
              <a:t>Data Processing</a:t>
            </a:r>
            <a:r>
              <a:rPr lang="en-US">
                <a:latin typeface="Times New Roman"/>
                <a:cs typeface="Arial"/>
              </a:rPr>
              <a:t>: The unit is programmed for real-time data acquisition, noise filtering, and standardization.​​​​</a:t>
            </a:r>
          </a:p>
          <a:p>
            <a:pPr marL="228600" indent="-228600" algn="just">
              <a:buFont typeface="Arial"/>
              <a:buChar char="•"/>
            </a:pPr>
            <a:r>
              <a:rPr lang="en-US" b="1">
                <a:latin typeface="Times New Roman"/>
                <a:cs typeface="Arial"/>
              </a:rPr>
              <a:t>Navigation Algorithms</a:t>
            </a:r>
            <a:r>
              <a:rPr lang="en-US">
                <a:latin typeface="Times New Roman"/>
                <a:cs typeface="Arial"/>
              </a:rPr>
              <a:t>: SLAM enables autonomous movement and efficient path planning.​​</a:t>
            </a:r>
            <a:endParaRPr lang="en-US">
              <a:latin typeface="Times New Roman"/>
              <a:cs typeface="Times New Roman"/>
            </a:endParaRPr>
          </a:p>
          <a:p>
            <a:pPr marL="228600" indent="-228600" algn="just">
              <a:buFont typeface="Arial"/>
              <a:buChar char="•"/>
            </a:pPr>
            <a:r>
              <a:rPr lang="en-US" b="1">
                <a:latin typeface="Times New Roman"/>
                <a:cs typeface="Arial"/>
              </a:rPr>
              <a:t>Alert System</a:t>
            </a:r>
            <a:r>
              <a:rPr lang="en-US">
                <a:latin typeface="Times New Roman"/>
                <a:cs typeface="Arial"/>
              </a:rPr>
              <a:t>: Spoilage detection alerts are sent via ESP32 , with real-time monitoring via a dashboard or mobile app.​</a:t>
            </a:r>
          </a:p>
        </p:txBody>
      </p:sp>
    </p:spTree>
    <p:extLst>
      <p:ext uri="{BB962C8B-B14F-4D97-AF65-F5344CB8AC3E}">
        <p14:creationId xmlns:p14="http://schemas.microsoft.com/office/powerpoint/2010/main" val="889374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D72712-086A-40CB-29D1-2FC128D25BD5}"/>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FB1FA3A-FE57-3A8C-27E7-1B2086506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0C92A11A-7996-60FC-21C3-CBE1EB3E47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5DFA14A4-E888-B20B-41A9-CAA91E7BA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023F3B2-4F74-A769-7FEC-E698A4B96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7DA1436-B4BF-63DB-E241-E63DA73F3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AC3FE0E5-F268-BF8A-F467-FA9AEF9CEB34}"/>
              </a:ext>
            </a:extLst>
          </p:cNvPr>
          <p:cNvSpPr txBox="1"/>
          <p:nvPr/>
        </p:nvSpPr>
        <p:spPr>
          <a:xfrm>
            <a:off x="1045028" y="727432"/>
            <a:ext cx="9941319" cy="5807316"/>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defTabSz="914400">
              <a:lnSpc>
                <a:spcPct val="110000"/>
              </a:lnSpc>
              <a:spcBef>
                <a:spcPts val="1000"/>
              </a:spcBef>
            </a:pPr>
            <a:r>
              <a:rPr lang="en-US" sz="2000" b="1">
                <a:latin typeface="Times New Roman"/>
                <a:cs typeface="Times New Roman"/>
              </a:rPr>
              <a:t>Testing</a:t>
            </a:r>
            <a:endParaRPr lang="en-US" sz="1700" b="1">
              <a:latin typeface="Times New Roman"/>
              <a:cs typeface="Times New Roman"/>
            </a:endParaRPr>
          </a:p>
          <a:p>
            <a:pPr marL="285750" indent="-285750" algn="just" defTabSz="914400">
              <a:lnSpc>
                <a:spcPct val="110000"/>
              </a:lnSpc>
              <a:spcBef>
                <a:spcPts val="1000"/>
              </a:spcBef>
              <a:buFont typeface="Arial" panose="020B0604020202020204" pitchFamily="34" charset="0"/>
              <a:buChar char="•"/>
            </a:pPr>
            <a:r>
              <a:rPr lang="en-US" sz="1700" b="1">
                <a:latin typeface="Times New Roman"/>
                <a:cs typeface="Times New Roman"/>
              </a:rPr>
              <a:t>Sensor Testing</a:t>
            </a:r>
            <a:r>
              <a:rPr lang="en-US" sz="1700">
                <a:latin typeface="Times New Roman"/>
                <a:cs typeface="Times New Roman"/>
              </a:rPr>
              <a:t>: Rancidity conditions are simulated to evaluate sensor sensitivity, accuracy, and odor classification performance.</a:t>
            </a:r>
            <a:endParaRPr lang="en-US"/>
          </a:p>
          <a:p>
            <a:pPr marL="285750" indent="-285750" algn="just" defTabSz="914400">
              <a:lnSpc>
                <a:spcPct val="110000"/>
              </a:lnSpc>
              <a:spcBef>
                <a:spcPts val="1000"/>
              </a:spcBef>
              <a:buFont typeface="Arial" panose="020B0604020202020204" pitchFamily="34" charset="0"/>
              <a:buChar char="•"/>
            </a:pPr>
            <a:r>
              <a:rPr lang="en-US" sz="1700" b="1">
                <a:latin typeface="Times New Roman"/>
                <a:cs typeface="Times New Roman"/>
              </a:rPr>
              <a:t>Navigation Testing</a:t>
            </a:r>
            <a:r>
              <a:rPr lang="en-US" sz="1700">
                <a:latin typeface="Times New Roman"/>
                <a:cs typeface="Times New Roman"/>
              </a:rPr>
              <a:t>: The robot is tested in a controlled environment to ensure effective obstacle detection and path planning.</a:t>
            </a:r>
          </a:p>
          <a:p>
            <a:pPr algn="just" defTabSz="914400">
              <a:lnSpc>
                <a:spcPct val="110000"/>
              </a:lnSpc>
              <a:spcBef>
                <a:spcPts val="1000"/>
              </a:spcBef>
            </a:pPr>
            <a:r>
              <a:rPr lang="en-US" sz="2000" b="1">
                <a:latin typeface="Times New Roman"/>
                <a:cs typeface="Times New Roman"/>
              </a:rPr>
              <a:t>Optimization</a:t>
            </a:r>
            <a:endParaRPr lang="en-US">
              <a:latin typeface="Avenir Next LT Pro"/>
              <a:cs typeface="Times New Roman"/>
            </a:endParaRPr>
          </a:p>
          <a:p>
            <a:pPr marL="285750" indent="-285750" algn="just" defTabSz="914400">
              <a:lnSpc>
                <a:spcPct val="110000"/>
              </a:lnSpc>
              <a:spcBef>
                <a:spcPts val="1000"/>
              </a:spcBef>
              <a:buFont typeface="Arial"/>
              <a:buChar char="•"/>
            </a:pPr>
            <a:r>
              <a:rPr lang="en-US" sz="1700">
                <a:latin typeface="Times New Roman"/>
                <a:cs typeface="Times New Roman"/>
              </a:rPr>
              <a:t>Sensors are recalibrated for improved accuracy, navigation algorithms are refined for better mapping, and odor classification models are enhanced to reduce false detections.</a:t>
            </a:r>
            <a:endParaRPr lang="en-US"/>
          </a:p>
          <a:p>
            <a:pPr algn="just" defTabSz="914400">
              <a:lnSpc>
                <a:spcPct val="110000"/>
              </a:lnSpc>
              <a:spcBef>
                <a:spcPts val="1000"/>
              </a:spcBef>
            </a:pPr>
            <a:r>
              <a:rPr lang="en-US" sz="2000" b="1">
                <a:latin typeface="Times New Roman"/>
                <a:cs typeface="Times New Roman"/>
              </a:rPr>
              <a:t>Final Model</a:t>
            </a:r>
            <a:endParaRPr lang="en-US" sz="2000">
              <a:latin typeface="Times New Roman"/>
              <a:cs typeface="Times New Roman"/>
            </a:endParaRPr>
          </a:p>
          <a:p>
            <a:pPr marL="285750" indent="-285750" algn="just" defTabSz="914400">
              <a:lnSpc>
                <a:spcPct val="110000"/>
              </a:lnSpc>
              <a:spcBef>
                <a:spcPts val="1000"/>
              </a:spcBef>
              <a:buFont typeface="Arial,Sans-Serif"/>
              <a:buChar char="•"/>
            </a:pPr>
            <a:r>
              <a:rPr lang="en-US" sz="1700">
                <a:latin typeface="Times New Roman"/>
                <a:cs typeface="Times New Roman"/>
              </a:rPr>
              <a:t> A fully functional robot is built and deployed</a:t>
            </a:r>
          </a:p>
          <a:p>
            <a:pPr defTabSz="914400">
              <a:lnSpc>
                <a:spcPct val="110000"/>
              </a:lnSpc>
              <a:spcBef>
                <a:spcPts val="1000"/>
              </a:spcBef>
            </a:pPr>
            <a:endParaRPr lang="en-US" sz="1700">
              <a:latin typeface="Avenir Next LT Pro"/>
              <a:cs typeface="Times New Roman"/>
            </a:endParaRPr>
          </a:p>
          <a:p>
            <a:pPr marL="228600" indent="-228600" defTabSz="914400">
              <a:lnSpc>
                <a:spcPct val="90000"/>
              </a:lnSpc>
              <a:spcAft>
                <a:spcPts val="600"/>
              </a:spcAft>
              <a:buFont typeface="Arial" panose="020B0604020202020204" pitchFamily="34" charset="0"/>
              <a:buChar char="•"/>
            </a:pPr>
            <a:endParaRPr lang="en-US">
              <a:latin typeface="Avenir Next LT Pro"/>
              <a:cs typeface="Times New Roman"/>
            </a:endParaRPr>
          </a:p>
        </p:txBody>
      </p:sp>
      <p:cxnSp>
        <p:nvCxnSpPr>
          <p:cNvPr id="35" name="Straight Connector 34">
            <a:extLst>
              <a:ext uri="{FF2B5EF4-FFF2-40B4-BE49-F238E27FC236}">
                <a16:creationId xmlns:a16="http://schemas.microsoft.com/office/drawing/2014/main" id="{29022B02-A501-191A-DD0C-37F6FF3B21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83A32771-C346-ED90-8D4D-012E894773E0}"/>
              </a:ext>
            </a:extLst>
          </p:cNvPr>
          <p:cNvSpPr>
            <a:spLocks noGrp="1"/>
          </p:cNvSpPr>
          <p:nvPr>
            <p:ph type="dt" sz="half" idx="10"/>
          </p:nvPr>
        </p:nvSpPr>
        <p:spPr>
          <a:xfrm>
            <a:off x="838200" y="6492240"/>
            <a:ext cx="2743200" cy="365125"/>
          </a:xfrm>
        </p:spPr>
        <p:txBody>
          <a:bodyPr vert="horz" lIns="91440" tIns="45720" rIns="91440" bIns="45720" rtlCol="0" anchor="ctr">
            <a:normAutofit/>
          </a:bodyPr>
          <a:lstStyle/>
          <a:p>
            <a:pPr defTabSz="914400">
              <a:spcAft>
                <a:spcPts val="600"/>
              </a:spcAft>
            </a:pPr>
            <a:fld id="{ABAC8800-0D6D-4B1D-9AFE-CC06292EB6D0}" type="datetime1">
              <a:pPr defTabSz="914400">
                <a:spcAft>
                  <a:spcPts val="600"/>
                </a:spcAft>
              </a:pPr>
              <a:t>2/17/2025</a:t>
            </a:fld>
            <a:endParaRPr lang="en-US"/>
          </a:p>
        </p:txBody>
      </p:sp>
      <p:sp>
        <p:nvSpPr>
          <p:cNvPr id="4" name="Slide Number Placeholder 3">
            <a:extLst>
              <a:ext uri="{FF2B5EF4-FFF2-40B4-BE49-F238E27FC236}">
                <a16:creationId xmlns:a16="http://schemas.microsoft.com/office/drawing/2014/main" id="{43FBF8D3-A693-226F-AD4F-FDD5115FC9FA}"/>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defTabSz="914400">
              <a:spcAft>
                <a:spcPts val="600"/>
              </a:spcAft>
            </a:pPr>
            <a:fld id="{A65A5C87-DF58-40C8-B092-1DE63DB4547E}" type="slidenum">
              <a:rPr lang="en-US" dirty="0"/>
              <a:pPr defTabSz="914400">
                <a:spcAft>
                  <a:spcPts val="600"/>
                </a:spcAft>
              </a:pPr>
              <a:t>13</a:t>
            </a:fld>
            <a:endParaRPr lang="en-US"/>
          </a:p>
        </p:txBody>
      </p:sp>
    </p:spTree>
    <p:extLst>
      <p:ext uri="{BB962C8B-B14F-4D97-AF65-F5344CB8AC3E}">
        <p14:creationId xmlns:p14="http://schemas.microsoft.com/office/powerpoint/2010/main" val="230999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14BF5-A114-C844-7557-D4E19029509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81E019C-FA78-66D9-FD45-7DA78F9CCB17}"/>
              </a:ext>
            </a:extLst>
          </p:cNvPr>
          <p:cNvSpPr>
            <a:spLocks noGrp="1"/>
          </p:cNvSpPr>
          <p:nvPr>
            <p:ph type="dt" sz="half" idx="10"/>
          </p:nvPr>
        </p:nvSpPr>
        <p:spPr/>
        <p:txBody>
          <a:bodyPr/>
          <a:lstStyle/>
          <a:p>
            <a:fld id="{1B28E989-D668-457A-8AAF-5436BDBB8B5D}" type="datetime1">
              <a:t>2/17/2025</a:t>
            </a:fld>
            <a:endParaRPr lang="en-US"/>
          </a:p>
        </p:txBody>
      </p:sp>
      <p:sp>
        <p:nvSpPr>
          <p:cNvPr id="6" name="Slide Number Placeholder 5">
            <a:extLst>
              <a:ext uri="{FF2B5EF4-FFF2-40B4-BE49-F238E27FC236}">
                <a16:creationId xmlns:a16="http://schemas.microsoft.com/office/drawing/2014/main" id="{EE651718-C64D-CF11-E1DC-A821C93FE4A1}"/>
              </a:ext>
            </a:extLst>
          </p:cNvPr>
          <p:cNvSpPr>
            <a:spLocks noGrp="1"/>
          </p:cNvSpPr>
          <p:nvPr>
            <p:ph type="sldNum" sz="quarter" idx="12"/>
          </p:nvPr>
        </p:nvSpPr>
        <p:spPr/>
        <p:txBody>
          <a:bodyPr/>
          <a:lstStyle/>
          <a:p>
            <a:fld id="{A65A5C87-DF58-40C8-B092-1DE63DB4547E}" type="slidenum">
              <a:rPr lang="en-US" dirty="0"/>
              <a:t>14</a:t>
            </a:fld>
            <a:endParaRPr lang="en-US"/>
          </a:p>
        </p:txBody>
      </p:sp>
      <p:sp>
        <p:nvSpPr>
          <p:cNvPr id="14" name="Text 0">
            <a:extLst>
              <a:ext uri="{FF2B5EF4-FFF2-40B4-BE49-F238E27FC236}">
                <a16:creationId xmlns:a16="http://schemas.microsoft.com/office/drawing/2014/main" id="{A9561DE5-6A58-3361-4EF0-FCB605D12B2A}"/>
              </a:ext>
            </a:extLst>
          </p:cNvPr>
          <p:cNvSpPr/>
          <p:nvPr/>
        </p:nvSpPr>
        <p:spPr>
          <a:xfrm>
            <a:off x="824216" y="840493"/>
            <a:ext cx="10752336" cy="1168797"/>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4583"/>
              </a:lnSpc>
            </a:pPr>
            <a:r>
              <a:rPr lang="en-US" sz="3650" b="1" kern="0" spc="-37">
                <a:solidFill>
                  <a:srgbClr val="000000"/>
                </a:solidFill>
                <a:latin typeface="Times New Roman"/>
                <a:cs typeface="Times New Roman"/>
              </a:rPr>
              <a:t>Components </a:t>
            </a:r>
          </a:p>
        </p:txBody>
      </p:sp>
      <p:sp>
        <p:nvSpPr>
          <p:cNvPr id="15" name="Text 1">
            <a:extLst>
              <a:ext uri="{FF2B5EF4-FFF2-40B4-BE49-F238E27FC236}">
                <a16:creationId xmlns:a16="http://schemas.microsoft.com/office/drawing/2014/main" id="{0AFB83D6-E9E6-53D5-6A45-5719291BFA7A}"/>
              </a:ext>
            </a:extLst>
          </p:cNvPr>
          <p:cNvSpPr/>
          <p:nvPr/>
        </p:nvSpPr>
        <p:spPr>
          <a:xfrm>
            <a:off x="1440079" y="2129871"/>
            <a:ext cx="4238802" cy="3888826"/>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342900" indent="-342900">
              <a:buSzPct val="100000"/>
              <a:buFont typeface="Arial"/>
              <a:buChar char="•"/>
            </a:pPr>
            <a:r>
              <a:rPr lang="en-US" sz="2000">
                <a:solidFill>
                  <a:srgbClr val="000000"/>
                </a:solidFill>
                <a:latin typeface="Times New Roman"/>
                <a:ea typeface="Source Sans Pro"/>
                <a:cs typeface="Times New Roman"/>
              </a:rPr>
              <a:t> </a:t>
            </a:r>
            <a:r>
              <a:rPr lang="en-US" sz="2000">
                <a:solidFill>
                  <a:srgbClr val="000000"/>
                </a:solidFill>
                <a:latin typeface="Times New Roman"/>
                <a:ea typeface="+mn-lt"/>
                <a:cs typeface="Times New Roman"/>
              </a:rPr>
              <a:t>DC Motors </a:t>
            </a:r>
            <a:endParaRPr lang="en-US" sz="2000">
              <a:solidFill>
                <a:srgbClr val="000000"/>
              </a:solidFill>
              <a:latin typeface="Times New Roman"/>
              <a:ea typeface="Calibri"/>
              <a:cs typeface="Times New Roman"/>
            </a:endParaRPr>
          </a:p>
          <a:p>
            <a:pPr marL="342900" indent="-342900">
              <a:buSzPct val="100000"/>
              <a:buFont typeface="Arial"/>
              <a:buChar char="•"/>
            </a:pPr>
            <a:endParaRPr lang="en-US" sz="2000">
              <a:solidFill>
                <a:srgbClr val="000000"/>
              </a:solidFill>
              <a:latin typeface="Times New Roman"/>
              <a:ea typeface="Calibri"/>
              <a:cs typeface="Times New Roman"/>
            </a:endParaRPr>
          </a:p>
          <a:p>
            <a:pPr marL="342900" indent="-342900">
              <a:buSzPct val="100000"/>
              <a:buFont typeface="Arial"/>
              <a:buChar char="•"/>
            </a:pPr>
            <a:r>
              <a:rPr lang="en-US" sz="2000">
                <a:solidFill>
                  <a:srgbClr val="000000"/>
                </a:solidFill>
                <a:latin typeface="Times New Roman"/>
                <a:ea typeface="+mn-lt"/>
                <a:cs typeface="Times New Roman"/>
              </a:rPr>
              <a:t>Chassis </a:t>
            </a:r>
            <a:endParaRPr lang="en-US" sz="2000">
              <a:solidFill>
                <a:srgbClr val="000000"/>
              </a:solidFill>
              <a:latin typeface="Times New Roman"/>
              <a:cs typeface="Times New Roman"/>
            </a:endParaRPr>
          </a:p>
          <a:p>
            <a:pPr marL="342900" indent="-342900">
              <a:buSzPct val="100000"/>
              <a:buFont typeface="Arial"/>
              <a:buChar char="•"/>
            </a:pPr>
            <a:endParaRPr lang="en-US" sz="2000">
              <a:solidFill>
                <a:srgbClr val="000000"/>
              </a:solidFill>
              <a:latin typeface="Times New Roman"/>
              <a:cs typeface="Times New Roman"/>
            </a:endParaRPr>
          </a:p>
          <a:p>
            <a:pPr marL="342900" indent="-342900">
              <a:buSzPct val="100000"/>
              <a:buFont typeface="Arial"/>
              <a:buChar char="•"/>
            </a:pPr>
            <a:r>
              <a:rPr lang="en-US" sz="2000">
                <a:solidFill>
                  <a:srgbClr val="000000"/>
                </a:solidFill>
                <a:latin typeface="Times New Roman"/>
                <a:ea typeface="+mn-lt"/>
                <a:cs typeface="Times New Roman"/>
              </a:rPr>
              <a:t>Wheels </a:t>
            </a:r>
            <a:endParaRPr lang="en-US" sz="2000">
              <a:solidFill>
                <a:srgbClr val="000000"/>
              </a:solidFill>
              <a:latin typeface="Times New Roman"/>
              <a:cs typeface="Times New Roman"/>
            </a:endParaRPr>
          </a:p>
          <a:p>
            <a:pPr marL="342900" indent="-342900">
              <a:buSzPct val="100000"/>
              <a:buFont typeface="Arial"/>
              <a:buChar char="•"/>
            </a:pPr>
            <a:endParaRPr lang="en-US" sz="2000">
              <a:solidFill>
                <a:srgbClr val="000000"/>
              </a:solidFill>
              <a:latin typeface="Times New Roman"/>
              <a:cs typeface="Times New Roman"/>
            </a:endParaRPr>
          </a:p>
          <a:p>
            <a:pPr marL="342900" indent="-342900">
              <a:buSzPct val="100000"/>
              <a:buFont typeface="Arial"/>
              <a:buChar char="•"/>
            </a:pPr>
            <a:r>
              <a:rPr lang="en-US" sz="2000">
                <a:solidFill>
                  <a:srgbClr val="000000"/>
                </a:solidFill>
                <a:latin typeface="Times New Roman"/>
                <a:ea typeface="+mn-lt"/>
                <a:cs typeface="Times New Roman"/>
              </a:rPr>
              <a:t>Battery pack </a:t>
            </a:r>
            <a:endParaRPr lang="en-US" sz="2000">
              <a:solidFill>
                <a:srgbClr val="000000"/>
              </a:solidFill>
              <a:latin typeface="Times New Roman"/>
              <a:cs typeface="Times New Roman"/>
            </a:endParaRPr>
          </a:p>
          <a:p>
            <a:pPr marL="342900" indent="-342900">
              <a:buSzPct val="100000"/>
              <a:buFont typeface="Arial"/>
              <a:buChar char="•"/>
            </a:pPr>
            <a:endParaRPr lang="en-US" sz="2000">
              <a:solidFill>
                <a:srgbClr val="000000"/>
              </a:solidFill>
              <a:latin typeface="Times New Roman"/>
              <a:cs typeface="Times New Roman"/>
            </a:endParaRPr>
          </a:p>
          <a:p>
            <a:pPr marL="342900" indent="-342900">
              <a:buSzPct val="100000"/>
              <a:buFont typeface="Arial"/>
              <a:buChar char="•"/>
            </a:pPr>
            <a:r>
              <a:rPr lang="en-US" sz="2000">
                <a:solidFill>
                  <a:srgbClr val="000000"/>
                </a:solidFill>
                <a:latin typeface="Times New Roman"/>
                <a:ea typeface="+mn-lt"/>
                <a:cs typeface="Times New Roman"/>
              </a:rPr>
              <a:t>Breadboard  </a:t>
            </a:r>
            <a:endParaRPr lang="en-US" sz="2000">
              <a:solidFill>
                <a:srgbClr val="000000"/>
              </a:solidFill>
              <a:latin typeface="Times New Roman"/>
              <a:cs typeface="Times New Roman"/>
            </a:endParaRPr>
          </a:p>
          <a:p>
            <a:pPr marL="342900" indent="-342900">
              <a:buSzPct val="100000"/>
              <a:buFont typeface="Arial"/>
              <a:buChar char="•"/>
            </a:pPr>
            <a:endParaRPr lang="en-US" sz="2000">
              <a:solidFill>
                <a:srgbClr val="000000"/>
              </a:solidFill>
              <a:latin typeface="Times New Roman"/>
              <a:cs typeface="Times New Roman"/>
            </a:endParaRPr>
          </a:p>
          <a:p>
            <a:pPr marL="342900" indent="-342900">
              <a:buSzPct val="100000"/>
              <a:buFont typeface="Arial"/>
              <a:buChar char="•"/>
            </a:pPr>
            <a:r>
              <a:rPr lang="en-US" sz="2000">
                <a:solidFill>
                  <a:srgbClr val="000000"/>
                </a:solidFill>
                <a:latin typeface="Times New Roman"/>
                <a:ea typeface="+mn-lt"/>
                <a:cs typeface="Times New Roman"/>
              </a:rPr>
              <a:t>Wires</a:t>
            </a:r>
          </a:p>
          <a:p>
            <a:pPr>
              <a:buSzPct val="100000"/>
            </a:pPr>
            <a:endParaRPr lang="en-US" sz="2000">
              <a:solidFill>
                <a:srgbClr val="000000"/>
              </a:solidFill>
              <a:latin typeface="Times New Roman"/>
              <a:cs typeface="Times New Roman"/>
            </a:endParaRPr>
          </a:p>
          <a:p>
            <a:pPr marL="342900" indent="-342900">
              <a:buSzPct val="100000"/>
              <a:buFont typeface="Arial"/>
              <a:buChar char="•"/>
            </a:pPr>
            <a:r>
              <a:rPr lang="en-US" sz="2000">
                <a:solidFill>
                  <a:srgbClr val="000000"/>
                </a:solidFill>
                <a:latin typeface="Times New Roman"/>
                <a:cs typeface="Times New Roman"/>
              </a:rPr>
              <a:t>ESP32</a:t>
            </a:r>
          </a:p>
          <a:p>
            <a:pPr>
              <a:buSzPct val="100000"/>
            </a:pPr>
            <a:endParaRPr lang="en-US" sz="2000">
              <a:solidFill>
                <a:srgbClr val="000000"/>
              </a:solidFill>
              <a:latin typeface="Times New Roman"/>
              <a:ea typeface="Calibri" panose="020F0502020204030204"/>
              <a:cs typeface="Times New Roman"/>
            </a:endParaRPr>
          </a:p>
          <a:p>
            <a:pPr>
              <a:buSzPct val="100000"/>
            </a:pPr>
            <a:endParaRPr lang="en-US" sz="2000">
              <a:solidFill>
                <a:srgbClr val="000000"/>
              </a:solidFill>
              <a:latin typeface="Times New Roman"/>
              <a:ea typeface="Calibri" panose="020F0502020204030204"/>
              <a:cs typeface="Times New Roman"/>
            </a:endParaRPr>
          </a:p>
          <a:p>
            <a:pPr>
              <a:buSzPct val="100000"/>
            </a:pPr>
            <a:endParaRPr lang="en-US" sz="2000">
              <a:solidFill>
                <a:srgbClr val="000000"/>
              </a:solidFill>
              <a:latin typeface="Times New Roman"/>
              <a:ea typeface="Calibri" panose="020F0502020204030204"/>
              <a:cs typeface="Times New Roman"/>
            </a:endParaRPr>
          </a:p>
          <a:p>
            <a:pPr>
              <a:buSzPct val="100000"/>
              <a:buFont typeface="Arial"/>
              <a:buChar char="•"/>
            </a:pPr>
            <a:endParaRPr lang="en-US" sz="2000">
              <a:solidFill>
                <a:srgbClr val="000000"/>
              </a:solidFill>
              <a:latin typeface="Times New Roman"/>
              <a:ea typeface="Calibri" panose="020F0502020204030204"/>
              <a:cs typeface="Times New Roman"/>
            </a:endParaRPr>
          </a:p>
          <a:p>
            <a:pPr>
              <a:buSzPct val="100000"/>
              <a:buFont typeface="Arial"/>
              <a:buChar char="•"/>
            </a:pPr>
            <a:endParaRPr lang="en-US" sz="2000">
              <a:solidFill>
                <a:srgbClr val="000000"/>
              </a:solidFill>
              <a:latin typeface="Times New Roman"/>
              <a:ea typeface="Calibri" panose="020F0502020204030204"/>
              <a:cs typeface="Times New Roman"/>
            </a:endParaRPr>
          </a:p>
          <a:p>
            <a:pPr>
              <a:buSzPct val="100000"/>
            </a:pPr>
            <a:endParaRPr lang="en-US" sz="2000">
              <a:solidFill>
                <a:srgbClr val="000000"/>
              </a:solidFill>
              <a:latin typeface="Times New Roman"/>
              <a:ea typeface="Calibri" panose="020F0502020204030204"/>
              <a:cs typeface="Times New Roman"/>
            </a:endParaRPr>
          </a:p>
        </p:txBody>
      </p:sp>
      <p:sp>
        <p:nvSpPr>
          <p:cNvPr id="18" name="Text 1">
            <a:extLst>
              <a:ext uri="{FF2B5EF4-FFF2-40B4-BE49-F238E27FC236}">
                <a16:creationId xmlns:a16="http://schemas.microsoft.com/office/drawing/2014/main" id="{D0659947-824E-2B31-6FDA-704E8F0A203E}"/>
              </a:ext>
            </a:extLst>
          </p:cNvPr>
          <p:cNvSpPr/>
          <p:nvPr/>
        </p:nvSpPr>
        <p:spPr>
          <a:xfrm>
            <a:off x="5678052" y="2129870"/>
            <a:ext cx="4238802" cy="3888826"/>
          </a:xfrm>
          <a:prstGeom prst="rect">
            <a:avLst/>
          </a:prstGeom>
          <a:noFill/>
          <a:ln/>
        </p:spPr>
        <p:txBody>
          <a:bodyPr wrap="non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marL="342900" indent="-342900">
              <a:buSzPct val="100000"/>
              <a:buFont typeface="Arial"/>
              <a:buChar char="•"/>
            </a:pPr>
            <a:r>
              <a:rPr lang="en-US" sz="2000">
                <a:solidFill>
                  <a:srgbClr val="000000"/>
                </a:solidFill>
                <a:latin typeface="Times New Roman"/>
                <a:ea typeface="Source Sans Pro"/>
                <a:cs typeface="Times New Roman"/>
              </a:rPr>
              <a:t>Arduino Nano BLE 33 Sense</a:t>
            </a:r>
            <a:endParaRPr lang="en-US" sz="2000">
              <a:solidFill>
                <a:srgbClr val="000000"/>
              </a:solidFill>
              <a:latin typeface="Times New Roman"/>
              <a:ea typeface="Calibri"/>
              <a:cs typeface="Times New Roman"/>
            </a:endParaRPr>
          </a:p>
          <a:p>
            <a:pPr>
              <a:buSzPct val="100000"/>
            </a:pPr>
            <a:endParaRPr lang="en-US" sz="2000">
              <a:solidFill>
                <a:srgbClr val="000000"/>
              </a:solidFill>
              <a:latin typeface="Times New Roman"/>
              <a:ea typeface="Source Sans Pro"/>
              <a:cs typeface="Times New Roman"/>
            </a:endParaRPr>
          </a:p>
          <a:p>
            <a:pPr marL="342900" indent="-342900">
              <a:buSzPct val="100000"/>
              <a:buFont typeface="Arial"/>
              <a:buChar char="•"/>
            </a:pPr>
            <a:r>
              <a:rPr lang="en-US" sz="2000">
                <a:solidFill>
                  <a:srgbClr val="000000"/>
                </a:solidFill>
                <a:latin typeface="Times New Roman"/>
                <a:ea typeface="Source Sans Pro"/>
                <a:cs typeface="Times New Roman"/>
              </a:rPr>
              <a:t>MOS Sensors</a:t>
            </a:r>
          </a:p>
          <a:p>
            <a:pPr>
              <a:buSzPct val="100000"/>
            </a:pPr>
            <a:endParaRPr lang="en-US" sz="2000">
              <a:solidFill>
                <a:srgbClr val="000000"/>
              </a:solidFill>
              <a:latin typeface="Times New Roman"/>
              <a:ea typeface="Source Sans Pro"/>
              <a:cs typeface="Times New Roman"/>
            </a:endParaRPr>
          </a:p>
          <a:p>
            <a:pPr>
              <a:buSzPct val="100000"/>
            </a:pPr>
            <a:endParaRPr lang="en-US" sz="2000">
              <a:solidFill>
                <a:srgbClr val="000000"/>
              </a:solidFill>
              <a:latin typeface="Times New Roman"/>
              <a:ea typeface="Calibri"/>
              <a:cs typeface="Times New Roman"/>
            </a:endParaRPr>
          </a:p>
          <a:p>
            <a:pPr>
              <a:buSzPct val="100000"/>
            </a:pPr>
            <a:endParaRPr lang="en-US" sz="2000">
              <a:solidFill>
                <a:srgbClr val="000000"/>
              </a:solidFill>
              <a:latin typeface="Times New Roman"/>
              <a:ea typeface="Calibri"/>
              <a:cs typeface="Times New Roman"/>
            </a:endParaRPr>
          </a:p>
          <a:p>
            <a:pPr>
              <a:buSzPct val="100000"/>
            </a:pPr>
            <a:endParaRPr lang="en-US" sz="2000">
              <a:solidFill>
                <a:srgbClr val="000000"/>
              </a:solidFill>
              <a:latin typeface="Times New Roman"/>
              <a:ea typeface="Calibri"/>
              <a:cs typeface="Times New Roman"/>
            </a:endParaRPr>
          </a:p>
          <a:p>
            <a:pPr>
              <a:buSzPct val="100000"/>
              <a:buFont typeface="Arial"/>
              <a:buChar char="•"/>
            </a:pPr>
            <a:endParaRPr lang="en-US" sz="2000">
              <a:solidFill>
                <a:srgbClr val="000000"/>
              </a:solidFill>
              <a:latin typeface="Times New Roman"/>
              <a:ea typeface="Calibri"/>
              <a:cs typeface="Times New Roman"/>
            </a:endParaRPr>
          </a:p>
          <a:p>
            <a:pPr>
              <a:buSzPct val="100000"/>
              <a:buFont typeface="Arial"/>
              <a:buChar char="•"/>
            </a:pPr>
            <a:endParaRPr lang="en-US" sz="2000">
              <a:solidFill>
                <a:srgbClr val="000000"/>
              </a:solidFill>
              <a:latin typeface="Times New Roman"/>
              <a:ea typeface="Calibri"/>
              <a:cs typeface="Times New Roman"/>
            </a:endParaRPr>
          </a:p>
          <a:p>
            <a:pPr>
              <a:buSzPct val="100000"/>
            </a:pPr>
            <a:endParaRPr lang="en-US" sz="2000">
              <a:solidFill>
                <a:srgbClr val="000000"/>
              </a:solidFill>
              <a:latin typeface="Times New Roman"/>
              <a:ea typeface="Calibri"/>
              <a:cs typeface="Times New Roman"/>
            </a:endParaRPr>
          </a:p>
        </p:txBody>
      </p:sp>
    </p:spTree>
    <p:extLst>
      <p:ext uri="{BB962C8B-B14F-4D97-AF65-F5344CB8AC3E}">
        <p14:creationId xmlns:p14="http://schemas.microsoft.com/office/powerpoint/2010/main" val="90209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6F96C-E4B0-2BC2-37DE-4DC752BA295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3BEA694-D7A2-69C8-6EF1-F82C2804DCA3}"/>
              </a:ext>
            </a:extLst>
          </p:cNvPr>
          <p:cNvSpPr>
            <a:spLocks noGrp="1"/>
          </p:cNvSpPr>
          <p:nvPr>
            <p:ph type="dt" sz="half" idx="10"/>
          </p:nvPr>
        </p:nvSpPr>
        <p:spPr/>
        <p:txBody>
          <a:bodyPr/>
          <a:lstStyle/>
          <a:p>
            <a:fld id="{1B28E989-D668-457A-8AAF-5436BDBB8B5D}" type="datetime1">
              <a:t>2/17/2025</a:t>
            </a:fld>
            <a:endParaRPr lang="en-US"/>
          </a:p>
        </p:txBody>
      </p:sp>
      <p:sp>
        <p:nvSpPr>
          <p:cNvPr id="6" name="Slide Number Placeholder 5">
            <a:extLst>
              <a:ext uri="{FF2B5EF4-FFF2-40B4-BE49-F238E27FC236}">
                <a16:creationId xmlns:a16="http://schemas.microsoft.com/office/drawing/2014/main" id="{5A20C7B6-1E33-63E6-EC9E-F4A64AB9E9A8}"/>
              </a:ext>
            </a:extLst>
          </p:cNvPr>
          <p:cNvSpPr>
            <a:spLocks noGrp="1"/>
          </p:cNvSpPr>
          <p:nvPr>
            <p:ph type="sldNum" sz="quarter" idx="12"/>
          </p:nvPr>
        </p:nvSpPr>
        <p:spPr/>
        <p:txBody>
          <a:bodyPr/>
          <a:lstStyle/>
          <a:p>
            <a:fld id="{A65A5C87-DF58-40C8-B092-1DE63DB4547E}" type="slidenum">
              <a:rPr lang="en-US" dirty="0"/>
              <a:t>15</a:t>
            </a:fld>
            <a:endParaRPr lang="en-US"/>
          </a:p>
        </p:txBody>
      </p:sp>
      <p:sp>
        <p:nvSpPr>
          <p:cNvPr id="14" name="Text 0">
            <a:extLst>
              <a:ext uri="{FF2B5EF4-FFF2-40B4-BE49-F238E27FC236}">
                <a16:creationId xmlns:a16="http://schemas.microsoft.com/office/drawing/2014/main" id="{F2751084-DD0A-BD9F-A7FC-8E3D9CA240A1}"/>
              </a:ext>
            </a:extLst>
          </p:cNvPr>
          <p:cNvSpPr/>
          <p:nvPr/>
        </p:nvSpPr>
        <p:spPr>
          <a:xfrm>
            <a:off x="824216" y="840493"/>
            <a:ext cx="10752336" cy="1168797"/>
          </a:xfrm>
          <a:prstGeom prst="rect">
            <a:avLst/>
          </a:prstGeom>
          <a:noFill/>
          <a:ln/>
        </p:spPr>
        <p:txBody>
          <a:bodyPr wrap="square" lIns="0" tIns="0" rIns="0" bIns="0" rtlCol="0" anchor="t"/>
          <a:lst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a:lstStyle>
          <a:p>
            <a:pPr>
              <a:lnSpc>
                <a:spcPts val="4583"/>
              </a:lnSpc>
            </a:pPr>
            <a:r>
              <a:rPr lang="en-US" sz="3650" b="1" kern="0" spc="-37">
                <a:solidFill>
                  <a:srgbClr val="000000"/>
                </a:solidFill>
                <a:latin typeface="Times New Roman"/>
                <a:cs typeface="Times New Roman"/>
              </a:rPr>
              <a:t>Timeline</a:t>
            </a:r>
          </a:p>
        </p:txBody>
      </p:sp>
      <p:graphicFrame>
        <p:nvGraphicFramePr>
          <p:cNvPr id="2" name="Diagram 1">
            <a:extLst>
              <a:ext uri="{FF2B5EF4-FFF2-40B4-BE49-F238E27FC236}">
                <a16:creationId xmlns:a16="http://schemas.microsoft.com/office/drawing/2014/main" id="{179606EA-5BF3-5F3E-35C0-537E2F1D7C5E}"/>
              </a:ext>
            </a:extLst>
          </p:cNvPr>
          <p:cNvGraphicFramePr/>
          <p:nvPr>
            <p:extLst>
              <p:ext uri="{D42A27DB-BD31-4B8C-83A1-F6EECF244321}">
                <p14:modId xmlns:p14="http://schemas.microsoft.com/office/powerpoint/2010/main" val="3802074331"/>
              </p:ext>
            </p:extLst>
          </p:nvPr>
        </p:nvGraphicFramePr>
        <p:xfrm>
          <a:off x="1328492" y="1712422"/>
          <a:ext cx="9263209" cy="56408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288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7D16-B6AC-1C09-29C2-6AB4C13BAD14}"/>
              </a:ext>
            </a:extLst>
          </p:cNvPr>
          <p:cNvSpPr>
            <a:spLocks noGrp="1"/>
          </p:cNvSpPr>
          <p:nvPr>
            <p:ph type="title"/>
          </p:nvPr>
        </p:nvSpPr>
        <p:spPr/>
        <p:txBody>
          <a:bodyPr/>
          <a:lstStyle/>
          <a:p>
            <a:r>
              <a:rPr lang="en-US" b="1">
                <a:latin typeface="Times New Roman"/>
                <a:cs typeface="Times New Roman"/>
              </a:rPr>
              <a:t>References</a:t>
            </a:r>
          </a:p>
        </p:txBody>
      </p:sp>
      <p:sp>
        <p:nvSpPr>
          <p:cNvPr id="3" name="Content Placeholder 2">
            <a:extLst>
              <a:ext uri="{FF2B5EF4-FFF2-40B4-BE49-F238E27FC236}">
                <a16:creationId xmlns:a16="http://schemas.microsoft.com/office/drawing/2014/main" id="{6252195E-AF66-6570-9408-1A56DA898999}"/>
              </a:ext>
            </a:extLst>
          </p:cNvPr>
          <p:cNvSpPr>
            <a:spLocks noGrp="1"/>
          </p:cNvSpPr>
          <p:nvPr>
            <p:ph idx="1"/>
          </p:nvPr>
        </p:nvSpPr>
        <p:spPr>
          <a:xfrm>
            <a:off x="1115568" y="2204486"/>
            <a:ext cx="10168128" cy="3694176"/>
          </a:xfrm>
        </p:spPr>
        <p:txBody>
          <a:bodyPr vert="horz" lIns="91440" tIns="45720" rIns="91440" bIns="45720" rtlCol="0" anchor="t">
            <a:normAutofit fontScale="85000" lnSpcReduction="20000"/>
          </a:bodyPr>
          <a:lstStyle/>
          <a:p>
            <a:pPr marL="0" indent="0">
              <a:buNone/>
            </a:pPr>
            <a:r>
              <a:rPr lang="en-US" sz="1400"/>
              <a:t>[1] </a:t>
            </a:r>
            <a:r>
              <a:rPr lang="en-US" sz="1400">
                <a:ea typeface="+mn-lt"/>
                <a:cs typeface="+mn-lt"/>
              </a:rPr>
              <a:t> N. </a:t>
            </a:r>
            <a:r>
              <a:rPr lang="en-US" sz="1400" err="1">
                <a:ea typeface="+mn-lt"/>
                <a:cs typeface="+mn-lt"/>
              </a:rPr>
              <a:t>Neamsorn</a:t>
            </a:r>
            <a:r>
              <a:rPr lang="en-US" sz="1400">
                <a:ea typeface="+mn-lt"/>
                <a:cs typeface="+mn-lt"/>
              </a:rPr>
              <a:t>, V. </a:t>
            </a:r>
            <a:r>
              <a:rPr lang="en-US" sz="1400" err="1">
                <a:ea typeface="+mn-lt"/>
                <a:cs typeface="+mn-lt"/>
              </a:rPr>
              <a:t>Changrue</a:t>
            </a:r>
            <a:r>
              <a:rPr lang="en-US" sz="1400">
                <a:ea typeface="+mn-lt"/>
                <a:cs typeface="+mn-lt"/>
              </a:rPr>
              <a:t>, Y. </a:t>
            </a:r>
            <a:r>
              <a:rPr lang="en-US" sz="1400" err="1">
                <a:ea typeface="+mn-lt"/>
                <a:cs typeface="+mn-lt"/>
              </a:rPr>
              <a:t>Chanbang</a:t>
            </a:r>
            <a:r>
              <a:rPr lang="en-US" sz="1400">
                <a:ea typeface="+mn-lt"/>
                <a:cs typeface="+mn-lt"/>
              </a:rPr>
              <a:t>, K. </a:t>
            </a:r>
            <a:r>
              <a:rPr lang="en-US" sz="1400" err="1">
                <a:ea typeface="+mn-lt"/>
                <a:cs typeface="+mn-lt"/>
              </a:rPr>
              <a:t>Kunasakdakul</a:t>
            </a:r>
            <a:r>
              <a:rPr lang="en-US" sz="1400">
                <a:ea typeface="+mn-lt"/>
                <a:cs typeface="+mn-lt"/>
              </a:rPr>
              <a:t>, P. </a:t>
            </a:r>
            <a:r>
              <a:rPr lang="en-US" sz="1400" err="1">
                <a:ea typeface="+mn-lt"/>
                <a:cs typeface="+mn-lt"/>
              </a:rPr>
              <a:t>Theanjumpol</a:t>
            </a:r>
            <a:r>
              <a:rPr lang="en-US" sz="1400">
                <a:ea typeface="+mn-lt"/>
                <a:cs typeface="+mn-lt"/>
              </a:rPr>
              <a:t>, and P. </a:t>
            </a:r>
            <a:r>
              <a:rPr lang="en-US" sz="1400" err="1">
                <a:ea typeface="+mn-lt"/>
                <a:cs typeface="+mn-lt"/>
              </a:rPr>
              <a:t>Kantakaew</a:t>
            </a:r>
            <a:r>
              <a:rPr lang="en-US" sz="1400">
                <a:ea typeface="+mn-lt"/>
                <a:cs typeface="+mn-lt"/>
              </a:rPr>
              <a:t>, "Electronic nose system for rancidity and insect monitoring of brown rice," </a:t>
            </a:r>
            <a:r>
              <a:rPr lang="en-US" sz="1400" i="1">
                <a:ea typeface="+mn-lt"/>
                <a:cs typeface="+mn-lt"/>
              </a:rPr>
              <a:t>E3S Web of Conferences</a:t>
            </a:r>
            <a:r>
              <a:rPr lang="en-US" sz="1400">
                <a:ea typeface="+mn-lt"/>
                <a:cs typeface="+mn-lt"/>
              </a:rPr>
              <a:t>, vol. 187, p. 04015, 2020, DOI: 10.1051/e3sconf/202018704015.</a:t>
            </a:r>
          </a:p>
          <a:p>
            <a:pPr marL="0" indent="0">
              <a:buNone/>
            </a:pPr>
            <a:r>
              <a:rPr lang="en-US" sz="1400"/>
              <a:t>[2] </a:t>
            </a:r>
            <a:r>
              <a:rPr lang="en-US" sz="1400">
                <a:ea typeface="+mn-lt"/>
                <a:cs typeface="+mn-lt"/>
              </a:rPr>
              <a:t> Lydia J., S. Leones Sherwin </a:t>
            </a:r>
            <a:r>
              <a:rPr lang="en-US" sz="1400" err="1">
                <a:ea typeface="+mn-lt"/>
                <a:cs typeface="+mn-lt"/>
              </a:rPr>
              <a:t>Vimalraj</a:t>
            </a:r>
            <a:r>
              <a:rPr lang="en-US" sz="1400">
                <a:ea typeface="+mn-lt"/>
                <a:cs typeface="+mn-lt"/>
              </a:rPr>
              <a:t>, R. Monisha, and R. Murugan, "Automated food grain monitoring system for warehouse using IoT," </a:t>
            </a:r>
            <a:r>
              <a:rPr lang="en-US" sz="1400" i="1">
                <a:ea typeface="+mn-lt"/>
                <a:cs typeface="+mn-lt"/>
              </a:rPr>
              <a:t>Measurement: Sensors</a:t>
            </a:r>
            <a:r>
              <a:rPr lang="en-US" sz="1400">
                <a:ea typeface="+mn-lt"/>
                <a:cs typeface="+mn-lt"/>
              </a:rPr>
              <a:t>, vol. 24, p. 100472, 2022, DOI: 10.1016/j.measen.2022.100472.</a:t>
            </a:r>
          </a:p>
          <a:p>
            <a:pPr marL="0" indent="0">
              <a:buNone/>
            </a:pPr>
            <a:r>
              <a:rPr lang="en-US" sz="1400">
                <a:ea typeface="+mn-lt"/>
                <a:cs typeface="+mn-lt"/>
              </a:rPr>
              <a:t>[3]  Karthiga. V. and Thenmozhi T., "Automated Food Grain Warehouse Monitoring System using IoT and Machine Learning (TINYML)," </a:t>
            </a:r>
            <a:r>
              <a:rPr lang="en-US" sz="1400" i="1">
                <a:ea typeface="+mn-lt"/>
                <a:cs typeface="+mn-lt"/>
              </a:rPr>
              <a:t>Journal of Emerging Technologies and Innovative Research</a:t>
            </a:r>
            <a:r>
              <a:rPr lang="en-US" sz="1400">
                <a:ea typeface="+mn-lt"/>
                <a:cs typeface="+mn-lt"/>
              </a:rPr>
              <a:t>, vol. 11, no. 7, pp. c581–c591, July 2024.</a:t>
            </a:r>
          </a:p>
          <a:p>
            <a:pPr marL="0" indent="0">
              <a:buNone/>
            </a:pPr>
            <a:r>
              <a:rPr lang="en-US" sz="1400">
                <a:ea typeface="+mn-lt"/>
                <a:cs typeface="+mn-lt"/>
              </a:rPr>
              <a:t>[4] S. U. Shariff, M. G. </a:t>
            </a:r>
            <a:r>
              <a:rPr lang="en-US" sz="1400" err="1">
                <a:ea typeface="+mn-lt"/>
                <a:cs typeface="+mn-lt"/>
              </a:rPr>
              <a:t>Gurubasavanna</a:t>
            </a:r>
            <a:r>
              <a:rPr lang="en-US" sz="1400">
                <a:ea typeface="+mn-lt"/>
                <a:cs typeface="+mn-lt"/>
              </a:rPr>
              <a:t>, and C. R. </a:t>
            </a:r>
            <a:r>
              <a:rPr lang="en-US" sz="1400" err="1">
                <a:ea typeface="+mn-lt"/>
                <a:cs typeface="+mn-lt"/>
              </a:rPr>
              <a:t>Byrareddy</a:t>
            </a:r>
            <a:r>
              <a:rPr lang="en-US" sz="1400">
                <a:ea typeface="+mn-lt"/>
                <a:cs typeface="+mn-lt"/>
              </a:rPr>
              <a:t>, "IoT-Based Smart Food Storage Monitoring and Safety System," in </a:t>
            </a:r>
            <a:r>
              <a:rPr lang="en-US" sz="1400" i="1">
                <a:ea typeface="+mn-lt"/>
                <a:cs typeface="+mn-lt"/>
              </a:rPr>
              <a:t>International Conference on Computer Networks and Communication Technologies</a:t>
            </a:r>
            <a:r>
              <a:rPr lang="en-US" sz="1400">
                <a:ea typeface="+mn-lt"/>
                <a:cs typeface="+mn-lt"/>
              </a:rPr>
              <a:t>, Lecture Notes on Data Engineering and Communications Technologies, vol. 15, S. </a:t>
            </a:r>
            <a:r>
              <a:rPr lang="en-US" sz="1400" err="1">
                <a:ea typeface="+mn-lt"/>
                <a:cs typeface="+mn-lt"/>
              </a:rPr>
              <a:t>Smys</a:t>
            </a:r>
            <a:r>
              <a:rPr lang="en-US" sz="1400">
                <a:ea typeface="+mn-lt"/>
                <a:cs typeface="+mn-lt"/>
              </a:rPr>
              <a:t>, R. </a:t>
            </a:r>
            <a:r>
              <a:rPr lang="en-US" sz="1400" err="1">
                <a:ea typeface="+mn-lt"/>
                <a:cs typeface="+mn-lt"/>
              </a:rPr>
              <a:t>Bestak</a:t>
            </a:r>
            <a:r>
              <a:rPr lang="en-US" sz="1400">
                <a:ea typeface="+mn-lt"/>
                <a:cs typeface="+mn-lt"/>
              </a:rPr>
              <a:t>, J. Z. Chen, and I. </a:t>
            </a:r>
            <a:r>
              <a:rPr lang="en-US" sz="1400" err="1">
                <a:ea typeface="+mn-lt"/>
                <a:cs typeface="+mn-lt"/>
              </a:rPr>
              <a:t>Kotuliak</a:t>
            </a:r>
            <a:r>
              <a:rPr lang="en-US" sz="1400">
                <a:ea typeface="+mn-lt"/>
                <a:cs typeface="+mn-lt"/>
              </a:rPr>
              <a:t>, Eds. Singapore: Springer, 2019, pp. 623–638. </a:t>
            </a:r>
            <a:r>
              <a:rPr lang="en-US" sz="1400" err="1">
                <a:ea typeface="+mn-lt"/>
                <a:cs typeface="+mn-lt"/>
              </a:rPr>
              <a:t>doi</a:t>
            </a:r>
            <a:r>
              <a:rPr lang="en-US" sz="1400">
                <a:ea typeface="+mn-lt"/>
                <a:cs typeface="+mn-lt"/>
              </a:rPr>
              <a:t>: 10.1007/978-981-10-8681-6_57.</a:t>
            </a:r>
          </a:p>
          <a:p>
            <a:pPr marL="0" indent="0">
              <a:buNone/>
            </a:pPr>
            <a:r>
              <a:rPr lang="en-US" sz="1400">
                <a:ea typeface="+mn-lt"/>
                <a:cs typeface="+mn-lt"/>
              </a:rPr>
              <a:t>[5] S. Gogula, G. Kumar, and P. Lahari, "Food Spoilage Detection Using IoT," [Online]. Available: </a:t>
            </a:r>
            <a:r>
              <a:rPr lang="en-US" sz="1400">
                <a:ea typeface="+mn-lt"/>
                <a:cs typeface="+mn-lt"/>
                <a:hlinkClick r:id="rId2"/>
              </a:rPr>
              <a:t>https://www.researchgate.net/publication/368659794_Food_Spoilage_Detection_Using_IoT</a:t>
            </a:r>
            <a:r>
              <a:rPr lang="en-US" sz="1400">
                <a:ea typeface="+mn-lt"/>
                <a:cs typeface="+mn-lt"/>
              </a:rPr>
              <a:t>.</a:t>
            </a:r>
          </a:p>
          <a:p>
            <a:pPr marL="0" indent="0">
              <a:buNone/>
            </a:pPr>
            <a:r>
              <a:rPr lang="en-US" sz="1400"/>
              <a:t>[6]</a:t>
            </a:r>
            <a:r>
              <a:rPr lang="en-US" sz="1400">
                <a:ea typeface="+mn-lt"/>
                <a:cs typeface="+mn-lt"/>
              </a:rPr>
              <a:t> J. R. Ortenero, A. E. S. Choi, and M. S. Calingacion, "A Review of the Different Sensors for the Detection of Rice Rancidity Indicators," </a:t>
            </a:r>
            <a:r>
              <a:rPr lang="en-US" sz="1400" i="1">
                <a:ea typeface="+mn-lt"/>
                <a:cs typeface="+mn-lt"/>
              </a:rPr>
              <a:t>Chemical Engineering Transactions</a:t>
            </a:r>
            <a:r>
              <a:rPr lang="en-US" sz="1400">
                <a:ea typeface="+mn-lt"/>
                <a:cs typeface="+mn-lt"/>
              </a:rPr>
              <a:t>, vol. 114, pp. 421-426, 2024.</a:t>
            </a:r>
            <a:endParaRPr lang="en-US" sz="1400"/>
          </a:p>
          <a:p>
            <a:pPr marL="0" indent="0">
              <a:buNone/>
            </a:pPr>
            <a:r>
              <a:rPr lang="en-US" sz="1400"/>
              <a:t>[7] </a:t>
            </a:r>
            <a:r>
              <a:rPr lang="en-US" sz="1400">
                <a:ea typeface="+mn-lt"/>
                <a:cs typeface="+mn-lt"/>
              </a:rPr>
              <a:t>V. R. Sharabiani, A. Khorramifar, H. Karami, J. Lozano, S. Tabor, Y. Darvishi, and M. Gancarz, "Non-destructive test to detect adulteration of rice using gas sensors coupled with chemometrics methods," </a:t>
            </a:r>
            <a:r>
              <a:rPr lang="en-US" sz="1400" i="1">
                <a:ea typeface="+mn-lt"/>
                <a:cs typeface="+mn-lt"/>
              </a:rPr>
              <a:t>International Agrophysics</a:t>
            </a:r>
            <a:r>
              <a:rPr lang="en-US" sz="1400">
                <a:ea typeface="+mn-lt"/>
                <a:cs typeface="+mn-lt"/>
              </a:rPr>
              <a:t>, vol. 37, no. 3, pp. 235-244, 2023. DOIi: 10.31545/intagr/166009.</a:t>
            </a:r>
            <a:endParaRPr lang="en-US" sz="1400"/>
          </a:p>
          <a:p>
            <a:pPr marL="0" indent="0">
              <a:buNone/>
            </a:pPr>
            <a:endParaRPr lang="en-US" sz="1400"/>
          </a:p>
        </p:txBody>
      </p:sp>
      <p:sp>
        <p:nvSpPr>
          <p:cNvPr id="4" name="Date Placeholder 3">
            <a:extLst>
              <a:ext uri="{FF2B5EF4-FFF2-40B4-BE49-F238E27FC236}">
                <a16:creationId xmlns:a16="http://schemas.microsoft.com/office/drawing/2014/main" id="{4212F24F-00E7-F631-8990-4762B50C0CB2}"/>
              </a:ext>
            </a:extLst>
          </p:cNvPr>
          <p:cNvSpPr>
            <a:spLocks noGrp="1"/>
          </p:cNvSpPr>
          <p:nvPr>
            <p:ph type="dt" sz="half" idx="10"/>
          </p:nvPr>
        </p:nvSpPr>
        <p:spPr/>
        <p:txBody>
          <a:bodyPr/>
          <a:lstStyle/>
          <a:p>
            <a:fld id="{FCA149FD-D69E-4FCF-82D5-67310245AC62}" type="datetime1">
              <a:t>2/17/2025</a:t>
            </a:fld>
            <a:endParaRPr lang="en-US"/>
          </a:p>
        </p:txBody>
      </p:sp>
      <p:sp>
        <p:nvSpPr>
          <p:cNvPr id="6" name="Slide Number Placeholder 5">
            <a:extLst>
              <a:ext uri="{FF2B5EF4-FFF2-40B4-BE49-F238E27FC236}">
                <a16:creationId xmlns:a16="http://schemas.microsoft.com/office/drawing/2014/main" id="{CCCCB313-2344-633D-63E0-4DF4A1EBA35D}"/>
              </a:ext>
            </a:extLst>
          </p:cNvPr>
          <p:cNvSpPr>
            <a:spLocks noGrp="1"/>
          </p:cNvSpPr>
          <p:nvPr>
            <p:ph type="sldNum" sz="quarter" idx="12"/>
          </p:nvPr>
        </p:nvSpPr>
        <p:spPr/>
        <p:txBody>
          <a:bodyPr/>
          <a:lstStyle/>
          <a:p>
            <a:fld id="{A65A5C87-DF58-40C8-B092-1DE63DB4547E}" type="slidenum">
              <a:rPr lang="en-US" dirty="0"/>
              <a:t>16</a:t>
            </a:fld>
            <a:endParaRPr lang="en-US"/>
          </a:p>
        </p:txBody>
      </p:sp>
    </p:spTree>
    <p:extLst>
      <p:ext uri="{BB962C8B-B14F-4D97-AF65-F5344CB8AC3E}">
        <p14:creationId xmlns:p14="http://schemas.microsoft.com/office/powerpoint/2010/main" val="311639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A598-921A-718E-C501-6DFC72733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CCE96-7932-F509-3652-403588169CAE}"/>
              </a:ext>
            </a:extLst>
          </p:cNvPr>
          <p:cNvSpPr>
            <a:spLocks noGrp="1"/>
          </p:cNvSpPr>
          <p:nvPr>
            <p:ph type="title"/>
          </p:nvPr>
        </p:nvSpPr>
        <p:spPr/>
        <p:txBody>
          <a:bodyPr/>
          <a:lstStyle/>
          <a:p>
            <a:pPr algn="ctr"/>
            <a:r>
              <a:rPr lang="en-US" b="1">
                <a:latin typeface="Times New Roman"/>
                <a:cs typeface="Times New Roman"/>
              </a:rPr>
              <a:t>TEAM MEMBERS</a:t>
            </a:r>
            <a:endParaRPr lang="en-US"/>
          </a:p>
        </p:txBody>
      </p:sp>
      <p:sp>
        <p:nvSpPr>
          <p:cNvPr id="3" name="Content Placeholder 2">
            <a:extLst>
              <a:ext uri="{FF2B5EF4-FFF2-40B4-BE49-F238E27FC236}">
                <a16:creationId xmlns:a16="http://schemas.microsoft.com/office/drawing/2014/main" id="{FA01F6B1-0182-7E17-1940-F3DB155C1F9E}"/>
              </a:ext>
            </a:extLst>
          </p:cNvPr>
          <p:cNvSpPr>
            <a:spLocks noGrp="1"/>
          </p:cNvSpPr>
          <p:nvPr>
            <p:ph idx="1"/>
          </p:nvPr>
        </p:nvSpPr>
        <p:spPr/>
        <p:txBody>
          <a:bodyPr vert="horz" lIns="91440" tIns="45720" rIns="91440" bIns="45720" rtlCol="0" anchor="t">
            <a:noAutofit/>
          </a:bodyPr>
          <a:lstStyle/>
          <a:p>
            <a:pPr marL="0" indent="0">
              <a:buNone/>
            </a:pPr>
            <a:r>
              <a:rPr lang="en-US">
                <a:latin typeface="Times New Roman"/>
                <a:cs typeface="Times New Roman"/>
              </a:rPr>
              <a:t>SURYA NARAYAN – CB.SC.U4AIE23254</a:t>
            </a:r>
            <a:endParaRPr lang="en-US"/>
          </a:p>
          <a:p>
            <a:pPr marL="0" indent="0">
              <a:buNone/>
            </a:pPr>
            <a:r>
              <a:rPr lang="en-US">
                <a:latin typeface="Times New Roman"/>
                <a:cs typeface="Times New Roman"/>
              </a:rPr>
              <a:t>MOUNINDRA P -CB.SC.U4AIE23273</a:t>
            </a:r>
          </a:p>
          <a:p>
            <a:pPr marL="0" indent="0">
              <a:buNone/>
            </a:pPr>
            <a:r>
              <a:rPr lang="en-US">
                <a:latin typeface="Times New Roman"/>
                <a:cs typeface="Times New Roman"/>
              </a:rPr>
              <a:t>RASWANTHKRISHNA M-CB.SC.U4AIE23266</a:t>
            </a:r>
          </a:p>
          <a:p>
            <a:pPr marL="0" indent="0">
              <a:buNone/>
            </a:pPr>
            <a:r>
              <a:rPr lang="en-US">
                <a:latin typeface="Times New Roman"/>
                <a:cs typeface="Times New Roman"/>
              </a:rPr>
              <a:t>DIVAGAR S-CB.SC.U4AIE23223</a:t>
            </a:r>
          </a:p>
          <a:p>
            <a:pPr marL="0" indent="0">
              <a:buNone/>
            </a:pPr>
            <a:r>
              <a:rPr lang="en-US">
                <a:latin typeface="Times New Roman"/>
                <a:cs typeface="Times New Roman"/>
              </a:rPr>
              <a:t>ADITHYAN P V-CB.SC.U4AIE23206</a:t>
            </a:r>
          </a:p>
        </p:txBody>
      </p:sp>
      <p:sp>
        <p:nvSpPr>
          <p:cNvPr id="4" name="Date Placeholder 3">
            <a:extLst>
              <a:ext uri="{FF2B5EF4-FFF2-40B4-BE49-F238E27FC236}">
                <a16:creationId xmlns:a16="http://schemas.microsoft.com/office/drawing/2014/main" id="{75C08D26-6F90-FB97-4834-73C90349D8E5}"/>
              </a:ext>
            </a:extLst>
          </p:cNvPr>
          <p:cNvSpPr>
            <a:spLocks noGrp="1"/>
          </p:cNvSpPr>
          <p:nvPr>
            <p:ph type="dt" sz="half" idx="10"/>
          </p:nvPr>
        </p:nvSpPr>
        <p:spPr/>
        <p:txBody>
          <a:bodyPr/>
          <a:lstStyle/>
          <a:p>
            <a:fld id="{1AB76400-8C46-417E-BF3C-11E977076FA0}" type="datetime1">
              <a:t>2/17/2025</a:t>
            </a:fld>
            <a:endParaRPr lang="en-US"/>
          </a:p>
        </p:txBody>
      </p:sp>
      <p:sp>
        <p:nvSpPr>
          <p:cNvPr id="6" name="Slide Number Placeholder 5">
            <a:extLst>
              <a:ext uri="{FF2B5EF4-FFF2-40B4-BE49-F238E27FC236}">
                <a16:creationId xmlns:a16="http://schemas.microsoft.com/office/drawing/2014/main" id="{D05DDB45-86D7-9C8E-A3C6-5F6255546361}"/>
              </a:ext>
            </a:extLst>
          </p:cNvPr>
          <p:cNvSpPr>
            <a:spLocks noGrp="1"/>
          </p:cNvSpPr>
          <p:nvPr>
            <p:ph type="sldNum" sz="quarter" idx="12"/>
          </p:nvPr>
        </p:nvSpPr>
        <p:spPr/>
        <p:txBody>
          <a:bodyPr/>
          <a:lstStyle/>
          <a:p>
            <a:fld id="{A65A5C87-DF58-40C8-B092-1DE63DB4547E}" type="slidenum">
              <a:rPr lang="en-US" dirty="0"/>
              <a:t>2</a:t>
            </a:fld>
            <a:endParaRPr lang="en-US"/>
          </a:p>
        </p:txBody>
      </p:sp>
    </p:spTree>
    <p:extLst>
      <p:ext uri="{BB962C8B-B14F-4D97-AF65-F5344CB8AC3E}">
        <p14:creationId xmlns:p14="http://schemas.microsoft.com/office/powerpoint/2010/main" val="400736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9E92-E9BE-0BA9-66C0-D2B23C59E1BA}"/>
              </a:ext>
            </a:extLst>
          </p:cNvPr>
          <p:cNvSpPr>
            <a:spLocks noGrp="1"/>
          </p:cNvSpPr>
          <p:nvPr>
            <p:ph type="title"/>
          </p:nvPr>
        </p:nvSpPr>
        <p:spPr/>
        <p:txBody>
          <a:bodyPr/>
          <a:lstStyle/>
          <a:p>
            <a:r>
              <a:rPr lang="en-US" b="1">
                <a:latin typeface="Times New Roman"/>
                <a:cs typeface="Times New Roman"/>
              </a:rPr>
              <a:t>INTRODUCTION</a:t>
            </a:r>
          </a:p>
        </p:txBody>
      </p:sp>
      <p:sp>
        <p:nvSpPr>
          <p:cNvPr id="3" name="Content Placeholder 2">
            <a:extLst>
              <a:ext uri="{FF2B5EF4-FFF2-40B4-BE49-F238E27FC236}">
                <a16:creationId xmlns:a16="http://schemas.microsoft.com/office/drawing/2014/main" id="{3AC5E4F7-FA92-3F73-2312-A2BDD3DE4842}"/>
              </a:ext>
            </a:extLst>
          </p:cNvPr>
          <p:cNvSpPr>
            <a:spLocks noGrp="1"/>
          </p:cNvSpPr>
          <p:nvPr>
            <p:ph idx="1"/>
          </p:nvPr>
        </p:nvSpPr>
        <p:spPr/>
        <p:txBody>
          <a:bodyPr vert="horz" lIns="91440" tIns="45720" rIns="91440" bIns="45720" rtlCol="0" anchor="t">
            <a:noAutofit/>
          </a:bodyPr>
          <a:lstStyle/>
          <a:p>
            <a:pPr marL="0" indent="0" algn="just">
              <a:buNone/>
            </a:pPr>
            <a:r>
              <a:rPr lang="en-US" sz="2000">
                <a:latin typeface="Times New Roman"/>
                <a:ea typeface="+mn-lt"/>
                <a:cs typeface="+mn-lt"/>
              </a:rPr>
              <a:t>    Rancidity is the chemical breakdown of fats in rice due to oxidation, resulting in an unpleasant odor and taste. This process negatively impacts food safety, reduces shelf life, and diminishes consumer trust.</a:t>
            </a:r>
            <a:endParaRPr lang="en-US" sz="2000">
              <a:latin typeface="Times New Roman"/>
              <a:cs typeface="Times New Roman"/>
            </a:endParaRPr>
          </a:p>
          <a:p>
            <a:pPr marL="0" indent="0" algn="just">
              <a:buNone/>
            </a:pPr>
            <a:r>
              <a:rPr lang="en-US" sz="2000">
                <a:latin typeface="Times New Roman"/>
                <a:ea typeface="+mn-lt"/>
                <a:cs typeface="+mn-lt"/>
              </a:rPr>
              <a:t>In warehouse environments, manual inspection methods are often inefficient, time-consuming, and prone to human error. Detecting rancidity in its early stages remains a significant challenge, leading to potential quality issues and financial losses.</a:t>
            </a:r>
            <a:endParaRPr lang="en-US" sz="2000">
              <a:latin typeface="Times New Roman"/>
              <a:cs typeface="Times New Roman"/>
            </a:endParaRPr>
          </a:p>
          <a:p>
            <a:pPr marL="0" indent="0" algn="just">
              <a:buNone/>
            </a:pPr>
            <a:r>
              <a:rPr lang="en-US" sz="2000">
                <a:latin typeface="Times New Roman"/>
                <a:ea typeface="+mn-lt"/>
                <a:cs typeface="+mn-lt"/>
              </a:rPr>
              <a:t>The integration of robotics and mathematical models offers a solution by automating the inspection process and enhancing detection accuracy. Robotics streamlines monitoring, while mathematical techniques such as statistical analysis and machine learning enable precise identification of rancidity through sensor data interpretation.</a:t>
            </a:r>
            <a:endParaRPr lang="en-US" sz="2000">
              <a:latin typeface="Times New Roman"/>
              <a:cs typeface="Times New Roman"/>
            </a:endParaRPr>
          </a:p>
          <a:p>
            <a:pPr algn="just"/>
            <a:endParaRPr lang="en-US" sz="2000">
              <a:latin typeface="Times New Roman"/>
              <a:cs typeface="Times New Roman"/>
            </a:endParaRPr>
          </a:p>
        </p:txBody>
      </p:sp>
      <p:sp>
        <p:nvSpPr>
          <p:cNvPr id="4" name="Date Placeholder 3">
            <a:extLst>
              <a:ext uri="{FF2B5EF4-FFF2-40B4-BE49-F238E27FC236}">
                <a16:creationId xmlns:a16="http://schemas.microsoft.com/office/drawing/2014/main" id="{74E374AB-157E-6286-C1E4-2C9DF410B934}"/>
              </a:ext>
            </a:extLst>
          </p:cNvPr>
          <p:cNvSpPr>
            <a:spLocks noGrp="1"/>
          </p:cNvSpPr>
          <p:nvPr>
            <p:ph type="dt" sz="half" idx="10"/>
          </p:nvPr>
        </p:nvSpPr>
        <p:spPr/>
        <p:txBody>
          <a:bodyPr/>
          <a:lstStyle/>
          <a:p>
            <a:fld id="{1AB76400-8C46-417E-BF3C-11E977076FA0}" type="datetime1">
              <a:t>2/17/2025</a:t>
            </a:fld>
            <a:endParaRPr lang="en-US"/>
          </a:p>
        </p:txBody>
      </p:sp>
      <p:sp>
        <p:nvSpPr>
          <p:cNvPr id="6" name="Slide Number Placeholder 5">
            <a:extLst>
              <a:ext uri="{FF2B5EF4-FFF2-40B4-BE49-F238E27FC236}">
                <a16:creationId xmlns:a16="http://schemas.microsoft.com/office/drawing/2014/main" id="{C55A5AA4-11D0-1EA1-53E6-547C0919103F}"/>
              </a:ext>
            </a:extLst>
          </p:cNvPr>
          <p:cNvSpPr>
            <a:spLocks noGrp="1"/>
          </p:cNvSpPr>
          <p:nvPr>
            <p:ph type="sldNum" sz="quarter" idx="12"/>
          </p:nvPr>
        </p:nvSpPr>
        <p:spPr/>
        <p:txBody>
          <a:bodyPr/>
          <a:lstStyle/>
          <a:p>
            <a:fld id="{A65A5C87-DF58-40C8-B092-1DE63DB4547E}" type="slidenum">
              <a:rPr lang="en-US" dirty="0"/>
              <a:t>3</a:t>
            </a:fld>
            <a:endParaRPr lang="en-US"/>
          </a:p>
        </p:txBody>
      </p:sp>
    </p:spTree>
    <p:extLst>
      <p:ext uri="{BB962C8B-B14F-4D97-AF65-F5344CB8AC3E}">
        <p14:creationId xmlns:p14="http://schemas.microsoft.com/office/powerpoint/2010/main" val="52150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902D-A0D5-F7B7-24F3-C3F24E26A5BE}"/>
              </a:ext>
            </a:extLst>
          </p:cNvPr>
          <p:cNvSpPr>
            <a:spLocks noGrp="1"/>
          </p:cNvSpPr>
          <p:nvPr>
            <p:ph type="title"/>
          </p:nvPr>
        </p:nvSpPr>
        <p:spPr/>
        <p:txBody>
          <a:bodyPr/>
          <a:lstStyle/>
          <a:p>
            <a:r>
              <a:rPr lang="en-US" b="1">
                <a:latin typeface="Times New Roman"/>
                <a:cs typeface="Times New Roman"/>
              </a:rPr>
              <a:t>PROBLEM STATEMENT</a:t>
            </a:r>
          </a:p>
        </p:txBody>
      </p:sp>
      <p:sp>
        <p:nvSpPr>
          <p:cNvPr id="3" name="Content Placeholder 2">
            <a:extLst>
              <a:ext uri="{FF2B5EF4-FFF2-40B4-BE49-F238E27FC236}">
                <a16:creationId xmlns:a16="http://schemas.microsoft.com/office/drawing/2014/main" id="{12B4A62E-9AF7-E1FD-9DFF-E55CFE60D141}"/>
              </a:ext>
            </a:extLst>
          </p:cNvPr>
          <p:cNvSpPr>
            <a:spLocks noGrp="1"/>
          </p:cNvSpPr>
          <p:nvPr>
            <p:ph idx="1"/>
          </p:nvPr>
        </p:nvSpPr>
        <p:spPr/>
        <p:txBody>
          <a:bodyPr vert="horz" lIns="91440" tIns="45720" rIns="91440" bIns="45720" rtlCol="0" anchor="t">
            <a:noAutofit/>
          </a:bodyPr>
          <a:lstStyle/>
          <a:p>
            <a:pPr marL="0" indent="0" algn="just">
              <a:buNone/>
            </a:pPr>
            <a:r>
              <a:rPr lang="en-US" sz="2000">
                <a:latin typeface="Times New Roman"/>
                <a:ea typeface="+mn-lt"/>
                <a:cs typeface="Arial"/>
              </a:rPr>
              <a:t>    Rice storage facilities struggle with early rancidity detection due to time-consuming and manual inspections. This leads to food safety risks, reduced shelf life, and financial losses. An automated, efficient solution using robotics and mathematical models for odor-based spoilage detection can improve accuracy, enhance warehouse efficiency, and ensure better food quality control.</a:t>
            </a:r>
            <a:br>
              <a:rPr lang="en-US" sz="2000">
                <a:latin typeface="Times New Roman"/>
                <a:ea typeface="+mn-lt"/>
                <a:cs typeface="Arial"/>
              </a:rPr>
            </a:br>
            <a:endParaRPr lang="en-US" sz="2000">
              <a:latin typeface="Times New Roman"/>
              <a:ea typeface="+mn-lt"/>
              <a:cs typeface="Arial"/>
            </a:endParaRPr>
          </a:p>
          <a:p>
            <a:endParaRPr lang="en-US" sz="1400">
              <a:latin typeface="Arial"/>
              <a:ea typeface="+mn-lt"/>
              <a:cs typeface="Arial"/>
            </a:endParaRPr>
          </a:p>
          <a:p>
            <a:endParaRPr lang="en-US" sz="2400">
              <a:latin typeface="Times New Roman"/>
              <a:cs typeface="Times New Roman"/>
            </a:endParaRPr>
          </a:p>
        </p:txBody>
      </p:sp>
      <p:sp>
        <p:nvSpPr>
          <p:cNvPr id="4" name="Date Placeholder 3">
            <a:extLst>
              <a:ext uri="{FF2B5EF4-FFF2-40B4-BE49-F238E27FC236}">
                <a16:creationId xmlns:a16="http://schemas.microsoft.com/office/drawing/2014/main" id="{1D50A9F0-225F-5BAC-E375-BDE8EBF61839}"/>
              </a:ext>
            </a:extLst>
          </p:cNvPr>
          <p:cNvSpPr>
            <a:spLocks noGrp="1"/>
          </p:cNvSpPr>
          <p:nvPr>
            <p:ph type="dt" sz="half" idx="10"/>
          </p:nvPr>
        </p:nvSpPr>
        <p:spPr/>
        <p:txBody>
          <a:bodyPr/>
          <a:lstStyle/>
          <a:p>
            <a:fld id="{6D035BE4-CE5E-4B72-8CF4-A1B4B7A593D4}" type="datetime1">
              <a:t>2/17/2025</a:t>
            </a:fld>
            <a:endParaRPr lang="en-US"/>
          </a:p>
        </p:txBody>
      </p:sp>
      <p:sp>
        <p:nvSpPr>
          <p:cNvPr id="6" name="Slide Number Placeholder 5">
            <a:extLst>
              <a:ext uri="{FF2B5EF4-FFF2-40B4-BE49-F238E27FC236}">
                <a16:creationId xmlns:a16="http://schemas.microsoft.com/office/drawing/2014/main" id="{21CD4491-940D-28B5-6D71-35DD5D777102}"/>
              </a:ext>
            </a:extLst>
          </p:cNvPr>
          <p:cNvSpPr>
            <a:spLocks noGrp="1"/>
          </p:cNvSpPr>
          <p:nvPr>
            <p:ph type="sldNum" sz="quarter" idx="12"/>
          </p:nvPr>
        </p:nvSpPr>
        <p:spPr/>
        <p:txBody>
          <a:bodyPr/>
          <a:lstStyle/>
          <a:p>
            <a:fld id="{A65A5C87-DF58-40C8-B092-1DE63DB4547E}" type="slidenum">
              <a:rPr lang="en-US" dirty="0"/>
              <a:t>4</a:t>
            </a:fld>
            <a:endParaRPr lang="en-US"/>
          </a:p>
        </p:txBody>
      </p:sp>
    </p:spTree>
    <p:extLst>
      <p:ext uri="{BB962C8B-B14F-4D97-AF65-F5344CB8AC3E}">
        <p14:creationId xmlns:p14="http://schemas.microsoft.com/office/powerpoint/2010/main" val="230966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81B5-F552-0370-C105-72E0551B023C}"/>
              </a:ext>
            </a:extLst>
          </p:cNvPr>
          <p:cNvSpPr>
            <a:spLocks noGrp="1"/>
          </p:cNvSpPr>
          <p:nvPr>
            <p:ph type="title"/>
          </p:nvPr>
        </p:nvSpPr>
        <p:spPr/>
        <p:txBody>
          <a:bodyPr/>
          <a:lstStyle/>
          <a:p>
            <a:r>
              <a:rPr lang="en-US">
                <a:latin typeface="Times New Roman"/>
                <a:ea typeface="+mj-lt"/>
                <a:cs typeface="+mj-lt"/>
              </a:rPr>
              <a:t>CONCEPTS OF ROBOTICS USED</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F40653B0-7BBB-C3FD-4766-6BF7D16E1704}"/>
              </a:ext>
            </a:extLst>
          </p:cNvPr>
          <p:cNvSpPr>
            <a:spLocks noGrp="1"/>
          </p:cNvSpPr>
          <p:nvPr>
            <p:ph idx="1"/>
          </p:nvPr>
        </p:nvSpPr>
        <p:spPr>
          <a:xfrm>
            <a:off x="1115568" y="2258819"/>
            <a:ext cx="10168128" cy="3694176"/>
          </a:xfrm>
        </p:spPr>
        <p:txBody>
          <a:bodyPr vert="horz" lIns="91440" tIns="45720" rIns="91440" bIns="45720" rtlCol="0" anchor="t">
            <a:noAutofit/>
          </a:bodyPr>
          <a:lstStyle/>
          <a:p>
            <a:pPr marL="0" indent="0" algn="just">
              <a:buNone/>
            </a:pPr>
            <a:r>
              <a:rPr lang="en-US" sz="1600" b="1">
                <a:latin typeface="Times New Roman"/>
                <a:ea typeface="+mn-lt"/>
                <a:cs typeface="+mn-lt"/>
              </a:rPr>
              <a:t>Odor Sensing</a:t>
            </a:r>
            <a:r>
              <a:rPr lang="en-US" sz="1600">
                <a:latin typeface="Times New Roman"/>
                <a:ea typeface="+mn-lt"/>
                <a:cs typeface="+mn-lt"/>
              </a:rPr>
              <a:t>:</a:t>
            </a:r>
            <a:endParaRPr lang="en-US" sz="1600">
              <a:latin typeface="Times New Roman"/>
              <a:cs typeface="Times New Roman"/>
            </a:endParaRPr>
          </a:p>
          <a:p>
            <a:pPr algn="just"/>
            <a:r>
              <a:rPr lang="en-US" sz="1600">
                <a:latin typeface="Times New Roman"/>
                <a:ea typeface="+mn-lt"/>
                <a:cs typeface="+mn-lt"/>
              </a:rPr>
              <a:t>Robotics in this application includes the use of MOS gas sensors to detect specific volatile organic compounds (VOCs) released during oxidation. The robot’s ability to sample and analyze odors enables the detection of early-stage rancidity.</a:t>
            </a:r>
            <a:endParaRPr lang="en-US" sz="1600">
              <a:latin typeface="Times New Roman"/>
              <a:cs typeface="Times New Roman"/>
            </a:endParaRPr>
          </a:p>
          <a:p>
            <a:pPr algn="just">
              <a:buNone/>
            </a:pPr>
            <a:r>
              <a:rPr lang="en-US" sz="1600" b="1">
                <a:latin typeface="Times New Roman"/>
                <a:ea typeface="+mn-lt"/>
                <a:cs typeface="+mn-lt"/>
              </a:rPr>
              <a:t>Autonomous Navigation:</a:t>
            </a:r>
          </a:p>
          <a:p>
            <a:pPr algn="just">
              <a:buFont typeface="Arial"/>
            </a:pPr>
            <a:r>
              <a:rPr lang="en-US" sz="1600" b="1">
                <a:latin typeface="Times New Roman"/>
                <a:ea typeface="+mn-lt"/>
                <a:cs typeface="+mn-lt"/>
              </a:rPr>
              <a:t>Path Planning:</a:t>
            </a:r>
            <a:r>
              <a:rPr lang="en-US" sz="1600">
                <a:latin typeface="Times New Roman"/>
                <a:ea typeface="+mn-lt"/>
                <a:cs typeface="+mn-lt"/>
              </a:rPr>
              <a:t> Developing algorithms that enable the robot to plan efficient routes from its current position to a target location, considering the environment and potential obstacles.</a:t>
            </a:r>
          </a:p>
          <a:p>
            <a:pPr algn="just">
              <a:buFont typeface="Arial"/>
              <a:buChar char="•"/>
            </a:pPr>
            <a:r>
              <a:rPr lang="en-US" sz="1600" b="1">
                <a:latin typeface="Times New Roman"/>
                <a:ea typeface="+mn-lt"/>
                <a:cs typeface="+mn-lt"/>
              </a:rPr>
              <a:t>Localization:</a:t>
            </a:r>
            <a:r>
              <a:rPr lang="en-US" sz="1600">
                <a:latin typeface="Times New Roman"/>
                <a:ea typeface="+mn-lt"/>
                <a:cs typeface="+mn-lt"/>
              </a:rPr>
              <a:t> Determining the robot's position within the environment, which can be achieved through Simultaneous Localization and Mapping (SLAM).</a:t>
            </a:r>
            <a:endParaRPr lang="en-US" sz="1600">
              <a:latin typeface="Times New Roman"/>
              <a:cs typeface="Times New Roman"/>
            </a:endParaRPr>
          </a:p>
          <a:p>
            <a:pPr marL="0" indent="0" algn="just">
              <a:buNone/>
            </a:pPr>
            <a:r>
              <a:rPr lang="en-US" sz="1600" b="1">
                <a:latin typeface="Times New Roman"/>
                <a:ea typeface="+mn-lt"/>
                <a:cs typeface="+mn-lt"/>
              </a:rPr>
              <a:t>Real-Time Monitoring and Alert System</a:t>
            </a:r>
            <a:r>
              <a:rPr lang="en-US" sz="1600">
                <a:latin typeface="Times New Roman"/>
                <a:ea typeface="+mn-lt"/>
                <a:cs typeface="+mn-lt"/>
              </a:rPr>
              <a:t>:</a:t>
            </a:r>
            <a:endParaRPr lang="en-US" sz="1600">
              <a:latin typeface="Times New Roman"/>
              <a:cs typeface="Times New Roman"/>
            </a:endParaRPr>
          </a:p>
          <a:p>
            <a:pPr algn="just"/>
            <a:r>
              <a:rPr lang="en-US" sz="1600">
                <a:latin typeface="Times New Roman"/>
                <a:ea typeface="+mn-lt"/>
                <a:cs typeface="+mn-lt"/>
              </a:rPr>
              <a:t>The robot can communicate with a central system via wireless communication (Wi-Fi, GSM) to send alerts and transmit sensor data. This allows warehouse staff to monitor spoilage conditions in real-time and take action when necessary.</a:t>
            </a:r>
            <a:endParaRPr lang="en-US" sz="1600">
              <a:latin typeface="Times New Roman"/>
              <a:cs typeface="Times New Roman"/>
            </a:endParaRPr>
          </a:p>
          <a:p>
            <a:pPr algn="just"/>
            <a:endParaRPr lang="en-US" sz="1600">
              <a:latin typeface="Times New Roman"/>
              <a:cs typeface="Times New Roman"/>
            </a:endParaRPr>
          </a:p>
        </p:txBody>
      </p:sp>
      <p:sp>
        <p:nvSpPr>
          <p:cNvPr id="4" name="Date Placeholder 3">
            <a:extLst>
              <a:ext uri="{FF2B5EF4-FFF2-40B4-BE49-F238E27FC236}">
                <a16:creationId xmlns:a16="http://schemas.microsoft.com/office/drawing/2014/main" id="{6862B27D-028E-72C2-400E-57AAD8F0AE45}"/>
              </a:ext>
            </a:extLst>
          </p:cNvPr>
          <p:cNvSpPr>
            <a:spLocks noGrp="1"/>
          </p:cNvSpPr>
          <p:nvPr>
            <p:ph type="dt" sz="half" idx="10"/>
          </p:nvPr>
        </p:nvSpPr>
        <p:spPr/>
        <p:txBody>
          <a:bodyPr/>
          <a:lstStyle/>
          <a:p>
            <a:fld id="{66DB0D78-55F0-4B19-A82E-532A98AD3B41}" type="datetime1">
              <a:t>2/17/2025</a:t>
            </a:fld>
            <a:endParaRPr lang="en-US"/>
          </a:p>
        </p:txBody>
      </p:sp>
      <p:sp>
        <p:nvSpPr>
          <p:cNvPr id="6" name="Slide Number Placeholder 5">
            <a:extLst>
              <a:ext uri="{FF2B5EF4-FFF2-40B4-BE49-F238E27FC236}">
                <a16:creationId xmlns:a16="http://schemas.microsoft.com/office/drawing/2014/main" id="{3DDD3621-49BB-C191-BF21-B2E0B7CDEA48}"/>
              </a:ext>
            </a:extLst>
          </p:cNvPr>
          <p:cNvSpPr>
            <a:spLocks noGrp="1"/>
          </p:cNvSpPr>
          <p:nvPr>
            <p:ph type="sldNum" sz="quarter" idx="12"/>
          </p:nvPr>
        </p:nvSpPr>
        <p:spPr/>
        <p:txBody>
          <a:bodyPr/>
          <a:lstStyle/>
          <a:p>
            <a:fld id="{A65A5C87-DF58-40C8-B092-1DE63DB4547E}" type="slidenum">
              <a:rPr lang="en-US" dirty="0"/>
              <a:t>5</a:t>
            </a:fld>
            <a:endParaRPr lang="en-US"/>
          </a:p>
        </p:txBody>
      </p:sp>
    </p:spTree>
    <p:extLst>
      <p:ext uri="{BB962C8B-B14F-4D97-AF65-F5344CB8AC3E}">
        <p14:creationId xmlns:p14="http://schemas.microsoft.com/office/powerpoint/2010/main" val="270370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7D42-E2A6-44F6-660E-AA0AA465B98D}"/>
              </a:ext>
            </a:extLst>
          </p:cNvPr>
          <p:cNvSpPr>
            <a:spLocks noGrp="1"/>
          </p:cNvSpPr>
          <p:nvPr>
            <p:ph type="title"/>
          </p:nvPr>
        </p:nvSpPr>
        <p:spPr/>
        <p:txBody>
          <a:bodyPr/>
          <a:lstStyle/>
          <a:p>
            <a:r>
              <a:rPr lang="en-US">
                <a:latin typeface="Times New Roman"/>
                <a:ea typeface="+mj-lt"/>
                <a:cs typeface="+mj-lt"/>
              </a:rPr>
              <a:t>CONCEPTS OF MATH USED</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3846CDFF-27AE-5962-3E07-96014DEC0A8C}"/>
              </a:ext>
            </a:extLst>
          </p:cNvPr>
          <p:cNvSpPr>
            <a:spLocks noGrp="1"/>
          </p:cNvSpPr>
          <p:nvPr>
            <p:ph idx="1"/>
          </p:nvPr>
        </p:nvSpPr>
        <p:spPr>
          <a:xfrm>
            <a:off x="1115568" y="2220592"/>
            <a:ext cx="10168128" cy="3323474"/>
          </a:xfrm>
        </p:spPr>
        <p:txBody>
          <a:bodyPr vert="horz" lIns="91440" tIns="45720" rIns="91440" bIns="45720" rtlCol="0" anchor="t">
            <a:noAutofit/>
          </a:bodyPr>
          <a:lstStyle/>
          <a:p>
            <a:pPr marL="0" indent="0" algn="just">
              <a:buNone/>
            </a:pPr>
            <a:r>
              <a:rPr lang="en-US" sz="1800" b="1">
                <a:latin typeface="Times New Roman"/>
                <a:ea typeface="+mn-lt"/>
                <a:cs typeface="+mn-lt"/>
              </a:rPr>
              <a:t>1. Nonlinear State Estimation:</a:t>
            </a:r>
            <a:endParaRPr lang="en-US" b="1">
              <a:latin typeface="Avenir Next LT Pro"/>
              <a:ea typeface="+mn-lt"/>
              <a:cs typeface="+mn-lt"/>
            </a:endParaRPr>
          </a:p>
          <a:p>
            <a:pPr algn="just"/>
            <a:r>
              <a:rPr lang="en-US" sz="1800">
                <a:latin typeface="Times New Roman"/>
                <a:ea typeface="+mn-lt"/>
                <a:cs typeface="+mn-lt"/>
              </a:rPr>
              <a:t>State Vector: The EKF-SLAM algorithm maintains a state vector that includes the robot's pose (position and orientation) and the positions of landmarks in the environment.</a:t>
            </a:r>
            <a:endParaRPr lang="en-US" sz="1800">
              <a:latin typeface="Times New Roman"/>
              <a:cs typeface="Times New Roman"/>
            </a:endParaRPr>
          </a:p>
          <a:p>
            <a:pPr algn="just"/>
            <a:r>
              <a:rPr lang="en-US" sz="1800">
                <a:latin typeface="Times New Roman"/>
                <a:ea typeface="+mn-lt"/>
                <a:cs typeface="+mn-lt"/>
              </a:rPr>
              <a:t>Nonlinear Functions: The motion and measurement models in SLAM are often nonlinear. The EKF addresses this by linearizing these models around the current estimate using first-order Taylor expansion.</a:t>
            </a:r>
            <a:endParaRPr lang="en-US" sz="1800">
              <a:latin typeface="Times New Roman"/>
              <a:cs typeface="Times New Roman"/>
            </a:endParaRPr>
          </a:p>
          <a:p>
            <a:pPr marL="0" indent="0" algn="just">
              <a:buNone/>
            </a:pPr>
            <a:r>
              <a:rPr lang="en-US" sz="1800" b="1">
                <a:latin typeface="Times New Roman"/>
                <a:ea typeface="+mn-lt"/>
                <a:cs typeface="+mn-lt"/>
              </a:rPr>
              <a:t>2. Jacobian Matrices:</a:t>
            </a:r>
            <a:endParaRPr lang="en-US" sz="1800" b="1">
              <a:latin typeface="Times New Roman"/>
              <a:cs typeface="Times New Roman"/>
            </a:endParaRPr>
          </a:p>
          <a:p>
            <a:pPr algn="just"/>
            <a:r>
              <a:rPr lang="en-US" sz="1800">
                <a:latin typeface="Times New Roman"/>
                <a:ea typeface="+mn-lt"/>
                <a:cs typeface="+mn-lt"/>
              </a:rPr>
              <a:t>Linearization: To linearize the nonlinear motion and measurement models, the EKF computes Jacobian matrices, which contain the partial derivatives of these models with respect to the state variables.</a:t>
            </a:r>
          </a:p>
          <a:p>
            <a:pPr algn="just"/>
            <a:r>
              <a:rPr lang="en-US" sz="1800">
                <a:latin typeface="Times New Roman"/>
                <a:ea typeface="+mn-lt"/>
                <a:cs typeface="+mn-lt"/>
              </a:rPr>
              <a:t>Jacobian of Motion Model (F): Represents how the state changes with respect to the control inputs.</a:t>
            </a:r>
            <a:endParaRPr lang="en-US" sz="1800">
              <a:latin typeface="Times New Roman"/>
              <a:cs typeface="Times New Roman"/>
            </a:endParaRPr>
          </a:p>
          <a:p>
            <a:pPr algn="just"/>
            <a:r>
              <a:rPr lang="en-US" sz="1800">
                <a:latin typeface="Times New Roman"/>
                <a:ea typeface="+mn-lt"/>
                <a:cs typeface="+mn-lt"/>
              </a:rPr>
              <a:t>Jacobian of Measurement Model (H): Represents how the expected measurements change with respect to the state variables.</a:t>
            </a:r>
            <a:endParaRPr lang="en-US" sz="1800">
              <a:latin typeface="Times New Roman"/>
              <a:cs typeface="Times New Roman"/>
            </a:endParaRPr>
          </a:p>
        </p:txBody>
      </p:sp>
      <p:sp>
        <p:nvSpPr>
          <p:cNvPr id="4" name="Date Placeholder 3">
            <a:extLst>
              <a:ext uri="{FF2B5EF4-FFF2-40B4-BE49-F238E27FC236}">
                <a16:creationId xmlns:a16="http://schemas.microsoft.com/office/drawing/2014/main" id="{D83459DA-D95D-F18C-6357-9FD79EB149D0}"/>
              </a:ext>
            </a:extLst>
          </p:cNvPr>
          <p:cNvSpPr>
            <a:spLocks noGrp="1"/>
          </p:cNvSpPr>
          <p:nvPr>
            <p:ph type="dt" sz="half" idx="10"/>
          </p:nvPr>
        </p:nvSpPr>
        <p:spPr/>
        <p:txBody>
          <a:bodyPr/>
          <a:lstStyle/>
          <a:p>
            <a:fld id="{1B28E989-D668-457A-8AAF-5436BDBB8B5D}" type="datetime1">
              <a:t>2/17/2025</a:t>
            </a:fld>
            <a:endParaRPr lang="en-US"/>
          </a:p>
        </p:txBody>
      </p:sp>
      <p:sp>
        <p:nvSpPr>
          <p:cNvPr id="6" name="Slide Number Placeholder 5">
            <a:extLst>
              <a:ext uri="{FF2B5EF4-FFF2-40B4-BE49-F238E27FC236}">
                <a16:creationId xmlns:a16="http://schemas.microsoft.com/office/drawing/2014/main" id="{A622F05F-E5D2-B178-16B3-A97A95EBAF7C}"/>
              </a:ext>
            </a:extLst>
          </p:cNvPr>
          <p:cNvSpPr>
            <a:spLocks noGrp="1"/>
          </p:cNvSpPr>
          <p:nvPr>
            <p:ph type="sldNum" sz="quarter" idx="12"/>
          </p:nvPr>
        </p:nvSpPr>
        <p:spPr/>
        <p:txBody>
          <a:bodyPr/>
          <a:lstStyle/>
          <a:p>
            <a:fld id="{A65A5C87-DF58-40C8-B092-1DE63DB4547E}" type="slidenum">
              <a:rPr lang="en-US" dirty="0"/>
              <a:t>6</a:t>
            </a:fld>
            <a:endParaRPr lang="en-US"/>
          </a:p>
        </p:txBody>
      </p:sp>
    </p:spTree>
    <p:extLst>
      <p:ext uri="{BB962C8B-B14F-4D97-AF65-F5344CB8AC3E}">
        <p14:creationId xmlns:p14="http://schemas.microsoft.com/office/powerpoint/2010/main" val="20851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AA583-1722-5EA5-6E2A-9EDF05EAB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F2C69-0A35-ABAA-4458-4CF0837DDB9E}"/>
              </a:ext>
            </a:extLst>
          </p:cNvPr>
          <p:cNvSpPr>
            <a:spLocks noGrp="1"/>
          </p:cNvSpPr>
          <p:nvPr>
            <p:ph type="title"/>
          </p:nvPr>
        </p:nvSpPr>
        <p:spPr/>
        <p:txBody>
          <a:bodyPr/>
          <a:lstStyle/>
          <a:p>
            <a:r>
              <a:rPr lang="en-US">
                <a:latin typeface="Times New Roman"/>
                <a:ea typeface="+mj-lt"/>
                <a:cs typeface="+mj-lt"/>
              </a:rPr>
              <a:t>CONCEPTS OF MATH USED</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37E84B23-2C71-DBC9-337B-F5EDB2F47238}"/>
              </a:ext>
            </a:extLst>
          </p:cNvPr>
          <p:cNvSpPr>
            <a:spLocks noGrp="1"/>
          </p:cNvSpPr>
          <p:nvPr>
            <p:ph idx="1"/>
          </p:nvPr>
        </p:nvSpPr>
        <p:spPr>
          <a:xfrm>
            <a:off x="549217" y="2199997"/>
            <a:ext cx="11249343" cy="4353203"/>
          </a:xfrm>
        </p:spPr>
        <p:txBody>
          <a:bodyPr vert="horz" lIns="91440" tIns="45720" rIns="91440" bIns="45720" rtlCol="0" anchor="t">
            <a:noAutofit/>
          </a:bodyPr>
          <a:lstStyle/>
          <a:p>
            <a:pPr marL="0" indent="0" algn="just">
              <a:buNone/>
            </a:pPr>
            <a:r>
              <a:rPr lang="en-US" sz="1600" b="1">
                <a:latin typeface="Times New Roman"/>
                <a:ea typeface="+mn-lt"/>
                <a:cs typeface="+mn-lt"/>
              </a:rPr>
              <a:t>3. Covariance Matrices:</a:t>
            </a:r>
            <a:endParaRPr lang="en-US" sz="1600" b="1">
              <a:latin typeface="Times New Roman"/>
              <a:cs typeface="Times New Roman"/>
            </a:endParaRPr>
          </a:p>
          <a:p>
            <a:pPr algn="just"/>
            <a:r>
              <a:rPr lang="en-US" sz="1600">
                <a:latin typeface="Times New Roman"/>
                <a:ea typeface="+mn-lt"/>
                <a:cs typeface="+mn-lt"/>
              </a:rPr>
              <a:t>Process Noise Covariance (Q): Represents the uncertainty in the robot's motion model.</a:t>
            </a:r>
            <a:endParaRPr lang="en-US" sz="1600">
              <a:latin typeface="Times New Roman"/>
              <a:cs typeface="Times New Roman"/>
            </a:endParaRPr>
          </a:p>
          <a:p>
            <a:pPr algn="just"/>
            <a:r>
              <a:rPr lang="en-US" sz="1600">
                <a:latin typeface="Times New Roman"/>
                <a:ea typeface="+mn-lt"/>
                <a:cs typeface="+mn-lt"/>
              </a:rPr>
              <a:t>Measurement Noise Covariance (R): Represents the uncertainty in the sensor measurements.</a:t>
            </a:r>
          </a:p>
          <a:p>
            <a:pPr algn="just"/>
            <a:r>
              <a:rPr lang="en-US" sz="1600">
                <a:latin typeface="Times New Roman"/>
                <a:ea typeface="+mn-lt"/>
                <a:cs typeface="+mn-lt"/>
              </a:rPr>
              <a:t>State Covariance (P): Represents the uncertainty in the estimated state, encompassing both the robot's pose and the landmark positions.</a:t>
            </a:r>
          </a:p>
          <a:p>
            <a:pPr marL="0" indent="0" algn="just">
              <a:buNone/>
            </a:pPr>
            <a:r>
              <a:rPr lang="en-US" sz="1600" b="1">
                <a:latin typeface="Times New Roman"/>
                <a:ea typeface="+mn-lt"/>
                <a:cs typeface="+mn-lt"/>
              </a:rPr>
              <a:t>4. Kalman Gain:</a:t>
            </a:r>
          </a:p>
          <a:p>
            <a:pPr algn="just"/>
            <a:r>
              <a:rPr lang="en-US" sz="1600">
                <a:latin typeface="Times New Roman"/>
                <a:ea typeface="+mn-lt"/>
                <a:cs typeface="+mn-lt"/>
              </a:rPr>
              <a:t>Computation: The Kalman Gain is computed to balance the trust between the predicted state and the new measurements. It determines how much the predictions should be corrected based on the observed data.</a:t>
            </a:r>
          </a:p>
          <a:p>
            <a:pPr marL="0" indent="0" algn="just">
              <a:buNone/>
            </a:pPr>
            <a:r>
              <a:rPr lang="en-US" sz="1600" b="1">
                <a:latin typeface="Times New Roman"/>
                <a:ea typeface="+mn-lt"/>
                <a:cs typeface="+mn-lt"/>
              </a:rPr>
              <a:t>5. Update Equations:</a:t>
            </a:r>
          </a:p>
          <a:p>
            <a:pPr algn="just"/>
            <a:r>
              <a:rPr lang="en-US" sz="1600">
                <a:latin typeface="Times New Roman"/>
                <a:ea typeface="+mn-lt"/>
                <a:cs typeface="+mn-lt"/>
              </a:rPr>
              <a:t>Prediction Step: Projects the current state estimate forward in time using the motion model.</a:t>
            </a:r>
            <a:endParaRPr lang="en-US" sz="1600">
              <a:latin typeface="Times New Roman"/>
              <a:cs typeface="Times New Roman"/>
            </a:endParaRPr>
          </a:p>
          <a:p>
            <a:pPr algn="just"/>
            <a:r>
              <a:rPr lang="en-US" sz="1600">
                <a:latin typeface="Times New Roman"/>
                <a:ea typeface="+mn-lt"/>
                <a:cs typeface="+mn-lt"/>
              </a:rPr>
              <a:t>Update Step: Incorporates new sensor measurements to correct the predicted state, adjusting both the state estimate and its associated uncertainty.</a:t>
            </a:r>
          </a:p>
          <a:p>
            <a:pPr marL="0" indent="0">
              <a:buNone/>
            </a:pPr>
            <a:endParaRPr lang="en-US" sz="1600">
              <a:latin typeface="Times New Roman"/>
              <a:ea typeface="+mn-lt"/>
              <a:cs typeface="+mn-lt"/>
            </a:endParaRPr>
          </a:p>
          <a:p>
            <a:endParaRPr lang="en-US" sz="1600">
              <a:latin typeface="Times New Roman"/>
              <a:ea typeface="+mn-lt"/>
              <a:cs typeface="+mn-lt"/>
            </a:endParaRPr>
          </a:p>
          <a:p>
            <a:endParaRPr lang="en-US" sz="3200"/>
          </a:p>
        </p:txBody>
      </p:sp>
      <p:sp>
        <p:nvSpPr>
          <p:cNvPr id="4" name="Date Placeholder 3">
            <a:extLst>
              <a:ext uri="{FF2B5EF4-FFF2-40B4-BE49-F238E27FC236}">
                <a16:creationId xmlns:a16="http://schemas.microsoft.com/office/drawing/2014/main" id="{68987C10-39E6-5C63-DA9C-6DE25E289A0F}"/>
              </a:ext>
            </a:extLst>
          </p:cNvPr>
          <p:cNvSpPr>
            <a:spLocks noGrp="1"/>
          </p:cNvSpPr>
          <p:nvPr>
            <p:ph type="dt" sz="half" idx="10"/>
          </p:nvPr>
        </p:nvSpPr>
        <p:spPr/>
        <p:txBody>
          <a:bodyPr/>
          <a:lstStyle/>
          <a:p>
            <a:fld id="{1B28E989-D668-457A-8AAF-5436BDBB8B5D}" type="datetime1">
              <a:t>2/17/2025</a:t>
            </a:fld>
            <a:endParaRPr lang="en-US"/>
          </a:p>
        </p:txBody>
      </p:sp>
      <p:sp>
        <p:nvSpPr>
          <p:cNvPr id="6" name="Slide Number Placeholder 5">
            <a:extLst>
              <a:ext uri="{FF2B5EF4-FFF2-40B4-BE49-F238E27FC236}">
                <a16:creationId xmlns:a16="http://schemas.microsoft.com/office/drawing/2014/main" id="{3CB933DC-C6F8-B20F-6175-C6B0A7DA2885}"/>
              </a:ext>
            </a:extLst>
          </p:cNvPr>
          <p:cNvSpPr>
            <a:spLocks noGrp="1"/>
          </p:cNvSpPr>
          <p:nvPr>
            <p:ph type="sldNum" sz="quarter" idx="12"/>
          </p:nvPr>
        </p:nvSpPr>
        <p:spPr/>
        <p:txBody>
          <a:bodyPr/>
          <a:lstStyle/>
          <a:p>
            <a:fld id="{A65A5C87-DF58-40C8-B092-1DE63DB4547E}" type="slidenum">
              <a:rPr lang="en-US" dirty="0"/>
              <a:t>7</a:t>
            </a:fld>
            <a:endParaRPr lang="en-US"/>
          </a:p>
        </p:txBody>
      </p:sp>
    </p:spTree>
    <p:extLst>
      <p:ext uri="{BB962C8B-B14F-4D97-AF65-F5344CB8AC3E}">
        <p14:creationId xmlns:p14="http://schemas.microsoft.com/office/powerpoint/2010/main" val="74175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8530B9EE-5C18-DB1D-4B7B-456174B52F91}"/>
              </a:ext>
            </a:extLst>
          </p:cNvPr>
          <p:cNvPicPr>
            <a:picLocks noChangeAspect="1"/>
          </p:cNvPicPr>
          <p:nvPr/>
        </p:nvPicPr>
        <p:blipFill>
          <a:blip r:embed="rId2"/>
          <a:srcRect r="425" b="-1"/>
          <a:stretch/>
        </p:blipFill>
        <p:spPr>
          <a:xfrm>
            <a:off x="20" y="1282"/>
            <a:ext cx="12191980" cy="6856718"/>
          </a:xfrm>
          <a:prstGeom prst="rect">
            <a:avLst/>
          </a:prstGeom>
        </p:spPr>
      </p:pic>
      <p:sp>
        <p:nvSpPr>
          <p:cNvPr id="2" name="Date Placeholder 1">
            <a:extLst>
              <a:ext uri="{FF2B5EF4-FFF2-40B4-BE49-F238E27FC236}">
                <a16:creationId xmlns:a16="http://schemas.microsoft.com/office/drawing/2014/main" id="{7F07A515-2333-9171-B4CC-F9B00BD26220}"/>
              </a:ext>
            </a:extLst>
          </p:cNvPr>
          <p:cNvSpPr>
            <a:spLocks noGrp="1"/>
          </p:cNvSpPr>
          <p:nvPr>
            <p:ph type="dt" sz="half" idx="10"/>
          </p:nvPr>
        </p:nvSpPr>
        <p:spPr>
          <a:xfrm>
            <a:off x="838200" y="6356350"/>
            <a:ext cx="2743200" cy="365125"/>
          </a:xfrm>
        </p:spPr>
        <p:txBody>
          <a:bodyPr>
            <a:normAutofit/>
          </a:bodyPr>
          <a:lstStyle/>
          <a:p>
            <a:pPr>
              <a:spcAft>
                <a:spcPts val="600"/>
              </a:spcAft>
            </a:pPr>
            <a:fld id="{A597FD06-CB0F-459B-8276-C7595F91270D}" type="datetime1">
              <a:rPr lang="en-US">
                <a:solidFill>
                  <a:srgbClr val="FFFFFF"/>
                </a:solidFill>
              </a:rPr>
              <a:pPr>
                <a:spcAft>
                  <a:spcPts val="600"/>
                </a:spcAft>
              </a:pPr>
              <a:t>2/17/2025</a:t>
            </a:fld>
            <a:endParaRPr lang="en-US">
              <a:solidFill>
                <a:srgbClr val="FFFFFF"/>
              </a:solidFill>
            </a:endParaRPr>
          </a:p>
        </p:txBody>
      </p:sp>
      <p:sp>
        <p:nvSpPr>
          <p:cNvPr id="4" name="Slide Number Placeholder 3">
            <a:extLst>
              <a:ext uri="{FF2B5EF4-FFF2-40B4-BE49-F238E27FC236}">
                <a16:creationId xmlns:a16="http://schemas.microsoft.com/office/drawing/2014/main" id="{F682CCAD-546E-44F4-C5AD-3C402B1A38A6}"/>
              </a:ext>
            </a:extLst>
          </p:cNvPr>
          <p:cNvSpPr>
            <a:spLocks noGrp="1"/>
          </p:cNvSpPr>
          <p:nvPr>
            <p:ph type="sldNum" sz="quarter" idx="12"/>
          </p:nvPr>
        </p:nvSpPr>
        <p:spPr>
          <a:xfrm>
            <a:off x="8610600" y="6356350"/>
            <a:ext cx="2743200" cy="365125"/>
          </a:xfrm>
        </p:spPr>
        <p:txBody>
          <a:bodyPr>
            <a:normAutofit/>
          </a:bodyPr>
          <a:lstStyle/>
          <a:p>
            <a:pPr>
              <a:spcAft>
                <a:spcPts val="600"/>
              </a:spcAft>
            </a:pPr>
            <a:fld id="{A65A5C87-DF58-40C8-B092-1DE63DB4547E}"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157411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CEE73-543D-5129-5A46-AAB0A2F2E2D2}"/>
              </a:ext>
            </a:extLst>
          </p:cNvPr>
          <p:cNvSpPr>
            <a:spLocks noGrp="1"/>
          </p:cNvSpPr>
          <p:nvPr>
            <p:ph type="dt" sz="half" idx="10"/>
          </p:nvPr>
        </p:nvSpPr>
        <p:spPr/>
        <p:txBody>
          <a:bodyPr/>
          <a:lstStyle/>
          <a:p>
            <a:fld id="{C4A4FF7B-B57A-4234-A79B-68698B96C646}" type="datetime1">
              <a:t>2/17/2025</a:t>
            </a:fld>
            <a:endParaRPr lang="en-US"/>
          </a:p>
        </p:txBody>
      </p:sp>
      <p:sp>
        <p:nvSpPr>
          <p:cNvPr id="4" name="Slide Number Placeholder 3">
            <a:extLst>
              <a:ext uri="{FF2B5EF4-FFF2-40B4-BE49-F238E27FC236}">
                <a16:creationId xmlns:a16="http://schemas.microsoft.com/office/drawing/2014/main" id="{1B730B13-EEFD-2100-676B-9146C3A27857}"/>
              </a:ext>
            </a:extLst>
          </p:cNvPr>
          <p:cNvSpPr>
            <a:spLocks noGrp="1"/>
          </p:cNvSpPr>
          <p:nvPr>
            <p:ph type="sldNum" sz="quarter" idx="12"/>
          </p:nvPr>
        </p:nvSpPr>
        <p:spPr/>
        <p:txBody>
          <a:bodyPr/>
          <a:lstStyle/>
          <a:p>
            <a:fld id="{A65A5C87-DF58-40C8-B092-1DE63DB4547E}" type="slidenum">
              <a:rPr lang="en-US" dirty="0"/>
              <a:t>9</a:t>
            </a:fld>
            <a:endParaRPr lang="en-US"/>
          </a:p>
        </p:txBody>
      </p:sp>
      <p:graphicFrame>
        <p:nvGraphicFramePr>
          <p:cNvPr id="5" name="Table 4">
            <a:extLst>
              <a:ext uri="{FF2B5EF4-FFF2-40B4-BE49-F238E27FC236}">
                <a16:creationId xmlns:a16="http://schemas.microsoft.com/office/drawing/2014/main" id="{48D2B637-C25E-E950-6941-BB2CB3AA54E1}"/>
              </a:ext>
            </a:extLst>
          </p:cNvPr>
          <p:cNvGraphicFramePr>
            <a:graphicFrameLocks noGrp="1"/>
          </p:cNvGraphicFramePr>
          <p:nvPr>
            <p:extLst>
              <p:ext uri="{D42A27DB-BD31-4B8C-83A1-F6EECF244321}">
                <p14:modId xmlns:p14="http://schemas.microsoft.com/office/powerpoint/2010/main" val="2532861334"/>
              </p:ext>
            </p:extLst>
          </p:nvPr>
        </p:nvGraphicFramePr>
        <p:xfrm>
          <a:off x="940863" y="873154"/>
          <a:ext cx="10320576" cy="5387055"/>
        </p:xfrm>
        <a:graphic>
          <a:graphicData uri="http://schemas.openxmlformats.org/drawingml/2006/table">
            <a:tbl>
              <a:tblPr firstRow="1" bandRow="1">
                <a:tableStyleId>{5940675A-B579-460E-94D1-54222C63F5DA}</a:tableStyleId>
              </a:tblPr>
              <a:tblGrid>
                <a:gridCol w="994522">
                  <a:extLst>
                    <a:ext uri="{9D8B030D-6E8A-4147-A177-3AD203B41FA5}">
                      <a16:colId xmlns:a16="http://schemas.microsoft.com/office/drawing/2014/main" val="4135081775"/>
                    </a:ext>
                  </a:extLst>
                </a:gridCol>
                <a:gridCol w="3137647">
                  <a:extLst>
                    <a:ext uri="{9D8B030D-6E8A-4147-A177-3AD203B41FA5}">
                      <a16:colId xmlns:a16="http://schemas.microsoft.com/office/drawing/2014/main" val="2815618315"/>
                    </a:ext>
                  </a:extLst>
                </a:gridCol>
                <a:gridCol w="1903960">
                  <a:extLst>
                    <a:ext uri="{9D8B030D-6E8A-4147-A177-3AD203B41FA5}">
                      <a16:colId xmlns:a16="http://schemas.microsoft.com/office/drawing/2014/main" val="2117649218"/>
                    </a:ext>
                  </a:extLst>
                </a:gridCol>
                <a:gridCol w="4284447">
                  <a:extLst>
                    <a:ext uri="{9D8B030D-6E8A-4147-A177-3AD203B41FA5}">
                      <a16:colId xmlns:a16="http://schemas.microsoft.com/office/drawing/2014/main" val="1019842242"/>
                    </a:ext>
                  </a:extLst>
                </a:gridCol>
              </a:tblGrid>
              <a:tr h="463976">
                <a:tc>
                  <a:txBody>
                    <a:bodyPr/>
                    <a:lstStyle/>
                    <a:p>
                      <a:pPr algn="ctr"/>
                      <a:r>
                        <a:rPr lang="en-US">
                          <a:latin typeface="Times New Roman"/>
                        </a:rPr>
                        <a:t>S. No</a:t>
                      </a:r>
                    </a:p>
                  </a:txBody>
                  <a:tcPr anchor="ctr"/>
                </a:tc>
                <a:tc>
                  <a:txBody>
                    <a:bodyPr/>
                    <a:lstStyle/>
                    <a:p>
                      <a:pPr algn="ctr"/>
                      <a:r>
                        <a:rPr lang="en-US">
                          <a:latin typeface="Times New Roman"/>
                        </a:rPr>
                        <a:t>Title</a:t>
                      </a:r>
                    </a:p>
                  </a:txBody>
                  <a:tcPr anchor="ctr"/>
                </a:tc>
                <a:tc>
                  <a:txBody>
                    <a:bodyPr/>
                    <a:lstStyle/>
                    <a:p>
                      <a:pPr algn="ctr"/>
                      <a:r>
                        <a:rPr lang="en-US">
                          <a:latin typeface="Times New Roman"/>
                        </a:rPr>
                        <a:t>Authors</a:t>
                      </a:r>
                    </a:p>
                  </a:txBody>
                  <a:tcPr anchor="ctr"/>
                </a:tc>
                <a:tc>
                  <a:txBody>
                    <a:bodyPr/>
                    <a:lstStyle/>
                    <a:p>
                      <a:pPr algn="ctr"/>
                      <a:r>
                        <a:rPr lang="en-US">
                          <a:latin typeface="Times New Roman"/>
                        </a:rPr>
                        <a:t>Observations</a:t>
                      </a:r>
                    </a:p>
                  </a:txBody>
                  <a:tcPr anchor="ctr"/>
                </a:tc>
                <a:extLst>
                  <a:ext uri="{0D108BD9-81ED-4DB2-BD59-A6C34878D82A}">
                    <a16:rowId xmlns:a16="http://schemas.microsoft.com/office/drawing/2014/main" val="401895762"/>
                  </a:ext>
                </a:extLst>
              </a:tr>
              <a:tr h="1683571">
                <a:tc>
                  <a:txBody>
                    <a:bodyPr/>
                    <a:lstStyle/>
                    <a:p>
                      <a:pPr algn="ctr"/>
                      <a:r>
                        <a:rPr lang="en-US" sz="1400">
                          <a:latin typeface="Times New Roman"/>
                        </a:rPr>
                        <a:t>1</a:t>
                      </a:r>
                    </a:p>
                  </a:txBody>
                  <a:tcPr anchor="ctr"/>
                </a:tc>
                <a:tc>
                  <a:txBody>
                    <a:bodyPr/>
                    <a:lstStyle/>
                    <a:p>
                      <a:r>
                        <a:rPr lang="en-US" sz="1400">
                          <a:latin typeface="Times New Roman"/>
                        </a:rPr>
                        <a:t>Automated food  grain monitoring system for warehouse using IoT</a:t>
                      </a:r>
                    </a:p>
                  </a:txBody>
                  <a:tcPr anchor="ctr"/>
                </a:tc>
                <a:tc>
                  <a:txBody>
                    <a:bodyPr/>
                    <a:lstStyle/>
                    <a:p>
                      <a:pPr lvl="0" algn="ctr">
                        <a:buNone/>
                      </a:pPr>
                      <a:r>
                        <a:rPr lang="en-US" sz="1400" b="0" i="0" u="none" strike="noStrike" noProof="0">
                          <a:solidFill>
                            <a:srgbClr val="000000"/>
                          </a:solidFill>
                          <a:latin typeface="Times New Roman"/>
                        </a:rPr>
                        <a:t>Lydia J et al.</a:t>
                      </a:r>
                      <a:endParaRPr lang="en-US" sz="1400">
                        <a:latin typeface="Times New Roman"/>
                      </a:endParaRPr>
                    </a:p>
                  </a:txBody>
                  <a:tcPr anchor="ctr"/>
                </a:tc>
                <a:tc>
                  <a:txBody>
                    <a:bodyPr/>
                    <a:lstStyle/>
                    <a:p>
                      <a:pPr lvl="0">
                        <a:buNone/>
                      </a:pPr>
                      <a:r>
                        <a:rPr lang="en-US" sz="1400" b="0" i="0" u="none" strike="noStrike" noProof="0">
                          <a:latin typeface="Times New Roman"/>
                        </a:rPr>
                        <a:t>An IoT-based sensor system for food grain storage monitors temperature, humidity, motion, shock, carbon monoxide, fire, and grain levels. Data is transmitted via GSM to a cloud platform, enabling real-time monitoring and control through mobile apps and alerts. Automated responses are triggered for specific conditions to maintain optimal storage conditions. </a:t>
                      </a:r>
                    </a:p>
                  </a:txBody>
                  <a:tcPr/>
                </a:tc>
                <a:extLst>
                  <a:ext uri="{0D108BD9-81ED-4DB2-BD59-A6C34878D82A}">
                    <a16:rowId xmlns:a16="http://schemas.microsoft.com/office/drawing/2014/main" val="483585527"/>
                  </a:ext>
                </a:extLst>
              </a:tr>
              <a:tr h="2081268">
                <a:tc>
                  <a:txBody>
                    <a:bodyPr/>
                    <a:lstStyle/>
                    <a:p>
                      <a:pPr algn="ctr"/>
                      <a:r>
                        <a:rPr lang="en-US" sz="1400">
                          <a:latin typeface="Times New Roman"/>
                        </a:rPr>
                        <a:t>2</a:t>
                      </a:r>
                    </a:p>
                  </a:txBody>
                  <a:tcPr anchor="ctr"/>
                </a:tc>
                <a:tc>
                  <a:txBody>
                    <a:bodyPr/>
                    <a:lstStyle/>
                    <a:p>
                      <a:pPr lvl="0" algn="ctr">
                        <a:buNone/>
                      </a:pPr>
                      <a:r>
                        <a:rPr lang="en-US" sz="1400" b="0" i="0" u="none" strike="noStrike" baseline="0" noProof="0">
                          <a:solidFill>
                            <a:srgbClr val="000000"/>
                          </a:solidFill>
                          <a:latin typeface="Times New Roman"/>
                        </a:rPr>
                        <a:t>Electronic nose system for rancidity and insect monitoring of brown rice</a:t>
                      </a:r>
                      <a:endParaRPr lang="en-US">
                        <a:latin typeface="Times New Roman"/>
                      </a:endParaRPr>
                    </a:p>
                  </a:txBody>
                  <a:tcPr anchor="ctr"/>
                </a:tc>
                <a:tc>
                  <a:txBody>
                    <a:bodyPr/>
                    <a:lstStyle/>
                    <a:p>
                      <a:pPr lvl="0" algn="ctr">
                        <a:buNone/>
                      </a:pPr>
                      <a:r>
                        <a:rPr lang="en-US" sz="1400" b="0" i="0" u="none" strike="noStrike" noProof="0">
                          <a:solidFill>
                            <a:srgbClr val="000000"/>
                          </a:solidFill>
                          <a:latin typeface="Times New Roman"/>
                        </a:rPr>
                        <a:t>N. </a:t>
                      </a:r>
                      <a:r>
                        <a:rPr lang="en-US" sz="1400" b="0" i="0" u="none" strike="noStrike" noProof="0" err="1">
                          <a:solidFill>
                            <a:srgbClr val="000000"/>
                          </a:solidFill>
                          <a:latin typeface="Times New Roman"/>
                        </a:rPr>
                        <a:t>Neamsorn</a:t>
                      </a:r>
                      <a:r>
                        <a:rPr lang="en-US" sz="1400" b="0" i="0" u="none" strike="noStrike" noProof="0">
                          <a:solidFill>
                            <a:srgbClr val="000000"/>
                          </a:solidFill>
                          <a:latin typeface="Times New Roman"/>
                        </a:rPr>
                        <a:t> et al.</a:t>
                      </a:r>
                      <a:endParaRPr lang="en-US" sz="1400">
                        <a:latin typeface="Times New Roman"/>
                      </a:endParaRPr>
                    </a:p>
                  </a:txBody>
                  <a:tcPr anchor="ctr"/>
                </a:tc>
                <a:tc>
                  <a:txBody>
                    <a:bodyPr/>
                    <a:lstStyle/>
                    <a:p>
                      <a:pPr lvl="0" algn="l">
                        <a:lnSpc>
                          <a:spcPct val="100000"/>
                        </a:lnSpc>
                        <a:spcBef>
                          <a:spcPts val="0"/>
                        </a:spcBef>
                        <a:spcAft>
                          <a:spcPts val="0"/>
                        </a:spcAft>
                        <a:buNone/>
                      </a:pPr>
                      <a:r>
                        <a:rPr lang="en-US" sz="1400" b="0" i="0" u="none" strike="noStrike" noProof="0">
                          <a:latin typeface="Times New Roman"/>
                        </a:rPr>
                        <a:t>An electronic nose system was developed to detect rancidity and insect damaged brown rice. Equipped with eight metal oxide sensors targeting gases like ammonia, alcohol, and carbon monoxide, the system analyzed controlled rice samples. PCA and PLS-DA analysis distinguished normal, rancid, and insect-damaged rice, achieving R² of 0.92 for rancidity and 0.98 for insect damage.</a:t>
                      </a:r>
                      <a:endParaRPr lang="en-US">
                        <a:latin typeface="Times New Roman"/>
                      </a:endParaRPr>
                    </a:p>
                  </a:txBody>
                  <a:tcPr/>
                </a:tc>
                <a:extLst>
                  <a:ext uri="{0D108BD9-81ED-4DB2-BD59-A6C34878D82A}">
                    <a16:rowId xmlns:a16="http://schemas.microsoft.com/office/drawing/2014/main" val="3316631019"/>
                  </a:ext>
                </a:extLst>
              </a:tr>
              <a:tr h="967724">
                <a:tc>
                  <a:txBody>
                    <a:bodyPr/>
                    <a:lstStyle/>
                    <a:p>
                      <a:pPr algn="ctr"/>
                      <a:endParaRPr lang="en-US" sz="1400">
                        <a:latin typeface="Times New Roman"/>
                      </a:endParaRPr>
                    </a:p>
                    <a:p>
                      <a:pPr lvl="0" algn="ctr">
                        <a:buNone/>
                      </a:pPr>
                      <a:r>
                        <a:rPr lang="en-US" sz="1400">
                          <a:latin typeface="Times New Roman"/>
                        </a:rPr>
                        <a:t>3</a:t>
                      </a:r>
                    </a:p>
                  </a:txBody>
                  <a:tcPr anchor="ctr"/>
                </a:tc>
                <a:tc>
                  <a:txBody>
                    <a:bodyPr/>
                    <a:lstStyle/>
                    <a:p>
                      <a:pPr lvl="0" algn="ctr">
                        <a:buNone/>
                      </a:pPr>
                      <a:r>
                        <a:rPr lang="en-US" sz="1400" b="0" i="0" u="none" strike="noStrike" baseline="0" noProof="0">
                          <a:solidFill>
                            <a:srgbClr val="000000"/>
                          </a:solidFill>
                          <a:latin typeface="Times New Roman"/>
                        </a:rPr>
                        <a:t>Automated Food Grain Warehouse Monitoring System using IoT and Machine Learning (TINYML)</a:t>
                      </a:r>
                      <a:endParaRPr lang="en-US" sz="1400">
                        <a:latin typeface="Times New Roman"/>
                      </a:endParaRPr>
                    </a:p>
                  </a:txBody>
                  <a:tcPr anchor="ctr"/>
                </a:tc>
                <a:tc>
                  <a:txBody>
                    <a:bodyPr/>
                    <a:lstStyle/>
                    <a:p>
                      <a:pPr lvl="0" algn="ctr">
                        <a:buNone/>
                      </a:pPr>
                      <a:r>
                        <a:rPr lang="en-US" sz="1400" b="0" i="0" u="none" strike="noStrike" noProof="0">
                          <a:solidFill>
                            <a:srgbClr val="000000"/>
                          </a:solidFill>
                          <a:latin typeface="Times New Roman"/>
                        </a:rPr>
                        <a:t>Karthiga. V. and Thenmozhi T.</a:t>
                      </a:r>
                      <a:endParaRPr lang="en-US" sz="1400">
                        <a:latin typeface="Times New Roman"/>
                      </a:endParaRPr>
                    </a:p>
                  </a:txBody>
                  <a:tcPr anchor="ctr"/>
                </a:tc>
                <a:tc>
                  <a:txBody>
                    <a:bodyPr/>
                    <a:lstStyle/>
                    <a:p>
                      <a:pPr lvl="0" algn="ctr">
                        <a:buNone/>
                      </a:pPr>
                      <a:r>
                        <a:rPr lang="en-US" sz="1400" b="0" i="0" u="none" strike="noStrike" noProof="0">
                          <a:latin typeface="Times New Roman"/>
                        </a:rPr>
                        <a:t>The proposed system combines IoT and </a:t>
                      </a:r>
                      <a:r>
                        <a:rPr lang="en-US" sz="1400" b="0" i="0" u="none" strike="noStrike" noProof="0" err="1">
                          <a:latin typeface="Times New Roman"/>
                        </a:rPr>
                        <a:t>TinyML</a:t>
                      </a:r>
                      <a:r>
                        <a:rPr lang="en-US" sz="1400" b="0" i="0" u="none" strike="noStrike" noProof="0">
                          <a:latin typeface="Times New Roman"/>
                        </a:rPr>
                        <a:t> for real-time food grain monitoring, using sensors and ESP32 microcontrollers to track temperature, humidity, and gas levels.  This system ensures grain preservation and  food safety, offering economic and safety benefits.</a:t>
                      </a:r>
                      <a:endParaRPr lang="en-US" sz="1400">
                        <a:latin typeface="Times New Roman"/>
                      </a:endParaRPr>
                    </a:p>
                  </a:txBody>
                  <a:tcPr anchor="ctr"/>
                </a:tc>
                <a:extLst>
                  <a:ext uri="{0D108BD9-81ED-4DB2-BD59-A6C34878D82A}">
                    <a16:rowId xmlns:a16="http://schemas.microsoft.com/office/drawing/2014/main" val="1517947415"/>
                  </a:ext>
                </a:extLst>
              </a:tr>
            </a:tbl>
          </a:graphicData>
        </a:graphic>
      </p:graphicFrame>
      <p:sp>
        <p:nvSpPr>
          <p:cNvPr id="6" name="TextBox 5">
            <a:extLst>
              <a:ext uri="{FF2B5EF4-FFF2-40B4-BE49-F238E27FC236}">
                <a16:creationId xmlns:a16="http://schemas.microsoft.com/office/drawing/2014/main" id="{F050F31D-1320-7E4F-54BB-20401D64D6DE}"/>
              </a:ext>
            </a:extLst>
          </p:cNvPr>
          <p:cNvSpPr txBox="1"/>
          <p:nvPr/>
        </p:nvSpPr>
        <p:spPr>
          <a:xfrm>
            <a:off x="4634877" y="172501"/>
            <a:ext cx="40963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a:cs typeface="Times New Roman"/>
              </a:rPr>
              <a:t>Literature Review </a:t>
            </a:r>
          </a:p>
        </p:txBody>
      </p:sp>
    </p:spTree>
    <p:extLst>
      <p:ext uri="{BB962C8B-B14F-4D97-AF65-F5344CB8AC3E}">
        <p14:creationId xmlns:p14="http://schemas.microsoft.com/office/powerpoint/2010/main" val="169887100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{9D7B82A7-B9A4-4BE1-AC91-919FC8A2990A}tf10001105</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AccentBoxVTI</vt:lpstr>
      <vt:lpstr>PowerPoint Presentation</vt:lpstr>
      <vt:lpstr>TEAM MEMBERS</vt:lpstr>
      <vt:lpstr>INTRODUCTION</vt:lpstr>
      <vt:lpstr>PROBLEM STATEMENT</vt:lpstr>
      <vt:lpstr>CONCEPTS OF ROBOTICS USED</vt:lpstr>
      <vt:lpstr>CONCEPTS OF MATH USED</vt:lpstr>
      <vt:lpstr>CONCEPTS OF MATH USED</vt:lpstr>
      <vt:lpstr>PowerPoint Presentation</vt:lpstr>
      <vt:lpstr>PowerPoint Presentation</vt:lpstr>
      <vt:lpstr>PowerPoint Presentation</vt:lpstr>
      <vt:lpstr>CHALLENGES</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Mounindra P</dc:creator>
  <cp:revision>2</cp:revision>
  <dcterms:created xsi:type="dcterms:W3CDTF">2025-02-06T17:17:22Z</dcterms:created>
  <dcterms:modified xsi:type="dcterms:W3CDTF">2025-02-18T07:14:07Z</dcterms:modified>
</cp:coreProperties>
</file>