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92" r:id="rId5"/>
    <p:sldId id="275" r:id="rId6"/>
    <p:sldId id="276" r:id="rId7"/>
    <p:sldId id="277" r:id="rId8"/>
    <p:sldId id="278" r:id="rId9"/>
    <p:sldId id="279" r:id="rId10"/>
    <p:sldId id="296" r:id="rId11"/>
    <p:sldId id="294" r:id="rId12"/>
    <p:sldId id="293" r:id="rId13"/>
    <p:sldId id="297" r:id="rId14"/>
    <p:sldId id="288" r:id="rId15"/>
    <p:sldId id="28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73" d="100"/>
          <a:sy n="73" d="100"/>
        </p:scale>
        <p:origin x="404" y="24"/>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EXCELL\Vrinda%20Store%20Data%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EXCELL\Vrinda%20Store%20Data%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EXCELL\Vrinda%20Store%20Data%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EXCELL\Vrinda%20Store%20Data%20Analysi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[Vrinda Store Data Analysis.xlsx]Order vs Sales!PivotTable1</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Order vs Sales</a:t>
            </a:r>
          </a:p>
        </c:rich>
      </c:tx>
      <c:layout>
        <c:manualLayout>
          <c:xMode val="edge"/>
          <c:yMode val="edge"/>
          <c:x val="0.17988039070266518"/>
          <c:y val="2.900189847810525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546981627296589"/>
          <c:y val="0.14767932489451477"/>
          <c:w val="0.75664315873559285"/>
          <c:h val="0.73293963254593186"/>
        </c:manualLayout>
      </c:layout>
      <c:barChart>
        <c:barDir val="col"/>
        <c:grouping val="clustered"/>
        <c:varyColors val="0"/>
        <c:ser>
          <c:idx val="0"/>
          <c:order val="0"/>
          <c:tx>
            <c:strRef>
              <c:f>'Order vs Sales'!$B$3</c:f>
              <c:strCache>
                <c:ptCount val="1"/>
                <c:pt idx="0">
                  <c:v>Count of Order ID</c:v>
                </c:pt>
              </c:strCache>
            </c:strRef>
          </c:tx>
          <c:spPr>
            <a:solidFill>
              <a:schemeClr val="accent1"/>
            </a:solidFill>
            <a:ln>
              <a:noFill/>
            </a:ln>
            <a:effectLst/>
          </c:spPr>
          <c:invertIfNegative val="0"/>
          <c:cat>
            <c:strRef>
              <c:f>'Order vs Sales'!$A$4:$A$15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'Order vs Sales'!$B$4:$B$15</c:f>
              <c:numCache>
                <c:formatCode>General</c:formatCode>
                <c:ptCount val="12"/>
                <c:pt idx="0">
                  <c:v>2702</c:v>
                </c:pt>
                <c:pt idx="1">
                  <c:v>2750</c:v>
                </c:pt>
                <c:pt idx="2">
                  <c:v>2819</c:v>
                </c:pt>
                <c:pt idx="3">
                  <c:v>2685</c:v>
                </c:pt>
                <c:pt idx="4">
                  <c:v>2617</c:v>
                </c:pt>
                <c:pt idx="5">
                  <c:v>2597</c:v>
                </c:pt>
                <c:pt idx="6">
                  <c:v>2579</c:v>
                </c:pt>
                <c:pt idx="7">
                  <c:v>2617</c:v>
                </c:pt>
                <c:pt idx="8">
                  <c:v>2490</c:v>
                </c:pt>
                <c:pt idx="9">
                  <c:v>2424</c:v>
                </c:pt>
                <c:pt idx="10">
                  <c:v>2383</c:v>
                </c:pt>
                <c:pt idx="11">
                  <c:v>2384</c:v>
                </c:pt>
              </c:numCache>
            </c:numRef>
          </c:val>
          <c:extLst>
            <c:ext xmlns:c16="http://schemas.microsoft.com/office/drawing/2014/chart" uri="{C3380CC4-5D6E-409C-BE32-E72D297353CC}">
              <c16:uniqueId val="{00000000-C016-49DF-B1EA-104D9B4FB012}"/>
            </c:ext>
          </c:extLst>
        </c:ser>
        <c:dLbls>
          <c:showLegendKey val="0"/>
          <c:showVal val="0"/>
          <c:showCatName val="0"/>
          <c:showSerName val="0"/>
          <c:showPercent val="0"/>
          <c:showBubbleSize val="0"/>
        </c:dLbls>
        <c:gapWidth val="219"/>
        <c:overlap val="-27"/>
        <c:axId val="847407455"/>
        <c:axId val="848960895"/>
      </c:barChart>
      <c:lineChart>
        <c:grouping val="standard"/>
        <c:varyColors val="0"/>
        <c:ser>
          <c:idx val="1"/>
          <c:order val="1"/>
          <c:tx>
            <c:strRef>
              <c:f>'Order vs Sales'!$C$3</c:f>
              <c:strCache>
                <c:ptCount val="1"/>
                <c:pt idx="0">
                  <c:v>Sum of Amount</c:v>
                </c:pt>
              </c:strCache>
            </c:strRef>
          </c:tx>
          <c:spPr>
            <a:ln w="28575" cap="rnd">
              <a:solidFill>
                <a:schemeClr val="accent2"/>
              </a:solidFill>
              <a:round/>
            </a:ln>
            <a:effectLst/>
          </c:spPr>
          <c:marker>
            <c:symbol val="none"/>
          </c:marker>
          <c:cat>
            <c:strRef>
              <c:f>'Order vs Sales'!$A$4:$A$15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'Order vs Sales'!$C$4:$C$15</c:f>
              <c:numCache>
                <c:formatCode>General</c:formatCode>
                <c:ptCount val="12"/>
                <c:pt idx="0">
                  <c:v>1820601</c:v>
                </c:pt>
                <c:pt idx="1">
                  <c:v>1875932</c:v>
                </c:pt>
                <c:pt idx="2">
                  <c:v>1928066</c:v>
                </c:pt>
                <c:pt idx="3">
                  <c:v>1829263</c:v>
                </c:pt>
                <c:pt idx="4">
                  <c:v>1797822</c:v>
                </c:pt>
                <c:pt idx="5">
                  <c:v>1750966</c:v>
                </c:pt>
                <c:pt idx="6">
                  <c:v>1772300</c:v>
                </c:pt>
                <c:pt idx="7">
                  <c:v>1808505</c:v>
                </c:pt>
                <c:pt idx="8">
                  <c:v>1688871</c:v>
                </c:pt>
                <c:pt idx="9">
                  <c:v>1666662</c:v>
                </c:pt>
                <c:pt idx="10">
                  <c:v>1615356</c:v>
                </c:pt>
                <c:pt idx="11">
                  <c:v>1622033</c:v>
                </c:pt>
              </c:numCache>
            </c:numRef>
          </c:val>
          <c:smooth val="0"/>
          <c:extLst>
            <c:ext xmlns:c16="http://schemas.microsoft.com/office/drawing/2014/chart" uri="{C3380CC4-5D6E-409C-BE32-E72D297353CC}">
              <c16:uniqueId val="{00000001-C016-49DF-B1EA-104D9B4FB012}"/>
            </c:ext>
          </c:extLst>
        </c:ser>
        <c:dLbls>
          <c:showLegendKey val="0"/>
          <c:showVal val="0"/>
          <c:showCatName val="0"/>
          <c:showSerName val="0"/>
          <c:showPercent val="0"/>
          <c:showBubbleSize val="0"/>
        </c:dLbls>
        <c:marker val="1"/>
        <c:smooth val="0"/>
        <c:axId val="641038943"/>
        <c:axId val="848957919"/>
      </c:lineChart>
      <c:catAx>
        <c:axId val="641038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8957919"/>
        <c:crosses val="autoZero"/>
        <c:auto val="1"/>
        <c:lblAlgn val="ctr"/>
        <c:lblOffset val="100"/>
        <c:noMultiLvlLbl val="0"/>
      </c:catAx>
      <c:valAx>
        <c:axId val="848957919"/>
        <c:scaling>
          <c:orientation val="minMax"/>
        </c:scaling>
        <c:delete val="0"/>
        <c:axPos val="l"/>
        <c:numFmt formatCode="0.00,,&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1038943"/>
        <c:crosses val="autoZero"/>
        <c:crossBetween val="between"/>
      </c:valAx>
      <c:valAx>
        <c:axId val="848960895"/>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7407455"/>
        <c:crosses val="max"/>
        <c:crossBetween val="between"/>
      </c:valAx>
      <c:catAx>
        <c:axId val="847407455"/>
        <c:scaling>
          <c:orientation val="minMax"/>
        </c:scaling>
        <c:delete val="1"/>
        <c:axPos val="b"/>
        <c:numFmt formatCode="General" sourceLinked="1"/>
        <c:majorTickMark val="out"/>
        <c:minorTickMark val="none"/>
        <c:tickLblPos val="nextTo"/>
        <c:crossAx val="848960895"/>
        <c:crosses val="autoZero"/>
        <c:auto val="1"/>
        <c:lblAlgn val="ctr"/>
        <c:lblOffset val="100"/>
        <c:noMultiLvlLbl val="0"/>
      </c:catAx>
      <c:spPr>
        <a:noFill/>
        <a:ln>
          <a:noFill/>
        </a:ln>
        <a:effectLst/>
      </c:spPr>
    </c:plotArea>
    <c:legend>
      <c:legendPos val="r"/>
      <c:layout>
        <c:manualLayout>
          <c:xMode val="edge"/>
          <c:yMode val="edge"/>
          <c:x val="0.45022761703480652"/>
          <c:y val="2.4099646503724606E-2"/>
          <c:w val="0.52810369012662017"/>
          <c:h val="7.489551147878667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[Vrinda Store Data Analysis.xlsx]Channels!PivotTable6</c:name>
    <c:fmtId val="6"/>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5"/>
          </a:solidFill>
          <a:ln w="19050">
            <a:solidFill>
              <a:schemeClr val="lt1"/>
            </a:solidFill>
          </a:ln>
          <a:effectLst/>
        </c:spPr>
        <c:dLbl>
          <c:idx val="0"/>
          <c:layout>
            <c:manualLayout>
              <c:x val="0.22975258424450498"/>
              <c:y val="6.7987997663974772E-2"/>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2"/>
          </a:solidFill>
          <a:ln w="19050">
            <a:solidFill>
              <a:schemeClr val="lt1"/>
            </a:solidFill>
          </a:ln>
          <a:effectLst/>
        </c:spPr>
        <c:dLbl>
          <c:idx val="0"/>
          <c:layout>
            <c:manualLayout>
              <c:x val="-0.25704332574541927"/>
              <c:y val="9.2591175463680852E-3"/>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3"/>
          </a:solidFill>
          <a:ln w="19050">
            <a:solidFill>
              <a:schemeClr val="lt1"/>
            </a:solidFill>
          </a:ln>
          <a:effectLst/>
        </c:spPr>
        <c:dLbl>
          <c:idx val="0"/>
          <c:layout>
            <c:manualLayout>
              <c:x val="3.8888888888888841E-2"/>
              <c:y val="-0.16666666666666674"/>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dLbl>
          <c:idx val="0"/>
          <c:layout>
            <c:manualLayout>
              <c:x val="-0.25704332574541927"/>
              <c:y val="9.2591175463680852E-3"/>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w="19050">
            <a:solidFill>
              <a:schemeClr val="lt1"/>
            </a:solidFill>
          </a:ln>
          <a:effectLst/>
        </c:spPr>
        <c:dLbl>
          <c:idx val="0"/>
          <c:layout>
            <c:manualLayout>
              <c:x val="3.8888888888888841E-2"/>
              <c:y val="-0.16666666666666674"/>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dLbl>
          <c:idx val="0"/>
          <c:layout>
            <c:manualLayout>
              <c:x val="0.22975258424450498"/>
              <c:y val="6.7987997663974772E-2"/>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dLbl>
          <c:idx val="0"/>
          <c:layout>
            <c:manualLayout>
              <c:x val="-0.17620491300862851"/>
              <c:y val="9.2589941408839325E-3"/>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4139421943514547"/>
                  <c:h val="0.24448580291099981"/>
                </c:manualLayout>
              </c15:layout>
            </c:ext>
          </c:extLst>
        </c:dLbl>
      </c:pivotFmt>
      <c:pivotFmt>
        <c:idx val="15"/>
        <c:spPr>
          <a:solidFill>
            <a:schemeClr val="accent1"/>
          </a:solidFill>
          <a:ln w="19050">
            <a:solidFill>
              <a:schemeClr val="lt1"/>
            </a:solidFill>
          </a:ln>
          <a:effectLst/>
        </c:spPr>
        <c:dLbl>
          <c:idx val="0"/>
          <c:layout>
            <c:manualLayout>
              <c:x val="6.8828799094723933E-2"/>
              <c:y val="-6.5656565656565663E-2"/>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dLbl>
          <c:idx val="0"/>
          <c:layout>
            <c:manualLayout>
              <c:x val="0.22975258424450498"/>
              <c:y val="6.7987997663974772E-2"/>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dLbl>
          <c:idx val="0"/>
          <c:layout>
            <c:manualLayout>
              <c:x val="-0.17620491300862851"/>
              <c:y val="9.2589941408839325E-3"/>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4139421943514547"/>
                  <c:h val="0.24448580291099981"/>
                </c:manualLayout>
              </c15:layout>
            </c:ext>
          </c:extLst>
        </c:dLbl>
      </c:pivotFmt>
      <c:pivotFmt>
        <c:idx val="23"/>
        <c:spPr>
          <a:solidFill>
            <a:schemeClr val="accent1"/>
          </a:solidFill>
          <a:ln w="19050">
            <a:solidFill>
              <a:schemeClr val="lt1"/>
            </a:solidFill>
          </a:ln>
          <a:effectLst/>
        </c:spPr>
        <c:dLbl>
          <c:idx val="0"/>
          <c:layout>
            <c:manualLayout>
              <c:x val="6.8828799094723933E-2"/>
              <c:y val="-6.5656565656565663E-2"/>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dLbl>
          <c:idx val="0"/>
          <c:layout>
            <c:manualLayout>
              <c:x val="0.22975258424450498"/>
              <c:y val="6.7987997663974772E-2"/>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dLbl>
          <c:idx val="0"/>
          <c:layout>
            <c:manualLayout>
              <c:x val="-0.17620491300862851"/>
              <c:y val="9.2589941408839325E-3"/>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4139421943514547"/>
                  <c:h val="0.24448580291099981"/>
                </c:manualLayout>
              </c15:layout>
            </c:ext>
          </c:extLst>
        </c:dLbl>
      </c:pivotFmt>
      <c:pivotFmt>
        <c:idx val="31"/>
        <c:spPr>
          <a:solidFill>
            <a:schemeClr val="accent1"/>
          </a:solidFill>
          <a:ln w="19050">
            <a:solidFill>
              <a:schemeClr val="lt1"/>
            </a:solidFill>
          </a:ln>
          <a:effectLst/>
        </c:spPr>
        <c:dLbl>
          <c:idx val="0"/>
          <c:layout>
            <c:manualLayout>
              <c:x val="6.8828799094723933E-2"/>
              <c:y val="-6.5656565656565663E-2"/>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dLbl>
          <c:idx val="0"/>
          <c:layout>
            <c:manualLayout>
              <c:x val="0.22975258424450498"/>
              <c:y val="6.7987997663974772E-2"/>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s>
    <c:plotArea>
      <c:layout>
        <c:manualLayout>
          <c:layoutTarget val="inner"/>
          <c:xMode val="edge"/>
          <c:yMode val="edge"/>
          <c:x val="3.0212155792819204E-2"/>
          <c:y val="2.8053250792829932E-2"/>
          <c:w val="0.81802367383533436"/>
          <c:h val="0.9468026328798167"/>
        </c:manualLayout>
      </c:layout>
      <c:pieChart>
        <c:varyColors val="1"/>
        <c:ser>
          <c:idx val="0"/>
          <c:order val="0"/>
          <c:tx>
            <c:strRef>
              <c:f>Channels!$B$3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AD6-4C60-BAFD-C4DF3AE4C23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AD6-4C60-BAFD-C4DF3AE4C23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AD6-4C60-BAFD-C4DF3AE4C23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AD6-4C60-BAFD-C4DF3AE4C23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AD6-4C60-BAFD-C4DF3AE4C23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AD6-4C60-BAFD-C4DF3AE4C23E}"/>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2AD6-4C60-BAFD-C4DF3AE4C23E}"/>
              </c:ext>
            </c:extLst>
          </c:dPt>
          <c:dLbls>
            <c:dLbl>
              <c:idx val="0"/>
              <c:layout>
                <c:manualLayout>
                  <c:x val="-3.5418087895208797E-2"/>
                  <c:y val="6.6091632127254399E-2"/>
                </c:manualLayout>
              </c:layout>
              <c:spPr>
                <a:noFill/>
                <a:ln>
                  <a:noFill/>
                </a:ln>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6.6905004011618682E-2"/>
                      <c:h val="0.10894702349503277"/>
                    </c:manualLayout>
                  </c15:layout>
                </c:ext>
                <c:ext xmlns:c16="http://schemas.microsoft.com/office/drawing/2014/chart" uri="{C3380CC4-5D6E-409C-BE32-E72D297353CC}">
                  <c16:uniqueId val="{00000001-2AD6-4C60-BAFD-C4DF3AE4C23E}"/>
                </c:ext>
              </c:extLst>
            </c:dLbl>
            <c:dLbl>
              <c:idx val="1"/>
              <c:layout>
                <c:manualLayout>
                  <c:x val="-0.25793898263634141"/>
                  <c:y val="-8.6641516623461989E-3"/>
                </c:manualLayout>
              </c:layout>
              <c:spPr>
                <a:noFill/>
                <a:ln>
                  <a:noFill/>
                </a:ln>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4139421943514547"/>
                      <c:h val="0.24448580291099981"/>
                    </c:manualLayout>
                  </c15:layout>
                </c:ext>
                <c:ext xmlns:c16="http://schemas.microsoft.com/office/drawing/2014/chart" uri="{C3380CC4-5D6E-409C-BE32-E72D297353CC}">
                  <c16:uniqueId val="{00000003-2AD6-4C60-BAFD-C4DF3AE4C23E}"/>
                </c:ext>
              </c:extLst>
            </c:dLbl>
            <c:dLbl>
              <c:idx val="2"/>
              <c:layout>
                <c:manualLayout>
                  <c:x val="4.2946308667241591E-2"/>
                  <c:y val="-0.21576302626112581"/>
                </c:manualLayout>
              </c:layout>
              <c:spPr>
                <a:noFill/>
                <a:ln>
                  <a:noFill/>
                </a:ln>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5-2AD6-4C60-BAFD-C4DF3AE4C23E}"/>
                </c:ext>
              </c:extLst>
            </c:dLbl>
            <c:dLbl>
              <c:idx val="3"/>
              <c:layout>
                <c:manualLayout>
                  <c:x val="7.3560644090049046E-2"/>
                  <c:y val="-7.6173406519547529E-2"/>
                </c:manualLayout>
              </c:layout>
              <c:spPr>
                <a:noFill/>
                <a:ln>
                  <a:noFill/>
                </a:ln>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7-2AD6-4C60-BAFD-C4DF3AE4C23E}"/>
                </c:ext>
              </c:extLst>
            </c:dLbl>
            <c:dLbl>
              <c:idx val="4"/>
              <c:layout>
                <c:manualLayout>
                  <c:x val="0.22975258424450498"/>
                  <c:y val="6.7987997663974772E-2"/>
                </c:manualLayout>
              </c:layout>
              <c:spPr>
                <a:noFill/>
                <a:ln>
                  <a:noFill/>
                </a:ln>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9-2AD6-4C60-BAFD-C4DF3AE4C23E}"/>
                </c:ext>
              </c:extLst>
            </c:dLbl>
            <c:dLbl>
              <c:idx val="5"/>
              <c:layout>
                <c:manualLayout>
                  <c:x val="5.2446014767905336E-2"/>
                  <c:y val="0.12658227848101267"/>
                </c:manualLayout>
              </c:layout>
              <c:spPr>
                <a:noFill/>
                <a:ln>
                  <a:noFill/>
                </a:ln>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4.9057484135871597E-2"/>
                      <c:h val="7.7581503163454413E-2"/>
                    </c:manualLayout>
                  </c15:layout>
                </c:ext>
                <c:ext xmlns:c16="http://schemas.microsoft.com/office/drawing/2014/chart" uri="{C3380CC4-5D6E-409C-BE32-E72D297353CC}">
                  <c16:uniqueId val="{0000000B-2AD6-4C60-BAFD-C4DF3AE4C23E}"/>
                </c:ext>
              </c:extLst>
            </c:dLbl>
            <c:dLbl>
              <c:idx val="6"/>
              <c:layout>
                <c:manualLayout>
                  <c:x val="5.4489365992628422E-3"/>
                  <c:y val="8.2894589447742792E-2"/>
                </c:manualLayout>
              </c:layout>
              <c:spPr>
                <a:noFill/>
                <a:ln>
                  <a:noFill/>
                </a:ln>
                <a:effectLst/>
              </c:spPr>
              <c:txPr>
                <a:bodyPr rot="0" spcFirstLastPara="1" vertOverflow="clip" horzOverflow="clip"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D-2AD6-4C60-BAFD-C4DF3AE4C23E}"/>
                </c:ext>
              </c:extLst>
            </c:dLbl>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Channels!$A$4:$A$10</c:f>
              <c:strCache>
                <c:ptCount val="7"/>
                <c:pt idx="0">
                  <c:v>Ajio</c:v>
                </c:pt>
                <c:pt idx="1">
                  <c:v>Amazon</c:v>
                </c:pt>
                <c:pt idx="2">
                  <c:v>Flipkart</c:v>
                </c:pt>
                <c:pt idx="3">
                  <c:v>Meesho</c:v>
                </c:pt>
                <c:pt idx="4">
                  <c:v>Myntra</c:v>
                </c:pt>
                <c:pt idx="5">
                  <c:v>Nalli</c:v>
                </c:pt>
                <c:pt idx="6">
                  <c:v>Others</c:v>
                </c:pt>
              </c:strCache>
            </c:strRef>
          </c:cat>
          <c:val>
            <c:numRef>
              <c:f>Channels!$B$4:$B$10</c:f>
              <c:numCache>
                <c:formatCode>0.0%</c:formatCode>
                <c:ptCount val="7"/>
                <c:pt idx="0">
                  <c:v>6.2196025380874161E-2</c:v>
                </c:pt>
                <c:pt idx="1">
                  <c:v>0.35481689052082327</c:v>
                </c:pt>
                <c:pt idx="2">
                  <c:v>0.21589847650336585</c:v>
                </c:pt>
                <c:pt idx="3">
                  <c:v>4.5028505169581602E-2</c:v>
                </c:pt>
                <c:pt idx="4">
                  <c:v>0.23364576287564015</c:v>
                </c:pt>
                <c:pt idx="5">
                  <c:v>4.7798499049827678E-2</c:v>
                </c:pt>
                <c:pt idx="6">
                  <c:v>4.0615840499887271E-2</c:v>
                </c:pt>
              </c:numCache>
            </c:numRef>
          </c:val>
          <c:extLst>
            <c:ext xmlns:c16="http://schemas.microsoft.com/office/drawing/2014/chart" uri="{C3380CC4-5D6E-409C-BE32-E72D297353CC}">
              <c16:uniqueId val="{0000000E-2AD6-4C60-BAFD-C4DF3AE4C23E}"/>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[Vrinda Store Data Analysis.xlsx]Men vs Women!PivotTable2</c:name>
    <c:fmtId val="12"/>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100"/>
              <a:t>Sales - Men vs Women</a:t>
            </a:r>
          </a:p>
        </c:rich>
      </c:tx>
      <c:layout>
        <c:manualLayout>
          <c:xMode val="edge"/>
          <c:yMode val="edge"/>
          <c:x val="0.20914594215327048"/>
          <c:y val="1.556420233463035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a:sp3d/>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1"/>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2"/>
        <c:spPr>
          <a:solidFill>
            <a:schemeClr val="accent1"/>
          </a:solidFill>
          <a:ln>
            <a:noFill/>
          </a:ln>
          <a:effectLst>
            <a:outerShdw blurRad="254000" sx="102000" sy="102000" algn="ctr" rotWithShape="0">
              <a:prstClr val="black">
                <a:alpha val="20000"/>
              </a:prstClr>
            </a:outerShdw>
          </a:effectLst>
          <a:sp3d/>
        </c:spPr>
      </c:pivotFmt>
      <c:pivotFmt>
        <c:idx val="3"/>
        <c:spPr>
          <a:solidFill>
            <a:schemeClr val="accent1"/>
          </a:solidFill>
          <a:ln>
            <a:noFill/>
          </a:ln>
          <a:effectLst>
            <a:outerShdw blurRad="254000" sx="102000" sy="102000" algn="ctr" rotWithShape="0">
              <a:prstClr val="black">
                <a:alpha val="20000"/>
              </a:prstClr>
            </a:outerShdw>
          </a:effectLst>
          <a:sp3d/>
        </c:spPr>
      </c:pivotFmt>
      <c:pivotFmt>
        <c:idx val="4"/>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5"/>
        <c:spPr>
          <a:solidFill>
            <a:schemeClr val="accent1"/>
          </a:solidFill>
          <a:ln>
            <a:noFill/>
          </a:ln>
          <a:effectLst>
            <a:outerShdw blurRad="254000" sx="102000" sy="102000" algn="ctr" rotWithShape="0">
              <a:prstClr val="black">
                <a:alpha val="20000"/>
              </a:prstClr>
            </a:outerShdw>
          </a:effectLst>
          <a:sp3d/>
        </c:spPr>
        <c:dLbl>
          <c:idx val="0"/>
          <c:tx>
            <c:rich>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F5728B00-1C63-4D71-A246-DC19A4785388}" type="CATEGORYNAME">
                  <a:rPr lang="en-US" sz="800" b="0"/>
                  <a:pPr>
                    <a:defRPr sz="1000" b="1" i="0" u="none" strike="noStrike" kern="1200" baseline="0">
                      <a:solidFill>
                        <a:schemeClr val="lt1"/>
                      </a:solidFill>
                      <a:latin typeface="+mn-lt"/>
                      <a:ea typeface="+mn-ea"/>
                      <a:cs typeface="+mn-cs"/>
                    </a:defRPr>
                  </a:pPr>
                  <a:t>[CATEGORY NAME]</a:t>
                </a:fld>
                <a:r>
                  <a:rPr lang="en-US" baseline="0"/>
                  <a:t>
</a:t>
                </a:r>
                <a:fld id="{8590EFFB-F739-4015-9083-83FB99A5E288}" type="PERCENTAGE">
                  <a:rPr lang="en-US" baseline="0"/>
                  <a:pPr>
                    <a:defRPr sz="1000" b="1" i="0" u="none" strike="noStrike" kern="1200" baseline="0">
                      <a:solidFill>
                        <a:schemeClr val="lt1"/>
                      </a:solidFill>
                      <a:latin typeface="+mn-lt"/>
                      <a:ea typeface="+mn-ea"/>
                      <a:cs typeface="+mn-cs"/>
                    </a:defRPr>
                  </a:pPr>
                  <a:t>[PERCENTAGE]</a:t>
                </a:fld>
                <a:endParaRPr lang="en-US" baseline="0"/>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15:dlblFieldTable/>
              <c15:showDataLabelsRange val="0"/>
            </c:ext>
          </c:extLst>
        </c:dLbl>
      </c:pivotFmt>
      <c:pivotFmt>
        <c:idx val="6"/>
        <c:spPr>
          <a:solidFill>
            <a:schemeClr val="accent1"/>
          </a:solidFill>
          <a:ln>
            <a:noFill/>
          </a:ln>
          <a:effectLst>
            <a:outerShdw blurRad="254000" sx="102000" sy="102000" algn="ctr" rotWithShape="0">
              <a:prstClr val="black">
                <a:alpha val="20000"/>
              </a:prstClr>
            </a:outerShdw>
          </a:effectLst>
          <a:sp3d/>
        </c:spPr>
        <c:dLbl>
          <c:idx val="0"/>
          <c:tx>
            <c:rich>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8E225C76-D354-4F4E-970D-D90E7C5D2A73}" type="CATEGORYNAME">
                  <a:rPr lang="en-US" b="0"/>
                  <a:pPr>
                    <a:defRPr sz="1000" b="1" i="0" u="none" strike="noStrike" kern="1200" baseline="0">
                      <a:solidFill>
                        <a:schemeClr val="lt1"/>
                      </a:solidFill>
                      <a:latin typeface="+mn-lt"/>
                      <a:ea typeface="+mn-ea"/>
                      <a:cs typeface="+mn-cs"/>
                    </a:defRPr>
                  </a:pPr>
                  <a:t>[CATEGORY NAME]</a:t>
                </a:fld>
                <a:r>
                  <a:rPr lang="en-US" b="0" baseline="0"/>
                  <a:t>
</a:t>
                </a:r>
                <a:fld id="{9501B5FD-F5A4-43FB-88C7-768A6B427A22}" type="PERCENTAGE">
                  <a:rPr lang="en-US" b="0" baseline="0"/>
                  <a:pPr>
                    <a:defRPr sz="1000" b="1" i="0" u="none" strike="noStrike" kern="1200" baseline="0">
                      <a:solidFill>
                        <a:schemeClr val="lt1"/>
                      </a:solidFill>
                      <a:latin typeface="+mn-lt"/>
                      <a:ea typeface="+mn-ea"/>
                      <a:cs typeface="+mn-cs"/>
                    </a:defRPr>
                  </a:pPr>
                  <a:t>[PERCENTAGE]</a:t>
                </a:fld>
                <a:endParaRPr lang="en-US" b="0" baseline="0"/>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15:dlblFieldTable/>
              <c15:showDataLabelsRange val="0"/>
            </c:ext>
          </c:extLst>
        </c:dLbl>
      </c:pivotFmt>
      <c:pivotFmt>
        <c:idx val="7"/>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8"/>
        <c:spPr>
          <a:solidFill>
            <a:schemeClr val="accent1"/>
          </a:solidFill>
          <a:ln>
            <a:noFill/>
          </a:ln>
          <a:effectLst>
            <a:outerShdw blurRad="254000" sx="102000" sy="102000" algn="ctr" rotWithShape="0">
              <a:prstClr val="black">
                <a:alpha val="20000"/>
              </a:prstClr>
            </a:outerShdw>
          </a:effectLst>
          <a:sp3d/>
        </c:spPr>
        <c:dLbl>
          <c:idx val="0"/>
          <c:tx>
            <c:rich>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F5728B00-1C63-4D71-A246-DC19A4785388}" type="CATEGORYNAME">
                  <a:rPr lang="en-US" sz="800" b="0"/>
                  <a:pPr>
                    <a:defRPr sz="1000" b="1" i="0" u="none" strike="noStrike" kern="1200" baseline="0">
                      <a:solidFill>
                        <a:schemeClr val="lt1"/>
                      </a:solidFill>
                      <a:latin typeface="+mn-lt"/>
                      <a:ea typeface="+mn-ea"/>
                      <a:cs typeface="+mn-cs"/>
                    </a:defRPr>
                  </a:pPr>
                  <a:t>[CATEGORY NAME]</a:t>
                </a:fld>
                <a:r>
                  <a:rPr lang="en-US" baseline="0"/>
                  <a:t>
</a:t>
                </a:r>
                <a:fld id="{8590EFFB-F739-4015-9083-83FB99A5E288}" type="PERCENTAGE">
                  <a:rPr lang="en-US" baseline="0"/>
                  <a:pPr>
                    <a:defRPr sz="1000" b="1" i="0" u="none" strike="noStrike" kern="1200" baseline="0">
                      <a:solidFill>
                        <a:schemeClr val="lt1"/>
                      </a:solidFill>
                      <a:latin typeface="+mn-lt"/>
                      <a:ea typeface="+mn-ea"/>
                      <a:cs typeface="+mn-cs"/>
                    </a:defRPr>
                  </a:pPr>
                  <a:t>[PERCENTAGE]</a:t>
                </a:fld>
                <a:endParaRPr lang="en-US" baseline="0"/>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15:dlblFieldTable/>
              <c15:showDataLabelsRange val="0"/>
            </c:ext>
          </c:extLst>
        </c:dLbl>
      </c:pivotFmt>
      <c:pivotFmt>
        <c:idx val="9"/>
        <c:spPr>
          <a:solidFill>
            <a:schemeClr val="accent1"/>
          </a:solidFill>
          <a:ln>
            <a:noFill/>
          </a:ln>
          <a:effectLst>
            <a:outerShdw blurRad="254000" sx="102000" sy="102000" algn="ctr" rotWithShape="0">
              <a:prstClr val="black">
                <a:alpha val="20000"/>
              </a:prstClr>
            </a:outerShdw>
          </a:effectLst>
          <a:sp3d/>
        </c:spPr>
        <c:dLbl>
          <c:idx val="0"/>
          <c:tx>
            <c:rich>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8E225C76-D354-4F4E-970D-D90E7C5D2A73}" type="CATEGORYNAME">
                  <a:rPr lang="en-US" b="0"/>
                  <a:pPr>
                    <a:defRPr sz="1000" b="1" i="0" u="none" strike="noStrike" kern="1200" baseline="0">
                      <a:solidFill>
                        <a:schemeClr val="lt1"/>
                      </a:solidFill>
                      <a:latin typeface="+mn-lt"/>
                      <a:ea typeface="+mn-ea"/>
                      <a:cs typeface="+mn-cs"/>
                    </a:defRPr>
                  </a:pPr>
                  <a:t>[CATEGORY NAME]</a:t>
                </a:fld>
                <a:r>
                  <a:rPr lang="en-US" b="0" baseline="0"/>
                  <a:t>
</a:t>
                </a:r>
                <a:fld id="{9501B5FD-F5A4-43FB-88C7-768A6B427A22}" type="PERCENTAGE">
                  <a:rPr lang="en-US" b="0" baseline="0"/>
                  <a:pPr>
                    <a:defRPr sz="1000" b="1" i="0" u="none" strike="noStrike" kern="1200" baseline="0">
                      <a:solidFill>
                        <a:schemeClr val="lt1"/>
                      </a:solidFill>
                      <a:latin typeface="+mn-lt"/>
                      <a:ea typeface="+mn-ea"/>
                      <a:cs typeface="+mn-cs"/>
                    </a:defRPr>
                  </a:pPr>
                  <a:t>[PERCENTAGE]</a:t>
                </a:fld>
                <a:endParaRPr lang="en-US" b="0" baseline="0"/>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15:dlblFieldTable/>
              <c15:showDataLabelsRange val="0"/>
            </c:ext>
          </c:extLst>
        </c:dLbl>
      </c:pivotFmt>
      <c:pivotFmt>
        <c:idx val="1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11"/>
        <c:spPr>
          <a:solidFill>
            <a:schemeClr val="accent1"/>
          </a:solidFill>
          <a:ln>
            <a:noFill/>
          </a:ln>
          <a:effectLst>
            <a:outerShdw blurRad="254000" sx="102000" sy="102000" algn="ctr" rotWithShape="0">
              <a:prstClr val="black">
                <a:alpha val="20000"/>
              </a:prstClr>
            </a:outerShdw>
          </a:effectLst>
          <a:sp3d/>
        </c:spPr>
        <c:dLbl>
          <c:idx val="0"/>
          <c:tx>
            <c:rich>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F5728B00-1C63-4D71-A246-DC19A4785388}" type="CATEGORYNAME">
                  <a:rPr lang="en-US" sz="800" b="0"/>
                  <a:pPr>
                    <a:defRPr sz="1000" b="1" i="0" u="none" strike="noStrike" kern="1200" baseline="0">
                      <a:solidFill>
                        <a:schemeClr val="lt1"/>
                      </a:solidFill>
                      <a:latin typeface="+mn-lt"/>
                      <a:ea typeface="+mn-ea"/>
                      <a:cs typeface="+mn-cs"/>
                    </a:defRPr>
                  </a:pPr>
                  <a:t>[CATEGORY NAME]</a:t>
                </a:fld>
                <a:r>
                  <a:rPr lang="en-US" baseline="0"/>
                  <a:t>
</a:t>
                </a:r>
                <a:fld id="{8590EFFB-F739-4015-9083-83FB99A5E288}" type="PERCENTAGE">
                  <a:rPr lang="en-US" baseline="0"/>
                  <a:pPr>
                    <a:defRPr sz="1000" b="1" i="0" u="none" strike="noStrike" kern="1200" baseline="0">
                      <a:solidFill>
                        <a:schemeClr val="lt1"/>
                      </a:solidFill>
                      <a:latin typeface="+mn-lt"/>
                      <a:ea typeface="+mn-ea"/>
                      <a:cs typeface="+mn-cs"/>
                    </a:defRPr>
                  </a:pPr>
                  <a:t>[PERCENTAGE]</a:t>
                </a:fld>
                <a:endParaRPr lang="en-US" baseline="0"/>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15:dlblFieldTable/>
              <c15:showDataLabelsRange val="0"/>
            </c:ext>
          </c:extLst>
        </c:dLbl>
      </c:pivotFmt>
      <c:pivotFmt>
        <c:idx val="12"/>
        <c:spPr>
          <a:solidFill>
            <a:schemeClr val="accent1"/>
          </a:solidFill>
          <a:ln>
            <a:noFill/>
          </a:ln>
          <a:effectLst>
            <a:outerShdw blurRad="254000" sx="102000" sy="102000" algn="ctr" rotWithShape="0">
              <a:prstClr val="black">
                <a:alpha val="20000"/>
              </a:prstClr>
            </a:outerShdw>
          </a:effectLst>
          <a:sp3d/>
        </c:spPr>
        <c:dLbl>
          <c:idx val="0"/>
          <c:tx>
            <c:rich>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8E225C76-D354-4F4E-970D-D90E7C5D2A73}" type="CATEGORYNAME">
                  <a:rPr lang="en-US" b="0"/>
                  <a:pPr>
                    <a:defRPr sz="1000" b="1" i="0" u="none" strike="noStrike" kern="1200" baseline="0">
                      <a:solidFill>
                        <a:schemeClr val="lt1"/>
                      </a:solidFill>
                      <a:latin typeface="+mn-lt"/>
                      <a:ea typeface="+mn-ea"/>
                      <a:cs typeface="+mn-cs"/>
                    </a:defRPr>
                  </a:pPr>
                  <a:t>[CATEGORY NAME]</a:t>
                </a:fld>
                <a:r>
                  <a:rPr lang="en-US" b="0" baseline="0"/>
                  <a:t>
</a:t>
                </a:r>
                <a:fld id="{9501B5FD-F5A4-43FB-88C7-768A6B427A22}" type="PERCENTAGE">
                  <a:rPr lang="en-US" b="0" baseline="0"/>
                  <a:pPr>
                    <a:defRPr sz="1000" b="1" i="0" u="none" strike="noStrike" kern="1200" baseline="0">
                      <a:solidFill>
                        <a:schemeClr val="lt1"/>
                      </a:solidFill>
                      <a:latin typeface="+mn-lt"/>
                      <a:ea typeface="+mn-ea"/>
                      <a:cs typeface="+mn-cs"/>
                    </a:defRPr>
                  </a:pPr>
                  <a:t>[PERCENTAGE]</a:t>
                </a:fld>
                <a:endParaRPr lang="en-US" b="0" baseline="0"/>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15:dlblFieldTable/>
              <c15:showDataLabelsRange val="0"/>
            </c:ext>
          </c:extLst>
        </c:dLbl>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4455445544554455E-2"/>
          <c:y val="0.15898832684824904"/>
          <c:w val="0.74239299914243395"/>
          <c:h val="0.75540856031128389"/>
        </c:manualLayout>
      </c:layout>
      <c:pie3DChart>
        <c:varyColors val="1"/>
        <c:ser>
          <c:idx val="0"/>
          <c:order val="0"/>
          <c:tx>
            <c:strRef>
              <c:f>'Men vs Women'!$B$3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0BCD-46D4-8AC8-38A4A5718EB7}"/>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0BCD-46D4-8AC8-38A4A5718EB7}"/>
              </c:ext>
            </c:extLst>
          </c:dPt>
          <c:dLbls>
            <c:dLbl>
              <c:idx val="0"/>
              <c:tx>
                <c:rich>
                  <a:bodyPr/>
                  <a:lstStyle/>
                  <a:p>
                    <a:fld id="{F5728B00-1C63-4D71-A246-DC19A4785388}" type="CATEGORYNAME">
                      <a:rPr lang="en-US" sz="800" b="0"/>
                      <a:pPr/>
                      <a:t>[CATEGORY NAME]</a:t>
                    </a:fld>
                    <a:r>
                      <a:rPr lang="en-US" baseline="0"/>
                      <a:t>
</a:t>
                    </a:r>
                    <a:fld id="{8590EFFB-F739-4015-9083-83FB99A5E288}" type="PERCENTAGE">
                      <a:rPr lang="en-US" baseline="0"/>
                      <a:pPr/>
                      <a:t>[PERCENTAGE]</a:t>
                    </a:fld>
                    <a:endParaRPr lang="en-US" baseline="0"/>
                  </a:p>
                </c:rich>
              </c:tx>
              <c:dLblPos val="ctr"/>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0BCD-46D4-8AC8-38A4A5718EB7}"/>
                </c:ext>
              </c:extLst>
            </c:dLbl>
            <c:dLbl>
              <c:idx val="1"/>
              <c:tx>
                <c:rich>
                  <a:bodyPr/>
                  <a:lstStyle/>
                  <a:p>
                    <a:fld id="{8E225C76-D354-4F4E-970D-D90E7C5D2A73}" type="CATEGORYNAME">
                      <a:rPr lang="en-US" b="0"/>
                      <a:pPr/>
                      <a:t>[CATEGORY NAME]</a:t>
                    </a:fld>
                    <a:r>
                      <a:rPr lang="en-US" b="0" baseline="0"/>
                      <a:t>
</a:t>
                    </a:r>
                    <a:fld id="{9501B5FD-F5A4-43FB-88C7-768A6B427A22}" type="PERCENTAGE">
                      <a:rPr lang="en-US" b="0" baseline="0"/>
                      <a:pPr/>
                      <a:t>[PERCENTAGE]</a:t>
                    </a:fld>
                    <a:endParaRPr lang="en-US" b="0" baseline="0"/>
                  </a:p>
                </c:rich>
              </c:tx>
              <c:dLblPos val="ctr"/>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0BCD-46D4-8AC8-38A4A5718EB7}"/>
                </c:ext>
              </c:extLst>
            </c:dLbl>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s>
          <c:cat>
            <c:strRef>
              <c:f>'Men vs Women'!$A$4:$A$5</c:f>
              <c:strCache>
                <c:ptCount val="2"/>
                <c:pt idx="0">
                  <c:v>Men</c:v>
                </c:pt>
                <c:pt idx="1">
                  <c:v>Women</c:v>
                </c:pt>
              </c:strCache>
            </c:strRef>
          </c:cat>
          <c:val>
            <c:numRef>
              <c:f>'Men vs Women'!$B$4:$B$5</c:f>
              <c:numCache>
                <c:formatCode>General</c:formatCode>
                <c:ptCount val="2"/>
                <c:pt idx="0">
                  <c:v>7613604</c:v>
                </c:pt>
                <c:pt idx="1">
                  <c:v>13562773</c:v>
                </c:pt>
              </c:numCache>
            </c:numRef>
          </c:val>
          <c:extLst>
            <c:ext xmlns:c16="http://schemas.microsoft.com/office/drawing/2014/chart" uri="{C3380CC4-5D6E-409C-BE32-E72D297353CC}">
              <c16:uniqueId val="{00000004-0BCD-46D4-8AC8-38A4A5718EB7}"/>
            </c:ext>
          </c:extLst>
        </c:ser>
        <c:dLbls>
          <c:dLblPos val="ctr"/>
          <c:showLegendKey val="0"/>
          <c:showVal val="1"/>
          <c:showCatName val="0"/>
          <c:showSerName val="0"/>
          <c:showPercent val="0"/>
          <c:showBubbleSize val="0"/>
          <c:showLeaderLines val="0"/>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[Vrinda Store Data Analysis.xlsx]Age and Gender!PivotTable5</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Orders: Age vs Gender</a:t>
            </a:r>
          </a:p>
        </c:rich>
      </c:tx>
      <c:layout>
        <c:manualLayout>
          <c:xMode val="edge"/>
          <c:yMode val="edge"/>
          <c:x val="1.7687445319335086E-2"/>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450710990146566"/>
          <c:y val="0.18023188405797105"/>
          <c:w val="0.84166067504038888"/>
          <c:h val="0.68528540454182363"/>
        </c:manualLayout>
      </c:layout>
      <c:barChart>
        <c:barDir val="col"/>
        <c:grouping val="clustered"/>
        <c:varyColors val="0"/>
        <c:ser>
          <c:idx val="0"/>
          <c:order val="0"/>
          <c:tx>
            <c:strRef>
              <c:f>'Age and Gender'!$B$3:$B$4</c:f>
              <c:strCache>
                <c:ptCount val="1"/>
                <c:pt idx="0">
                  <c:v>Men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'Age and Gender'!$A$5:$A$7</c:f>
              <c:strCache>
                <c:ptCount val="3"/>
                <c:pt idx="0">
                  <c:v>Adult</c:v>
                </c:pt>
                <c:pt idx="1">
                  <c:v>Senior</c:v>
                </c:pt>
                <c:pt idx="2">
                  <c:v>Teenager</c:v>
                </c:pt>
              </c:strCache>
            </c:strRef>
          </c:cat>
          <c:val>
            <c:numRef>
              <c:f>'Age and Gender'!$B$5:$B$7</c:f>
              <c:numCache>
                <c:formatCode>0.00%</c:formatCode>
                <c:ptCount val="3"/>
                <c:pt idx="0">
                  <c:v>0.2397977260282797</c:v>
                </c:pt>
                <c:pt idx="1">
                  <c:v>5.9136148420137209E-2</c:v>
                </c:pt>
                <c:pt idx="2">
                  <c:v>6.860566238283892E-3</c:v>
                </c:pt>
              </c:numCache>
            </c:numRef>
          </c:val>
          <c:extLst>
            <c:ext xmlns:c16="http://schemas.microsoft.com/office/drawing/2014/chart" uri="{C3380CC4-5D6E-409C-BE32-E72D297353CC}">
              <c16:uniqueId val="{00000000-0492-4E89-8206-053CDF2467F2}"/>
            </c:ext>
          </c:extLst>
        </c:ser>
        <c:ser>
          <c:idx val="1"/>
          <c:order val="1"/>
          <c:tx>
            <c:strRef>
              <c:f>'Age and Gender'!$C$3:$C$4</c:f>
              <c:strCache>
                <c:ptCount val="1"/>
                <c:pt idx="0">
                  <c:v>Women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'Age and Gender'!$A$5:$A$7</c:f>
              <c:strCache>
                <c:ptCount val="3"/>
                <c:pt idx="0">
                  <c:v>Adult</c:v>
                </c:pt>
                <c:pt idx="1">
                  <c:v>Senior</c:v>
                </c:pt>
                <c:pt idx="2">
                  <c:v>Teenager</c:v>
                </c:pt>
              </c:strCache>
            </c:strRef>
          </c:cat>
          <c:val>
            <c:numRef>
              <c:f>'Age and Gender'!$C$5:$C$7</c:f>
              <c:numCache>
                <c:formatCode>0.00%</c:formatCode>
                <c:ptCount val="3"/>
                <c:pt idx="0">
                  <c:v>0.54018101587915102</c:v>
                </c:pt>
                <c:pt idx="1">
                  <c:v>0.13698586014751829</c:v>
                </c:pt>
                <c:pt idx="2">
                  <c:v>1.7038683286629948E-2</c:v>
                </c:pt>
              </c:numCache>
            </c:numRef>
          </c:val>
          <c:extLst>
            <c:ext xmlns:c16="http://schemas.microsoft.com/office/drawing/2014/chart" uri="{C3380CC4-5D6E-409C-BE32-E72D297353CC}">
              <c16:uniqueId val="{00000001-0492-4E89-8206-053CDF2467F2}"/>
            </c:ext>
          </c:extLst>
        </c:ser>
        <c:dLbls>
          <c:dLblPos val="outEnd"/>
          <c:showLegendKey val="0"/>
          <c:showVal val="1"/>
          <c:showCatName val="0"/>
          <c:showSerName val="0"/>
          <c:showPercent val="0"/>
          <c:showBubbleSize val="0"/>
        </c:dLbls>
        <c:gapWidth val="219"/>
        <c:overlap val="-27"/>
        <c:axId val="648332319"/>
        <c:axId val="974886607"/>
      </c:barChart>
      <c:catAx>
        <c:axId val="648332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4886607"/>
        <c:crosses val="autoZero"/>
        <c:auto val="1"/>
        <c:lblAlgn val="ctr"/>
        <c:lblOffset val="100"/>
        <c:noMultiLvlLbl val="0"/>
      </c:catAx>
      <c:valAx>
        <c:axId val="974886607"/>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8332319"/>
        <c:crosses val="autoZero"/>
        <c:crossBetween val="between"/>
      </c:valAx>
      <c:spPr>
        <a:noFill/>
        <a:ln>
          <a:noFill/>
        </a:ln>
        <a:effectLst/>
      </c:spPr>
    </c:plotArea>
    <c:legend>
      <c:legendPos val="r"/>
      <c:layout>
        <c:manualLayout>
          <c:xMode val="edge"/>
          <c:yMode val="edge"/>
          <c:x val="0.56100940507436559"/>
          <c:y val="2.393445610965296E-2"/>
          <c:w val="0.41399059492563423"/>
          <c:h val="0.119214056576261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1/22/2024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1/22/2024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1629549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2979302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12</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961386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464007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6</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7</a:t>
            </a:fld>
            <a:endParaRPr lang="en-US" altLang="zh-CN" dirty="0"/>
          </a:p>
        </p:txBody>
      </p:sp>
    </p:spTree>
    <p:extLst>
      <p:ext uri="{BB962C8B-B14F-4D97-AF65-F5344CB8AC3E}">
        <p14:creationId xmlns:p14="http://schemas.microsoft.com/office/powerpoint/2010/main" val="3604308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799336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1889056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dirty="0"/>
              <a:t>Data Insights</a:t>
            </a:r>
            <a:br>
              <a:rPr lang="en-US" altLang="zh-CN" dirty="0"/>
            </a:br>
            <a:r>
              <a:rPr lang="en-US" altLang="zh-CN" dirty="0"/>
              <a:t>Tripti Stores - 2022</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p:txBody>
          <a:bodyPr/>
          <a:lstStyle/>
          <a:p>
            <a:r>
              <a:rPr lang="en-US" sz="2400" dirty="0"/>
              <a:t>Arindam Sur</a:t>
            </a:r>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3">
            <a:extLst>
              <a:ext uri="{28A0092B-C50C-407E-A947-70E740481C1C}">
                <a14:useLocalDpi xmlns:a14="http://schemas.microsoft.com/office/drawing/2010/main"/>
              </a:ext>
            </a:extLst>
          </a:blip>
          <a:srcRect t="1875" r="1875"/>
          <a:stretch/>
        </p:blipFill>
        <p:spPr>
          <a:xfrm>
            <a:off x="6742557"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p:txBody>
          <a:bodyPr/>
          <a:lstStyle/>
          <a:p>
            <a:r>
              <a:rPr lang="en-US" dirty="0"/>
              <a:t>Best time to launch sale</a:t>
            </a:r>
          </a:p>
        </p:txBody>
      </p:sp>
      <p:pic>
        <p:nvPicPr>
          <p:cNvPr id="26" name="Picture Placeholder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37" name="Text Placeholder 36">
            <a:extLst>
              <a:ext uri="{FF2B5EF4-FFF2-40B4-BE49-F238E27FC236}">
                <a16:creationId xmlns:a16="http://schemas.microsoft.com/office/drawing/2014/main" id="{16D3C8BC-FB28-3127-D29E-D4195120A3CA}"/>
              </a:ext>
            </a:extLst>
          </p:cNvPr>
          <p:cNvSpPr>
            <a:spLocks noGrp="1"/>
          </p:cNvSpPr>
          <p:nvPr>
            <p:ph type="body" sz="quarter" idx="27"/>
          </p:nvPr>
        </p:nvSpPr>
        <p:spPr/>
        <p:txBody>
          <a:bodyPr/>
          <a:lstStyle/>
          <a:p>
            <a:r>
              <a:rPr lang="en-US" dirty="0"/>
              <a:t>Boost Sales</a:t>
            </a:r>
          </a:p>
        </p:txBody>
      </p:sp>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8"/>
          </p:nvPr>
        </p:nvSpPr>
        <p:spPr/>
        <p:txBody>
          <a:bodyPr/>
          <a:lstStyle/>
          <a:p>
            <a:r>
              <a:rPr lang="en-US" dirty="0"/>
              <a:t>Since the sales are bit down towards the end of the year, it would be best to run some discounted offers towards the end that boosts the sales.</a:t>
            </a:r>
          </a:p>
        </p:txBody>
      </p:sp>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10</a:t>
            </a:fld>
            <a:endParaRPr lang="en-US" altLang="zh-CN" dirty="0"/>
          </a:p>
        </p:txBody>
      </p:sp>
      <p:sp>
        <p:nvSpPr>
          <p:cNvPr id="2" name="Text Placeholder 36">
            <a:extLst>
              <a:ext uri="{FF2B5EF4-FFF2-40B4-BE49-F238E27FC236}">
                <a16:creationId xmlns:a16="http://schemas.microsoft.com/office/drawing/2014/main" id="{F369C761-129C-67E0-16D0-7CC80EF89081}"/>
              </a:ext>
            </a:extLst>
          </p:cNvPr>
          <p:cNvSpPr txBox="1">
            <a:spLocks/>
          </p:cNvSpPr>
          <p:nvPr/>
        </p:nvSpPr>
        <p:spPr>
          <a:xfrm>
            <a:off x="7515978" y="3777998"/>
            <a:ext cx="2653545" cy="587964"/>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Increase profits</a:t>
            </a:r>
          </a:p>
        </p:txBody>
      </p:sp>
      <p:sp>
        <p:nvSpPr>
          <p:cNvPr id="3" name="Text Placeholder 42">
            <a:extLst>
              <a:ext uri="{FF2B5EF4-FFF2-40B4-BE49-F238E27FC236}">
                <a16:creationId xmlns:a16="http://schemas.microsoft.com/office/drawing/2014/main" id="{C79B3F52-E0AA-82A6-DE08-462B59B09B68}"/>
              </a:ext>
            </a:extLst>
          </p:cNvPr>
          <p:cNvSpPr txBox="1">
            <a:spLocks/>
          </p:cNvSpPr>
          <p:nvPr/>
        </p:nvSpPr>
        <p:spPr>
          <a:xfrm>
            <a:off x="7550814" y="4477297"/>
            <a:ext cx="2653545" cy="172710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First 2 months are the prime time for the store since in these months the sale ratio is high. We recommend to run campaigns during these months as it can increase sale and profit.</a:t>
            </a:r>
          </a:p>
        </p:txBody>
      </p:sp>
    </p:spTree>
    <p:extLst>
      <p:ext uri="{BB962C8B-B14F-4D97-AF65-F5344CB8AC3E}">
        <p14:creationId xmlns:p14="http://schemas.microsoft.com/office/powerpoint/2010/main" val="2969675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p:txBody>
          <a:bodyPr/>
          <a:lstStyle/>
          <a:p>
            <a:r>
              <a:rPr lang="en-US" altLang="zh-CN" dirty="0"/>
              <a:t>We have analyzed the data and provided the insights and feedbacks based o the data and customers requirements. </a:t>
            </a:r>
          </a:p>
          <a:p>
            <a:endParaRPr lang="en-US" dirty="0"/>
          </a:p>
        </p:txBody>
      </p:sp>
      <p:pic>
        <p:nvPicPr>
          <p:cNvPr id="38" name="Picture Placeholder 37" descr="People working in office">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cstate="print">
            <a:extLst>
              <a:ext uri="{28A0092B-C50C-407E-A947-70E740481C1C}">
                <a14:useLocalDpi xmlns:a14="http://schemas.microsoft.com/office/drawing/2010/main"/>
              </a:ext>
            </a:extLst>
          </a:blip>
          <a:srcRect/>
          <a:stretch>
            <a:fillRect/>
          </a:stretch>
        </p:blipFill>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8E531165-F745-171F-F6EC-07FDD4E3E06C}"/>
              </a:ext>
            </a:extLst>
          </p:cNvPr>
          <p:cNvSpPr>
            <a:spLocks noGrp="1"/>
          </p:cNvSpPr>
          <p:nvPr>
            <p:ph type="ftr" sz="quarter" idx="49"/>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11</a:t>
            </a:fld>
            <a:endParaRPr lang="en-US" altLang="zh-CN" dirty="0"/>
          </a:p>
        </p:txBody>
      </p:sp>
    </p:spTree>
    <p:extLst>
      <p:ext uri="{BB962C8B-B14F-4D97-AF65-F5344CB8AC3E}">
        <p14:creationId xmlns:p14="http://schemas.microsoft.com/office/powerpoint/2010/main" val="4157533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r>
              <a:rPr lang="en-US" dirty="0"/>
              <a:t>Arindam Sur</a:t>
            </a:r>
          </a:p>
          <a:p>
            <a:endParaRPr lang="en-US" dirty="0"/>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Timeline</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Areas of growth</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Summary</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Primary goals</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altLang="zh-CN" dirty="0"/>
              <a:t>Data Insights: </a:t>
            </a:r>
            <a:br>
              <a:rPr lang="en-US" altLang="zh-CN" dirty="0"/>
            </a:br>
            <a:r>
              <a:rPr lang="en-US" altLang="zh-CN" dirty="0"/>
              <a:t>Tripti Stores - 2022</a:t>
            </a:r>
            <a:endParaRPr lang="en-US" dirty="0"/>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p:txBody>
          <a:bodyPr/>
          <a:lstStyle/>
          <a:p>
            <a:r>
              <a:rPr lang="en-US" sz="1650" dirty="0"/>
              <a:t>We have accumulated sales data of 2022 provided by our respective client –</a:t>
            </a:r>
            <a:r>
              <a:rPr lang="en-US" sz="1650" b="1" dirty="0"/>
              <a:t>Tripti Stores</a:t>
            </a:r>
            <a:r>
              <a:rPr lang="en-US" sz="1650" dirty="0"/>
              <a:t> to provide the insights that helps the business grow and solve their pain areas.</a:t>
            </a:r>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a:t>Presentation title</a:t>
            </a:r>
            <a:endParaRPr lang="en-US" dirty="0"/>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3" cstate="print">
            <a:extLst>
              <a:ext uri="{28A0092B-C50C-407E-A947-70E740481C1C}">
                <a14:useLocalDpi xmlns:a14="http://schemas.microsoft.com/office/drawing/2010/main"/>
              </a:ext>
            </a:extLst>
          </a:blip>
          <a:srcRect/>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p:txBody>
          <a:bodyPr/>
          <a:lstStyle/>
          <a:p>
            <a:r>
              <a:rPr lang="en-US" dirty="0"/>
              <a:t>Primary goals</a:t>
            </a:r>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p:txBody>
          <a:bodyPr/>
          <a:lstStyle/>
          <a:p>
            <a:r>
              <a:rPr lang="en-US" dirty="0"/>
              <a:t>ANNUAL REVENUE GROWTH</a:t>
            </a:r>
          </a:p>
          <a:p>
            <a:endParaRPr lang="en-US" dirty="0"/>
          </a:p>
        </p:txBody>
      </p:sp>
      <p:pic>
        <p:nvPicPr>
          <p:cNvPr id="48" name="Picture placeholder 19" descr="Layout of website design sketches on white paper">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3">
            <a:extLst>
              <a:ext uri="{28A0092B-C50C-407E-A947-70E740481C1C}">
                <a14:useLocalDpi xmlns:a14="http://schemas.microsoft.com/office/drawing/2010/main"/>
              </a:ext>
            </a:extLst>
          </a:blip>
          <a:srcRect/>
          <a:stretch/>
        </p:blipFill>
        <p:spPr>
          <a:blipFill>
            <a:blip r:embed="rId4"/>
            <a:stretch>
              <a:fillRect/>
            </a:stretch>
          </a:blipFill>
        </p:spPr>
      </p:pic>
    </p:spTree>
    <p:extLst>
      <p:ext uri="{BB962C8B-B14F-4D97-AF65-F5344CB8AC3E}">
        <p14:creationId xmlns:p14="http://schemas.microsoft.com/office/powerpoint/2010/main" val="247807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p:txBody>
          <a:bodyPr/>
          <a:lstStyle/>
          <a:p>
            <a:r>
              <a:rPr lang="en-US" dirty="0"/>
              <a:t>Annual Sales</a:t>
            </a:r>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graphicFrame>
        <p:nvGraphicFramePr>
          <p:cNvPr id="6" name="Chart Placeholder 5">
            <a:extLst>
              <a:ext uri="{FF2B5EF4-FFF2-40B4-BE49-F238E27FC236}">
                <a16:creationId xmlns:a16="http://schemas.microsoft.com/office/drawing/2014/main" id="{1D13806E-6B2D-4F80-B45F-0C8CB3C682EA}"/>
              </a:ext>
            </a:extLst>
          </p:cNvPr>
          <p:cNvGraphicFramePr>
            <a:graphicFrameLocks noGrp="1"/>
          </p:cNvGraphicFramePr>
          <p:nvPr>
            <p:ph type="chart" sz="quarter" idx="27"/>
            <p:extLst>
              <p:ext uri="{D42A27DB-BD31-4B8C-83A1-F6EECF244321}">
                <p14:modId xmlns:p14="http://schemas.microsoft.com/office/powerpoint/2010/main" val="319071920"/>
              </p:ext>
            </p:extLst>
          </p:nvPr>
        </p:nvGraphicFramePr>
        <p:xfrm>
          <a:off x="587375" y="1622425"/>
          <a:ext cx="10890250" cy="41560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4028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9694405" cy="558622"/>
          </a:xfrm>
        </p:spPr>
        <p:txBody>
          <a:bodyPr/>
          <a:lstStyle/>
          <a:p>
            <a:pPr rtl="0">
              <a:defRPr sz="1400" b="0" i="0" u="none" strike="noStrike" kern="1200" spc="0" baseline="0">
                <a:solidFill>
                  <a:srgbClr val="000000">
                    <a:lumMod val="65000"/>
                    <a:lumOff val="35000"/>
                  </a:srgbClr>
                </a:solidFill>
                <a:latin typeface="+mn-lt"/>
                <a:ea typeface="+mn-ea"/>
                <a:cs typeface="+mn-cs"/>
              </a:defRPr>
            </a:pPr>
            <a:r>
              <a:rPr lang="en-US" sz="4400" dirty="0"/>
              <a:t>Sales</a:t>
            </a:r>
            <a:r>
              <a:rPr lang="en-US" sz="4400" baseline="0" dirty="0"/>
              <a:t> by Channels</a:t>
            </a:r>
            <a:endParaRPr lang="en-US" sz="4400" dirty="0"/>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graphicFrame>
        <p:nvGraphicFramePr>
          <p:cNvPr id="9" name="Chart 8">
            <a:extLst>
              <a:ext uri="{FF2B5EF4-FFF2-40B4-BE49-F238E27FC236}">
                <a16:creationId xmlns:a16="http://schemas.microsoft.com/office/drawing/2014/main" id="{65932729-9AA6-4D8D-8068-BD556B2E2E33}"/>
              </a:ext>
            </a:extLst>
          </p:cNvPr>
          <p:cNvGraphicFramePr>
            <a:graphicFrameLocks/>
          </p:cNvGraphicFramePr>
          <p:nvPr>
            <p:extLst>
              <p:ext uri="{D42A27DB-BD31-4B8C-83A1-F6EECF244321}">
                <p14:modId xmlns:p14="http://schemas.microsoft.com/office/powerpoint/2010/main" val="1199774597"/>
              </p:ext>
            </p:extLst>
          </p:nvPr>
        </p:nvGraphicFramePr>
        <p:xfrm>
          <a:off x="2384448" y="1189355"/>
          <a:ext cx="9322920" cy="5668645"/>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C88983AC-FBA8-96C0-4C6C-9A1DCD9EA02C}"/>
              </a:ext>
            </a:extLst>
          </p:cNvPr>
          <p:cNvSpPr txBox="1"/>
          <p:nvPr/>
        </p:nvSpPr>
        <p:spPr>
          <a:xfrm>
            <a:off x="484632" y="1767840"/>
            <a:ext cx="3268762" cy="1200329"/>
          </a:xfrm>
          <a:prstGeom prst="rect">
            <a:avLst/>
          </a:prstGeom>
        </p:spPr>
        <p:txBody>
          <a:bodyPr wrap="square" rtlCol="0">
            <a:spAutoFit/>
          </a:bodyPr>
          <a:lstStyle/>
          <a:p>
            <a:pPr marL="0" indent="0">
              <a:lnSpc>
                <a:spcPct val="100000"/>
              </a:lnSpc>
              <a:spcBef>
                <a:spcPts val="0"/>
              </a:spcBef>
              <a:buFontTx/>
              <a:buNone/>
            </a:pPr>
            <a:r>
              <a:rPr lang="en-US" sz="1800" dirty="0">
                <a:latin typeface="Posterama" panose="020B0504020200020000" pitchFamily="34" charset="0"/>
                <a:ea typeface="微软雅黑"/>
                <a:cs typeface="Posterama" panose="020B0504020200020000" pitchFamily="34" charset="0"/>
              </a:rPr>
              <a:t>Top 3 Sales channels – </a:t>
            </a:r>
          </a:p>
          <a:p>
            <a:pPr marL="285750" indent="-285750">
              <a:lnSpc>
                <a:spcPct val="100000"/>
              </a:lnSpc>
              <a:spcBef>
                <a:spcPts val="0"/>
              </a:spcBef>
              <a:buFont typeface="Arial" panose="020B0604020202020204" pitchFamily="34" charset="0"/>
              <a:buChar char="•"/>
            </a:pPr>
            <a:r>
              <a:rPr lang="en-US" dirty="0">
                <a:latin typeface="Posterama" panose="020B0504020200020000" pitchFamily="34" charset="0"/>
                <a:ea typeface="微软雅黑"/>
                <a:cs typeface="Posterama" panose="020B0504020200020000" pitchFamily="34" charset="0"/>
              </a:rPr>
              <a:t>Amazon</a:t>
            </a:r>
          </a:p>
          <a:p>
            <a:pPr marL="285750" indent="-285750">
              <a:lnSpc>
                <a:spcPct val="100000"/>
              </a:lnSpc>
              <a:spcBef>
                <a:spcPts val="0"/>
              </a:spcBef>
              <a:buFont typeface="Arial" panose="020B0604020202020204" pitchFamily="34" charset="0"/>
              <a:buChar char="•"/>
            </a:pPr>
            <a:r>
              <a:rPr lang="en-US" sz="1800" dirty="0">
                <a:latin typeface="Posterama" panose="020B0504020200020000" pitchFamily="34" charset="0"/>
                <a:ea typeface="微软雅黑"/>
                <a:cs typeface="Posterama" panose="020B0504020200020000" pitchFamily="34" charset="0"/>
              </a:rPr>
              <a:t>Myntra</a:t>
            </a:r>
          </a:p>
          <a:p>
            <a:pPr marL="285750" indent="-285750">
              <a:lnSpc>
                <a:spcPct val="100000"/>
              </a:lnSpc>
              <a:spcBef>
                <a:spcPts val="0"/>
              </a:spcBef>
              <a:buFont typeface="Arial" panose="020B0604020202020204" pitchFamily="34" charset="0"/>
              <a:buChar char="•"/>
            </a:pPr>
            <a:r>
              <a:rPr lang="en-US" dirty="0">
                <a:latin typeface="Posterama" panose="020B0504020200020000" pitchFamily="34" charset="0"/>
                <a:ea typeface="微软雅黑"/>
                <a:cs typeface="Posterama" panose="020B0504020200020000" pitchFamily="34" charset="0"/>
              </a:rPr>
              <a:t>Flipkart</a:t>
            </a:r>
            <a:endParaRPr lang="en-IN" sz="1800"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1246021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9694405" cy="558622"/>
          </a:xfrm>
        </p:spPr>
        <p:txBody>
          <a:bodyPr/>
          <a:lstStyle/>
          <a:p>
            <a:pPr rtl="0">
              <a:defRPr sz="1400" b="0" i="0" u="none" strike="noStrike" kern="1200" spc="0" baseline="0">
                <a:solidFill>
                  <a:srgbClr val="000000">
                    <a:lumMod val="65000"/>
                    <a:lumOff val="35000"/>
                  </a:srgbClr>
                </a:solidFill>
                <a:latin typeface="+mn-lt"/>
                <a:ea typeface="+mn-ea"/>
                <a:cs typeface="+mn-cs"/>
              </a:defRPr>
            </a:pPr>
            <a:r>
              <a:rPr lang="en-US" sz="4400" dirty="0"/>
              <a:t>Target Audience</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graphicFrame>
        <p:nvGraphicFramePr>
          <p:cNvPr id="2" name="Chart 1">
            <a:extLst>
              <a:ext uri="{FF2B5EF4-FFF2-40B4-BE49-F238E27FC236}">
                <a16:creationId xmlns:a16="http://schemas.microsoft.com/office/drawing/2014/main" id="{778246D6-FA83-4A57-92B6-3C3B3FD61CBB}"/>
              </a:ext>
            </a:extLst>
          </p:cNvPr>
          <p:cNvGraphicFramePr>
            <a:graphicFrameLocks/>
          </p:cNvGraphicFramePr>
          <p:nvPr>
            <p:extLst>
              <p:ext uri="{D42A27DB-BD31-4B8C-83A1-F6EECF244321}">
                <p14:modId xmlns:p14="http://schemas.microsoft.com/office/powerpoint/2010/main" val="3565982874"/>
              </p:ext>
            </p:extLst>
          </p:nvPr>
        </p:nvGraphicFramePr>
        <p:xfrm>
          <a:off x="705395" y="1747977"/>
          <a:ext cx="4591957" cy="289786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4AFFDB9D-22DA-4CE4-83F7-ADC16BA65415}"/>
              </a:ext>
            </a:extLst>
          </p:cNvPr>
          <p:cNvGraphicFramePr>
            <a:graphicFrameLocks/>
          </p:cNvGraphicFramePr>
          <p:nvPr>
            <p:extLst>
              <p:ext uri="{D42A27DB-BD31-4B8C-83A1-F6EECF244321}">
                <p14:modId xmlns:p14="http://schemas.microsoft.com/office/powerpoint/2010/main" val="2727646271"/>
              </p:ext>
            </p:extLst>
          </p:nvPr>
        </p:nvGraphicFramePr>
        <p:xfrm>
          <a:off x="5549342" y="1747977"/>
          <a:ext cx="4258209" cy="2897868"/>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057FAAB8-3A1F-1061-A4FA-2740DFEE31EA}"/>
              </a:ext>
            </a:extLst>
          </p:cNvPr>
          <p:cNvSpPr txBox="1"/>
          <p:nvPr/>
        </p:nvSpPr>
        <p:spPr>
          <a:xfrm>
            <a:off x="705395" y="4824549"/>
            <a:ext cx="4591957" cy="369332"/>
          </a:xfrm>
          <a:prstGeom prst="rect">
            <a:avLst/>
          </a:prstGeom>
        </p:spPr>
        <p:txBody>
          <a:bodyPr wrap="square" rtlCol="0">
            <a:spAutoFit/>
          </a:bodyPr>
          <a:lstStyle/>
          <a:p>
            <a:pPr marL="0" indent="0">
              <a:lnSpc>
                <a:spcPct val="100000"/>
              </a:lnSpc>
              <a:spcBef>
                <a:spcPts val="0"/>
              </a:spcBef>
              <a:buFontTx/>
              <a:buNone/>
            </a:pPr>
            <a:r>
              <a:rPr lang="en-US" sz="1800" dirty="0">
                <a:latin typeface="Posterama" panose="020B0504020200020000" pitchFamily="34" charset="0"/>
                <a:ea typeface="微软雅黑"/>
                <a:cs typeface="Posterama" panose="020B0504020200020000" pitchFamily="34" charset="0"/>
              </a:rPr>
              <a:t>Target Gender: Women</a:t>
            </a:r>
            <a:endParaRPr lang="en-IN" sz="1800" dirty="0">
              <a:latin typeface="Posterama" panose="020B0504020200020000" pitchFamily="34" charset="0"/>
              <a:ea typeface="微软雅黑"/>
              <a:cs typeface="Posterama" panose="020B0504020200020000" pitchFamily="34" charset="0"/>
            </a:endParaRPr>
          </a:p>
        </p:txBody>
      </p:sp>
      <p:sp>
        <p:nvSpPr>
          <p:cNvPr id="10" name="TextBox 9">
            <a:extLst>
              <a:ext uri="{FF2B5EF4-FFF2-40B4-BE49-F238E27FC236}">
                <a16:creationId xmlns:a16="http://schemas.microsoft.com/office/drawing/2014/main" id="{FBB19F4E-E280-579B-3BAB-96DED9D93F57}"/>
              </a:ext>
            </a:extLst>
          </p:cNvPr>
          <p:cNvSpPr txBox="1"/>
          <p:nvPr/>
        </p:nvSpPr>
        <p:spPr>
          <a:xfrm>
            <a:off x="705395" y="5399314"/>
            <a:ext cx="4591957" cy="369332"/>
          </a:xfrm>
          <a:prstGeom prst="rect">
            <a:avLst/>
          </a:prstGeom>
        </p:spPr>
        <p:txBody>
          <a:bodyPr wrap="square" rtlCol="0">
            <a:spAutoFit/>
          </a:bodyPr>
          <a:lstStyle/>
          <a:p>
            <a:pPr marL="0" indent="0">
              <a:lnSpc>
                <a:spcPct val="100000"/>
              </a:lnSpc>
              <a:spcBef>
                <a:spcPts val="0"/>
              </a:spcBef>
              <a:buFontTx/>
              <a:buNone/>
            </a:pPr>
            <a:r>
              <a:rPr lang="en-US" dirty="0">
                <a:latin typeface="Posterama" panose="020B0504020200020000" pitchFamily="34" charset="0"/>
                <a:ea typeface="微软雅黑"/>
                <a:cs typeface="Posterama" panose="020B0504020200020000" pitchFamily="34" charset="0"/>
              </a:rPr>
              <a:t>Target Age group: 18-50</a:t>
            </a:r>
            <a:endParaRPr lang="en-IN" sz="1800"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781078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p:txBody>
          <a:bodyPr/>
          <a:lstStyle/>
          <a:p>
            <a:r>
              <a:rPr lang="en-US" dirty="0"/>
              <a:t>“Business opportunities are like buses. There’s always another one coming.”</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p:txBody>
          <a:bodyPr/>
          <a:lstStyle/>
          <a:p>
            <a:r>
              <a:rPr lang="en-US" dirty="0"/>
              <a:t>Richard Branson</a:t>
            </a:r>
          </a:p>
          <a:p>
            <a:endParaRPr lang="en-US" dirty="0"/>
          </a:p>
          <a:p>
            <a:endParaRPr lang="en-US" dirty="0"/>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8</a:t>
            </a:fld>
            <a:endParaRPr lang="en-US" altLang="zh-CN" noProof="0" dirty="0"/>
          </a:p>
        </p:txBody>
      </p:sp>
    </p:spTree>
    <p:extLst>
      <p:ext uri="{BB962C8B-B14F-4D97-AF65-F5344CB8AC3E}">
        <p14:creationId xmlns:p14="http://schemas.microsoft.com/office/powerpoint/2010/main" val="3295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p:txBody>
          <a:bodyPr/>
          <a:lstStyle/>
          <a:p>
            <a:r>
              <a:rPr lang="en-US" dirty="0"/>
              <a:t>Areas of focus</a:t>
            </a:r>
          </a:p>
        </p:txBody>
      </p:sp>
      <p:pic>
        <p:nvPicPr>
          <p:cNvPr id="26" name="Picture Placeholder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37" name="Text Placeholder 36">
            <a:extLst>
              <a:ext uri="{FF2B5EF4-FFF2-40B4-BE49-F238E27FC236}">
                <a16:creationId xmlns:a16="http://schemas.microsoft.com/office/drawing/2014/main" id="{16D3C8BC-FB28-3127-D29E-D4195120A3CA}"/>
              </a:ext>
            </a:extLst>
          </p:cNvPr>
          <p:cNvSpPr>
            <a:spLocks noGrp="1"/>
          </p:cNvSpPr>
          <p:nvPr>
            <p:ph type="body" sz="quarter" idx="27"/>
          </p:nvPr>
        </p:nvSpPr>
        <p:spPr/>
        <p:txBody>
          <a:bodyPr/>
          <a:lstStyle/>
          <a:p>
            <a:r>
              <a:rPr lang="en-US" dirty="0"/>
              <a:t>Amazon, Flipkart, Myntra</a:t>
            </a:r>
          </a:p>
        </p:txBody>
      </p:sp>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8"/>
          </p:nvPr>
        </p:nvSpPr>
        <p:spPr/>
        <p:txBody>
          <a:bodyPr/>
          <a:lstStyle/>
          <a:p>
            <a:r>
              <a:rPr lang="en-US" dirty="0"/>
              <a:t>These 3 are highest selling platform. </a:t>
            </a:r>
          </a:p>
          <a:p>
            <a:endParaRPr lang="en-US" dirty="0"/>
          </a:p>
          <a:p>
            <a:r>
              <a:rPr lang="en-US" dirty="0"/>
              <a:t>We recommend to invest more in marketing in these platforms</a:t>
            </a:r>
          </a:p>
          <a:p>
            <a:endParaRPr lang="en-US" dirty="0"/>
          </a:p>
          <a:p>
            <a:r>
              <a:rPr lang="en-US" dirty="0"/>
              <a:t>Focus on targeting women  between 18-50 as they are the prime buyers</a:t>
            </a:r>
          </a:p>
        </p:txBody>
      </p:sp>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9</a:t>
            </a:fld>
            <a:endParaRPr lang="en-US" altLang="zh-CN" dirty="0"/>
          </a:p>
        </p:txBody>
      </p:sp>
    </p:spTree>
    <p:extLst>
      <p:ext uri="{BB962C8B-B14F-4D97-AF65-F5344CB8AC3E}">
        <p14:creationId xmlns:p14="http://schemas.microsoft.com/office/powerpoint/2010/main" val="4182148033"/>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3.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36</TotalTime>
  <Words>312</Words>
  <Application>Microsoft Office PowerPoint</Application>
  <PresentationFormat>Widescreen</PresentationFormat>
  <Paragraphs>80</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等线</vt:lpstr>
      <vt:lpstr>Abadi</vt:lpstr>
      <vt:lpstr>Arial</vt:lpstr>
      <vt:lpstr>Calibri</vt:lpstr>
      <vt:lpstr>Posterama</vt:lpstr>
      <vt:lpstr>Posterama Text Black</vt:lpstr>
      <vt:lpstr>Posterama Text SemiBold</vt:lpstr>
      <vt:lpstr>Custom​​</vt:lpstr>
      <vt:lpstr>Data Insights Tripti Stores - 2022</vt:lpstr>
      <vt:lpstr>Agenda</vt:lpstr>
      <vt:lpstr>Introduction</vt:lpstr>
      <vt:lpstr>Primary goals</vt:lpstr>
      <vt:lpstr>Annual Sales</vt:lpstr>
      <vt:lpstr>Sales by Channels</vt:lpstr>
      <vt:lpstr>Target Audience</vt:lpstr>
      <vt:lpstr>“Business opportunities are like buses. There’s always another one coming.”</vt:lpstr>
      <vt:lpstr>Areas of focus</vt:lpstr>
      <vt:lpstr>Best time to launch sale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Insights Tripti Stores - 2022</dc:title>
  <dc:creator>Arindam Sur</dc:creator>
  <cp:lastModifiedBy>Arindam Sur</cp:lastModifiedBy>
  <cp:revision>1</cp:revision>
  <dcterms:created xsi:type="dcterms:W3CDTF">2024-01-21T21:01:40Z</dcterms:created>
  <dcterms:modified xsi:type="dcterms:W3CDTF">2024-01-21T21:38:28Z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