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68" r:id="rId5"/>
    <p:sldId id="266" r:id="rId6"/>
    <p:sldId id="289" r:id="rId7"/>
    <p:sldId id="288" r:id="rId8"/>
    <p:sldId id="287" r:id="rId9"/>
    <p:sldId id="269" r:id="rId10"/>
    <p:sldId id="294" r:id="rId11"/>
    <p:sldId id="295" r:id="rId12"/>
    <p:sldId id="282" r:id="rId13"/>
    <p:sldId id="296" r:id="rId14"/>
    <p:sldId id="290" r:id="rId15"/>
    <p:sldId id="291" r:id="rId16"/>
    <p:sldId id="275" r:id="rId17"/>
    <p:sldId id="276" r:id="rId18"/>
    <p:sldId id="274" r:id="rId19"/>
    <p:sldId id="257" r:id="rId20"/>
    <p:sldId id="277" r:id="rId21"/>
    <p:sldId id="258" r:id="rId22"/>
    <p:sldId id="278" r:id="rId23"/>
    <p:sldId id="260" r:id="rId24"/>
    <p:sldId id="279" r:id="rId25"/>
    <p:sldId id="259" r:id="rId26"/>
    <p:sldId id="280" r:id="rId27"/>
    <p:sldId id="261" r:id="rId28"/>
    <p:sldId id="281" r:id="rId29"/>
    <p:sldId id="262" r:id="rId30"/>
    <p:sldId id="263" r:id="rId31"/>
    <p:sldId id="264"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8" autoAdjust="0"/>
    <p:restoredTop sz="94660"/>
  </p:normalViewPr>
  <p:slideViewPr>
    <p:cSldViewPr snapToGrid="0">
      <p:cViewPr varScale="1">
        <p:scale>
          <a:sx n="82" d="100"/>
          <a:sy n="82"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uraj\Desktop\graph%20book%20sola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uraj\Desktop\graph%20book%20sola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uraj\Desktop\graph%20book%20solar.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solar!$C$2</c:f>
              <c:strCache>
                <c:ptCount val="1"/>
                <c:pt idx="0">
                  <c:v>Total electricity generated (MW)</c:v>
                </c:pt>
              </c:strCache>
            </c:strRef>
          </c:tx>
          <c:spPr>
            <a:solidFill>
              <a:schemeClr val="accent1"/>
            </a:solidFill>
            <a:ln>
              <a:noFill/>
            </a:ln>
            <a:effectLst/>
          </c:spPr>
          <c:invertIfNegative val="0"/>
          <c:cat>
            <c:strRef>
              <c:f>solar!$B$3:$B$5</c:f>
              <c:strCache>
                <c:ptCount val="3"/>
                <c:pt idx="0">
                  <c:v>Uttar Pradesh</c:v>
                </c:pt>
                <c:pt idx="1">
                  <c:v>Maharashtra</c:v>
                </c:pt>
                <c:pt idx="2">
                  <c:v>Gujarat</c:v>
                </c:pt>
              </c:strCache>
            </c:strRef>
          </c:cat>
          <c:val>
            <c:numRef>
              <c:f>solar!$C$3:$C$5</c:f>
            </c:numRef>
          </c:val>
          <c:extLst>
            <c:ext xmlns:c16="http://schemas.microsoft.com/office/drawing/2014/chart" uri="{C3380CC4-5D6E-409C-BE32-E72D297353CC}">
              <c16:uniqueId val="{00000000-2010-4D5F-BD08-B9413B138406}"/>
            </c:ext>
          </c:extLst>
        </c:ser>
        <c:ser>
          <c:idx val="1"/>
          <c:order val="1"/>
          <c:tx>
            <c:strRef>
              <c:f>solar!$D$2</c:f>
              <c:strCache>
                <c:ptCount val="1"/>
                <c:pt idx="0">
                  <c:v>Solar Potential in MW</c:v>
                </c:pt>
              </c:strCache>
            </c:strRef>
          </c:tx>
          <c:spPr>
            <a:solidFill>
              <a:schemeClr val="accent2"/>
            </a:solidFill>
            <a:ln>
              <a:noFill/>
            </a:ln>
            <a:effectLst/>
          </c:spPr>
          <c:invertIfNegative val="0"/>
          <c:cat>
            <c:strRef>
              <c:f>solar!$B$3:$B$5</c:f>
              <c:strCache>
                <c:ptCount val="3"/>
                <c:pt idx="0">
                  <c:v>Uttar Pradesh</c:v>
                </c:pt>
                <c:pt idx="1">
                  <c:v>Maharashtra</c:v>
                </c:pt>
                <c:pt idx="2">
                  <c:v>Gujarat</c:v>
                </c:pt>
              </c:strCache>
            </c:strRef>
          </c:cat>
          <c:val>
            <c:numRef>
              <c:f>solar!$D$3:$D$5</c:f>
              <c:numCache>
                <c:formatCode>General</c:formatCode>
                <c:ptCount val="3"/>
                <c:pt idx="0">
                  <c:v>22.83</c:v>
                </c:pt>
                <c:pt idx="1">
                  <c:v>64.319999999999993</c:v>
                </c:pt>
                <c:pt idx="2">
                  <c:v>35.770000000000003</c:v>
                </c:pt>
              </c:numCache>
            </c:numRef>
          </c:val>
          <c:extLst>
            <c:ext xmlns:c16="http://schemas.microsoft.com/office/drawing/2014/chart" uri="{C3380CC4-5D6E-409C-BE32-E72D297353CC}">
              <c16:uniqueId val="{00000001-2010-4D5F-BD08-B9413B138406}"/>
            </c:ext>
          </c:extLst>
        </c:ser>
        <c:dLbls>
          <c:showLegendKey val="0"/>
          <c:showVal val="0"/>
          <c:showCatName val="0"/>
          <c:showSerName val="0"/>
          <c:showPercent val="0"/>
          <c:showBubbleSize val="0"/>
        </c:dLbls>
        <c:gapWidth val="219"/>
        <c:overlap val="-27"/>
        <c:axId val="1955362671"/>
        <c:axId val="1955359343"/>
      </c:barChart>
      <c:catAx>
        <c:axId val="1955362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359343"/>
        <c:crosses val="autoZero"/>
        <c:auto val="1"/>
        <c:lblAlgn val="ctr"/>
        <c:lblOffset val="100"/>
        <c:noMultiLvlLbl val="0"/>
      </c:catAx>
      <c:valAx>
        <c:axId val="195535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53626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solar!$C$2</c:f>
              <c:strCache>
                <c:ptCount val="1"/>
                <c:pt idx="0">
                  <c:v>Total electricity generated (MW)</c:v>
                </c:pt>
              </c:strCache>
            </c:strRef>
          </c:tx>
          <c:spPr>
            <a:solidFill>
              <a:schemeClr val="accent2"/>
            </a:solidFill>
            <a:ln>
              <a:noFill/>
            </a:ln>
            <a:effectLst/>
          </c:spPr>
          <c:invertIfNegative val="0"/>
          <c:cat>
            <c:strRef>
              <c:f>solar!$B$3:$B$5</c:f>
              <c:strCache>
                <c:ptCount val="3"/>
                <c:pt idx="0">
                  <c:v>Uttar Pradesh</c:v>
                </c:pt>
                <c:pt idx="1">
                  <c:v>Maharashtra</c:v>
                </c:pt>
                <c:pt idx="2">
                  <c:v>Gujarat</c:v>
                </c:pt>
              </c:strCache>
            </c:strRef>
          </c:cat>
          <c:val>
            <c:numRef>
              <c:f>solar!$C$3:$C$5</c:f>
            </c:numRef>
          </c:val>
          <c:extLst>
            <c:ext xmlns:c16="http://schemas.microsoft.com/office/drawing/2014/chart" uri="{C3380CC4-5D6E-409C-BE32-E72D297353CC}">
              <c16:uniqueId val="{00000000-A369-480D-BA33-02A9936C20C0}"/>
            </c:ext>
          </c:extLst>
        </c:ser>
        <c:ser>
          <c:idx val="2"/>
          <c:order val="2"/>
          <c:tx>
            <c:strRef>
              <c:f>solar!$E$2</c:f>
              <c:strCache>
                <c:ptCount val="1"/>
                <c:pt idx="0">
                  <c:v>Grid connected solar Project capacity in MW</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solar!$B$3:$B$5</c:f>
              <c:strCache>
                <c:ptCount val="3"/>
                <c:pt idx="0">
                  <c:v>Uttar Pradesh</c:v>
                </c:pt>
                <c:pt idx="1">
                  <c:v>Maharashtra</c:v>
                </c:pt>
                <c:pt idx="2">
                  <c:v>Gujarat</c:v>
                </c:pt>
              </c:strCache>
            </c:strRef>
          </c:cat>
          <c:val>
            <c:numRef>
              <c:f>solar!$E$3:$E$5</c:f>
              <c:numCache>
                <c:formatCode>General</c:formatCode>
                <c:ptCount val="3"/>
                <c:pt idx="0">
                  <c:v>960</c:v>
                </c:pt>
                <c:pt idx="1">
                  <c:v>1633</c:v>
                </c:pt>
                <c:pt idx="2">
                  <c:v>2440</c:v>
                </c:pt>
              </c:numCache>
            </c:numRef>
          </c:val>
          <c:extLst>
            <c:ext xmlns:c16="http://schemas.microsoft.com/office/drawing/2014/chart" uri="{C3380CC4-5D6E-409C-BE32-E72D297353CC}">
              <c16:uniqueId val="{00000002-A369-480D-BA33-02A9936C20C0}"/>
            </c:ext>
          </c:extLst>
        </c:ser>
        <c:dLbls>
          <c:showLegendKey val="0"/>
          <c:showVal val="0"/>
          <c:showCatName val="0"/>
          <c:showSerName val="0"/>
          <c:showPercent val="0"/>
          <c:showBubbleSize val="0"/>
        </c:dLbls>
        <c:gapWidth val="219"/>
        <c:overlap val="-27"/>
        <c:axId val="2053055759"/>
        <c:axId val="2053057839"/>
        <c:extLst>
          <c:ext xmlns:c15="http://schemas.microsoft.com/office/drawing/2012/chart" uri="{02D57815-91ED-43cb-92C2-25804820EDAC}">
            <c15:filteredBarSeries>
              <c15:ser>
                <c:idx val="1"/>
                <c:order val="1"/>
                <c:tx>
                  <c:strRef>
                    <c:extLst>
                      <c:ext uri="{02D57815-91ED-43cb-92C2-25804820EDAC}">
                        <c15:formulaRef>
                          <c15:sqref>solar!$D$2</c15:sqref>
                        </c15:formulaRef>
                      </c:ext>
                    </c:extLst>
                    <c:strCache>
                      <c:ptCount val="1"/>
                      <c:pt idx="0">
                        <c:v>Solar Potential in MW</c:v>
                      </c:pt>
                    </c:strCache>
                  </c:strRef>
                </c:tx>
                <c:spPr>
                  <a:solidFill>
                    <a:schemeClr val="accent4"/>
                  </a:solidFill>
                  <a:ln>
                    <a:noFill/>
                  </a:ln>
                  <a:effectLst/>
                </c:spPr>
                <c:invertIfNegative val="0"/>
                <c:cat>
                  <c:strRef>
                    <c:extLst>
                      <c:ext uri="{02D57815-91ED-43cb-92C2-25804820EDAC}">
                        <c15:formulaRef>
                          <c15:sqref>solar!$B$3:$B$5</c15:sqref>
                        </c15:formulaRef>
                      </c:ext>
                    </c:extLst>
                    <c:strCache>
                      <c:ptCount val="3"/>
                      <c:pt idx="0">
                        <c:v>Uttar Pradesh</c:v>
                      </c:pt>
                      <c:pt idx="1">
                        <c:v>Maharashtra</c:v>
                      </c:pt>
                      <c:pt idx="2">
                        <c:v>Gujarat</c:v>
                      </c:pt>
                    </c:strCache>
                  </c:strRef>
                </c:cat>
                <c:val>
                  <c:numRef>
                    <c:extLst>
                      <c:ext uri="{02D57815-91ED-43cb-92C2-25804820EDAC}">
                        <c15:formulaRef>
                          <c15:sqref>solar!$D$3:$D$5</c15:sqref>
                        </c15:formulaRef>
                      </c:ext>
                    </c:extLst>
                    <c:numCache>
                      <c:formatCode>General</c:formatCode>
                      <c:ptCount val="3"/>
                      <c:pt idx="0">
                        <c:v>22.83</c:v>
                      </c:pt>
                      <c:pt idx="1">
                        <c:v>64.319999999999993</c:v>
                      </c:pt>
                      <c:pt idx="2">
                        <c:v>35.770000000000003</c:v>
                      </c:pt>
                    </c:numCache>
                  </c:numRef>
                </c:val>
                <c:extLst>
                  <c:ext xmlns:c16="http://schemas.microsoft.com/office/drawing/2014/chart" uri="{C3380CC4-5D6E-409C-BE32-E72D297353CC}">
                    <c16:uniqueId val="{00000001-A369-480D-BA33-02A9936C20C0}"/>
                  </c:ext>
                </c:extLst>
              </c15:ser>
            </c15:filteredBarSeries>
          </c:ext>
        </c:extLst>
      </c:barChart>
      <c:catAx>
        <c:axId val="2053055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057839"/>
        <c:crosses val="autoZero"/>
        <c:auto val="1"/>
        <c:lblAlgn val="ctr"/>
        <c:lblOffset val="100"/>
        <c:noMultiLvlLbl val="0"/>
      </c:catAx>
      <c:valAx>
        <c:axId val="2053057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0557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solar!$C$2</c:f>
              <c:strCache>
                <c:ptCount val="1"/>
                <c:pt idx="0">
                  <c:v>Total electricity generated (MW)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solar!$B$3:$B$5</c:f>
              <c:strCache>
                <c:ptCount val="3"/>
                <c:pt idx="0">
                  <c:v>Uttar Pradesh</c:v>
                </c:pt>
                <c:pt idx="1">
                  <c:v>Maharashtra</c:v>
                </c:pt>
                <c:pt idx="2">
                  <c:v>Gujarat</c:v>
                </c:pt>
              </c:strCache>
            </c:strRef>
          </c:cat>
          <c:val>
            <c:numRef>
              <c:f>solar!$C$3:$C$5</c:f>
            </c:numRef>
          </c:val>
          <c:extLst>
            <c:ext xmlns:c16="http://schemas.microsoft.com/office/drawing/2014/chart" uri="{C3380CC4-5D6E-409C-BE32-E72D297353CC}">
              <c16:uniqueId val="{00000000-5BA5-4BE0-BE13-BCE6EBC34131}"/>
            </c:ext>
          </c:extLst>
        </c:ser>
        <c:ser>
          <c:idx val="3"/>
          <c:order val="3"/>
          <c:tx>
            <c:strRef>
              <c:f>solar!$F$2</c:f>
              <c:strCache>
                <c:ptCount val="1"/>
                <c:pt idx="0">
                  <c:v>Rooftop Capacity in MW</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solar!$B$3:$B$5</c:f>
              <c:strCache>
                <c:ptCount val="3"/>
                <c:pt idx="0">
                  <c:v>Uttar Pradesh</c:v>
                </c:pt>
                <c:pt idx="1">
                  <c:v>Maharashtra</c:v>
                </c:pt>
                <c:pt idx="2">
                  <c:v>Gujarat</c:v>
                </c:pt>
              </c:strCache>
            </c:strRef>
          </c:cat>
          <c:val>
            <c:numRef>
              <c:f>solar!$F$3:$F$5</c:f>
              <c:numCache>
                <c:formatCode>General</c:formatCode>
                <c:ptCount val="3"/>
                <c:pt idx="0">
                  <c:v>83.23</c:v>
                </c:pt>
                <c:pt idx="1">
                  <c:v>186.24</c:v>
                </c:pt>
                <c:pt idx="2">
                  <c:v>202.47</c:v>
                </c:pt>
              </c:numCache>
            </c:numRef>
          </c:val>
          <c:extLst>
            <c:ext xmlns:c16="http://schemas.microsoft.com/office/drawing/2014/chart" uri="{C3380CC4-5D6E-409C-BE32-E72D297353CC}">
              <c16:uniqueId val="{00000003-5BA5-4BE0-BE13-BCE6EBC34131}"/>
            </c:ext>
          </c:extLst>
        </c:ser>
        <c:dLbls>
          <c:dLblPos val="inEnd"/>
          <c:showLegendKey val="0"/>
          <c:showVal val="1"/>
          <c:showCatName val="0"/>
          <c:showSerName val="0"/>
          <c:showPercent val="0"/>
          <c:showBubbleSize val="0"/>
        </c:dLbls>
        <c:gapWidth val="100"/>
        <c:overlap val="-24"/>
        <c:axId val="2018971343"/>
        <c:axId val="2018970095"/>
        <c:extLst>
          <c:ext xmlns:c15="http://schemas.microsoft.com/office/drawing/2012/chart" uri="{02D57815-91ED-43cb-92C2-25804820EDAC}">
            <c15:filteredBarSeries>
              <c15:ser>
                <c:idx val="1"/>
                <c:order val="1"/>
                <c:tx>
                  <c:strRef>
                    <c:extLst>
                      <c:ext uri="{02D57815-91ED-43cb-92C2-25804820EDAC}">
                        <c15:formulaRef>
                          <c15:sqref>solar!$D$2</c15:sqref>
                        </c15:formulaRef>
                      </c:ext>
                    </c:extLst>
                    <c:strCache>
                      <c:ptCount val="1"/>
                      <c:pt idx="0">
                        <c:v>Solar Potential in MW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solar!$B$3:$B$5</c15:sqref>
                        </c15:formulaRef>
                      </c:ext>
                    </c:extLst>
                    <c:strCache>
                      <c:ptCount val="3"/>
                      <c:pt idx="0">
                        <c:v>Uttar Pradesh</c:v>
                      </c:pt>
                      <c:pt idx="1">
                        <c:v>Maharashtra</c:v>
                      </c:pt>
                      <c:pt idx="2">
                        <c:v>Gujarat</c:v>
                      </c:pt>
                    </c:strCache>
                  </c:strRef>
                </c:cat>
                <c:val>
                  <c:numRef>
                    <c:extLst>
                      <c:ext uri="{02D57815-91ED-43cb-92C2-25804820EDAC}">
                        <c15:formulaRef>
                          <c15:sqref>solar!$D$3:$D$5</c15:sqref>
                        </c15:formulaRef>
                      </c:ext>
                    </c:extLst>
                    <c:numCache>
                      <c:formatCode>General</c:formatCode>
                      <c:ptCount val="3"/>
                      <c:pt idx="0">
                        <c:v>22.83</c:v>
                      </c:pt>
                      <c:pt idx="1">
                        <c:v>64.319999999999993</c:v>
                      </c:pt>
                      <c:pt idx="2">
                        <c:v>35.770000000000003</c:v>
                      </c:pt>
                    </c:numCache>
                  </c:numRef>
                </c:val>
                <c:extLst>
                  <c:ext xmlns:c16="http://schemas.microsoft.com/office/drawing/2014/chart" uri="{C3380CC4-5D6E-409C-BE32-E72D297353CC}">
                    <c16:uniqueId val="{00000001-5BA5-4BE0-BE13-BCE6EBC34131}"/>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solar!$E$2</c15:sqref>
                        </c15:formulaRef>
                      </c:ext>
                    </c:extLst>
                    <c:strCache>
                      <c:ptCount val="1"/>
                      <c:pt idx="0">
                        <c:v>Grid connected solar Project capacity in MW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solar!$B$3:$B$5</c15:sqref>
                        </c15:formulaRef>
                      </c:ext>
                    </c:extLst>
                    <c:strCache>
                      <c:ptCount val="3"/>
                      <c:pt idx="0">
                        <c:v>Uttar Pradesh</c:v>
                      </c:pt>
                      <c:pt idx="1">
                        <c:v>Maharashtra</c:v>
                      </c:pt>
                      <c:pt idx="2">
                        <c:v>Gujarat</c:v>
                      </c:pt>
                    </c:strCache>
                  </c:strRef>
                </c:cat>
                <c:val>
                  <c:numRef>
                    <c:extLst xmlns:c15="http://schemas.microsoft.com/office/drawing/2012/chart">
                      <c:ext xmlns:c15="http://schemas.microsoft.com/office/drawing/2012/chart" uri="{02D57815-91ED-43cb-92C2-25804820EDAC}">
                        <c15:formulaRef>
                          <c15:sqref>solar!$E$3:$E$5</c15:sqref>
                        </c15:formulaRef>
                      </c:ext>
                    </c:extLst>
                    <c:numCache>
                      <c:formatCode>General</c:formatCode>
                      <c:ptCount val="3"/>
                      <c:pt idx="0">
                        <c:v>960</c:v>
                      </c:pt>
                      <c:pt idx="1">
                        <c:v>1633</c:v>
                      </c:pt>
                      <c:pt idx="2">
                        <c:v>2440</c:v>
                      </c:pt>
                    </c:numCache>
                  </c:numRef>
                </c:val>
                <c:extLst xmlns:c15="http://schemas.microsoft.com/office/drawing/2012/chart">
                  <c:ext xmlns:c16="http://schemas.microsoft.com/office/drawing/2014/chart" uri="{C3380CC4-5D6E-409C-BE32-E72D297353CC}">
                    <c16:uniqueId val="{00000002-5BA5-4BE0-BE13-BCE6EBC34131}"/>
                  </c:ext>
                </c:extLst>
              </c15:ser>
            </c15:filteredBarSeries>
          </c:ext>
        </c:extLst>
      </c:barChart>
      <c:catAx>
        <c:axId val="20189713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8970095"/>
        <c:crosses val="autoZero"/>
        <c:auto val="1"/>
        <c:lblAlgn val="ctr"/>
        <c:lblOffset val="100"/>
        <c:noMultiLvlLbl val="0"/>
      </c:catAx>
      <c:valAx>
        <c:axId val="2018970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89713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solar!$C$2</c:f>
              <c:strCache>
                <c:ptCount val="1"/>
                <c:pt idx="0">
                  <c:v>Total electricity generated (MW)</c:v>
                </c:pt>
              </c:strCache>
            </c:strRef>
          </c:tx>
          <c:spPr>
            <a:solidFill>
              <a:schemeClr val="accent2">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solar!$B$3:$B$5</c:f>
              <c:strCache>
                <c:ptCount val="3"/>
                <c:pt idx="0">
                  <c:v>Uttar Pradesh</c:v>
                </c:pt>
                <c:pt idx="1">
                  <c:v>Maharashtra</c:v>
                </c:pt>
                <c:pt idx="2">
                  <c:v>Gujarat</c:v>
                </c:pt>
              </c:strCache>
            </c:strRef>
          </c:cat>
          <c:val>
            <c:numRef>
              <c:f>solar!$C$3:$C$5</c:f>
            </c:numRef>
          </c:val>
          <c:extLst>
            <c:ext xmlns:c16="http://schemas.microsoft.com/office/drawing/2014/chart" uri="{C3380CC4-5D6E-409C-BE32-E72D297353CC}">
              <c16:uniqueId val="{00000000-7C0B-4E2D-B2C4-A1930C2734F8}"/>
            </c:ext>
          </c:extLst>
        </c:ser>
        <c:ser>
          <c:idx val="4"/>
          <c:order val="4"/>
          <c:tx>
            <c:strRef>
              <c:f>solar!$G$2</c:f>
              <c:strCache>
                <c:ptCount val="1"/>
                <c:pt idx="0">
                  <c:v>Solar pumps installed in No’s</c:v>
                </c:pt>
              </c:strCache>
            </c:strRef>
          </c:tx>
          <c:spPr>
            <a:solidFill>
              <a:schemeClr val="accent2">
                <a:shade val="5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solar!$B$3:$B$5</c:f>
              <c:strCache>
                <c:ptCount val="3"/>
                <c:pt idx="0">
                  <c:v>Uttar Pradesh</c:v>
                </c:pt>
                <c:pt idx="1">
                  <c:v>Maharashtra</c:v>
                </c:pt>
                <c:pt idx="2">
                  <c:v>Gujarat</c:v>
                </c:pt>
              </c:strCache>
            </c:strRef>
          </c:cat>
          <c:val>
            <c:numRef>
              <c:f>solar!$G$3:$G$5</c:f>
              <c:numCache>
                <c:formatCode>General</c:formatCode>
                <c:ptCount val="3"/>
                <c:pt idx="0">
                  <c:v>9588</c:v>
                </c:pt>
                <c:pt idx="1">
                  <c:v>1000</c:v>
                </c:pt>
                <c:pt idx="2">
                  <c:v>3537</c:v>
                </c:pt>
              </c:numCache>
            </c:numRef>
          </c:val>
          <c:extLst>
            <c:ext xmlns:c16="http://schemas.microsoft.com/office/drawing/2014/chart" uri="{C3380CC4-5D6E-409C-BE32-E72D297353CC}">
              <c16:uniqueId val="{00000004-7C0B-4E2D-B2C4-A1930C2734F8}"/>
            </c:ext>
          </c:extLst>
        </c:ser>
        <c:dLbls>
          <c:dLblPos val="outEnd"/>
          <c:showLegendKey val="0"/>
          <c:showVal val="1"/>
          <c:showCatName val="0"/>
          <c:showSerName val="0"/>
          <c:showPercent val="0"/>
          <c:showBubbleSize val="0"/>
        </c:dLbls>
        <c:gapWidth val="219"/>
        <c:overlap val="-27"/>
        <c:axId val="1800305567"/>
        <c:axId val="1800308895"/>
        <c:extLst>
          <c:ext xmlns:c15="http://schemas.microsoft.com/office/drawing/2012/chart" uri="{02D57815-91ED-43cb-92C2-25804820EDAC}">
            <c15:filteredBarSeries>
              <c15:ser>
                <c:idx val="1"/>
                <c:order val="1"/>
                <c:tx>
                  <c:strRef>
                    <c:extLst>
                      <c:ext uri="{02D57815-91ED-43cb-92C2-25804820EDAC}">
                        <c15:formulaRef>
                          <c15:sqref>solar!$D$2</c15:sqref>
                        </c15:formulaRef>
                      </c:ext>
                    </c:extLst>
                    <c:strCache>
                      <c:ptCount val="1"/>
                      <c:pt idx="0">
                        <c:v>Solar Potential in MW</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solar!$B$3:$B$5</c15:sqref>
                        </c15:formulaRef>
                      </c:ext>
                    </c:extLst>
                    <c:strCache>
                      <c:ptCount val="3"/>
                      <c:pt idx="0">
                        <c:v>Uttar Pradesh</c:v>
                      </c:pt>
                      <c:pt idx="1">
                        <c:v>Maharashtra</c:v>
                      </c:pt>
                      <c:pt idx="2">
                        <c:v>Gujarat</c:v>
                      </c:pt>
                    </c:strCache>
                  </c:strRef>
                </c:cat>
                <c:val>
                  <c:numRef>
                    <c:extLst>
                      <c:ext uri="{02D57815-91ED-43cb-92C2-25804820EDAC}">
                        <c15:formulaRef>
                          <c15:sqref>solar!$D$3:$D$5</c15:sqref>
                        </c15:formulaRef>
                      </c:ext>
                    </c:extLst>
                    <c:numCache>
                      <c:formatCode>General</c:formatCode>
                      <c:ptCount val="3"/>
                      <c:pt idx="0">
                        <c:v>22.83</c:v>
                      </c:pt>
                      <c:pt idx="1">
                        <c:v>64.319999999999993</c:v>
                      </c:pt>
                      <c:pt idx="2">
                        <c:v>35.770000000000003</c:v>
                      </c:pt>
                    </c:numCache>
                  </c:numRef>
                </c:val>
                <c:extLst>
                  <c:ext xmlns:c16="http://schemas.microsoft.com/office/drawing/2014/chart" uri="{C3380CC4-5D6E-409C-BE32-E72D297353CC}">
                    <c16:uniqueId val="{00000001-7C0B-4E2D-B2C4-A1930C2734F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solar!$E$2</c15:sqref>
                        </c15:formulaRef>
                      </c:ext>
                    </c:extLst>
                    <c:strCache>
                      <c:ptCount val="1"/>
                      <c:pt idx="0">
                        <c:v>Grid connected solar Project capacity in MW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solar!$B$3:$B$5</c15:sqref>
                        </c15:formulaRef>
                      </c:ext>
                    </c:extLst>
                    <c:strCache>
                      <c:ptCount val="3"/>
                      <c:pt idx="0">
                        <c:v>Uttar Pradesh</c:v>
                      </c:pt>
                      <c:pt idx="1">
                        <c:v>Maharashtra</c:v>
                      </c:pt>
                      <c:pt idx="2">
                        <c:v>Gujarat</c:v>
                      </c:pt>
                    </c:strCache>
                  </c:strRef>
                </c:cat>
                <c:val>
                  <c:numRef>
                    <c:extLst xmlns:c15="http://schemas.microsoft.com/office/drawing/2012/chart">
                      <c:ext xmlns:c15="http://schemas.microsoft.com/office/drawing/2012/chart" uri="{02D57815-91ED-43cb-92C2-25804820EDAC}">
                        <c15:formulaRef>
                          <c15:sqref>solar!$E$3:$E$5</c15:sqref>
                        </c15:formulaRef>
                      </c:ext>
                    </c:extLst>
                    <c:numCache>
                      <c:formatCode>General</c:formatCode>
                      <c:ptCount val="3"/>
                      <c:pt idx="0">
                        <c:v>960</c:v>
                      </c:pt>
                      <c:pt idx="1">
                        <c:v>1633</c:v>
                      </c:pt>
                      <c:pt idx="2">
                        <c:v>2440</c:v>
                      </c:pt>
                    </c:numCache>
                  </c:numRef>
                </c:val>
                <c:extLst xmlns:c15="http://schemas.microsoft.com/office/drawing/2012/chart">
                  <c:ext xmlns:c16="http://schemas.microsoft.com/office/drawing/2014/chart" uri="{C3380CC4-5D6E-409C-BE32-E72D297353CC}">
                    <c16:uniqueId val="{00000002-7C0B-4E2D-B2C4-A1930C2734F8}"/>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solar!$F$2</c15:sqref>
                        </c15:formulaRef>
                      </c:ext>
                    </c:extLst>
                    <c:strCache>
                      <c:ptCount val="1"/>
                      <c:pt idx="0">
                        <c:v>Rooftop Capacity in MW</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solar!$B$3:$B$5</c15:sqref>
                        </c15:formulaRef>
                      </c:ext>
                    </c:extLst>
                    <c:strCache>
                      <c:ptCount val="3"/>
                      <c:pt idx="0">
                        <c:v>Uttar Pradesh</c:v>
                      </c:pt>
                      <c:pt idx="1">
                        <c:v>Maharashtra</c:v>
                      </c:pt>
                      <c:pt idx="2">
                        <c:v>Gujarat</c:v>
                      </c:pt>
                    </c:strCache>
                  </c:strRef>
                </c:cat>
                <c:val>
                  <c:numRef>
                    <c:extLst xmlns:c15="http://schemas.microsoft.com/office/drawing/2012/chart">
                      <c:ext xmlns:c15="http://schemas.microsoft.com/office/drawing/2012/chart" uri="{02D57815-91ED-43cb-92C2-25804820EDAC}">
                        <c15:formulaRef>
                          <c15:sqref>solar!$F$3:$F$5</c15:sqref>
                        </c15:formulaRef>
                      </c:ext>
                    </c:extLst>
                    <c:numCache>
                      <c:formatCode>General</c:formatCode>
                      <c:ptCount val="3"/>
                      <c:pt idx="0">
                        <c:v>83.23</c:v>
                      </c:pt>
                      <c:pt idx="1">
                        <c:v>186.24</c:v>
                      </c:pt>
                      <c:pt idx="2">
                        <c:v>202.47</c:v>
                      </c:pt>
                    </c:numCache>
                  </c:numRef>
                </c:val>
                <c:extLst xmlns:c15="http://schemas.microsoft.com/office/drawing/2012/chart">
                  <c:ext xmlns:c16="http://schemas.microsoft.com/office/drawing/2014/chart" uri="{C3380CC4-5D6E-409C-BE32-E72D297353CC}">
                    <c16:uniqueId val="{00000003-7C0B-4E2D-B2C4-A1930C2734F8}"/>
                  </c:ext>
                </c:extLst>
              </c15:ser>
            </c15:filteredBarSeries>
          </c:ext>
        </c:extLst>
      </c:barChart>
      <c:catAx>
        <c:axId val="1800305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0308895"/>
        <c:crosses val="autoZero"/>
        <c:auto val="1"/>
        <c:lblAlgn val="ctr"/>
        <c:lblOffset val="100"/>
        <c:noMultiLvlLbl val="0"/>
      </c:catAx>
      <c:valAx>
        <c:axId val="180030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0305567"/>
        <c:crosses val="autoZero"/>
        <c:crossBetween val="between"/>
      </c:valAx>
      <c:spPr>
        <a:noFill/>
        <a:ln>
          <a:noFill/>
        </a:ln>
        <a:effectLst>
          <a:glow rad="101600">
            <a:schemeClr val="accent3">
              <a:satMod val="175000"/>
              <a:alpha val="40000"/>
            </a:schemeClr>
          </a:glow>
          <a:softEdge rad="12700"/>
        </a:effectLst>
      </c:spPr>
    </c:plotArea>
    <c:plotVisOnly val="1"/>
    <c:dispBlanksAs val="gap"/>
    <c:showDLblsOverMax val="0"/>
  </c:chart>
  <c:spPr>
    <a:noFill/>
    <a:ln>
      <a:noFill/>
    </a:ln>
    <a:effectLst>
      <a:glow rad="228600">
        <a:schemeClr val="accent2">
          <a:satMod val="175000"/>
          <a:alpha val="40000"/>
        </a:schemeClr>
      </a:glo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wind!$C$2</c:f>
              <c:strCache>
                <c:ptCount val="1"/>
                <c:pt idx="0">
                  <c:v>Wind Power Potential(MW)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wind!$B$3:$B$4</c:f>
              <c:strCache>
                <c:ptCount val="2"/>
                <c:pt idx="0">
                  <c:v>Gujarat</c:v>
                </c:pt>
                <c:pt idx="1">
                  <c:v>Maharashtra</c:v>
                </c:pt>
              </c:strCache>
            </c:strRef>
          </c:cat>
          <c:val>
            <c:numRef>
              <c:f>wind!$C$3:$C$4</c:f>
              <c:numCache>
                <c:formatCode>General</c:formatCode>
                <c:ptCount val="2"/>
                <c:pt idx="0">
                  <c:v>84.43</c:v>
                </c:pt>
                <c:pt idx="1">
                  <c:v>45.39</c:v>
                </c:pt>
              </c:numCache>
            </c:numRef>
          </c:val>
          <c:extLst>
            <c:ext xmlns:c16="http://schemas.microsoft.com/office/drawing/2014/chart" uri="{C3380CC4-5D6E-409C-BE32-E72D297353CC}">
              <c16:uniqueId val="{00000000-AA22-4DD7-9C54-D2D9D075501A}"/>
            </c:ext>
          </c:extLst>
        </c:ser>
        <c:dLbls>
          <c:dLblPos val="inEnd"/>
          <c:showLegendKey val="0"/>
          <c:showVal val="1"/>
          <c:showCatName val="0"/>
          <c:showSerName val="0"/>
          <c:showPercent val="0"/>
          <c:showBubbleSize val="0"/>
        </c:dLbls>
        <c:gapWidth val="100"/>
        <c:overlap val="-24"/>
        <c:axId val="2068558655"/>
        <c:axId val="2068559071"/>
        <c:extLst>
          <c:ext xmlns:c15="http://schemas.microsoft.com/office/drawing/2012/chart" uri="{02D57815-91ED-43cb-92C2-25804820EDAC}">
            <c15:filteredBarSeries>
              <c15:ser>
                <c:idx val="1"/>
                <c:order val="1"/>
                <c:tx>
                  <c:strRef>
                    <c:extLst>
                      <c:ext uri="{02D57815-91ED-43cb-92C2-25804820EDAC}">
                        <c15:formulaRef>
                          <c15:sqref>wind!$D$2</c15:sqref>
                        </c15:formulaRef>
                      </c:ext>
                    </c:extLst>
                    <c:strCache>
                      <c:ptCount val="1"/>
                      <c:pt idx="0">
                        <c:v>Wind Power installed(MW)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wind!$B$3:$B$4</c15:sqref>
                        </c15:formulaRef>
                      </c:ext>
                    </c:extLst>
                    <c:strCache>
                      <c:ptCount val="2"/>
                      <c:pt idx="0">
                        <c:v>Gujarat</c:v>
                      </c:pt>
                      <c:pt idx="1">
                        <c:v>Maharashtra</c:v>
                      </c:pt>
                    </c:strCache>
                  </c:strRef>
                </c:cat>
                <c:val>
                  <c:numRef>
                    <c:extLst>
                      <c:ext uri="{02D57815-91ED-43cb-92C2-25804820EDAC}">
                        <c15:formulaRef>
                          <c15:sqref>wind!$D$3:$D$4</c15:sqref>
                        </c15:formulaRef>
                      </c:ext>
                    </c:extLst>
                    <c:numCache>
                      <c:formatCode>General</c:formatCode>
                      <c:ptCount val="2"/>
                      <c:pt idx="0">
                        <c:v>6073.07</c:v>
                      </c:pt>
                      <c:pt idx="1">
                        <c:v>4794.13</c:v>
                      </c:pt>
                    </c:numCache>
                  </c:numRef>
                </c:val>
                <c:extLst>
                  <c:ext xmlns:c16="http://schemas.microsoft.com/office/drawing/2014/chart" uri="{C3380CC4-5D6E-409C-BE32-E72D297353CC}">
                    <c16:uniqueId val="{00000001-AA22-4DD7-9C54-D2D9D075501A}"/>
                  </c:ext>
                </c:extLst>
              </c15:ser>
            </c15:filteredBarSeries>
          </c:ext>
        </c:extLst>
      </c:barChart>
      <c:catAx>
        <c:axId val="20685586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8559071"/>
        <c:crosses val="autoZero"/>
        <c:auto val="1"/>
        <c:lblAlgn val="ctr"/>
        <c:lblOffset val="100"/>
        <c:noMultiLvlLbl val="0"/>
      </c:catAx>
      <c:valAx>
        <c:axId val="206855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855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wind!$D$2</c:f>
              <c:strCache>
                <c:ptCount val="1"/>
                <c:pt idx="0">
                  <c:v>Wind Power installed(MW)</c:v>
                </c:pt>
              </c:strCache>
            </c:strRef>
          </c:tx>
          <c:spPr>
            <a:solidFill>
              <a:schemeClr val="accent2"/>
            </a:solidFill>
            <a:ln>
              <a:noFill/>
            </a:ln>
            <a:effectLst/>
          </c:spPr>
          <c:invertIfNegative val="0"/>
          <c:cat>
            <c:strRef>
              <c:f>wind!$B$3:$B$4</c:f>
              <c:strCache>
                <c:ptCount val="2"/>
                <c:pt idx="0">
                  <c:v>Gujarat</c:v>
                </c:pt>
                <c:pt idx="1">
                  <c:v>Maharashtra</c:v>
                </c:pt>
              </c:strCache>
            </c:strRef>
          </c:cat>
          <c:val>
            <c:numRef>
              <c:f>wind!$D$3:$D$4</c:f>
              <c:numCache>
                <c:formatCode>General</c:formatCode>
                <c:ptCount val="2"/>
                <c:pt idx="0">
                  <c:v>6073.07</c:v>
                </c:pt>
                <c:pt idx="1">
                  <c:v>4794.13</c:v>
                </c:pt>
              </c:numCache>
            </c:numRef>
          </c:val>
          <c:extLst>
            <c:ext xmlns:c16="http://schemas.microsoft.com/office/drawing/2014/chart" uri="{C3380CC4-5D6E-409C-BE32-E72D297353CC}">
              <c16:uniqueId val="{00000001-B68B-47DA-954A-C4A56A7440F8}"/>
            </c:ext>
          </c:extLst>
        </c:ser>
        <c:dLbls>
          <c:showLegendKey val="0"/>
          <c:showVal val="0"/>
          <c:showCatName val="0"/>
          <c:showSerName val="0"/>
          <c:showPercent val="0"/>
          <c:showBubbleSize val="0"/>
        </c:dLbls>
        <c:gapWidth val="219"/>
        <c:overlap val="-27"/>
        <c:axId val="2068558655"/>
        <c:axId val="2068559071"/>
        <c:extLst>
          <c:ext xmlns:c15="http://schemas.microsoft.com/office/drawing/2012/chart" uri="{02D57815-91ED-43cb-92C2-25804820EDAC}">
            <c15:filteredBarSeries>
              <c15:ser>
                <c:idx val="0"/>
                <c:order val="0"/>
                <c:tx>
                  <c:strRef>
                    <c:extLst>
                      <c:ext uri="{02D57815-91ED-43cb-92C2-25804820EDAC}">
                        <c15:formulaRef>
                          <c15:sqref>wind!$C$2</c15:sqref>
                        </c15:formulaRef>
                      </c:ext>
                    </c:extLst>
                    <c:strCache>
                      <c:ptCount val="1"/>
                      <c:pt idx="0">
                        <c:v>Wind Power Potential(MW)</c:v>
                      </c:pt>
                    </c:strCache>
                  </c:strRef>
                </c:tx>
                <c:spPr>
                  <a:solidFill>
                    <a:schemeClr val="accent1"/>
                  </a:solidFill>
                  <a:ln>
                    <a:noFill/>
                  </a:ln>
                  <a:effectLst/>
                </c:spPr>
                <c:invertIfNegative val="0"/>
                <c:cat>
                  <c:strRef>
                    <c:extLst>
                      <c:ext uri="{02D57815-91ED-43cb-92C2-25804820EDAC}">
                        <c15:formulaRef>
                          <c15:sqref>wind!$B$3:$B$4</c15:sqref>
                        </c15:formulaRef>
                      </c:ext>
                    </c:extLst>
                    <c:strCache>
                      <c:ptCount val="2"/>
                      <c:pt idx="0">
                        <c:v>Gujarat</c:v>
                      </c:pt>
                      <c:pt idx="1">
                        <c:v>Maharashtra</c:v>
                      </c:pt>
                    </c:strCache>
                  </c:strRef>
                </c:cat>
                <c:val>
                  <c:numRef>
                    <c:extLst>
                      <c:ext uri="{02D57815-91ED-43cb-92C2-25804820EDAC}">
                        <c15:formulaRef>
                          <c15:sqref>wind!$C$3:$C$4</c15:sqref>
                        </c15:formulaRef>
                      </c:ext>
                    </c:extLst>
                    <c:numCache>
                      <c:formatCode>General</c:formatCode>
                      <c:ptCount val="2"/>
                      <c:pt idx="0">
                        <c:v>84.43</c:v>
                      </c:pt>
                      <c:pt idx="1">
                        <c:v>45.39</c:v>
                      </c:pt>
                    </c:numCache>
                  </c:numRef>
                </c:val>
                <c:extLst>
                  <c:ext xmlns:c16="http://schemas.microsoft.com/office/drawing/2014/chart" uri="{C3380CC4-5D6E-409C-BE32-E72D297353CC}">
                    <c16:uniqueId val="{00000000-B68B-47DA-954A-C4A56A7440F8}"/>
                  </c:ext>
                </c:extLst>
              </c15:ser>
            </c15:filteredBarSeries>
          </c:ext>
        </c:extLst>
      </c:barChart>
      <c:catAx>
        <c:axId val="2068558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559071"/>
        <c:crosses val="autoZero"/>
        <c:auto val="1"/>
        <c:lblAlgn val="ctr"/>
        <c:lblOffset val="100"/>
        <c:noMultiLvlLbl val="0"/>
      </c:catAx>
      <c:valAx>
        <c:axId val="206855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55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Electricity Generation rate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Sheet3!$B$3</c:f>
              <c:strCache>
                <c:ptCount val="1"/>
                <c:pt idx="0">
                  <c:v>Jammu &amp; Kashmir</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Sheet3!$C$2:$M$2</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Sheet3!$C$3:$M$3</c:f>
              <c:numCache>
                <c:formatCode>General</c:formatCode>
                <c:ptCount val="11"/>
                <c:pt idx="0">
                  <c:v>7001.03</c:v>
                </c:pt>
                <c:pt idx="1">
                  <c:v>7308.25</c:v>
                </c:pt>
                <c:pt idx="2">
                  <c:v>9236.34</c:v>
                </c:pt>
                <c:pt idx="3">
                  <c:v>10187.74</c:v>
                </c:pt>
                <c:pt idx="4">
                  <c:v>11803.66</c:v>
                </c:pt>
                <c:pt idx="5">
                  <c:v>12797.86</c:v>
                </c:pt>
                <c:pt idx="6">
                  <c:v>12653.21</c:v>
                </c:pt>
                <c:pt idx="7">
                  <c:v>12854.77</c:v>
                </c:pt>
                <c:pt idx="8">
                  <c:v>12843.29</c:v>
                </c:pt>
                <c:pt idx="9">
                  <c:v>14926.81</c:v>
                </c:pt>
                <c:pt idx="10">
                  <c:v>15136.15</c:v>
                </c:pt>
              </c:numCache>
            </c:numRef>
          </c:val>
          <c:smooth val="0"/>
          <c:extLst>
            <c:ext xmlns:c16="http://schemas.microsoft.com/office/drawing/2014/chart" uri="{C3380CC4-5D6E-409C-BE32-E72D297353CC}">
              <c16:uniqueId val="{00000000-06DA-4E19-9749-5ADC7B9F1755}"/>
            </c:ext>
          </c:extLst>
        </c:ser>
        <c:ser>
          <c:idx val="1"/>
          <c:order val="1"/>
          <c:tx>
            <c:strRef>
              <c:f>Sheet3!$B$4</c:f>
              <c:strCache>
                <c:ptCount val="1"/>
                <c:pt idx="0">
                  <c:v>Delhi</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Sheet3!$C$2:$M$2</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Sheet3!$C$4:$M$4</c:f>
              <c:numCache>
                <c:formatCode>General</c:formatCode>
                <c:ptCount val="11"/>
                <c:pt idx="0">
                  <c:v>10979.58</c:v>
                </c:pt>
                <c:pt idx="1">
                  <c:v>10562.1</c:v>
                </c:pt>
                <c:pt idx="2">
                  <c:v>10936.02</c:v>
                </c:pt>
                <c:pt idx="3">
                  <c:v>11018.36</c:v>
                </c:pt>
                <c:pt idx="4">
                  <c:v>10153.530000000001</c:v>
                </c:pt>
                <c:pt idx="5">
                  <c:v>9721.26</c:v>
                </c:pt>
                <c:pt idx="6">
                  <c:v>10428.959999999999</c:v>
                </c:pt>
                <c:pt idx="7">
                  <c:v>10774.04</c:v>
                </c:pt>
                <c:pt idx="8">
                  <c:v>8675.7900000000009</c:v>
                </c:pt>
                <c:pt idx="9">
                  <c:v>8784.91</c:v>
                </c:pt>
                <c:pt idx="10">
                  <c:v>6206.1</c:v>
                </c:pt>
              </c:numCache>
            </c:numRef>
          </c:val>
          <c:smooth val="0"/>
          <c:extLst>
            <c:ext xmlns:c16="http://schemas.microsoft.com/office/drawing/2014/chart" uri="{C3380CC4-5D6E-409C-BE32-E72D297353CC}">
              <c16:uniqueId val="{00000001-06DA-4E19-9749-5ADC7B9F1755}"/>
            </c:ext>
          </c:extLst>
        </c:ser>
        <c:ser>
          <c:idx val="2"/>
          <c:order val="2"/>
          <c:tx>
            <c:strRef>
              <c:f>Sheet3!$B$5</c:f>
              <c:strCache>
                <c:ptCount val="1"/>
                <c:pt idx="0">
                  <c:v>Puducherry</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Sheet3!$C$2:$M$2</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Sheet3!$C$5:$M$5</c:f>
              <c:numCache>
                <c:formatCode>General</c:formatCode>
                <c:ptCount val="11"/>
                <c:pt idx="0">
                  <c:v>403.85</c:v>
                </c:pt>
                <c:pt idx="1">
                  <c:v>425.95</c:v>
                </c:pt>
                <c:pt idx="2">
                  <c:v>434.66</c:v>
                </c:pt>
                <c:pt idx="3">
                  <c:v>448.97</c:v>
                </c:pt>
                <c:pt idx="4">
                  <c:v>401.56</c:v>
                </c:pt>
                <c:pt idx="5">
                  <c:v>367.13</c:v>
                </c:pt>
                <c:pt idx="6">
                  <c:v>427.98</c:v>
                </c:pt>
                <c:pt idx="7">
                  <c:v>359.51</c:v>
                </c:pt>
                <c:pt idx="8">
                  <c:v>363.91</c:v>
                </c:pt>
                <c:pt idx="9">
                  <c:v>219.3</c:v>
                </c:pt>
                <c:pt idx="10">
                  <c:v>227.59</c:v>
                </c:pt>
              </c:numCache>
            </c:numRef>
          </c:val>
          <c:smooth val="0"/>
          <c:extLst>
            <c:ext xmlns:c16="http://schemas.microsoft.com/office/drawing/2014/chart" uri="{C3380CC4-5D6E-409C-BE32-E72D297353CC}">
              <c16:uniqueId val="{00000002-06DA-4E19-9749-5ADC7B9F1755}"/>
            </c:ext>
          </c:extLst>
        </c:ser>
        <c:dLbls>
          <c:showLegendKey val="0"/>
          <c:showVal val="0"/>
          <c:showCatName val="0"/>
          <c:showSerName val="0"/>
          <c:showPercent val="0"/>
          <c:showBubbleSize val="0"/>
        </c:dLbls>
        <c:smooth val="0"/>
        <c:axId val="1862520367"/>
        <c:axId val="1862516623"/>
      </c:lineChart>
      <c:catAx>
        <c:axId val="186252036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62516623"/>
        <c:crosses val="autoZero"/>
        <c:auto val="1"/>
        <c:lblAlgn val="ctr"/>
        <c:lblOffset val="100"/>
        <c:noMultiLvlLbl val="0"/>
      </c:catAx>
      <c:valAx>
        <c:axId val="18625166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62520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741B-08D0-2577-1BBB-D8B8BBFE1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BF29D7-2FA0-B2D4-E27F-0248788B3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3D441D-A533-8D4D-B899-16461ABF9540}"/>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5" name="Footer Placeholder 4">
            <a:extLst>
              <a:ext uri="{FF2B5EF4-FFF2-40B4-BE49-F238E27FC236}">
                <a16:creationId xmlns:a16="http://schemas.microsoft.com/office/drawing/2014/main" id="{D6ACC5AB-AC0C-6B93-0698-E12BBB75F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04BE8C-531A-41FE-F98A-255710E4035D}"/>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301932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734C-74CC-C34A-4A1D-22DFA94D67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6C7FD-BF64-049F-4793-0AD285F047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7E66C5-9477-0576-159B-96D69B04C0EB}"/>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5" name="Footer Placeholder 4">
            <a:extLst>
              <a:ext uri="{FF2B5EF4-FFF2-40B4-BE49-F238E27FC236}">
                <a16:creationId xmlns:a16="http://schemas.microsoft.com/office/drawing/2014/main" id="{4D82AA4B-4F33-A23E-2FD8-862E60909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9066D-16DD-831D-2659-83D4824799A9}"/>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56311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92654-0BFE-1366-5F25-CAD1AEDEC9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AF175-6691-125B-88E1-5FDA55AA74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C5A6A-D8FE-83F4-EDA1-757729CAC689}"/>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5" name="Footer Placeholder 4">
            <a:extLst>
              <a:ext uri="{FF2B5EF4-FFF2-40B4-BE49-F238E27FC236}">
                <a16:creationId xmlns:a16="http://schemas.microsoft.com/office/drawing/2014/main" id="{2EA96905-CE48-F9BD-677A-8736A30D0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84AC88-7381-4A7C-BDE4-45D2B120ADE3}"/>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11759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2A51-E113-8FAA-9000-C5BB6195DF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BD2E81-271E-4BD7-0785-2C8CA5024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42545-2AC6-35EF-DF75-D1B3DA05EA3D}"/>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5" name="Footer Placeholder 4">
            <a:extLst>
              <a:ext uri="{FF2B5EF4-FFF2-40B4-BE49-F238E27FC236}">
                <a16:creationId xmlns:a16="http://schemas.microsoft.com/office/drawing/2014/main" id="{2D368A58-196B-66E2-7C79-056E4966C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881701-7D5A-DF49-D88B-B7E8BDF06C39}"/>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42380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2E8E-9CBA-B028-F6CB-24D2037200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BBD0DB-AB3E-6F83-A208-85A4B8D4C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8343FA-9C62-CAF3-1563-7F9386A68A5C}"/>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5" name="Footer Placeholder 4">
            <a:extLst>
              <a:ext uri="{FF2B5EF4-FFF2-40B4-BE49-F238E27FC236}">
                <a16:creationId xmlns:a16="http://schemas.microsoft.com/office/drawing/2014/main" id="{30E5877D-3C96-2D54-D181-70B1848C9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3FF83-5158-A12E-51D9-A6CFEF2F9115}"/>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312126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1152-4CCB-1F40-C09D-7C6FF649D2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1E160-DFAF-7E78-9B69-155E62933A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81A831-3CB7-0197-6FAC-3633FB758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4BD495-5569-5666-F64A-A4D5197CA0CD}"/>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6" name="Footer Placeholder 5">
            <a:extLst>
              <a:ext uri="{FF2B5EF4-FFF2-40B4-BE49-F238E27FC236}">
                <a16:creationId xmlns:a16="http://schemas.microsoft.com/office/drawing/2014/main" id="{C1D91C23-C298-B173-B2EE-80709A2C8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D3289-1312-A492-3518-5855874BC15F}"/>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293711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0F0A-A126-5845-761F-1A0013F4B5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2BBCE6-F67B-CE32-16EB-CD6352C22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C182A-06A9-5503-EC70-FFD0961D62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E8B60D-E587-5355-8A2B-D2742057C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D1E10-942F-4A8F-DB5B-7BF21978D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935093-2849-85B5-FD67-F2A65119F278}"/>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8" name="Footer Placeholder 7">
            <a:extLst>
              <a:ext uri="{FF2B5EF4-FFF2-40B4-BE49-F238E27FC236}">
                <a16:creationId xmlns:a16="http://schemas.microsoft.com/office/drawing/2014/main" id="{238FC3C9-609A-FACF-FC22-034DEF82F6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2ED157-0DAB-5588-8D57-D1466CD03AEC}"/>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386090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18F1-1F21-B2C8-45E6-103F29854E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EADBEF-B353-04B4-F951-4A2D800B1735}"/>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4" name="Footer Placeholder 3">
            <a:extLst>
              <a:ext uri="{FF2B5EF4-FFF2-40B4-BE49-F238E27FC236}">
                <a16:creationId xmlns:a16="http://schemas.microsoft.com/office/drawing/2014/main" id="{15C592EB-1E1B-DD0A-70D3-FF3241F08A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D92FF1-777C-1A77-3EBA-CBBEFF69D534}"/>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61635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9F11D-6281-3996-6E9A-D1DEAA92A563}"/>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3" name="Footer Placeholder 2">
            <a:extLst>
              <a:ext uri="{FF2B5EF4-FFF2-40B4-BE49-F238E27FC236}">
                <a16:creationId xmlns:a16="http://schemas.microsoft.com/office/drawing/2014/main" id="{E10C334A-8327-31CC-1A7E-C48B33939E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5F9154-9297-B85B-F3CF-92D6AF33F6E7}"/>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4746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8BD1-1A2A-38A9-9829-208160F0D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A836F6-8848-D0A1-FE0A-4BE23AAD1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FC391-FB5B-6D5B-B31A-E48916FDC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C4C42-E669-07BF-E876-D772F142A3C4}"/>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6" name="Footer Placeholder 5">
            <a:extLst>
              <a:ext uri="{FF2B5EF4-FFF2-40B4-BE49-F238E27FC236}">
                <a16:creationId xmlns:a16="http://schemas.microsoft.com/office/drawing/2014/main" id="{F6C0C54A-F868-E00D-5DD4-DDFB0B5795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87A2CA-DD7F-F13E-E589-B51E353C6C38}"/>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15223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072B-20AF-69C9-2F6B-90CFD4EC9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4851CC-6B51-37F4-969B-A31D863DC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7192C9-3369-A5A4-7DDF-0389D5F10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7B635-C590-5D28-3313-BABB5F016069}"/>
              </a:ext>
            </a:extLst>
          </p:cNvPr>
          <p:cNvSpPr>
            <a:spLocks noGrp="1"/>
          </p:cNvSpPr>
          <p:nvPr>
            <p:ph type="dt" sz="half" idx="10"/>
          </p:nvPr>
        </p:nvSpPr>
        <p:spPr/>
        <p:txBody>
          <a:bodyPr/>
          <a:lstStyle/>
          <a:p>
            <a:fld id="{58246F7F-B3EC-4634-9B5B-F9D00B45C813}" type="datetimeFigureOut">
              <a:rPr lang="en-IN" smtClean="0"/>
              <a:t>27-02-2023</a:t>
            </a:fld>
            <a:endParaRPr lang="en-IN"/>
          </a:p>
        </p:txBody>
      </p:sp>
      <p:sp>
        <p:nvSpPr>
          <p:cNvPr id="6" name="Footer Placeholder 5">
            <a:extLst>
              <a:ext uri="{FF2B5EF4-FFF2-40B4-BE49-F238E27FC236}">
                <a16:creationId xmlns:a16="http://schemas.microsoft.com/office/drawing/2014/main" id="{0F28F82B-B6EF-11D4-E393-9700551C69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0266AA-F33F-F5B1-ECE5-7B5B613F78F1}"/>
              </a:ext>
            </a:extLst>
          </p:cNvPr>
          <p:cNvSpPr>
            <a:spLocks noGrp="1"/>
          </p:cNvSpPr>
          <p:nvPr>
            <p:ph type="sldNum" sz="quarter" idx="12"/>
          </p:nvPr>
        </p:nvSpPr>
        <p:spPr/>
        <p:txBody>
          <a:bodyPr/>
          <a:lstStyle/>
          <a:p>
            <a:fld id="{FAD0ED1E-BF5B-4943-BB63-C9B79CEDFEA1}" type="slidenum">
              <a:rPr lang="en-IN" smtClean="0"/>
              <a:t>‹#›</a:t>
            </a:fld>
            <a:endParaRPr lang="en-IN"/>
          </a:p>
        </p:txBody>
      </p:sp>
    </p:spTree>
    <p:extLst>
      <p:ext uri="{BB962C8B-B14F-4D97-AF65-F5344CB8AC3E}">
        <p14:creationId xmlns:p14="http://schemas.microsoft.com/office/powerpoint/2010/main" val="205557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F97F2-2D01-9676-83CD-92D83F5E1E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98D1FC-4DF9-2F3E-AA67-C87507602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60206A-C2FC-CAA2-23C4-BD532157B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46F7F-B3EC-4634-9B5B-F9D00B45C813}" type="datetimeFigureOut">
              <a:rPr lang="en-IN" smtClean="0"/>
              <a:t>27-02-2023</a:t>
            </a:fld>
            <a:endParaRPr lang="en-IN"/>
          </a:p>
        </p:txBody>
      </p:sp>
      <p:sp>
        <p:nvSpPr>
          <p:cNvPr id="5" name="Footer Placeholder 4">
            <a:extLst>
              <a:ext uri="{FF2B5EF4-FFF2-40B4-BE49-F238E27FC236}">
                <a16:creationId xmlns:a16="http://schemas.microsoft.com/office/drawing/2014/main" id="{04AB61A8-886F-8812-58B2-0DB394548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1114D6-F132-BA56-EFD2-DF465E255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0ED1E-BF5B-4943-BB63-C9B79CEDFEA1}" type="slidenum">
              <a:rPr lang="en-IN" smtClean="0"/>
              <a:t>‹#›</a:t>
            </a:fld>
            <a:endParaRPr lang="en-IN"/>
          </a:p>
        </p:txBody>
      </p:sp>
    </p:spTree>
    <p:extLst>
      <p:ext uri="{BB962C8B-B14F-4D97-AF65-F5344CB8AC3E}">
        <p14:creationId xmlns:p14="http://schemas.microsoft.com/office/powerpoint/2010/main" val="33100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0A5E-0C5A-1681-E226-AC6C158D2BA1}"/>
              </a:ext>
            </a:extLst>
          </p:cNvPr>
          <p:cNvSpPr>
            <a:spLocks noGrp="1"/>
          </p:cNvSpPr>
          <p:nvPr>
            <p:ph type="ctrTitle"/>
          </p:nvPr>
        </p:nvSpPr>
        <p:spPr>
          <a:xfrm>
            <a:off x="1524000" y="2136709"/>
            <a:ext cx="9144000" cy="1373253"/>
          </a:xfrm>
          <a:solidFill>
            <a:schemeClr val="accent3">
              <a:lumMod val="60000"/>
              <a:lumOff val="40000"/>
            </a:schemeClr>
          </a:solidFill>
          <a:ln w="38100">
            <a:solidFill>
              <a:schemeClr val="tx1"/>
            </a:solidFill>
          </a:ln>
          <a:effectLst>
            <a:innerShdw blurRad="63500" dist="50800" dir="5400000">
              <a:prstClr val="black">
                <a:alpha val="50000"/>
              </a:prstClr>
            </a:innerShdw>
          </a:effectLst>
        </p:spPr>
        <p:txBody>
          <a:bodyPr/>
          <a:lstStyle/>
          <a:p>
            <a:r>
              <a:rPr lang="en-IN" b="1" dirty="0"/>
              <a:t>Electricity Generation</a:t>
            </a:r>
          </a:p>
        </p:txBody>
      </p:sp>
    </p:spTree>
    <p:extLst>
      <p:ext uri="{BB962C8B-B14F-4D97-AF65-F5344CB8AC3E}">
        <p14:creationId xmlns:p14="http://schemas.microsoft.com/office/powerpoint/2010/main" val="1030070898"/>
      </p:ext>
    </p:extLst>
  </p:cSld>
  <p:clrMapOvr>
    <a:masterClrMapping/>
  </p:clrMapOvr>
  <mc:AlternateContent xmlns:mc="http://schemas.openxmlformats.org/markup-compatibility/2006">
    <mc:Choice xmlns:p14="http://schemas.microsoft.com/office/powerpoint/2010/main" Requires="p14">
      <p:transition spd="slow" p14:dur="2000" advTm="20722"/>
    </mc:Choice>
    <mc:Fallback>
      <p:transition spd="slow" advTm="2072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EBEC-EB4B-B9FA-0ACE-748E0EEBEF36}"/>
              </a:ext>
            </a:extLst>
          </p:cNvPr>
          <p:cNvSpPr>
            <a:spLocks noGrp="1"/>
          </p:cNvSpPr>
          <p:nvPr>
            <p:ph type="title"/>
          </p:nvPr>
        </p:nvSpPr>
        <p:spPr>
          <a:xfrm>
            <a:off x="838200" y="318472"/>
            <a:ext cx="10515600" cy="1325563"/>
          </a:xfrm>
        </p:spPr>
        <p:txBody>
          <a:bodyPr/>
          <a:lstStyle/>
          <a:p>
            <a:pPr algn="ctr"/>
            <a:r>
              <a:rPr lang="en-IN" b="1" dirty="0"/>
              <a:t>Wind Power potential in MW</a:t>
            </a:r>
          </a:p>
        </p:txBody>
      </p:sp>
      <p:sp>
        <p:nvSpPr>
          <p:cNvPr id="9" name="Content Placeholder 8">
            <a:extLst>
              <a:ext uri="{FF2B5EF4-FFF2-40B4-BE49-F238E27FC236}">
                <a16:creationId xmlns:a16="http://schemas.microsoft.com/office/drawing/2014/main" id="{C775DA81-3915-DED2-D616-AECC75C48D7A}"/>
              </a:ext>
            </a:extLst>
          </p:cNvPr>
          <p:cNvSpPr>
            <a:spLocks noGrp="1"/>
          </p:cNvSpPr>
          <p:nvPr>
            <p:ph idx="1"/>
          </p:nvPr>
        </p:nvSpPr>
        <p:spPr>
          <a:xfrm>
            <a:off x="6267450" y="1895476"/>
            <a:ext cx="4962526" cy="3889990"/>
          </a:xfrm>
        </p:spPr>
        <p:txBody>
          <a:bodyPr/>
          <a:lstStyle/>
          <a:p>
            <a:pPr>
              <a:buFont typeface="Wingdings" panose="05000000000000000000" pitchFamily="2" charset="2"/>
              <a:buChar char="v"/>
            </a:pPr>
            <a:r>
              <a:rPr lang="en-IN" dirty="0"/>
              <a:t>For Gujarat wind potential is higher due to its geographical location.</a:t>
            </a:r>
          </a:p>
          <a:p>
            <a:pPr>
              <a:buFont typeface="Wingdings" panose="05000000000000000000" pitchFamily="2" charset="2"/>
              <a:buChar char="v"/>
            </a:pPr>
            <a:r>
              <a:rPr lang="en-IN" dirty="0"/>
              <a:t>This state is aligned closely with Arabian sea.</a:t>
            </a:r>
          </a:p>
          <a:p>
            <a:pPr>
              <a:buFont typeface="Wingdings" panose="05000000000000000000" pitchFamily="2" charset="2"/>
              <a:buChar char="v"/>
            </a:pPr>
            <a:r>
              <a:rPr lang="en-IN" dirty="0"/>
              <a:t>Maharashtra is also having large Coastal Region but the potential is low in overall considerations. </a:t>
            </a:r>
          </a:p>
        </p:txBody>
      </p:sp>
      <p:graphicFrame>
        <p:nvGraphicFramePr>
          <p:cNvPr id="3" name="Chart 2">
            <a:extLst>
              <a:ext uri="{FF2B5EF4-FFF2-40B4-BE49-F238E27FC236}">
                <a16:creationId xmlns:a16="http://schemas.microsoft.com/office/drawing/2014/main" id="{0EE3E9F3-F278-7B65-D797-182D03DEDC94}"/>
              </a:ext>
            </a:extLst>
          </p:cNvPr>
          <p:cNvGraphicFramePr>
            <a:graphicFrameLocks/>
          </p:cNvGraphicFramePr>
          <p:nvPr>
            <p:extLst>
              <p:ext uri="{D42A27DB-BD31-4B8C-83A1-F6EECF244321}">
                <p14:modId xmlns:p14="http://schemas.microsoft.com/office/powerpoint/2010/main" val="3418181744"/>
              </p:ext>
            </p:extLst>
          </p:nvPr>
        </p:nvGraphicFramePr>
        <p:xfrm>
          <a:off x="771524" y="2171699"/>
          <a:ext cx="4886325" cy="3514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835538"/>
      </p:ext>
    </p:extLst>
  </p:cSld>
  <p:clrMapOvr>
    <a:masterClrMapping/>
  </p:clrMapOvr>
  <mc:AlternateContent xmlns:mc="http://schemas.openxmlformats.org/markup-compatibility/2006" xmlns:p14="http://schemas.microsoft.com/office/powerpoint/2010/main">
    <mc:Choice Requires="p14">
      <p:transition spd="slow" p14:dur="2000" advTm="63702"/>
    </mc:Choice>
    <mc:Fallback xmlns="">
      <p:transition spd="slow" advTm="637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EBEC-EB4B-B9FA-0ACE-748E0EEBEF36}"/>
              </a:ext>
            </a:extLst>
          </p:cNvPr>
          <p:cNvSpPr>
            <a:spLocks noGrp="1"/>
          </p:cNvSpPr>
          <p:nvPr>
            <p:ph type="title"/>
          </p:nvPr>
        </p:nvSpPr>
        <p:spPr>
          <a:xfrm>
            <a:off x="838200" y="318472"/>
            <a:ext cx="10515600" cy="1325563"/>
          </a:xfrm>
        </p:spPr>
        <p:txBody>
          <a:bodyPr/>
          <a:lstStyle/>
          <a:p>
            <a:pPr algn="ctr"/>
            <a:r>
              <a:rPr lang="en-IN" b="1" dirty="0"/>
              <a:t>Wind power installed capacity in MW</a:t>
            </a:r>
          </a:p>
        </p:txBody>
      </p:sp>
      <p:sp>
        <p:nvSpPr>
          <p:cNvPr id="9" name="Content Placeholder 8">
            <a:extLst>
              <a:ext uri="{FF2B5EF4-FFF2-40B4-BE49-F238E27FC236}">
                <a16:creationId xmlns:a16="http://schemas.microsoft.com/office/drawing/2014/main" id="{C775DA81-3915-DED2-D616-AECC75C48D7A}"/>
              </a:ext>
            </a:extLst>
          </p:cNvPr>
          <p:cNvSpPr>
            <a:spLocks noGrp="1"/>
          </p:cNvSpPr>
          <p:nvPr>
            <p:ph idx="1"/>
          </p:nvPr>
        </p:nvSpPr>
        <p:spPr>
          <a:xfrm>
            <a:off x="6267450" y="1895476"/>
            <a:ext cx="4962526" cy="3889990"/>
          </a:xfrm>
        </p:spPr>
        <p:txBody>
          <a:bodyPr/>
          <a:lstStyle/>
          <a:p>
            <a:pPr>
              <a:buFont typeface="Wingdings" panose="05000000000000000000" pitchFamily="2" charset="2"/>
              <a:buChar char="v"/>
            </a:pPr>
            <a:r>
              <a:rPr lang="en-IN" dirty="0"/>
              <a:t>As discussed in last slide as Gujarat has higher wind potential so the wind power station installed are also higher in this state as compared to others.</a:t>
            </a:r>
          </a:p>
        </p:txBody>
      </p:sp>
      <p:graphicFrame>
        <p:nvGraphicFramePr>
          <p:cNvPr id="3" name="Chart 2">
            <a:extLst>
              <a:ext uri="{FF2B5EF4-FFF2-40B4-BE49-F238E27FC236}">
                <a16:creationId xmlns:a16="http://schemas.microsoft.com/office/drawing/2014/main" id="{0EE3E9F3-F278-7B65-D797-182D03DEDC94}"/>
              </a:ext>
            </a:extLst>
          </p:cNvPr>
          <p:cNvGraphicFramePr>
            <a:graphicFrameLocks/>
          </p:cNvGraphicFramePr>
          <p:nvPr>
            <p:extLst>
              <p:ext uri="{D42A27DB-BD31-4B8C-83A1-F6EECF244321}">
                <p14:modId xmlns:p14="http://schemas.microsoft.com/office/powerpoint/2010/main" val="2426124268"/>
              </p:ext>
            </p:extLst>
          </p:nvPr>
        </p:nvGraphicFramePr>
        <p:xfrm>
          <a:off x="838200" y="2057400"/>
          <a:ext cx="4772025" cy="3495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9630698"/>
      </p:ext>
    </p:extLst>
  </p:cSld>
  <p:clrMapOvr>
    <a:masterClrMapping/>
  </p:clrMapOvr>
  <mc:AlternateContent xmlns:mc="http://schemas.openxmlformats.org/markup-compatibility/2006" xmlns:p14="http://schemas.microsoft.com/office/powerpoint/2010/main">
    <mc:Choice Requires="p14">
      <p:transition spd="slow" p14:dur="2000" advTm="35536"/>
    </mc:Choice>
    <mc:Fallback xmlns="">
      <p:transition spd="slow" advTm="3553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A10E-0131-E1E9-F1A6-25602CC14E5D}"/>
              </a:ext>
            </a:extLst>
          </p:cNvPr>
          <p:cNvSpPr>
            <a:spLocks noGrp="1"/>
          </p:cNvSpPr>
          <p:nvPr>
            <p:ph type="title"/>
          </p:nvPr>
        </p:nvSpPr>
        <p:spPr/>
        <p:txBody>
          <a:bodyPr vert="horz" lIns="91440" tIns="45720" rIns="91440" bIns="45720" rtlCol="0" anchor="ctr">
            <a:normAutofit/>
          </a:bodyPr>
          <a:lstStyle/>
          <a:p>
            <a:pPr algn="ctr"/>
            <a:r>
              <a:rPr lang="en-US" b="1" dirty="0"/>
              <a:t>Total investments towards renewable energy project implementations in top </a:t>
            </a:r>
            <a:r>
              <a:rPr lang="en-IN" b="1" dirty="0"/>
              <a:t>3 states</a:t>
            </a:r>
          </a:p>
        </p:txBody>
      </p:sp>
      <p:graphicFrame>
        <p:nvGraphicFramePr>
          <p:cNvPr id="5" name="Table 5">
            <a:extLst>
              <a:ext uri="{FF2B5EF4-FFF2-40B4-BE49-F238E27FC236}">
                <a16:creationId xmlns:a16="http://schemas.microsoft.com/office/drawing/2014/main" id="{181ECA4E-D81E-EDB4-9184-EE97190A496D}"/>
              </a:ext>
            </a:extLst>
          </p:cNvPr>
          <p:cNvGraphicFramePr>
            <a:graphicFrameLocks noGrp="1"/>
          </p:cNvGraphicFramePr>
          <p:nvPr>
            <p:ph idx="1"/>
            <p:extLst>
              <p:ext uri="{D42A27DB-BD31-4B8C-83A1-F6EECF244321}">
                <p14:modId xmlns:p14="http://schemas.microsoft.com/office/powerpoint/2010/main" val="1767480250"/>
              </p:ext>
            </p:extLst>
          </p:nvPr>
        </p:nvGraphicFramePr>
        <p:xfrm>
          <a:off x="757813" y="2307944"/>
          <a:ext cx="10515596" cy="3708400"/>
        </p:xfrm>
        <a:graphic>
          <a:graphicData uri="http://schemas.openxmlformats.org/drawingml/2006/table">
            <a:tbl>
              <a:tblPr firstRow="1" bandRow="1">
                <a:tableStyleId>{93296810-A885-4BE3-A3E7-6D5BEEA58F35}</a:tableStyleId>
              </a:tblPr>
              <a:tblGrid>
                <a:gridCol w="2628899">
                  <a:extLst>
                    <a:ext uri="{9D8B030D-6E8A-4147-A177-3AD203B41FA5}">
                      <a16:colId xmlns:a16="http://schemas.microsoft.com/office/drawing/2014/main" val="224809950"/>
                    </a:ext>
                  </a:extLst>
                </a:gridCol>
                <a:gridCol w="2628899">
                  <a:extLst>
                    <a:ext uri="{9D8B030D-6E8A-4147-A177-3AD203B41FA5}">
                      <a16:colId xmlns:a16="http://schemas.microsoft.com/office/drawing/2014/main" val="3416142142"/>
                    </a:ext>
                  </a:extLst>
                </a:gridCol>
                <a:gridCol w="2533652">
                  <a:extLst>
                    <a:ext uri="{9D8B030D-6E8A-4147-A177-3AD203B41FA5}">
                      <a16:colId xmlns:a16="http://schemas.microsoft.com/office/drawing/2014/main" val="3671584428"/>
                    </a:ext>
                  </a:extLst>
                </a:gridCol>
                <a:gridCol w="2724146">
                  <a:extLst>
                    <a:ext uri="{9D8B030D-6E8A-4147-A177-3AD203B41FA5}">
                      <a16:colId xmlns:a16="http://schemas.microsoft.com/office/drawing/2014/main" val="3163299351"/>
                    </a:ext>
                  </a:extLst>
                </a:gridCol>
              </a:tblGrid>
              <a:tr h="927100">
                <a:tc>
                  <a:txBody>
                    <a:bodyPr/>
                    <a:lstStyle/>
                    <a:p>
                      <a:pPr algn="ctr" fontAlgn="ctr"/>
                      <a:r>
                        <a:rPr lang="en-IN" b="1" dirty="0">
                          <a:effectLst/>
                        </a:rPr>
                        <a:t>Sr No.</a:t>
                      </a:r>
                    </a:p>
                  </a:txBody>
                  <a:tcPr anchor="ctr"/>
                </a:tc>
                <a:tc>
                  <a:txBody>
                    <a:bodyPr/>
                    <a:lstStyle/>
                    <a:p>
                      <a:pPr algn="ctr" fontAlgn="ctr"/>
                      <a:r>
                        <a:rPr lang="en-IN" b="1" dirty="0">
                          <a:effectLst/>
                        </a:rPr>
                        <a:t>State</a:t>
                      </a:r>
                    </a:p>
                  </a:txBody>
                  <a:tcPr anchor="ctr"/>
                </a:tc>
                <a:tc>
                  <a:txBody>
                    <a:bodyPr/>
                    <a:lstStyle/>
                    <a:p>
                      <a:pPr algn="ctr" fontAlgn="ctr"/>
                      <a:r>
                        <a:rPr lang="en-IN" b="1" dirty="0">
                          <a:effectLst/>
                        </a:rPr>
                        <a:t>Funds in lakhs(2017-18)</a:t>
                      </a:r>
                    </a:p>
                  </a:txBody>
                  <a:tcPr anchor="ctr"/>
                </a:tc>
                <a:tc>
                  <a:txBody>
                    <a:bodyPr/>
                    <a:lstStyle/>
                    <a:p>
                      <a:pPr algn="ctr" fontAlgn="ctr"/>
                      <a:r>
                        <a:rPr lang="en-IN" b="1" dirty="0">
                          <a:effectLst/>
                        </a:rPr>
                        <a:t>Funds in lakhs(2018-19)</a:t>
                      </a:r>
                    </a:p>
                  </a:txBody>
                  <a:tcPr anchor="ctr"/>
                </a:tc>
                <a:extLst>
                  <a:ext uri="{0D108BD9-81ED-4DB2-BD59-A6C34878D82A}">
                    <a16:rowId xmlns:a16="http://schemas.microsoft.com/office/drawing/2014/main" val="442408518"/>
                  </a:ext>
                </a:extLst>
              </a:tr>
              <a:tr h="927100">
                <a:tc>
                  <a:txBody>
                    <a:bodyPr/>
                    <a:lstStyle/>
                    <a:p>
                      <a:pPr algn="ctr" fontAlgn="ctr"/>
                      <a:r>
                        <a:rPr lang="en-IN" b="1" dirty="0">
                          <a:effectLst/>
                        </a:rPr>
                        <a:t>1</a:t>
                      </a:r>
                    </a:p>
                  </a:txBody>
                  <a:tcPr anchor="ctr"/>
                </a:tc>
                <a:tc>
                  <a:txBody>
                    <a:bodyPr/>
                    <a:lstStyle/>
                    <a:p>
                      <a:pPr algn="ctr" fontAlgn="ctr"/>
                      <a:r>
                        <a:rPr lang="en-IN">
                          <a:effectLst/>
                        </a:rPr>
                        <a:t>Gujarat</a:t>
                      </a:r>
                    </a:p>
                  </a:txBody>
                  <a:tcPr anchor="ctr"/>
                </a:tc>
                <a:tc>
                  <a:txBody>
                    <a:bodyPr/>
                    <a:lstStyle/>
                    <a:p>
                      <a:pPr algn="ctr" fontAlgn="ctr"/>
                      <a:r>
                        <a:rPr lang="en-IN">
                          <a:effectLst/>
                        </a:rPr>
                        <a:t>2621.87</a:t>
                      </a:r>
                    </a:p>
                  </a:txBody>
                  <a:tcPr anchor="ctr"/>
                </a:tc>
                <a:tc>
                  <a:txBody>
                    <a:bodyPr/>
                    <a:lstStyle/>
                    <a:p>
                      <a:pPr algn="ctr" fontAlgn="ctr"/>
                      <a:r>
                        <a:rPr lang="en-IN">
                          <a:effectLst/>
                        </a:rPr>
                        <a:t>0</a:t>
                      </a:r>
                    </a:p>
                  </a:txBody>
                  <a:tcPr anchor="ctr"/>
                </a:tc>
                <a:extLst>
                  <a:ext uri="{0D108BD9-81ED-4DB2-BD59-A6C34878D82A}">
                    <a16:rowId xmlns:a16="http://schemas.microsoft.com/office/drawing/2014/main" val="2012429135"/>
                  </a:ext>
                </a:extLst>
              </a:tr>
              <a:tr h="927100">
                <a:tc>
                  <a:txBody>
                    <a:bodyPr/>
                    <a:lstStyle/>
                    <a:p>
                      <a:pPr algn="ctr" fontAlgn="ctr"/>
                      <a:r>
                        <a:rPr lang="en-IN" b="1" dirty="0">
                          <a:effectLst/>
                        </a:rPr>
                        <a:t>2</a:t>
                      </a:r>
                    </a:p>
                  </a:txBody>
                  <a:tcPr anchor="ctr"/>
                </a:tc>
                <a:tc>
                  <a:txBody>
                    <a:bodyPr/>
                    <a:lstStyle/>
                    <a:p>
                      <a:pPr algn="ctr" fontAlgn="ctr"/>
                      <a:r>
                        <a:rPr lang="en-IN" dirty="0">
                          <a:effectLst/>
                        </a:rPr>
                        <a:t>Uttar Pradesh</a:t>
                      </a:r>
                    </a:p>
                  </a:txBody>
                  <a:tcPr anchor="ctr"/>
                </a:tc>
                <a:tc>
                  <a:txBody>
                    <a:bodyPr/>
                    <a:lstStyle/>
                    <a:p>
                      <a:pPr algn="ctr" fontAlgn="ctr"/>
                      <a:r>
                        <a:rPr lang="en-IN">
                          <a:effectLst/>
                        </a:rPr>
                        <a:t>2828.32</a:t>
                      </a:r>
                    </a:p>
                  </a:txBody>
                  <a:tcPr anchor="ctr"/>
                </a:tc>
                <a:tc>
                  <a:txBody>
                    <a:bodyPr/>
                    <a:lstStyle/>
                    <a:p>
                      <a:pPr algn="ctr" fontAlgn="ctr"/>
                      <a:r>
                        <a:rPr lang="en-IN">
                          <a:effectLst/>
                        </a:rPr>
                        <a:t>0</a:t>
                      </a:r>
                    </a:p>
                  </a:txBody>
                  <a:tcPr anchor="ctr"/>
                </a:tc>
                <a:extLst>
                  <a:ext uri="{0D108BD9-81ED-4DB2-BD59-A6C34878D82A}">
                    <a16:rowId xmlns:a16="http://schemas.microsoft.com/office/drawing/2014/main" val="756953775"/>
                  </a:ext>
                </a:extLst>
              </a:tr>
              <a:tr h="927100">
                <a:tc>
                  <a:txBody>
                    <a:bodyPr/>
                    <a:lstStyle/>
                    <a:p>
                      <a:pPr algn="ctr" fontAlgn="ctr"/>
                      <a:r>
                        <a:rPr lang="en-IN" b="1" dirty="0">
                          <a:effectLst/>
                        </a:rPr>
                        <a:t>3</a:t>
                      </a:r>
                    </a:p>
                  </a:txBody>
                  <a:tcPr anchor="ctr"/>
                </a:tc>
                <a:tc>
                  <a:txBody>
                    <a:bodyPr/>
                    <a:lstStyle/>
                    <a:p>
                      <a:pPr algn="ctr" fontAlgn="ctr"/>
                      <a:r>
                        <a:rPr lang="en-IN" dirty="0">
                          <a:effectLst/>
                        </a:rPr>
                        <a:t>Maharashtra</a:t>
                      </a:r>
                    </a:p>
                  </a:txBody>
                  <a:tcPr anchor="ctr"/>
                </a:tc>
                <a:tc>
                  <a:txBody>
                    <a:bodyPr/>
                    <a:lstStyle/>
                    <a:p>
                      <a:pPr algn="ctr" fontAlgn="ctr"/>
                      <a:r>
                        <a:rPr lang="en-IN">
                          <a:effectLst/>
                        </a:rPr>
                        <a:t>0.00</a:t>
                      </a:r>
                    </a:p>
                  </a:txBody>
                  <a:tcPr anchor="ctr"/>
                </a:tc>
                <a:tc>
                  <a:txBody>
                    <a:bodyPr/>
                    <a:lstStyle/>
                    <a:p>
                      <a:pPr algn="ctr" fontAlgn="ctr"/>
                      <a:r>
                        <a:rPr lang="en-IN" dirty="0">
                          <a:effectLst/>
                        </a:rPr>
                        <a:t>300</a:t>
                      </a:r>
                    </a:p>
                  </a:txBody>
                  <a:tcPr anchor="ctr"/>
                </a:tc>
                <a:extLst>
                  <a:ext uri="{0D108BD9-81ED-4DB2-BD59-A6C34878D82A}">
                    <a16:rowId xmlns:a16="http://schemas.microsoft.com/office/drawing/2014/main" val="2066338971"/>
                  </a:ext>
                </a:extLst>
              </a:tr>
            </a:tbl>
          </a:graphicData>
        </a:graphic>
      </p:graphicFrame>
    </p:spTree>
    <p:extLst>
      <p:ext uri="{BB962C8B-B14F-4D97-AF65-F5344CB8AC3E}">
        <p14:creationId xmlns:p14="http://schemas.microsoft.com/office/powerpoint/2010/main" val="1166842820"/>
      </p:ext>
    </p:extLst>
  </p:cSld>
  <p:clrMapOvr>
    <a:masterClrMapping/>
  </p:clrMapOvr>
  <mc:AlternateContent xmlns:mc="http://schemas.openxmlformats.org/markup-compatibility/2006" xmlns:p14="http://schemas.microsoft.com/office/powerpoint/2010/main">
    <mc:Choice Requires="p14">
      <p:transition spd="slow" p14:dur="2000" advTm="45893"/>
    </mc:Choice>
    <mc:Fallback xmlns="">
      <p:transition spd="slow" advTm="458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881E-619D-FB8D-52F8-724F3D659C4D}"/>
              </a:ext>
            </a:extLst>
          </p:cNvPr>
          <p:cNvSpPr>
            <a:spLocks noGrp="1"/>
          </p:cNvSpPr>
          <p:nvPr>
            <p:ph type="title"/>
          </p:nvPr>
        </p:nvSpPr>
        <p:spPr/>
        <p:txBody>
          <a:bodyPr/>
          <a:lstStyle/>
          <a:p>
            <a:pPr algn="ctr"/>
            <a:r>
              <a:rPr lang="en-IN" b="1" dirty="0"/>
              <a:t>Union Territory Electricity Generation</a:t>
            </a:r>
          </a:p>
        </p:txBody>
      </p:sp>
      <p:sp>
        <p:nvSpPr>
          <p:cNvPr id="3" name="Content Placeholder 2">
            <a:extLst>
              <a:ext uri="{FF2B5EF4-FFF2-40B4-BE49-F238E27FC236}">
                <a16:creationId xmlns:a16="http://schemas.microsoft.com/office/drawing/2014/main" id="{01930FB6-765F-F2BA-B2C7-CE0106AA7E1B}"/>
              </a:ext>
            </a:extLst>
          </p:cNvPr>
          <p:cNvSpPr>
            <a:spLocks noGrp="1"/>
          </p:cNvSpPr>
          <p:nvPr>
            <p:ph idx="1"/>
          </p:nvPr>
        </p:nvSpPr>
        <p:spPr/>
        <p:txBody>
          <a:bodyPr/>
          <a:lstStyle/>
          <a:p>
            <a:r>
              <a:rPr lang="en-US" b="1" i="0" dirty="0">
                <a:solidFill>
                  <a:srgbClr val="374151"/>
                </a:solidFill>
                <a:effectLst/>
                <a:latin typeface="Lato" panose="020F0502020204030203" pitchFamily="34" charset="0"/>
              </a:rPr>
              <a:t>Top 3 Union Territories according to the Total electricity generated by them between the years 2006 to 2016</a:t>
            </a:r>
          </a:p>
          <a:p>
            <a:pPr marL="0" indent="0">
              <a:buNone/>
            </a:pPr>
            <a:endParaRPr lang="en-US" b="1" i="0" dirty="0">
              <a:solidFill>
                <a:srgbClr val="374151"/>
              </a:solidFill>
              <a:effectLst/>
              <a:latin typeface="Lato" panose="020F0502020204030203" pitchFamily="34" charset="0"/>
            </a:endParaRPr>
          </a:p>
          <a:p>
            <a:pPr>
              <a:buFont typeface="Wingdings" panose="05000000000000000000" pitchFamily="2" charset="2"/>
              <a:buChar char="Ø"/>
            </a:pPr>
            <a:r>
              <a:rPr lang="en-IN" sz="2800" b="0" i="0" u="none" strike="noStrike" dirty="0">
                <a:solidFill>
                  <a:srgbClr val="000000"/>
                </a:solidFill>
                <a:effectLst/>
                <a:latin typeface="+mn-lt"/>
              </a:rPr>
              <a:t>Jammu &amp; Kashmir</a:t>
            </a:r>
          </a:p>
          <a:p>
            <a:pPr>
              <a:buFont typeface="Wingdings" panose="05000000000000000000" pitchFamily="2" charset="2"/>
              <a:buChar char="Ø"/>
            </a:pPr>
            <a:r>
              <a:rPr lang="en-IN" sz="2800" b="0" i="0" u="none" strike="noStrike" dirty="0">
                <a:solidFill>
                  <a:srgbClr val="000000"/>
                </a:solidFill>
                <a:effectLst/>
                <a:latin typeface="+mn-lt"/>
              </a:rPr>
              <a:t>Delhi</a:t>
            </a:r>
          </a:p>
          <a:p>
            <a:pPr>
              <a:buFont typeface="Wingdings" panose="05000000000000000000" pitchFamily="2" charset="2"/>
              <a:buChar char="Ø"/>
            </a:pPr>
            <a:r>
              <a:rPr lang="en-IN" sz="2800" b="0" i="0" u="none" strike="noStrike" dirty="0">
                <a:solidFill>
                  <a:srgbClr val="000000"/>
                </a:solidFill>
                <a:effectLst/>
                <a:latin typeface="+mn-lt"/>
              </a:rPr>
              <a:t>Puducherry</a:t>
            </a:r>
          </a:p>
          <a:p>
            <a:endParaRPr lang="en-US" b="1" i="0" dirty="0">
              <a:solidFill>
                <a:srgbClr val="374151"/>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3057236754"/>
      </p:ext>
    </p:extLst>
  </p:cSld>
  <p:clrMapOvr>
    <a:masterClrMapping/>
  </p:clrMapOvr>
  <mc:AlternateContent xmlns:mc="http://schemas.openxmlformats.org/markup-compatibility/2006" xmlns:p14="http://schemas.microsoft.com/office/powerpoint/2010/main">
    <mc:Choice Requires="p14">
      <p:transition spd="slow" p14:dur="2000" advTm="32192"/>
    </mc:Choice>
    <mc:Fallback xmlns="">
      <p:transition spd="slow" advTm="3219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7882-1B53-B8A2-6BE3-13B3D3E708E1}"/>
              </a:ext>
            </a:extLst>
          </p:cNvPr>
          <p:cNvSpPr>
            <a:spLocks noGrp="1"/>
          </p:cNvSpPr>
          <p:nvPr>
            <p:ph type="title"/>
          </p:nvPr>
        </p:nvSpPr>
        <p:spPr/>
        <p:txBody>
          <a:bodyPr/>
          <a:lstStyle/>
          <a:p>
            <a:pPr algn="ctr"/>
            <a:r>
              <a:rPr lang="en-IN" b="1" dirty="0"/>
              <a:t>Union Territories</a:t>
            </a:r>
          </a:p>
        </p:txBody>
      </p:sp>
      <p:graphicFrame>
        <p:nvGraphicFramePr>
          <p:cNvPr id="4" name="Content Placeholder 3">
            <a:extLst>
              <a:ext uri="{FF2B5EF4-FFF2-40B4-BE49-F238E27FC236}">
                <a16:creationId xmlns:a16="http://schemas.microsoft.com/office/drawing/2014/main" id="{79CF6B14-665F-8C16-8FED-0BCFF02B7CB4}"/>
              </a:ext>
            </a:extLst>
          </p:cNvPr>
          <p:cNvGraphicFramePr>
            <a:graphicFrameLocks noGrp="1"/>
          </p:cNvGraphicFramePr>
          <p:nvPr>
            <p:ph idx="1"/>
            <p:extLst>
              <p:ext uri="{D42A27DB-BD31-4B8C-83A1-F6EECF244321}">
                <p14:modId xmlns:p14="http://schemas.microsoft.com/office/powerpoint/2010/main" val="1100462750"/>
              </p:ext>
            </p:extLst>
          </p:nvPr>
        </p:nvGraphicFramePr>
        <p:xfrm>
          <a:off x="838200" y="1825625"/>
          <a:ext cx="5401826"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8">
            <a:extLst>
              <a:ext uri="{FF2B5EF4-FFF2-40B4-BE49-F238E27FC236}">
                <a16:creationId xmlns:a16="http://schemas.microsoft.com/office/drawing/2014/main" id="{B080E4A5-6777-6815-7BA4-1CFE72C8953B}"/>
              </a:ext>
            </a:extLst>
          </p:cNvPr>
          <p:cNvSpPr txBox="1">
            <a:spLocks/>
          </p:cNvSpPr>
          <p:nvPr/>
        </p:nvSpPr>
        <p:spPr>
          <a:xfrm>
            <a:off x="6608466" y="1825625"/>
            <a:ext cx="4962526" cy="3889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IN" dirty="0"/>
              <a:t>Electricity generation rate is almost constant for Puducherry.</a:t>
            </a:r>
          </a:p>
          <a:p>
            <a:pPr>
              <a:buFont typeface="Wingdings" panose="05000000000000000000" pitchFamily="2" charset="2"/>
              <a:buChar char="v"/>
            </a:pPr>
            <a:r>
              <a:rPr lang="en-IN" dirty="0"/>
              <a:t>For Delhi Electricity generation rate decreasing</a:t>
            </a:r>
          </a:p>
          <a:p>
            <a:pPr>
              <a:buFont typeface="Wingdings" panose="05000000000000000000" pitchFamily="2" charset="2"/>
              <a:buChar char="v"/>
            </a:pPr>
            <a:r>
              <a:rPr lang="en-IN" dirty="0"/>
              <a:t>For Jammu &amp; Kashmir there is continuous increase seen in electricity generation rate.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570751937"/>
      </p:ext>
    </p:extLst>
  </p:cSld>
  <p:clrMapOvr>
    <a:masterClrMapping/>
  </p:clrMapOvr>
  <mc:AlternateContent xmlns:mc="http://schemas.openxmlformats.org/markup-compatibility/2006" xmlns:p14="http://schemas.microsoft.com/office/powerpoint/2010/main">
    <mc:Choice Requires="p14">
      <p:transition spd="slow" p14:dur="2000" advTm="57130"/>
    </mc:Choice>
    <mc:Fallback xmlns="">
      <p:transition spd="slow" advTm="5713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77B4-B3D9-69FC-CB5E-CD917AC1A94C}"/>
              </a:ext>
            </a:extLst>
          </p:cNvPr>
          <p:cNvSpPr>
            <a:spLocks noGrp="1"/>
          </p:cNvSpPr>
          <p:nvPr>
            <p:ph type="title"/>
          </p:nvPr>
        </p:nvSpPr>
        <p:spPr/>
        <p:txBody>
          <a:bodyPr/>
          <a:lstStyle/>
          <a:p>
            <a:pPr algn="ctr"/>
            <a:r>
              <a:rPr lang="en-IN" b="1" dirty="0"/>
              <a:t>Electricity generation capacity in top 3 Union territory</a:t>
            </a:r>
          </a:p>
        </p:txBody>
      </p:sp>
      <p:graphicFrame>
        <p:nvGraphicFramePr>
          <p:cNvPr id="9" name="Table 9">
            <a:extLst>
              <a:ext uri="{FF2B5EF4-FFF2-40B4-BE49-F238E27FC236}">
                <a16:creationId xmlns:a16="http://schemas.microsoft.com/office/drawing/2014/main" id="{6EE0A948-84C2-A48C-139D-AFA7D8BF0E83}"/>
              </a:ext>
            </a:extLst>
          </p:cNvPr>
          <p:cNvGraphicFramePr>
            <a:graphicFrameLocks noGrp="1"/>
          </p:cNvGraphicFramePr>
          <p:nvPr>
            <p:ph idx="1"/>
            <p:extLst>
              <p:ext uri="{D42A27DB-BD31-4B8C-83A1-F6EECF244321}">
                <p14:modId xmlns:p14="http://schemas.microsoft.com/office/powerpoint/2010/main" val="3335816776"/>
              </p:ext>
            </p:extLst>
          </p:nvPr>
        </p:nvGraphicFramePr>
        <p:xfrm>
          <a:off x="767861" y="2328042"/>
          <a:ext cx="10515600" cy="3520099"/>
        </p:xfrm>
        <a:graphic>
          <a:graphicData uri="http://schemas.openxmlformats.org/drawingml/2006/table">
            <a:tbl>
              <a:tblPr firstRow="1" bandRow="1">
                <a:tableStyleId>{5C22544A-7EE6-4342-B048-85BDC9FD1C3A}</a:tableStyleId>
              </a:tblPr>
              <a:tblGrid>
                <a:gridCol w="2447925">
                  <a:extLst>
                    <a:ext uri="{9D8B030D-6E8A-4147-A177-3AD203B41FA5}">
                      <a16:colId xmlns:a16="http://schemas.microsoft.com/office/drawing/2014/main" val="3422120934"/>
                    </a:ext>
                  </a:extLst>
                </a:gridCol>
                <a:gridCol w="1758315">
                  <a:extLst>
                    <a:ext uri="{9D8B030D-6E8A-4147-A177-3AD203B41FA5}">
                      <a16:colId xmlns:a16="http://schemas.microsoft.com/office/drawing/2014/main" val="665576790"/>
                    </a:ext>
                  </a:extLst>
                </a:gridCol>
                <a:gridCol w="2103120">
                  <a:extLst>
                    <a:ext uri="{9D8B030D-6E8A-4147-A177-3AD203B41FA5}">
                      <a16:colId xmlns:a16="http://schemas.microsoft.com/office/drawing/2014/main" val="1200145582"/>
                    </a:ext>
                  </a:extLst>
                </a:gridCol>
                <a:gridCol w="2103120">
                  <a:extLst>
                    <a:ext uri="{9D8B030D-6E8A-4147-A177-3AD203B41FA5}">
                      <a16:colId xmlns:a16="http://schemas.microsoft.com/office/drawing/2014/main" val="4188450640"/>
                    </a:ext>
                  </a:extLst>
                </a:gridCol>
                <a:gridCol w="2103120">
                  <a:extLst>
                    <a:ext uri="{9D8B030D-6E8A-4147-A177-3AD203B41FA5}">
                      <a16:colId xmlns:a16="http://schemas.microsoft.com/office/drawing/2014/main" val="171803760"/>
                    </a:ext>
                  </a:extLst>
                </a:gridCol>
              </a:tblGrid>
              <a:tr h="1595251">
                <a:tc>
                  <a:txBody>
                    <a:bodyPr/>
                    <a:lstStyle/>
                    <a:p>
                      <a:pPr algn="ctr" fontAlgn="ctr"/>
                      <a:r>
                        <a:rPr lang="en-IN" sz="2000" b="1" i="0" u="none" strike="noStrike" dirty="0">
                          <a:solidFill>
                            <a:srgbClr val="000000"/>
                          </a:solidFill>
                          <a:effectLst/>
                          <a:latin typeface="+mn-lt"/>
                        </a:rPr>
                        <a:t>States</a:t>
                      </a:r>
                    </a:p>
                  </a:txBody>
                  <a:tcPr marL="7620" marR="7620" marT="7620" marB="0" anchor="ctr"/>
                </a:tc>
                <a:tc>
                  <a:txBody>
                    <a:bodyPr/>
                    <a:lstStyle/>
                    <a:p>
                      <a:pPr algn="ctr" fontAlgn="ctr"/>
                      <a:r>
                        <a:rPr lang="en-IN" sz="2000" b="1" i="0" u="none" strike="noStrike" dirty="0">
                          <a:solidFill>
                            <a:srgbClr val="000000"/>
                          </a:solidFill>
                          <a:effectLst/>
                          <a:latin typeface="+mn-lt"/>
                        </a:rPr>
                        <a:t>Total electricity generated</a:t>
                      </a:r>
                    </a:p>
                  </a:txBody>
                  <a:tcPr marL="7620" marR="7620" marT="7620" marB="0" anchor="ctr"/>
                </a:tc>
                <a:tc>
                  <a:txBody>
                    <a:bodyPr/>
                    <a:lstStyle/>
                    <a:p>
                      <a:pPr algn="ctr" fontAlgn="ctr"/>
                      <a:r>
                        <a:rPr lang="en-IN" sz="2000" b="1" i="0" u="none" strike="noStrike">
                          <a:solidFill>
                            <a:srgbClr val="000000"/>
                          </a:solidFill>
                          <a:effectLst/>
                          <a:latin typeface="+mn-lt"/>
                        </a:rPr>
                        <a:t>Solar Potential</a:t>
                      </a:r>
                    </a:p>
                  </a:txBody>
                  <a:tcPr marL="7620" marR="7620" marT="7620" marB="0" anchor="ctr"/>
                </a:tc>
                <a:tc>
                  <a:txBody>
                    <a:bodyPr/>
                    <a:lstStyle/>
                    <a:p>
                      <a:pPr algn="ctr" fontAlgn="ctr"/>
                      <a:r>
                        <a:rPr lang="en-US" sz="2000" b="1" i="0" u="none" strike="noStrike" dirty="0">
                          <a:solidFill>
                            <a:srgbClr val="000000"/>
                          </a:solidFill>
                          <a:effectLst/>
                          <a:latin typeface="+mn-lt"/>
                        </a:rPr>
                        <a:t>Grid connected solar Project capacity</a:t>
                      </a:r>
                    </a:p>
                  </a:txBody>
                  <a:tcPr marL="7620" marR="7620" marT="7620" marB="0" anchor="ctr"/>
                </a:tc>
                <a:tc>
                  <a:txBody>
                    <a:bodyPr/>
                    <a:lstStyle/>
                    <a:p>
                      <a:pPr algn="ctr" fontAlgn="ctr"/>
                      <a:r>
                        <a:rPr lang="en-IN" sz="2000" b="1" i="0" u="none" strike="noStrike" dirty="0">
                          <a:solidFill>
                            <a:srgbClr val="000000"/>
                          </a:solidFill>
                          <a:effectLst/>
                          <a:latin typeface="+mn-lt"/>
                        </a:rPr>
                        <a:t>Rooftop Capacity</a:t>
                      </a:r>
                    </a:p>
                  </a:txBody>
                  <a:tcPr marL="7620" marR="7620" marT="7620" marB="0" anchor="ctr"/>
                </a:tc>
                <a:extLst>
                  <a:ext uri="{0D108BD9-81ED-4DB2-BD59-A6C34878D82A}">
                    <a16:rowId xmlns:a16="http://schemas.microsoft.com/office/drawing/2014/main" val="1476357167"/>
                  </a:ext>
                </a:extLst>
              </a:tr>
              <a:tr h="641616">
                <a:tc>
                  <a:txBody>
                    <a:bodyPr/>
                    <a:lstStyle/>
                    <a:p>
                      <a:pPr algn="ctr" fontAlgn="ctr"/>
                      <a:r>
                        <a:rPr lang="en-IN" sz="2000" b="0" i="0" u="none" strike="noStrike" dirty="0">
                          <a:solidFill>
                            <a:srgbClr val="000000"/>
                          </a:solidFill>
                          <a:effectLst/>
                          <a:latin typeface="+mn-lt"/>
                        </a:rPr>
                        <a:t>Jammu &amp; Kashmir</a:t>
                      </a:r>
                    </a:p>
                  </a:txBody>
                  <a:tcPr marL="7620" marR="7620" marT="7620" marB="0" anchor="ctr"/>
                </a:tc>
                <a:tc>
                  <a:txBody>
                    <a:bodyPr/>
                    <a:lstStyle/>
                    <a:p>
                      <a:pPr algn="ctr" fontAlgn="ctr"/>
                      <a:r>
                        <a:rPr lang="en-IN" sz="2000" b="0" i="0" u="none" strike="noStrike">
                          <a:solidFill>
                            <a:srgbClr val="000000"/>
                          </a:solidFill>
                          <a:effectLst/>
                          <a:latin typeface="+mn-lt"/>
                        </a:rPr>
                        <a:t>126749.11</a:t>
                      </a:r>
                    </a:p>
                  </a:txBody>
                  <a:tcPr marL="7620" marR="7620" marT="7620" marB="0" anchor="ctr"/>
                </a:tc>
                <a:tc>
                  <a:txBody>
                    <a:bodyPr/>
                    <a:lstStyle/>
                    <a:p>
                      <a:pPr algn="ctr" fontAlgn="ctr"/>
                      <a:r>
                        <a:rPr lang="en-IN" sz="2000" b="0" i="0" u="none" strike="noStrike">
                          <a:solidFill>
                            <a:srgbClr val="000000"/>
                          </a:solidFill>
                          <a:effectLst/>
                          <a:latin typeface="+mn-lt"/>
                        </a:rPr>
                        <a:t>111.05</a:t>
                      </a:r>
                    </a:p>
                  </a:txBody>
                  <a:tcPr marL="7620" marR="7620" marT="7620" marB="0" anchor="ctr"/>
                </a:tc>
                <a:tc>
                  <a:txBody>
                    <a:bodyPr/>
                    <a:lstStyle/>
                    <a:p>
                      <a:pPr algn="ctr" fontAlgn="ctr"/>
                      <a:r>
                        <a:rPr lang="en-IN" sz="2000" b="0" i="0" u="none" strike="noStrike">
                          <a:solidFill>
                            <a:srgbClr val="000000"/>
                          </a:solidFill>
                          <a:effectLst/>
                          <a:latin typeface="+mn-lt"/>
                        </a:rPr>
                        <a:t>14.83</a:t>
                      </a:r>
                    </a:p>
                  </a:txBody>
                  <a:tcPr marL="7620" marR="7620" marT="7620" marB="0" anchor="ctr"/>
                </a:tc>
                <a:tc>
                  <a:txBody>
                    <a:bodyPr/>
                    <a:lstStyle/>
                    <a:p>
                      <a:pPr algn="ctr" fontAlgn="ctr"/>
                      <a:r>
                        <a:rPr lang="en-IN" sz="2000" b="0" i="0" u="none" strike="noStrike" dirty="0">
                          <a:solidFill>
                            <a:srgbClr val="000000"/>
                          </a:solidFill>
                          <a:effectLst/>
                          <a:latin typeface="+mn-lt"/>
                        </a:rPr>
                        <a:t>-</a:t>
                      </a:r>
                    </a:p>
                  </a:txBody>
                  <a:tcPr marL="7620" marR="7620" marT="7620" marB="0" anchor="ctr"/>
                </a:tc>
                <a:extLst>
                  <a:ext uri="{0D108BD9-81ED-4DB2-BD59-A6C34878D82A}">
                    <a16:rowId xmlns:a16="http://schemas.microsoft.com/office/drawing/2014/main" val="2526382073"/>
                  </a:ext>
                </a:extLst>
              </a:tr>
              <a:tr h="641616">
                <a:tc>
                  <a:txBody>
                    <a:bodyPr/>
                    <a:lstStyle/>
                    <a:p>
                      <a:pPr algn="ctr" fontAlgn="ctr"/>
                      <a:r>
                        <a:rPr lang="en-IN" sz="2000" b="0" i="0" u="none" strike="noStrike" dirty="0">
                          <a:solidFill>
                            <a:srgbClr val="000000"/>
                          </a:solidFill>
                          <a:effectLst/>
                          <a:latin typeface="+mn-lt"/>
                        </a:rPr>
                        <a:t>Delhi</a:t>
                      </a:r>
                    </a:p>
                  </a:txBody>
                  <a:tcPr marL="7620" marR="7620" marT="7620" marB="0" anchor="ctr"/>
                </a:tc>
                <a:tc>
                  <a:txBody>
                    <a:bodyPr/>
                    <a:lstStyle/>
                    <a:p>
                      <a:pPr algn="ctr" fontAlgn="ctr"/>
                      <a:r>
                        <a:rPr lang="en-IN" sz="2000" b="0" i="0" u="none" strike="noStrike">
                          <a:solidFill>
                            <a:srgbClr val="000000"/>
                          </a:solidFill>
                          <a:effectLst/>
                          <a:latin typeface="+mn-lt"/>
                        </a:rPr>
                        <a:t>108240.65</a:t>
                      </a:r>
                    </a:p>
                  </a:txBody>
                  <a:tcPr marL="7620" marR="7620" marT="7620" marB="0" anchor="ctr"/>
                </a:tc>
                <a:tc>
                  <a:txBody>
                    <a:bodyPr/>
                    <a:lstStyle/>
                    <a:p>
                      <a:pPr algn="ctr" fontAlgn="ctr"/>
                      <a:r>
                        <a:rPr lang="en-IN" sz="2000" b="0" i="0" u="none" strike="noStrike">
                          <a:solidFill>
                            <a:srgbClr val="000000"/>
                          </a:solidFill>
                          <a:effectLst/>
                          <a:latin typeface="+mn-lt"/>
                        </a:rPr>
                        <a:t>2.05</a:t>
                      </a:r>
                    </a:p>
                  </a:txBody>
                  <a:tcPr marL="7620" marR="7620" marT="7620" marB="0" anchor="ctr"/>
                </a:tc>
                <a:tc>
                  <a:txBody>
                    <a:bodyPr/>
                    <a:lstStyle/>
                    <a:p>
                      <a:pPr algn="ctr" fontAlgn="ctr"/>
                      <a:r>
                        <a:rPr lang="en-IN" sz="2000" b="0" i="0" u="none" strike="noStrike">
                          <a:solidFill>
                            <a:srgbClr val="000000"/>
                          </a:solidFill>
                          <a:effectLst/>
                          <a:latin typeface="+mn-lt"/>
                        </a:rPr>
                        <a:t>126.89</a:t>
                      </a:r>
                    </a:p>
                  </a:txBody>
                  <a:tcPr marL="7620" marR="7620" marT="7620" marB="0" anchor="ctr"/>
                </a:tc>
                <a:tc>
                  <a:txBody>
                    <a:bodyPr/>
                    <a:lstStyle/>
                    <a:p>
                      <a:pPr algn="ctr" fontAlgn="ctr"/>
                      <a:r>
                        <a:rPr lang="en-IN" sz="2000" b="0" i="0" u="none" strike="noStrike" dirty="0">
                          <a:solidFill>
                            <a:srgbClr val="000000"/>
                          </a:solidFill>
                          <a:effectLst/>
                          <a:latin typeface="+mn-lt"/>
                        </a:rPr>
                        <a:t>-</a:t>
                      </a:r>
                    </a:p>
                  </a:txBody>
                  <a:tcPr marL="7620" marR="7620" marT="7620" marB="0" anchor="ctr"/>
                </a:tc>
                <a:extLst>
                  <a:ext uri="{0D108BD9-81ED-4DB2-BD59-A6C34878D82A}">
                    <a16:rowId xmlns:a16="http://schemas.microsoft.com/office/drawing/2014/main" val="765315505"/>
                  </a:ext>
                </a:extLst>
              </a:tr>
              <a:tr h="641616">
                <a:tc>
                  <a:txBody>
                    <a:bodyPr/>
                    <a:lstStyle/>
                    <a:p>
                      <a:pPr algn="ctr" fontAlgn="ctr"/>
                      <a:r>
                        <a:rPr lang="en-IN" sz="2000" b="0" i="0" u="none" strike="noStrike" dirty="0">
                          <a:solidFill>
                            <a:srgbClr val="000000"/>
                          </a:solidFill>
                          <a:effectLst/>
                          <a:latin typeface="+mn-lt"/>
                        </a:rPr>
                        <a:t>Puducherry</a:t>
                      </a:r>
                    </a:p>
                  </a:txBody>
                  <a:tcPr marL="7620" marR="7620" marT="7620" marB="0" anchor="ctr"/>
                </a:tc>
                <a:tc>
                  <a:txBody>
                    <a:bodyPr/>
                    <a:lstStyle/>
                    <a:p>
                      <a:pPr algn="ctr" fontAlgn="ctr"/>
                      <a:r>
                        <a:rPr lang="en-IN" sz="2000" b="0" i="0" u="none" strike="noStrike" dirty="0">
                          <a:solidFill>
                            <a:srgbClr val="000000"/>
                          </a:solidFill>
                          <a:effectLst/>
                          <a:latin typeface="+mn-lt"/>
                        </a:rPr>
                        <a:t>4080.41</a:t>
                      </a:r>
                    </a:p>
                  </a:txBody>
                  <a:tcPr marL="7620" marR="7620" marT="7620" marB="0" anchor="ctr"/>
                </a:tc>
                <a:tc>
                  <a:txBody>
                    <a:bodyPr/>
                    <a:lstStyle/>
                    <a:p>
                      <a:pPr algn="ctr" fontAlgn="ctr"/>
                      <a:r>
                        <a:rPr lang="en-IN" sz="2000" b="0" i="0" u="none" strike="noStrike" dirty="0">
                          <a:solidFill>
                            <a:srgbClr val="000000"/>
                          </a:solidFill>
                          <a:effectLst/>
                          <a:latin typeface="+mn-lt"/>
                        </a:rPr>
                        <a:t>-</a:t>
                      </a:r>
                    </a:p>
                  </a:txBody>
                  <a:tcPr marL="7620" marR="7620" marT="7620" marB="0" anchor="ctr"/>
                </a:tc>
                <a:tc>
                  <a:txBody>
                    <a:bodyPr/>
                    <a:lstStyle/>
                    <a:p>
                      <a:pPr algn="ctr" fontAlgn="ctr"/>
                      <a:r>
                        <a:rPr lang="en-IN" sz="2000" b="0" i="0" u="none" strike="noStrike" dirty="0">
                          <a:solidFill>
                            <a:srgbClr val="000000"/>
                          </a:solidFill>
                          <a:effectLst/>
                          <a:latin typeface="+mn-lt"/>
                        </a:rPr>
                        <a:t>-</a:t>
                      </a:r>
                    </a:p>
                  </a:txBody>
                  <a:tcPr marL="7620" marR="7620" marT="7620" marB="0" anchor="ctr"/>
                </a:tc>
                <a:tc>
                  <a:txBody>
                    <a:bodyPr/>
                    <a:lstStyle/>
                    <a:p>
                      <a:pPr algn="ctr" fontAlgn="ctr"/>
                      <a:r>
                        <a:rPr lang="en-IN" sz="2000" b="0" i="0" u="none" strike="noStrike" dirty="0">
                          <a:solidFill>
                            <a:srgbClr val="000000"/>
                          </a:solidFill>
                          <a:effectLst/>
                          <a:latin typeface="+mn-lt"/>
                        </a:rPr>
                        <a:t>1.77</a:t>
                      </a:r>
                    </a:p>
                  </a:txBody>
                  <a:tcPr marL="7620" marR="7620" marT="7620" marB="0" anchor="ctr"/>
                </a:tc>
                <a:extLst>
                  <a:ext uri="{0D108BD9-81ED-4DB2-BD59-A6C34878D82A}">
                    <a16:rowId xmlns:a16="http://schemas.microsoft.com/office/drawing/2014/main" val="2377620295"/>
                  </a:ext>
                </a:extLst>
              </a:tr>
            </a:tbl>
          </a:graphicData>
        </a:graphic>
      </p:graphicFrame>
    </p:spTree>
    <p:extLst>
      <p:ext uri="{BB962C8B-B14F-4D97-AF65-F5344CB8AC3E}">
        <p14:creationId xmlns:p14="http://schemas.microsoft.com/office/powerpoint/2010/main" val="1363071326"/>
      </p:ext>
    </p:extLst>
  </p:cSld>
  <p:clrMapOvr>
    <a:masterClrMapping/>
  </p:clrMapOvr>
  <mc:AlternateContent xmlns:mc="http://schemas.openxmlformats.org/markup-compatibility/2006" xmlns:p14="http://schemas.microsoft.com/office/powerpoint/2010/main">
    <mc:Choice Requires="p14">
      <p:transition spd="slow" p14:dur="2000" advTm="28779"/>
    </mc:Choice>
    <mc:Fallback xmlns="">
      <p:transition spd="slow" advTm="2877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5EDF-3878-D077-FD3B-54C8057E2ED1}"/>
              </a:ext>
            </a:extLst>
          </p:cNvPr>
          <p:cNvSpPr>
            <a:spLocks noGrp="1"/>
          </p:cNvSpPr>
          <p:nvPr>
            <p:ph type="title"/>
          </p:nvPr>
        </p:nvSpPr>
        <p:spPr>
          <a:xfrm>
            <a:off x="1737526" y="1963532"/>
            <a:ext cx="8471599" cy="1714165"/>
          </a:xfrm>
          <a:solidFill>
            <a:schemeClr val="accent2">
              <a:lumMod val="75000"/>
            </a:schemeClr>
          </a:solidFill>
          <a:ln>
            <a:solidFill>
              <a:schemeClr val="tx1"/>
            </a:solidFill>
          </a:ln>
          <a:effectLst>
            <a:glow rad="139700">
              <a:schemeClr val="accent5">
                <a:satMod val="175000"/>
                <a:alpha val="40000"/>
              </a:schemeClr>
            </a:glow>
          </a:effectLst>
        </p:spPr>
        <p:txBody>
          <a:bodyPr/>
          <a:lstStyle/>
          <a:p>
            <a:pPr algn="ctr"/>
            <a:r>
              <a:rPr lang="en-IN" b="1" dirty="0">
                <a:latin typeface="Arial" panose="020B0604020202020204" pitchFamily="34" charset="0"/>
                <a:cs typeface="Arial" panose="020B0604020202020204" pitchFamily="34" charset="0"/>
              </a:rPr>
              <a:t>Roads Construction Analysis</a:t>
            </a:r>
          </a:p>
        </p:txBody>
      </p:sp>
    </p:spTree>
    <p:extLst>
      <p:ext uri="{BB962C8B-B14F-4D97-AF65-F5344CB8AC3E}">
        <p14:creationId xmlns:p14="http://schemas.microsoft.com/office/powerpoint/2010/main" val="2852143726"/>
      </p:ext>
    </p:extLst>
  </p:cSld>
  <p:clrMapOvr>
    <a:masterClrMapping/>
  </p:clrMapOvr>
  <mc:AlternateContent xmlns:mc="http://schemas.openxmlformats.org/markup-compatibility/2006" xmlns:p14="http://schemas.microsoft.com/office/powerpoint/2010/main">
    <mc:Choice Requires="p14">
      <p:transition spd="slow" p14:dur="2000" advTm="20536"/>
    </mc:Choice>
    <mc:Fallback xmlns="">
      <p:transition spd="slow" advTm="2053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710F-D591-679E-DF13-745E7802928C}"/>
              </a:ext>
            </a:extLst>
          </p:cNvPr>
          <p:cNvSpPr>
            <a:spLocks noGrp="1"/>
          </p:cNvSpPr>
          <p:nvPr>
            <p:ph type="title"/>
          </p:nvPr>
        </p:nvSpPr>
        <p:spPr/>
        <p:txBody>
          <a:bodyPr/>
          <a:lstStyle/>
          <a:p>
            <a:pPr algn="ctr"/>
            <a:r>
              <a:rPr lang="en-IN" b="1" dirty="0"/>
              <a:t>Assumptions</a:t>
            </a:r>
          </a:p>
        </p:txBody>
      </p:sp>
      <p:sp>
        <p:nvSpPr>
          <p:cNvPr id="3" name="Content Placeholder 2">
            <a:extLst>
              <a:ext uri="{FF2B5EF4-FFF2-40B4-BE49-F238E27FC236}">
                <a16:creationId xmlns:a16="http://schemas.microsoft.com/office/drawing/2014/main" id="{CA129D7D-8276-BCB7-5107-4D2D841CC7EA}"/>
              </a:ext>
            </a:extLst>
          </p:cNvPr>
          <p:cNvSpPr>
            <a:spLocks noGrp="1"/>
          </p:cNvSpPr>
          <p:nvPr>
            <p:ph idx="1"/>
          </p:nvPr>
        </p:nvSpPr>
        <p:spPr>
          <a:xfrm>
            <a:off x="838200" y="1872279"/>
            <a:ext cx="10515600" cy="4351338"/>
          </a:xfrm>
        </p:spPr>
        <p:txBody>
          <a:bodyPr/>
          <a:lstStyle/>
          <a:p>
            <a:r>
              <a:rPr lang="en-IN" dirty="0"/>
              <a:t>Roads construction data for some union territories and smaller states are not available so I assumed it to be </a:t>
            </a:r>
            <a:r>
              <a:rPr lang="en-IN" b="1" dirty="0"/>
              <a:t>zero </a:t>
            </a:r>
            <a:r>
              <a:rPr lang="en-IN" dirty="0"/>
              <a:t>for those particular years.</a:t>
            </a:r>
          </a:p>
          <a:p>
            <a:endParaRPr lang="en-IN" dirty="0"/>
          </a:p>
          <a:p>
            <a:r>
              <a:rPr lang="en-IN" b="1" dirty="0"/>
              <a:t>Reason for assumption</a:t>
            </a:r>
            <a:r>
              <a:rPr lang="en-IN" dirty="0"/>
              <a:t>: I did it because if we think logically as this states are smaller and not having developed cities so there will be lesser road construction every year as compared to other states and our main focus is to target top 3 states.</a:t>
            </a:r>
          </a:p>
        </p:txBody>
      </p:sp>
    </p:spTree>
    <p:extLst>
      <p:ext uri="{BB962C8B-B14F-4D97-AF65-F5344CB8AC3E}">
        <p14:creationId xmlns:p14="http://schemas.microsoft.com/office/powerpoint/2010/main" val="2382479523"/>
      </p:ext>
    </p:extLst>
  </p:cSld>
  <p:clrMapOvr>
    <a:masterClrMapping/>
  </p:clrMapOvr>
  <mc:AlternateContent xmlns:mc="http://schemas.openxmlformats.org/markup-compatibility/2006" xmlns:p14="http://schemas.microsoft.com/office/powerpoint/2010/main">
    <mc:Choice Requires="p14">
      <p:transition spd="slow" p14:dur="2000" advTm="81339"/>
    </mc:Choice>
    <mc:Fallback xmlns="">
      <p:transition spd="slow" advTm="8133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E7C6-A794-3BD2-A6A2-61ADA31245DB}"/>
              </a:ext>
            </a:extLst>
          </p:cNvPr>
          <p:cNvSpPr>
            <a:spLocks noGrp="1"/>
          </p:cNvSpPr>
          <p:nvPr>
            <p:ph type="title"/>
          </p:nvPr>
        </p:nvSpPr>
        <p:spPr>
          <a:xfrm>
            <a:off x="838200" y="318472"/>
            <a:ext cx="10515600" cy="1325563"/>
          </a:xfrm>
        </p:spPr>
        <p:txBody>
          <a:bodyPr>
            <a:normAutofit/>
          </a:bodyPr>
          <a:lstStyle/>
          <a:p>
            <a:pPr algn="ctr"/>
            <a:r>
              <a:rPr lang="en-US" b="1" i="0" dirty="0">
                <a:solidFill>
                  <a:srgbClr val="374151"/>
                </a:solidFill>
                <a:effectLst/>
                <a:latin typeface="Lato" panose="020F0502020204030203" pitchFamily="34" charset="0"/>
              </a:rPr>
              <a:t> National Highways </a:t>
            </a:r>
            <a:endParaRPr lang="en-IN" b="1" dirty="0"/>
          </a:p>
        </p:txBody>
      </p:sp>
      <p:sp>
        <p:nvSpPr>
          <p:cNvPr id="3" name="Content Placeholder 2">
            <a:extLst>
              <a:ext uri="{FF2B5EF4-FFF2-40B4-BE49-F238E27FC236}">
                <a16:creationId xmlns:a16="http://schemas.microsoft.com/office/drawing/2014/main" id="{001B147B-67CC-7DB0-4490-50DC993FF2F9}"/>
              </a:ext>
            </a:extLst>
          </p:cNvPr>
          <p:cNvSpPr>
            <a:spLocks noGrp="1"/>
          </p:cNvSpPr>
          <p:nvPr>
            <p:ph idx="1"/>
          </p:nvPr>
        </p:nvSpPr>
        <p:spPr>
          <a:xfrm>
            <a:off x="838200" y="2052735"/>
            <a:ext cx="10515600" cy="4124228"/>
          </a:xfrm>
        </p:spPr>
        <p:txBody>
          <a:bodyPr/>
          <a:lstStyle/>
          <a:p>
            <a:pPr>
              <a:buFont typeface="Wingdings" panose="05000000000000000000" pitchFamily="2" charset="2"/>
              <a:buChar char="v"/>
            </a:pPr>
            <a:r>
              <a:rPr lang="en-US" b="1" i="0" dirty="0">
                <a:solidFill>
                  <a:srgbClr val="374151"/>
                </a:solidFill>
                <a:effectLst/>
                <a:latin typeface="Lato" panose="020F0502020204030203" pitchFamily="34" charset="0"/>
              </a:rPr>
              <a:t>Top 3 states according to the Total kms of Road constructed:</a:t>
            </a:r>
          </a:p>
          <a:p>
            <a:pPr marL="0" indent="0">
              <a:buNone/>
            </a:pPr>
            <a:endParaRPr lang="en-US" b="1" i="0" dirty="0">
              <a:solidFill>
                <a:srgbClr val="374151"/>
              </a:solidFill>
              <a:effectLst/>
              <a:latin typeface="Lato" panose="020F0502020204030203" pitchFamily="34" charset="0"/>
            </a:endParaRPr>
          </a:p>
          <a:p>
            <a:pPr>
              <a:buFont typeface="Wingdings" panose="05000000000000000000" pitchFamily="2" charset="2"/>
              <a:buChar char="Ø"/>
            </a:pPr>
            <a:r>
              <a:rPr lang="en-IN" b="0" i="0" dirty="0">
                <a:solidFill>
                  <a:srgbClr val="000000"/>
                </a:solidFill>
                <a:effectLst/>
                <a:latin typeface="Helvetica Neue"/>
              </a:rPr>
              <a:t>Uttar Pradesh</a:t>
            </a:r>
            <a:endParaRPr lang="en-US" b="0" dirty="0">
              <a:solidFill>
                <a:srgbClr val="374151"/>
              </a:solidFill>
              <a:latin typeface="Lato" panose="020F0502020204030203" pitchFamily="34" charset="0"/>
            </a:endParaRPr>
          </a:p>
          <a:p>
            <a:pPr>
              <a:buFont typeface="Wingdings" panose="05000000000000000000" pitchFamily="2" charset="2"/>
              <a:buChar char="Ø"/>
            </a:pPr>
            <a:r>
              <a:rPr lang="en-IN" b="0" i="0" dirty="0">
                <a:solidFill>
                  <a:srgbClr val="000000"/>
                </a:solidFill>
                <a:effectLst/>
                <a:latin typeface="Helvetica Neue"/>
              </a:rPr>
              <a:t>Rajasthan</a:t>
            </a:r>
            <a:endParaRPr lang="en-US" i="0" dirty="0">
              <a:solidFill>
                <a:srgbClr val="374151"/>
              </a:solidFill>
              <a:effectLst/>
              <a:latin typeface="Lato" panose="020F0502020204030203" pitchFamily="34" charset="0"/>
            </a:endParaRPr>
          </a:p>
          <a:p>
            <a:pPr>
              <a:buFont typeface="Wingdings" panose="05000000000000000000" pitchFamily="2" charset="2"/>
              <a:buChar char="Ø"/>
            </a:pPr>
            <a:r>
              <a:rPr lang="en-IN" b="0" i="0" dirty="0">
                <a:solidFill>
                  <a:srgbClr val="000000"/>
                </a:solidFill>
                <a:effectLst/>
                <a:latin typeface="Helvetica Neue"/>
              </a:rPr>
              <a:t>Madhya Pradesh</a:t>
            </a:r>
            <a:endParaRPr lang="en-IN" dirty="0"/>
          </a:p>
        </p:txBody>
      </p:sp>
    </p:spTree>
    <p:extLst>
      <p:ext uri="{BB962C8B-B14F-4D97-AF65-F5344CB8AC3E}">
        <p14:creationId xmlns:p14="http://schemas.microsoft.com/office/powerpoint/2010/main" val="4201696938"/>
      </p:ext>
    </p:extLst>
  </p:cSld>
  <p:clrMapOvr>
    <a:masterClrMapping/>
  </p:clrMapOvr>
  <mc:AlternateContent xmlns:mc="http://schemas.openxmlformats.org/markup-compatibility/2006" xmlns:p14="http://schemas.microsoft.com/office/powerpoint/2010/main">
    <mc:Choice Requires="p14">
      <p:transition spd="slow" p14:dur="2000" advTm="24042"/>
    </mc:Choice>
    <mc:Fallback xmlns="">
      <p:transition spd="slow" advTm="2404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2539A53-86BC-4B9F-E7BA-7D129C2D22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243" y="2044085"/>
            <a:ext cx="5091719" cy="40801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2">
            <a:extLst>
              <a:ext uri="{FF2B5EF4-FFF2-40B4-BE49-F238E27FC236}">
                <a16:creationId xmlns:a16="http://schemas.microsoft.com/office/drawing/2014/main" id="{C489F6A2-20B3-AE00-0B11-35233B89A72D}"/>
              </a:ext>
            </a:extLst>
          </p:cNvPr>
          <p:cNvSpPr txBox="1">
            <a:spLocks/>
          </p:cNvSpPr>
          <p:nvPr/>
        </p:nvSpPr>
        <p:spPr>
          <a:xfrm>
            <a:off x="5654351" y="2044085"/>
            <a:ext cx="5699449" cy="3872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dirty="0">
                <a:solidFill>
                  <a:srgbClr val="374151"/>
                </a:solidFill>
                <a:latin typeface="Lato" panose="020F0502020204030203" pitchFamily="34" charset="0"/>
              </a:rPr>
              <a:t>Max Road Construction is done in Uttar Pradesh State</a:t>
            </a:r>
          </a:p>
          <a:p>
            <a:pPr>
              <a:buFont typeface="Wingdings" panose="05000000000000000000" pitchFamily="2" charset="2"/>
              <a:buChar char="v"/>
            </a:pPr>
            <a:r>
              <a:rPr lang="en-US" sz="2000" dirty="0">
                <a:solidFill>
                  <a:srgbClr val="374151"/>
                </a:solidFill>
                <a:latin typeface="Lato" panose="020F0502020204030203" pitchFamily="34" charset="0"/>
              </a:rPr>
              <a:t>In Uttar Pradesh &amp; Rajasthan states there is drastic increase in road construction in the year 2012 as compared to previous trend.</a:t>
            </a:r>
          </a:p>
          <a:p>
            <a:pPr>
              <a:buFont typeface="Wingdings" panose="05000000000000000000" pitchFamily="2" charset="2"/>
              <a:buChar char="v"/>
            </a:pPr>
            <a:r>
              <a:rPr lang="en-US" sz="2000" dirty="0">
                <a:solidFill>
                  <a:srgbClr val="374151"/>
                </a:solidFill>
                <a:latin typeface="Lato" panose="020F0502020204030203" pitchFamily="34" charset="0"/>
              </a:rPr>
              <a:t>For Madhya Pradesh Road construction is almost constant each year after 2010.</a:t>
            </a:r>
            <a:endParaRPr lang="en-IN" sz="2000" dirty="0"/>
          </a:p>
        </p:txBody>
      </p:sp>
      <p:sp>
        <p:nvSpPr>
          <p:cNvPr id="8" name="Title 1">
            <a:extLst>
              <a:ext uri="{FF2B5EF4-FFF2-40B4-BE49-F238E27FC236}">
                <a16:creationId xmlns:a16="http://schemas.microsoft.com/office/drawing/2014/main" id="{C6D9E729-E05E-2349-F2F5-5E69E0F374E8}"/>
              </a:ext>
            </a:extLst>
          </p:cNvPr>
          <p:cNvSpPr>
            <a:spLocks noGrp="1"/>
          </p:cNvSpPr>
          <p:nvPr>
            <p:ph type="title"/>
          </p:nvPr>
        </p:nvSpPr>
        <p:spPr>
          <a:xfrm>
            <a:off x="838200" y="318472"/>
            <a:ext cx="10515600" cy="1325563"/>
          </a:xfrm>
        </p:spPr>
        <p:txBody>
          <a:bodyPr>
            <a:normAutofit/>
          </a:bodyPr>
          <a:lstStyle/>
          <a:p>
            <a:pPr algn="ctr"/>
            <a:r>
              <a:rPr lang="en-US" b="1" i="0" dirty="0">
                <a:solidFill>
                  <a:srgbClr val="374151"/>
                </a:solidFill>
                <a:effectLst/>
                <a:latin typeface="Lato" panose="020F0502020204030203" pitchFamily="34" charset="0"/>
              </a:rPr>
              <a:t> National Highways </a:t>
            </a:r>
            <a:endParaRPr lang="en-IN" b="1" dirty="0"/>
          </a:p>
        </p:txBody>
      </p:sp>
    </p:spTree>
    <p:extLst>
      <p:ext uri="{BB962C8B-B14F-4D97-AF65-F5344CB8AC3E}">
        <p14:creationId xmlns:p14="http://schemas.microsoft.com/office/powerpoint/2010/main" val="2437803211"/>
      </p:ext>
    </p:extLst>
  </p:cSld>
  <p:clrMapOvr>
    <a:masterClrMapping/>
  </p:clrMapOvr>
  <mc:AlternateContent xmlns:mc="http://schemas.openxmlformats.org/markup-compatibility/2006" xmlns:p14="http://schemas.microsoft.com/office/powerpoint/2010/main">
    <mc:Choice Requires="p14">
      <p:transition spd="slow" p14:dur="2000" advTm="35350"/>
    </mc:Choice>
    <mc:Fallback xmlns="">
      <p:transition spd="slow" advTm="3535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90D1-130D-A61C-ED90-8D6E78B9065E}"/>
              </a:ext>
            </a:extLst>
          </p:cNvPr>
          <p:cNvSpPr>
            <a:spLocks noGrp="1"/>
          </p:cNvSpPr>
          <p:nvPr>
            <p:ph type="title"/>
          </p:nvPr>
        </p:nvSpPr>
        <p:spPr/>
        <p:txBody>
          <a:bodyPr/>
          <a:lstStyle/>
          <a:p>
            <a:pPr algn="ctr"/>
            <a:r>
              <a:rPr lang="en-IN" b="1" dirty="0"/>
              <a:t>Electricity Generation</a:t>
            </a:r>
            <a:endParaRPr lang="en-IN" dirty="0"/>
          </a:p>
        </p:txBody>
      </p:sp>
      <p:sp>
        <p:nvSpPr>
          <p:cNvPr id="3" name="Content Placeholder 2">
            <a:extLst>
              <a:ext uri="{FF2B5EF4-FFF2-40B4-BE49-F238E27FC236}">
                <a16:creationId xmlns:a16="http://schemas.microsoft.com/office/drawing/2014/main" id="{5BE319B1-7C5B-867E-77C2-15C5970CD51D}"/>
              </a:ext>
            </a:extLst>
          </p:cNvPr>
          <p:cNvSpPr>
            <a:spLocks noGrp="1"/>
          </p:cNvSpPr>
          <p:nvPr>
            <p:ph idx="1"/>
          </p:nvPr>
        </p:nvSpPr>
        <p:spPr/>
        <p:txBody>
          <a:bodyPr/>
          <a:lstStyle/>
          <a:p>
            <a:pPr>
              <a:buFont typeface="Wingdings" panose="05000000000000000000" pitchFamily="2" charset="2"/>
              <a:buChar char="v"/>
            </a:pPr>
            <a:r>
              <a:rPr lang="en-US" b="0" i="0" dirty="0">
                <a:solidFill>
                  <a:srgbClr val="374151"/>
                </a:solidFill>
                <a:effectLst/>
                <a:latin typeface="Lato" panose="020F0502020204030203" pitchFamily="34" charset="0"/>
              </a:rPr>
              <a:t> Top 3 states according to the Total electricity generated by them between the years 2006 to 2016</a:t>
            </a:r>
          </a:p>
          <a:p>
            <a:pPr>
              <a:buFont typeface="Wingdings" panose="05000000000000000000" pitchFamily="2" charset="2"/>
              <a:buChar char="Ø"/>
            </a:pPr>
            <a:endParaRPr lang="en-US" b="0" i="0" dirty="0">
              <a:solidFill>
                <a:srgbClr val="374151"/>
              </a:solidFill>
              <a:effectLst/>
              <a:latin typeface="Lato" panose="020F0502020204030203" pitchFamily="34" charset="0"/>
            </a:endParaRPr>
          </a:p>
          <a:p>
            <a:endParaRPr lang="en-IN" dirty="0"/>
          </a:p>
        </p:txBody>
      </p:sp>
      <p:graphicFrame>
        <p:nvGraphicFramePr>
          <p:cNvPr id="4" name="Table 4">
            <a:extLst>
              <a:ext uri="{FF2B5EF4-FFF2-40B4-BE49-F238E27FC236}">
                <a16:creationId xmlns:a16="http://schemas.microsoft.com/office/drawing/2014/main" id="{7CCFF488-AC50-42C3-103F-7C25795E4CF1}"/>
              </a:ext>
            </a:extLst>
          </p:cNvPr>
          <p:cNvGraphicFramePr>
            <a:graphicFrameLocks noGrp="1"/>
          </p:cNvGraphicFramePr>
          <p:nvPr>
            <p:extLst>
              <p:ext uri="{D42A27DB-BD31-4B8C-83A1-F6EECF244321}">
                <p14:modId xmlns:p14="http://schemas.microsoft.com/office/powerpoint/2010/main" val="83442700"/>
              </p:ext>
            </p:extLst>
          </p:nvPr>
        </p:nvGraphicFramePr>
        <p:xfrm>
          <a:off x="1406852" y="3429001"/>
          <a:ext cx="6812700" cy="2604029"/>
        </p:xfrm>
        <a:graphic>
          <a:graphicData uri="http://schemas.openxmlformats.org/drawingml/2006/table">
            <a:tbl>
              <a:tblPr firstRow="1" bandRow="1">
                <a:tableStyleId>{5940675A-B579-460E-94D1-54222C63F5DA}</a:tableStyleId>
              </a:tblPr>
              <a:tblGrid>
                <a:gridCol w="848576">
                  <a:extLst>
                    <a:ext uri="{9D8B030D-6E8A-4147-A177-3AD203B41FA5}">
                      <a16:colId xmlns:a16="http://schemas.microsoft.com/office/drawing/2014/main" val="3002042171"/>
                    </a:ext>
                  </a:extLst>
                </a:gridCol>
                <a:gridCol w="2921397">
                  <a:extLst>
                    <a:ext uri="{9D8B030D-6E8A-4147-A177-3AD203B41FA5}">
                      <a16:colId xmlns:a16="http://schemas.microsoft.com/office/drawing/2014/main" val="3558611815"/>
                    </a:ext>
                  </a:extLst>
                </a:gridCol>
                <a:gridCol w="3042727">
                  <a:extLst>
                    <a:ext uri="{9D8B030D-6E8A-4147-A177-3AD203B41FA5}">
                      <a16:colId xmlns:a16="http://schemas.microsoft.com/office/drawing/2014/main" val="3032043296"/>
                    </a:ext>
                  </a:extLst>
                </a:gridCol>
              </a:tblGrid>
              <a:tr h="700587">
                <a:tc>
                  <a:txBody>
                    <a:bodyPr/>
                    <a:lstStyle/>
                    <a:p>
                      <a:pPr algn="ctr" fontAlgn="ctr"/>
                      <a:r>
                        <a:rPr lang="en-IN" b="1" dirty="0">
                          <a:effectLst/>
                        </a:rPr>
                        <a:t>Sr No.</a:t>
                      </a:r>
                    </a:p>
                  </a:txBody>
                  <a:tcPr anchor="ctr">
                    <a:solidFill>
                      <a:schemeClr val="accent1">
                        <a:lumMod val="60000"/>
                        <a:lumOff val="40000"/>
                      </a:schemeClr>
                    </a:solidFill>
                  </a:tcPr>
                </a:tc>
                <a:tc>
                  <a:txBody>
                    <a:bodyPr/>
                    <a:lstStyle/>
                    <a:p>
                      <a:pPr algn="ctr" fontAlgn="ctr"/>
                      <a:r>
                        <a:rPr lang="en-IN" b="1" dirty="0">
                          <a:effectLst/>
                        </a:rPr>
                        <a:t>State</a:t>
                      </a:r>
                    </a:p>
                  </a:txBody>
                  <a:tcPr anchor="ctr">
                    <a:solidFill>
                      <a:schemeClr val="accent1">
                        <a:lumMod val="60000"/>
                        <a:lumOff val="40000"/>
                      </a:schemeClr>
                    </a:solidFill>
                  </a:tcPr>
                </a:tc>
                <a:tc>
                  <a:txBody>
                    <a:bodyPr/>
                    <a:lstStyle/>
                    <a:p>
                      <a:pPr algn="ctr" fontAlgn="ctr"/>
                      <a:r>
                        <a:rPr lang="en-IN" b="1" dirty="0">
                          <a:effectLst/>
                        </a:rPr>
                        <a:t>Total Electricity Generated in MW</a:t>
                      </a:r>
                    </a:p>
                  </a:txBody>
                  <a:tcPr anchor="ctr">
                    <a:solidFill>
                      <a:schemeClr val="accent1">
                        <a:lumMod val="60000"/>
                        <a:lumOff val="40000"/>
                      </a:schemeClr>
                    </a:solidFill>
                  </a:tcPr>
                </a:tc>
                <a:extLst>
                  <a:ext uri="{0D108BD9-81ED-4DB2-BD59-A6C34878D82A}">
                    <a16:rowId xmlns:a16="http://schemas.microsoft.com/office/drawing/2014/main" val="157987524"/>
                  </a:ext>
                </a:extLst>
              </a:tr>
              <a:tr h="623282">
                <a:tc>
                  <a:txBody>
                    <a:bodyPr/>
                    <a:lstStyle/>
                    <a:p>
                      <a:pPr algn="ctr" fontAlgn="ctr"/>
                      <a:r>
                        <a:rPr lang="en-IN" b="1" dirty="0">
                          <a:effectLst/>
                        </a:rPr>
                        <a:t>1</a:t>
                      </a:r>
                    </a:p>
                  </a:txBody>
                  <a:tcPr anchor="ctr"/>
                </a:tc>
                <a:tc>
                  <a:txBody>
                    <a:bodyPr/>
                    <a:lstStyle/>
                    <a:p>
                      <a:pPr algn="ctr" fontAlgn="ctr"/>
                      <a:r>
                        <a:rPr lang="en-IN">
                          <a:effectLst/>
                        </a:rPr>
                        <a:t>Uttar Pradesh</a:t>
                      </a:r>
                    </a:p>
                  </a:txBody>
                  <a:tcPr anchor="ctr"/>
                </a:tc>
                <a:tc>
                  <a:txBody>
                    <a:bodyPr/>
                    <a:lstStyle/>
                    <a:p>
                      <a:pPr algn="ctr" fontAlgn="ctr"/>
                      <a:r>
                        <a:rPr lang="en-IN" dirty="0">
                          <a:effectLst/>
                        </a:rPr>
                        <a:t>11,63,717</a:t>
                      </a:r>
                    </a:p>
                  </a:txBody>
                  <a:tcPr anchor="ctr"/>
                </a:tc>
                <a:extLst>
                  <a:ext uri="{0D108BD9-81ED-4DB2-BD59-A6C34878D82A}">
                    <a16:rowId xmlns:a16="http://schemas.microsoft.com/office/drawing/2014/main" val="2514218068"/>
                  </a:ext>
                </a:extLst>
              </a:tr>
              <a:tr h="621563">
                <a:tc>
                  <a:txBody>
                    <a:bodyPr/>
                    <a:lstStyle/>
                    <a:p>
                      <a:pPr algn="ctr" fontAlgn="ctr"/>
                      <a:r>
                        <a:rPr lang="en-IN" b="1" dirty="0">
                          <a:effectLst/>
                        </a:rPr>
                        <a:t>2</a:t>
                      </a:r>
                    </a:p>
                  </a:txBody>
                  <a:tcPr anchor="ctr"/>
                </a:tc>
                <a:tc>
                  <a:txBody>
                    <a:bodyPr/>
                    <a:lstStyle/>
                    <a:p>
                      <a:pPr algn="ctr" fontAlgn="ctr"/>
                      <a:r>
                        <a:rPr lang="en-IN">
                          <a:effectLst/>
                        </a:rPr>
                        <a:t>Maharashtra</a:t>
                      </a:r>
                    </a:p>
                  </a:txBody>
                  <a:tcPr anchor="ctr"/>
                </a:tc>
                <a:tc>
                  <a:txBody>
                    <a:bodyPr/>
                    <a:lstStyle/>
                    <a:p>
                      <a:pPr algn="ctr" fontAlgn="ctr"/>
                      <a:endParaRPr lang="en-IN" dirty="0">
                        <a:effectLst/>
                      </a:endParaRPr>
                    </a:p>
                    <a:p>
                      <a:pPr algn="ctr" fontAlgn="ctr"/>
                      <a:r>
                        <a:rPr lang="en-IN" dirty="0">
                          <a:effectLst/>
                        </a:rPr>
                        <a:t>10,95,011</a:t>
                      </a:r>
                    </a:p>
                  </a:txBody>
                  <a:tcPr anchor="ctr"/>
                </a:tc>
                <a:extLst>
                  <a:ext uri="{0D108BD9-81ED-4DB2-BD59-A6C34878D82A}">
                    <a16:rowId xmlns:a16="http://schemas.microsoft.com/office/drawing/2014/main" val="3185968248"/>
                  </a:ext>
                </a:extLst>
              </a:tr>
              <a:tr h="621563">
                <a:tc>
                  <a:txBody>
                    <a:bodyPr/>
                    <a:lstStyle/>
                    <a:p>
                      <a:pPr algn="ctr" fontAlgn="ctr"/>
                      <a:r>
                        <a:rPr lang="en-IN" b="1" dirty="0">
                          <a:effectLst/>
                        </a:rPr>
                        <a:t>3</a:t>
                      </a:r>
                    </a:p>
                  </a:txBody>
                  <a:tcPr anchor="ctr"/>
                </a:tc>
                <a:tc>
                  <a:txBody>
                    <a:bodyPr/>
                    <a:lstStyle/>
                    <a:p>
                      <a:pPr algn="ctr" fontAlgn="ctr"/>
                      <a:r>
                        <a:rPr lang="en-IN" dirty="0">
                          <a:effectLst/>
                        </a:rPr>
                        <a:t>Gujarat</a:t>
                      </a:r>
                    </a:p>
                  </a:txBody>
                  <a:tcPr anchor="ctr"/>
                </a:tc>
                <a:tc>
                  <a:txBody>
                    <a:bodyPr/>
                    <a:lstStyle/>
                    <a:p>
                      <a:pPr algn="ctr" fontAlgn="ctr"/>
                      <a:endParaRPr lang="en-IN" dirty="0">
                        <a:effectLst/>
                      </a:endParaRPr>
                    </a:p>
                    <a:p>
                      <a:pPr algn="ctr" fontAlgn="ctr"/>
                      <a:r>
                        <a:rPr lang="en-IN" dirty="0">
                          <a:effectLst/>
                        </a:rPr>
                        <a:t>10,87,795</a:t>
                      </a:r>
                    </a:p>
                  </a:txBody>
                  <a:tcPr anchor="ctr"/>
                </a:tc>
                <a:extLst>
                  <a:ext uri="{0D108BD9-81ED-4DB2-BD59-A6C34878D82A}">
                    <a16:rowId xmlns:a16="http://schemas.microsoft.com/office/drawing/2014/main" val="3993244930"/>
                  </a:ext>
                </a:extLst>
              </a:tr>
            </a:tbl>
          </a:graphicData>
        </a:graphic>
      </p:graphicFrame>
    </p:spTree>
    <p:extLst>
      <p:ext uri="{BB962C8B-B14F-4D97-AF65-F5344CB8AC3E}">
        <p14:creationId xmlns:p14="http://schemas.microsoft.com/office/powerpoint/2010/main" val="1920263634"/>
      </p:ext>
    </p:extLst>
  </p:cSld>
  <p:clrMapOvr>
    <a:masterClrMapping/>
  </p:clrMapOvr>
  <mc:AlternateContent xmlns:mc="http://schemas.openxmlformats.org/markup-compatibility/2006">
    <mc:Choice xmlns:p14="http://schemas.microsoft.com/office/powerpoint/2010/main" Requires="p14">
      <p:transition spd="slow" p14:dur="2000" advTm="30428"/>
    </mc:Choice>
    <mc:Fallback>
      <p:transition spd="slow" advTm="3042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B147B-67CC-7DB0-4490-50DC993FF2F9}"/>
              </a:ext>
            </a:extLst>
          </p:cNvPr>
          <p:cNvSpPr>
            <a:spLocks noGrp="1"/>
          </p:cNvSpPr>
          <p:nvPr>
            <p:ph idx="1"/>
          </p:nvPr>
        </p:nvSpPr>
        <p:spPr>
          <a:xfrm>
            <a:off x="838200" y="2052735"/>
            <a:ext cx="10515600" cy="4124228"/>
          </a:xfrm>
        </p:spPr>
        <p:txBody>
          <a:bodyPr/>
          <a:lstStyle/>
          <a:p>
            <a:pPr>
              <a:buFont typeface="Wingdings" panose="05000000000000000000" pitchFamily="2" charset="2"/>
              <a:buChar char="v"/>
            </a:pPr>
            <a:r>
              <a:rPr lang="en-US" b="1" i="0" dirty="0">
                <a:solidFill>
                  <a:srgbClr val="374151"/>
                </a:solidFill>
                <a:effectLst/>
                <a:latin typeface="Lato" panose="020F0502020204030203" pitchFamily="34" charset="0"/>
              </a:rPr>
              <a:t>Top 3 states according to the Total kms of Road constructed:</a:t>
            </a:r>
          </a:p>
          <a:p>
            <a:pPr marL="0" indent="0">
              <a:buNone/>
            </a:pPr>
            <a:endParaRPr lang="en-US" b="1" i="0" dirty="0">
              <a:solidFill>
                <a:srgbClr val="374151"/>
              </a:solidFill>
              <a:effectLst/>
              <a:latin typeface="Lato" panose="020F0502020204030203" pitchFamily="34" charset="0"/>
            </a:endParaRPr>
          </a:p>
          <a:p>
            <a:pPr>
              <a:buFont typeface="Wingdings" panose="05000000000000000000" pitchFamily="2" charset="2"/>
              <a:buChar char="Ø"/>
            </a:pPr>
            <a:r>
              <a:rPr lang="en-IN" b="0" i="0" dirty="0">
                <a:solidFill>
                  <a:srgbClr val="000000"/>
                </a:solidFill>
                <a:effectLst/>
                <a:latin typeface="Helvetica Neue"/>
              </a:rPr>
              <a:t>Maharashtra</a:t>
            </a:r>
            <a:endParaRPr lang="en-US" b="0" dirty="0">
              <a:solidFill>
                <a:srgbClr val="374151"/>
              </a:solidFill>
              <a:latin typeface="Lato" panose="020F0502020204030203" pitchFamily="34" charset="0"/>
            </a:endParaRPr>
          </a:p>
          <a:p>
            <a:pPr>
              <a:buFont typeface="Wingdings" panose="05000000000000000000" pitchFamily="2" charset="2"/>
              <a:buChar char="Ø"/>
            </a:pPr>
            <a:r>
              <a:rPr lang="en-IN" b="0" i="0" dirty="0">
                <a:solidFill>
                  <a:srgbClr val="000000"/>
                </a:solidFill>
                <a:effectLst/>
                <a:latin typeface="Helvetica Neue"/>
              </a:rPr>
              <a:t>Karnataka</a:t>
            </a:r>
          </a:p>
          <a:p>
            <a:pPr>
              <a:buFont typeface="Wingdings" panose="05000000000000000000" pitchFamily="2" charset="2"/>
              <a:buChar char="Ø"/>
            </a:pPr>
            <a:r>
              <a:rPr lang="en-IN" b="0" i="0" dirty="0">
                <a:solidFill>
                  <a:srgbClr val="000000"/>
                </a:solidFill>
                <a:effectLst/>
                <a:latin typeface="Helvetica Neue"/>
              </a:rPr>
              <a:t>Gujarat</a:t>
            </a:r>
            <a:endParaRPr lang="en-IN" dirty="0"/>
          </a:p>
        </p:txBody>
      </p:sp>
      <p:sp>
        <p:nvSpPr>
          <p:cNvPr id="6" name="Title 1">
            <a:extLst>
              <a:ext uri="{FF2B5EF4-FFF2-40B4-BE49-F238E27FC236}">
                <a16:creationId xmlns:a16="http://schemas.microsoft.com/office/drawing/2014/main" id="{7EE22B6E-FC0A-09EF-67C4-D7BBE2181C70}"/>
              </a:ext>
            </a:extLst>
          </p:cNvPr>
          <p:cNvSpPr>
            <a:spLocks noGrp="1"/>
          </p:cNvSpPr>
          <p:nvPr>
            <p:ph type="title"/>
          </p:nvPr>
        </p:nvSpPr>
        <p:spPr>
          <a:xfrm>
            <a:off x="838200" y="318472"/>
            <a:ext cx="10515600" cy="1325563"/>
          </a:xfrm>
        </p:spPr>
        <p:txBody>
          <a:bodyPr/>
          <a:lstStyle/>
          <a:p>
            <a:pPr algn="ctr"/>
            <a:r>
              <a:rPr lang="en-IN" b="1" dirty="0">
                <a:solidFill>
                  <a:srgbClr val="374151"/>
                </a:solidFill>
                <a:latin typeface="Lato" panose="020F0502020204030203" pitchFamily="34" charset="0"/>
              </a:rPr>
              <a:t>State</a:t>
            </a:r>
            <a:r>
              <a:rPr lang="en-IN" b="1" dirty="0"/>
              <a:t> </a:t>
            </a:r>
            <a:r>
              <a:rPr lang="en-IN" b="1" dirty="0">
                <a:solidFill>
                  <a:srgbClr val="374151"/>
                </a:solidFill>
                <a:latin typeface="Lato" panose="020F0502020204030203" pitchFamily="34" charset="0"/>
              </a:rPr>
              <a:t>Highways</a:t>
            </a:r>
          </a:p>
        </p:txBody>
      </p:sp>
    </p:spTree>
    <p:extLst>
      <p:ext uri="{BB962C8B-B14F-4D97-AF65-F5344CB8AC3E}">
        <p14:creationId xmlns:p14="http://schemas.microsoft.com/office/powerpoint/2010/main" val="1676247221"/>
      </p:ext>
    </p:extLst>
  </p:cSld>
  <p:clrMapOvr>
    <a:masterClrMapping/>
  </p:clrMapOvr>
  <mc:AlternateContent xmlns:mc="http://schemas.openxmlformats.org/markup-compatibility/2006" xmlns:p14="http://schemas.microsoft.com/office/powerpoint/2010/main">
    <mc:Choice Requires="p14">
      <p:transition spd="slow" p14:dur="2000" advTm="14661"/>
    </mc:Choice>
    <mc:Fallback xmlns="">
      <p:transition spd="slow" advTm="1466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AD33B-BE2D-383B-661B-FFEE8EC06368}"/>
              </a:ext>
            </a:extLst>
          </p:cNvPr>
          <p:cNvSpPr>
            <a:spLocks noGrp="1"/>
          </p:cNvSpPr>
          <p:nvPr>
            <p:ph type="title"/>
          </p:nvPr>
        </p:nvSpPr>
        <p:spPr>
          <a:xfrm>
            <a:off x="838200" y="318472"/>
            <a:ext cx="10515600" cy="1325563"/>
          </a:xfrm>
        </p:spPr>
        <p:txBody>
          <a:bodyPr/>
          <a:lstStyle/>
          <a:p>
            <a:pPr algn="ctr"/>
            <a:r>
              <a:rPr lang="en-IN" b="1" dirty="0">
                <a:solidFill>
                  <a:srgbClr val="374151"/>
                </a:solidFill>
                <a:latin typeface="Lato" panose="020F0502020204030203" pitchFamily="34" charset="0"/>
              </a:rPr>
              <a:t>State</a:t>
            </a:r>
            <a:r>
              <a:rPr lang="en-IN" b="1" dirty="0"/>
              <a:t> </a:t>
            </a:r>
            <a:r>
              <a:rPr lang="en-IN" b="1" dirty="0">
                <a:solidFill>
                  <a:srgbClr val="374151"/>
                </a:solidFill>
                <a:latin typeface="Lato" panose="020F0502020204030203" pitchFamily="34" charset="0"/>
              </a:rPr>
              <a:t>Highways</a:t>
            </a:r>
          </a:p>
        </p:txBody>
      </p:sp>
      <p:pic>
        <p:nvPicPr>
          <p:cNvPr id="2051" name="Picture 3">
            <a:extLst>
              <a:ext uri="{FF2B5EF4-FFF2-40B4-BE49-F238E27FC236}">
                <a16:creationId xmlns:a16="http://schemas.microsoft.com/office/drawing/2014/main" id="{0B360FC1-6806-814F-FD82-06A99FA924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148" y="1820311"/>
            <a:ext cx="5130159" cy="4142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593688C0-BF64-7DDF-ED2C-5470E01D162A}"/>
              </a:ext>
            </a:extLst>
          </p:cNvPr>
          <p:cNvSpPr txBox="1">
            <a:spLocks/>
          </p:cNvSpPr>
          <p:nvPr/>
        </p:nvSpPr>
        <p:spPr>
          <a:xfrm>
            <a:off x="5928766" y="1820311"/>
            <a:ext cx="5699449" cy="4142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dirty="0">
                <a:solidFill>
                  <a:srgbClr val="374151"/>
                </a:solidFill>
                <a:latin typeface="Lato" panose="020F0502020204030203" pitchFamily="34" charset="0"/>
              </a:rPr>
              <a:t>Max Road Construction is done in Maharashtra State</a:t>
            </a:r>
          </a:p>
          <a:p>
            <a:pPr>
              <a:buFont typeface="Wingdings" panose="05000000000000000000" pitchFamily="2" charset="2"/>
              <a:buChar char="v"/>
            </a:pPr>
            <a:r>
              <a:rPr lang="en-US" sz="2000" dirty="0">
                <a:solidFill>
                  <a:srgbClr val="374151"/>
                </a:solidFill>
                <a:latin typeface="Lato" panose="020F0502020204030203" pitchFamily="34" charset="0"/>
              </a:rPr>
              <a:t>There is a sudden increase in Road construction </a:t>
            </a:r>
            <a:r>
              <a:rPr lang="en-US" sz="2000" dirty="0">
                <a:solidFill>
                  <a:srgbClr val="374151"/>
                </a:solidFill>
              </a:rPr>
              <a:t>rate</a:t>
            </a:r>
            <a:r>
              <a:rPr lang="en-US" sz="2000" dirty="0">
                <a:solidFill>
                  <a:srgbClr val="374151"/>
                </a:solidFill>
                <a:latin typeface="Lato" panose="020F0502020204030203" pitchFamily="34" charset="0"/>
              </a:rPr>
              <a:t> in Maharashtra between year 2012 and 2013</a:t>
            </a:r>
          </a:p>
          <a:p>
            <a:pPr>
              <a:buFont typeface="Wingdings" panose="05000000000000000000" pitchFamily="2" charset="2"/>
              <a:buChar char="v"/>
            </a:pPr>
            <a:r>
              <a:rPr lang="en-US" sz="2000" dirty="0">
                <a:solidFill>
                  <a:srgbClr val="374151"/>
                </a:solidFill>
                <a:latin typeface="Lato" panose="020F0502020204030203" pitchFamily="34" charset="0"/>
              </a:rPr>
              <a:t>For Karnataka &amp; Gujarat Road construction rate is almost constant every year.</a:t>
            </a:r>
            <a:endParaRPr lang="en-IN" sz="2000" dirty="0"/>
          </a:p>
        </p:txBody>
      </p:sp>
    </p:spTree>
    <p:extLst>
      <p:ext uri="{BB962C8B-B14F-4D97-AF65-F5344CB8AC3E}">
        <p14:creationId xmlns:p14="http://schemas.microsoft.com/office/powerpoint/2010/main" val="3353239755"/>
      </p:ext>
    </p:extLst>
  </p:cSld>
  <p:clrMapOvr>
    <a:masterClrMapping/>
  </p:clrMapOvr>
  <mc:AlternateContent xmlns:mc="http://schemas.openxmlformats.org/markup-compatibility/2006" xmlns:p14="http://schemas.microsoft.com/office/powerpoint/2010/main">
    <mc:Choice Requires="p14">
      <p:transition spd="slow" p14:dur="2000" advTm="20420"/>
    </mc:Choice>
    <mc:Fallback xmlns="">
      <p:transition spd="slow" advTm="2042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B147B-67CC-7DB0-4490-50DC993FF2F9}"/>
              </a:ext>
            </a:extLst>
          </p:cNvPr>
          <p:cNvSpPr>
            <a:spLocks noGrp="1"/>
          </p:cNvSpPr>
          <p:nvPr>
            <p:ph idx="1"/>
          </p:nvPr>
        </p:nvSpPr>
        <p:spPr>
          <a:xfrm>
            <a:off x="838200" y="2052735"/>
            <a:ext cx="10515600" cy="4124228"/>
          </a:xfrm>
        </p:spPr>
        <p:txBody>
          <a:bodyPr/>
          <a:lstStyle/>
          <a:p>
            <a:pPr>
              <a:buFont typeface="Wingdings" panose="05000000000000000000" pitchFamily="2" charset="2"/>
              <a:buChar char="v"/>
            </a:pPr>
            <a:r>
              <a:rPr lang="en-US" b="1" i="0" dirty="0">
                <a:solidFill>
                  <a:srgbClr val="374151"/>
                </a:solidFill>
                <a:effectLst/>
                <a:latin typeface="Lato" panose="020F0502020204030203" pitchFamily="34" charset="0"/>
              </a:rPr>
              <a:t>Top 3 states according to the Total kms of Road constructed:</a:t>
            </a:r>
          </a:p>
          <a:p>
            <a:pPr marL="0" indent="0">
              <a:buNone/>
            </a:pPr>
            <a:endParaRPr lang="en-US" b="1" i="0" dirty="0">
              <a:solidFill>
                <a:srgbClr val="374151"/>
              </a:solidFill>
              <a:effectLst/>
              <a:latin typeface="Lato" panose="020F0502020204030203" pitchFamily="34" charset="0"/>
            </a:endParaRPr>
          </a:p>
          <a:p>
            <a:pPr>
              <a:buFont typeface="Wingdings" panose="05000000000000000000" pitchFamily="2" charset="2"/>
              <a:buChar char="Ø"/>
            </a:pPr>
            <a:r>
              <a:rPr lang="en-IN" b="0" i="0" dirty="0">
                <a:solidFill>
                  <a:srgbClr val="000000"/>
                </a:solidFill>
                <a:effectLst/>
                <a:latin typeface="Helvetica Neue"/>
              </a:rPr>
              <a:t>Andhra Pradesh</a:t>
            </a:r>
          </a:p>
          <a:p>
            <a:pPr>
              <a:buFont typeface="Wingdings" panose="05000000000000000000" pitchFamily="2" charset="2"/>
              <a:buChar char="Ø"/>
            </a:pPr>
            <a:r>
              <a:rPr lang="en-IN" b="0" i="0" dirty="0">
                <a:solidFill>
                  <a:srgbClr val="000000"/>
                </a:solidFill>
                <a:effectLst/>
                <a:latin typeface="Helvetica Neue"/>
              </a:rPr>
              <a:t>Arunachal Pradesh</a:t>
            </a:r>
          </a:p>
          <a:p>
            <a:pPr>
              <a:buFont typeface="Wingdings" panose="05000000000000000000" pitchFamily="2" charset="2"/>
              <a:buChar char="Ø"/>
            </a:pPr>
            <a:r>
              <a:rPr lang="en-IN" b="0" i="0" dirty="0">
                <a:solidFill>
                  <a:srgbClr val="000000"/>
                </a:solidFill>
                <a:effectLst/>
                <a:latin typeface="Helvetica Neue"/>
              </a:rPr>
              <a:t>Assam</a:t>
            </a:r>
            <a:endParaRPr lang="en-IN" dirty="0">
              <a:solidFill>
                <a:srgbClr val="000000"/>
              </a:solidFill>
              <a:latin typeface="Helvetica Neue"/>
            </a:endParaRPr>
          </a:p>
        </p:txBody>
      </p:sp>
      <p:sp>
        <p:nvSpPr>
          <p:cNvPr id="5" name="Title 1">
            <a:extLst>
              <a:ext uri="{FF2B5EF4-FFF2-40B4-BE49-F238E27FC236}">
                <a16:creationId xmlns:a16="http://schemas.microsoft.com/office/drawing/2014/main" id="{73B34FD1-29E5-8C81-D900-ED7B3DCF5DF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err="1">
                <a:solidFill>
                  <a:srgbClr val="374151"/>
                </a:solidFill>
                <a:latin typeface="Lato" panose="020F0502020204030203" pitchFamily="34" charset="0"/>
              </a:rPr>
              <a:t>Pwd</a:t>
            </a:r>
            <a:r>
              <a:rPr lang="en-IN" b="1" dirty="0">
                <a:solidFill>
                  <a:srgbClr val="374151"/>
                </a:solidFill>
                <a:latin typeface="Lato" panose="020F0502020204030203" pitchFamily="34" charset="0"/>
              </a:rPr>
              <a:t> Roads</a:t>
            </a:r>
          </a:p>
        </p:txBody>
      </p:sp>
    </p:spTree>
    <p:extLst>
      <p:ext uri="{BB962C8B-B14F-4D97-AF65-F5344CB8AC3E}">
        <p14:creationId xmlns:p14="http://schemas.microsoft.com/office/powerpoint/2010/main" val="2656544240"/>
      </p:ext>
    </p:extLst>
  </p:cSld>
  <p:clrMapOvr>
    <a:masterClrMapping/>
  </p:clrMapOvr>
  <mc:AlternateContent xmlns:mc="http://schemas.openxmlformats.org/markup-compatibility/2006" xmlns:p14="http://schemas.microsoft.com/office/powerpoint/2010/main">
    <mc:Choice Requires="p14">
      <p:transition spd="slow" p14:dur="2000" advTm="16914"/>
    </mc:Choice>
    <mc:Fallback xmlns="">
      <p:transition spd="slow" advTm="1691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70F1-E6BA-E9B2-12EB-BAA4D5C74F2A}"/>
              </a:ext>
            </a:extLst>
          </p:cNvPr>
          <p:cNvSpPr>
            <a:spLocks noGrp="1"/>
          </p:cNvSpPr>
          <p:nvPr>
            <p:ph type="title"/>
          </p:nvPr>
        </p:nvSpPr>
        <p:spPr/>
        <p:txBody>
          <a:bodyPr vert="horz" lIns="91440" tIns="45720" rIns="91440" bIns="45720" rtlCol="0" anchor="ctr">
            <a:normAutofit/>
          </a:bodyPr>
          <a:lstStyle/>
          <a:p>
            <a:pPr algn="ctr"/>
            <a:r>
              <a:rPr lang="en-IN" b="1" dirty="0" err="1">
                <a:solidFill>
                  <a:srgbClr val="374151"/>
                </a:solidFill>
                <a:latin typeface="Lato" panose="020F0502020204030203" pitchFamily="34" charset="0"/>
              </a:rPr>
              <a:t>Pwd</a:t>
            </a:r>
            <a:r>
              <a:rPr lang="en-IN" b="1" dirty="0">
                <a:solidFill>
                  <a:srgbClr val="374151"/>
                </a:solidFill>
                <a:latin typeface="Lato" panose="020F0502020204030203" pitchFamily="34" charset="0"/>
              </a:rPr>
              <a:t> Roads</a:t>
            </a:r>
          </a:p>
        </p:txBody>
      </p:sp>
      <p:pic>
        <p:nvPicPr>
          <p:cNvPr id="6146" name="Picture 2">
            <a:extLst>
              <a:ext uri="{FF2B5EF4-FFF2-40B4-BE49-F238E27FC236}">
                <a16:creationId xmlns:a16="http://schemas.microsoft.com/office/drawing/2014/main" id="{1D7F002B-5FAA-A957-B949-89D92BA2A7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580" y="1820311"/>
            <a:ext cx="5085184" cy="374073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EAE81B8-B525-51F3-1AA9-EE7DAA33305B}"/>
              </a:ext>
            </a:extLst>
          </p:cNvPr>
          <p:cNvSpPr txBox="1">
            <a:spLocks/>
          </p:cNvSpPr>
          <p:nvPr/>
        </p:nvSpPr>
        <p:spPr>
          <a:xfrm>
            <a:off x="5928766" y="1912775"/>
            <a:ext cx="5699449" cy="404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dirty="0">
                <a:solidFill>
                  <a:srgbClr val="374151"/>
                </a:solidFill>
              </a:rPr>
              <a:t>Max Road Construction is done in Andhra Pradesh State</a:t>
            </a:r>
          </a:p>
          <a:p>
            <a:pPr>
              <a:buFont typeface="Wingdings" panose="05000000000000000000" pitchFamily="2" charset="2"/>
              <a:buChar char="v"/>
            </a:pPr>
            <a:r>
              <a:rPr lang="en-US" sz="2000" dirty="0">
                <a:solidFill>
                  <a:srgbClr val="374151"/>
                </a:solidFill>
              </a:rPr>
              <a:t>There is a sudden decrease in Road construction rate in Arunachal Pradesh between year 2011 and 2012 &amp;again increase in year 2013 to the same level as before year 2012 </a:t>
            </a:r>
          </a:p>
          <a:p>
            <a:pPr>
              <a:buFont typeface="Wingdings" panose="05000000000000000000" pitchFamily="2" charset="2"/>
              <a:buChar char="v"/>
            </a:pPr>
            <a:r>
              <a:rPr lang="en-US" sz="2000" dirty="0">
                <a:solidFill>
                  <a:srgbClr val="374151"/>
                </a:solidFill>
              </a:rPr>
              <a:t>For Andhra Pradesh construction rate is almost constant every year.</a:t>
            </a:r>
          </a:p>
          <a:p>
            <a:pPr>
              <a:buFont typeface="Wingdings" panose="05000000000000000000" pitchFamily="2" charset="2"/>
              <a:buChar char="v"/>
            </a:pPr>
            <a:r>
              <a:rPr lang="en-US" sz="2000" dirty="0">
                <a:solidFill>
                  <a:srgbClr val="374151"/>
                </a:solidFill>
              </a:rPr>
              <a:t>For Assam Road construction increased in year 2012 and constant after that.</a:t>
            </a:r>
            <a:endParaRPr lang="en-IN" sz="2000" dirty="0"/>
          </a:p>
        </p:txBody>
      </p:sp>
    </p:spTree>
    <p:extLst>
      <p:ext uri="{BB962C8B-B14F-4D97-AF65-F5344CB8AC3E}">
        <p14:creationId xmlns:p14="http://schemas.microsoft.com/office/powerpoint/2010/main" val="3629848135"/>
      </p:ext>
    </p:extLst>
  </p:cSld>
  <p:clrMapOvr>
    <a:masterClrMapping/>
  </p:clrMapOvr>
  <mc:AlternateContent xmlns:mc="http://schemas.openxmlformats.org/markup-compatibility/2006" xmlns:p14="http://schemas.microsoft.com/office/powerpoint/2010/main">
    <mc:Choice Requires="p14">
      <p:transition spd="slow" p14:dur="2000" advTm="36860"/>
    </mc:Choice>
    <mc:Fallback xmlns="">
      <p:transition spd="slow" advTm="3686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B147B-67CC-7DB0-4490-50DC993FF2F9}"/>
              </a:ext>
            </a:extLst>
          </p:cNvPr>
          <p:cNvSpPr>
            <a:spLocks noGrp="1"/>
          </p:cNvSpPr>
          <p:nvPr>
            <p:ph idx="1"/>
          </p:nvPr>
        </p:nvSpPr>
        <p:spPr>
          <a:xfrm>
            <a:off x="838200" y="2052735"/>
            <a:ext cx="10515600" cy="4124228"/>
          </a:xfrm>
        </p:spPr>
        <p:txBody>
          <a:bodyPr/>
          <a:lstStyle/>
          <a:p>
            <a:pPr>
              <a:buFont typeface="Wingdings" panose="05000000000000000000" pitchFamily="2" charset="2"/>
              <a:buChar char="v"/>
            </a:pPr>
            <a:r>
              <a:rPr lang="en-US" b="1" i="0" dirty="0">
                <a:solidFill>
                  <a:srgbClr val="374151"/>
                </a:solidFill>
                <a:effectLst/>
                <a:latin typeface="Lato" panose="020F0502020204030203" pitchFamily="34" charset="0"/>
              </a:rPr>
              <a:t>Top 3 states according to the Total kms of Road constructed:</a:t>
            </a:r>
          </a:p>
          <a:p>
            <a:pPr marL="0" indent="0">
              <a:buNone/>
            </a:pPr>
            <a:endParaRPr lang="en-US" b="1" i="0" dirty="0">
              <a:solidFill>
                <a:srgbClr val="374151"/>
              </a:solidFill>
              <a:effectLst/>
              <a:latin typeface="Lato" panose="020F0502020204030203" pitchFamily="34" charset="0"/>
            </a:endParaRPr>
          </a:p>
          <a:p>
            <a:pPr>
              <a:buFont typeface="Wingdings" panose="05000000000000000000" pitchFamily="2" charset="2"/>
              <a:buChar char="Ø"/>
            </a:pPr>
            <a:r>
              <a:rPr lang="en-IN" b="0" i="0" dirty="0">
                <a:solidFill>
                  <a:srgbClr val="000000"/>
                </a:solidFill>
                <a:effectLst/>
                <a:latin typeface="Helvetica Neue"/>
              </a:rPr>
              <a:t>West Bengal</a:t>
            </a:r>
          </a:p>
          <a:p>
            <a:pPr>
              <a:buFont typeface="Wingdings" panose="05000000000000000000" pitchFamily="2" charset="2"/>
              <a:buChar char="Ø"/>
            </a:pPr>
            <a:r>
              <a:rPr lang="en-IN" b="0" i="0" dirty="0">
                <a:solidFill>
                  <a:srgbClr val="000000"/>
                </a:solidFill>
                <a:effectLst/>
                <a:latin typeface="Helvetica Neue"/>
              </a:rPr>
              <a:t>Uttar Pradesh</a:t>
            </a:r>
          </a:p>
          <a:p>
            <a:pPr>
              <a:buFont typeface="Wingdings" panose="05000000000000000000" pitchFamily="2" charset="2"/>
              <a:buChar char="Ø"/>
            </a:pPr>
            <a:r>
              <a:rPr lang="en-IN" b="0" i="0" dirty="0">
                <a:solidFill>
                  <a:srgbClr val="000000"/>
                </a:solidFill>
                <a:effectLst/>
                <a:latin typeface="Helvetica Neue"/>
              </a:rPr>
              <a:t>Karnataka</a:t>
            </a:r>
          </a:p>
        </p:txBody>
      </p:sp>
      <p:sp>
        <p:nvSpPr>
          <p:cNvPr id="5" name="Title 1">
            <a:extLst>
              <a:ext uri="{FF2B5EF4-FFF2-40B4-BE49-F238E27FC236}">
                <a16:creationId xmlns:a16="http://schemas.microsoft.com/office/drawing/2014/main" id="{73B34FD1-29E5-8C81-D900-ED7B3DCF5DF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374151"/>
                </a:solidFill>
                <a:latin typeface="Lato" panose="020F0502020204030203" pitchFamily="34" charset="0"/>
              </a:rPr>
              <a:t>Urban Roads</a:t>
            </a:r>
          </a:p>
        </p:txBody>
      </p:sp>
    </p:spTree>
    <p:extLst>
      <p:ext uri="{BB962C8B-B14F-4D97-AF65-F5344CB8AC3E}">
        <p14:creationId xmlns:p14="http://schemas.microsoft.com/office/powerpoint/2010/main" val="3007378037"/>
      </p:ext>
    </p:extLst>
  </p:cSld>
  <p:clrMapOvr>
    <a:masterClrMapping/>
  </p:clrMapOvr>
  <mc:AlternateContent xmlns:mc="http://schemas.openxmlformats.org/markup-compatibility/2006" xmlns:p14="http://schemas.microsoft.com/office/powerpoint/2010/main">
    <mc:Choice Requires="p14">
      <p:transition spd="slow" p14:dur="2000" advTm="21725"/>
    </mc:Choice>
    <mc:Fallback xmlns="">
      <p:transition spd="slow" advTm="2172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E2F0B24-DBAB-E8D2-C5A1-0EFA7CA36D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6282" y="1912775"/>
            <a:ext cx="5145300" cy="4277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1">
            <a:extLst>
              <a:ext uri="{FF2B5EF4-FFF2-40B4-BE49-F238E27FC236}">
                <a16:creationId xmlns:a16="http://schemas.microsoft.com/office/drawing/2014/main" id="{278DEA1E-B622-508B-3705-FC13AAB27B7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374151"/>
                </a:solidFill>
                <a:latin typeface="Lato" panose="020F0502020204030203" pitchFamily="34" charset="0"/>
              </a:rPr>
              <a:t>Urban Roads</a:t>
            </a:r>
          </a:p>
        </p:txBody>
      </p:sp>
      <p:sp>
        <p:nvSpPr>
          <p:cNvPr id="8" name="Content Placeholder 2">
            <a:extLst>
              <a:ext uri="{FF2B5EF4-FFF2-40B4-BE49-F238E27FC236}">
                <a16:creationId xmlns:a16="http://schemas.microsoft.com/office/drawing/2014/main" id="{A90A3035-7BEB-A1E0-0D10-87EF8490FB95}"/>
              </a:ext>
            </a:extLst>
          </p:cNvPr>
          <p:cNvSpPr txBox="1">
            <a:spLocks/>
          </p:cNvSpPr>
          <p:nvPr/>
        </p:nvSpPr>
        <p:spPr>
          <a:xfrm>
            <a:off x="5928766" y="1912775"/>
            <a:ext cx="5699449" cy="404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dirty="0">
                <a:solidFill>
                  <a:srgbClr val="374151"/>
                </a:solidFill>
              </a:rPr>
              <a:t>Max Road Construction is done in West Bengal State</a:t>
            </a:r>
          </a:p>
          <a:p>
            <a:pPr>
              <a:buFont typeface="Wingdings" panose="05000000000000000000" pitchFamily="2" charset="2"/>
              <a:buChar char="v"/>
            </a:pPr>
            <a:r>
              <a:rPr lang="en-US" sz="2000" dirty="0">
                <a:solidFill>
                  <a:srgbClr val="374151"/>
                </a:solidFill>
              </a:rPr>
              <a:t>For west Bengal there is a drastic change in Road construction in 2009 it increased 3.5 times of that in year 2008</a:t>
            </a:r>
          </a:p>
          <a:p>
            <a:pPr>
              <a:buFont typeface="Wingdings" panose="05000000000000000000" pitchFamily="2" charset="2"/>
              <a:buChar char="v"/>
            </a:pPr>
            <a:r>
              <a:rPr lang="en-US" sz="2000" dirty="0">
                <a:solidFill>
                  <a:srgbClr val="374151"/>
                </a:solidFill>
              </a:rPr>
              <a:t>Again there is slow increase in Road construction rate from 2009 to 2012 for West Bengal</a:t>
            </a:r>
          </a:p>
          <a:p>
            <a:pPr>
              <a:buFont typeface="Wingdings" panose="05000000000000000000" pitchFamily="2" charset="2"/>
              <a:buChar char="v"/>
            </a:pPr>
            <a:r>
              <a:rPr lang="en-IN" sz="2000" dirty="0"/>
              <a:t>For </a:t>
            </a:r>
            <a:r>
              <a:rPr lang="en-IN" sz="2000" dirty="0" err="1"/>
              <a:t>karnataka</a:t>
            </a:r>
            <a:r>
              <a:rPr lang="en-IN" sz="2000" dirty="0"/>
              <a:t> state Road construction rate doubles from year 2012</a:t>
            </a:r>
          </a:p>
        </p:txBody>
      </p:sp>
    </p:spTree>
    <p:extLst>
      <p:ext uri="{BB962C8B-B14F-4D97-AF65-F5344CB8AC3E}">
        <p14:creationId xmlns:p14="http://schemas.microsoft.com/office/powerpoint/2010/main" val="1145840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1422"/>
    </mc:Choice>
    <mc:Fallback xmlns="">
      <p:transition spd="slow" advTm="3142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B147B-67CC-7DB0-4490-50DC993FF2F9}"/>
              </a:ext>
            </a:extLst>
          </p:cNvPr>
          <p:cNvSpPr>
            <a:spLocks noGrp="1"/>
          </p:cNvSpPr>
          <p:nvPr>
            <p:ph idx="1"/>
          </p:nvPr>
        </p:nvSpPr>
        <p:spPr>
          <a:xfrm>
            <a:off x="838200" y="2052735"/>
            <a:ext cx="10515600" cy="4124228"/>
          </a:xfrm>
        </p:spPr>
        <p:txBody>
          <a:bodyPr/>
          <a:lstStyle/>
          <a:p>
            <a:pPr>
              <a:buFont typeface="Wingdings" panose="05000000000000000000" pitchFamily="2" charset="2"/>
              <a:buChar char="v"/>
            </a:pPr>
            <a:r>
              <a:rPr lang="en-US" b="1" i="0" dirty="0">
                <a:solidFill>
                  <a:srgbClr val="374151"/>
                </a:solidFill>
                <a:effectLst/>
                <a:latin typeface="Lato" panose="020F0502020204030203" pitchFamily="34" charset="0"/>
              </a:rPr>
              <a:t>Top 3 states according to the Total kms of Road constructed:</a:t>
            </a:r>
          </a:p>
          <a:p>
            <a:pPr marL="0" indent="0">
              <a:buNone/>
            </a:pPr>
            <a:endParaRPr lang="en-US" b="1" i="0" dirty="0">
              <a:solidFill>
                <a:srgbClr val="374151"/>
              </a:solidFill>
              <a:effectLst/>
              <a:latin typeface="Lato" panose="020F0502020204030203" pitchFamily="34" charset="0"/>
            </a:endParaRPr>
          </a:p>
          <a:p>
            <a:pPr>
              <a:buFont typeface="Wingdings" panose="05000000000000000000" pitchFamily="2" charset="2"/>
              <a:buChar char="Ø"/>
            </a:pPr>
            <a:r>
              <a:rPr lang="en-IN" b="0" i="0" dirty="0">
                <a:solidFill>
                  <a:srgbClr val="000000"/>
                </a:solidFill>
                <a:effectLst/>
                <a:latin typeface="Helvetica Neue"/>
              </a:rPr>
              <a:t>Uttar Pradesh</a:t>
            </a:r>
          </a:p>
          <a:p>
            <a:pPr>
              <a:buFont typeface="Wingdings" panose="05000000000000000000" pitchFamily="2" charset="2"/>
              <a:buChar char="Ø"/>
            </a:pPr>
            <a:r>
              <a:rPr lang="en-IN" b="0" i="0" dirty="0">
                <a:solidFill>
                  <a:srgbClr val="000000"/>
                </a:solidFill>
                <a:effectLst/>
                <a:latin typeface="Helvetica Neue"/>
              </a:rPr>
              <a:t>Madhya Pradesh</a:t>
            </a:r>
          </a:p>
          <a:p>
            <a:pPr>
              <a:buFont typeface="Wingdings" panose="05000000000000000000" pitchFamily="2" charset="2"/>
              <a:buChar char="Ø"/>
            </a:pPr>
            <a:r>
              <a:rPr lang="en-IN" b="0" i="0" dirty="0">
                <a:solidFill>
                  <a:srgbClr val="000000"/>
                </a:solidFill>
                <a:effectLst/>
                <a:latin typeface="Helvetica Neue"/>
              </a:rPr>
              <a:t>Maharashtra</a:t>
            </a:r>
          </a:p>
        </p:txBody>
      </p:sp>
      <p:sp>
        <p:nvSpPr>
          <p:cNvPr id="5" name="Title 1">
            <a:extLst>
              <a:ext uri="{FF2B5EF4-FFF2-40B4-BE49-F238E27FC236}">
                <a16:creationId xmlns:a16="http://schemas.microsoft.com/office/drawing/2014/main" id="{73B34FD1-29E5-8C81-D900-ED7B3DCF5DF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374151"/>
                </a:solidFill>
                <a:latin typeface="Lato" panose="020F0502020204030203" pitchFamily="34" charset="0"/>
              </a:rPr>
              <a:t>Project Roads</a:t>
            </a:r>
          </a:p>
        </p:txBody>
      </p:sp>
    </p:spTree>
    <p:extLst>
      <p:ext uri="{BB962C8B-B14F-4D97-AF65-F5344CB8AC3E}">
        <p14:creationId xmlns:p14="http://schemas.microsoft.com/office/powerpoint/2010/main" val="1052919785"/>
      </p:ext>
    </p:extLst>
  </p:cSld>
  <p:clrMapOvr>
    <a:masterClrMapping/>
  </p:clrMapOvr>
  <mc:AlternateContent xmlns:mc="http://schemas.openxmlformats.org/markup-compatibility/2006" xmlns:p14="http://schemas.microsoft.com/office/powerpoint/2010/main">
    <mc:Choice Requires="p14">
      <p:transition spd="slow" p14:dur="2000" advTm="14568"/>
    </mc:Choice>
    <mc:Fallback xmlns="">
      <p:transition spd="slow" advTm="1456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2200ECB-BE44-762A-EC72-281B93268C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799" y="1912776"/>
            <a:ext cx="5104762" cy="37893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1">
            <a:extLst>
              <a:ext uri="{FF2B5EF4-FFF2-40B4-BE49-F238E27FC236}">
                <a16:creationId xmlns:a16="http://schemas.microsoft.com/office/drawing/2014/main" id="{5F2281BF-B261-B49B-8548-8E3B67D3041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374151"/>
                </a:solidFill>
                <a:latin typeface="Lato" panose="020F0502020204030203" pitchFamily="34" charset="0"/>
              </a:rPr>
              <a:t>Project Roads</a:t>
            </a:r>
          </a:p>
        </p:txBody>
      </p:sp>
      <p:sp>
        <p:nvSpPr>
          <p:cNvPr id="6" name="Content Placeholder 2">
            <a:extLst>
              <a:ext uri="{FF2B5EF4-FFF2-40B4-BE49-F238E27FC236}">
                <a16:creationId xmlns:a16="http://schemas.microsoft.com/office/drawing/2014/main" id="{7D75688C-1237-CA69-FB35-D59EA3D9B853}"/>
              </a:ext>
            </a:extLst>
          </p:cNvPr>
          <p:cNvSpPr txBox="1">
            <a:spLocks/>
          </p:cNvSpPr>
          <p:nvPr/>
        </p:nvSpPr>
        <p:spPr>
          <a:xfrm>
            <a:off x="5928766" y="1912775"/>
            <a:ext cx="5699449" cy="4049583"/>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Font typeface="Wingdings" panose="05000000000000000000" pitchFamily="2" charset="2"/>
              <a:buChar char="v"/>
              <a:defRPr sz="2000">
                <a:solidFill>
                  <a:srgbClr val="374151"/>
                </a:solidFill>
                <a:latin typeface="Lato" panose="020F0502020204030203"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Max Road Construction is done in Uttar Pradesh State</a:t>
            </a:r>
          </a:p>
          <a:p>
            <a:r>
              <a:rPr lang="en-US" dirty="0"/>
              <a:t>For Madhya Pradesh Road Construction rate is almost constant</a:t>
            </a:r>
          </a:p>
          <a:p>
            <a:r>
              <a:rPr lang="en-US" dirty="0"/>
              <a:t>There is slow increase in Road construction rate from 2009 to 2013 for Uttar Pradesh</a:t>
            </a:r>
          </a:p>
          <a:p>
            <a:r>
              <a:rPr lang="en-US" dirty="0"/>
              <a:t>For Maharashtra Road Construction rate is decreased after year 2011</a:t>
            </a:r>
          </a:p>
          <a:p>
            <a:endParaRPr lang="en-US" dirty="0"/>
          </a:p>
          <a:p>
            <a:endParaRPr lang="en-IN" dirty="0"/>
          </a:p>
        </p:txBody>
      </p:sp>
    </p:spTree>
    <p:extLst>
      <p:ext uri="{BB962C8B-B14F-4D97-AF65-F5344CB8AC3E}">
        <p14:creationId xmlns:p14="http://schemas.microsoft.com/office/powerpoint/2010/main" val="2842267745"/>
      </p:ext>
    </p:extLst>
  </p:cSld>
  <p:clrMapOvr>
    <a:masterClrMapping/>
  </p:clrMapOvr>
  <mc:AlternateContent xmlns:mc="http://schemas.openxmlformats.org/markup-compatibility/2006" xmlns:p14="http://schemas.microsoft.com/office/powerpoint/2010/main">
    <mc:Choice Requires="p14">
      <p:transition spd="slow" p14:dur="2000" advTm="32750"/>
    </mc:Choice>
    <mc:Fallback xmlns="">
      <p:transition spd="slow" advTm="3275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B147B-67CC-7DB0-4490-50DC993FF2F9}"/>
              </a:ext>
            </a:extLst>
          </p:cNvPr>
          <p:cNvSpPr>
            <a:spLocks noGrp="1"/>
          </p:cNvSpPr>
          <p:nvPr>
            <p:ph idx="1"/>
          </p:nvPr>
        </p:nvSpPr>
        <p:spPr>
          <a:xfrm>
            <a:off x="838200" y="2052735"/>
            <a:ext cx="10515600" cy="4124228"/>
          </a:xfrm>
        </p:spPr>
        <p:txBody>
          <a:bodyPr/>
          <a:lstStyle/>
          <a:p>
            <a:pPr>
              <a:buFont typeface="Wingdings" panose="05000000000000000000" pitchFamily="2" charset="2"/>
              <a:buChar char="v"/>
            </a:pPr>
            <a:r>
              <a:rPr lang="en-US" b="1" i="0" dirty="0">
                <a:solidFill>
                  <a:srgbClr val="374151"/>
                </a:solidFill>
                <a:effectLst/>
                <a:latin typeface="Lato" panose="020F0502020204030203" pitchFamily="34" charset="0"/>
              </a:rPr>
              <a:t>Top 3 states according to the Total kms of Road constructed:</a:t>
            </a:r>
          </a:p>
          <a:p>
            <a:pPr marL="0" indent="0">
              <a:buNone/>
            </a:pPr>
            <a:endParaRPr lang="en-US" b="1" i="0" dirty="0">
              <a:solidFill>
                <a:srgbClr val="374151"/>
              </a:solidFill>
              <a:effectLst/>
              <a:latin typeface="Lato" panose="020F0502020204030203" pitchFamily="34" charset="0"/>
            </a:endParaRPr>
          </a:p>
          <a:p>
            <a:pPr>
              <a:buFont typeface="Wingdings" panose="05000000000000000000" pitchFamily="2" charset="2"/>
              <a:buChar char="Ø"/>
            </a:pPr>
            <a:r>
              <a:rPr lang="en-IN" b="0" i="0" dirty="0">
                <a:solidFill>
                  <a:srgbClr val="000000"/>
                </a:solidFill>
                <a:effectLst/>
                <a:latin typeface="Helvetica Neue"/>
              </a:rPr>
              <a:t>Assam</a:t>
            </a:r>
          </a:p>
          <a:p>
            <a:pPr>
              <a:buFont typeface="Wingdings" panose="05000000000000000000" pitchFamily="2" charset="2"/>
              <a:buChar char="Ø"/>
            </a:pPr>
            <a:r>
              <a:rPr lang="en-IN" b="0" i="0" dirty="0">
                <a:solidFill>
                  <a:srgbClr val="000000"/>
                </a:solidFill>
                <a:effectLst/>
                <a:latin typeface="Helvetica Neue"/>
              </a:rPr>
              <a:t>Orissa</a:t>
            </a:r>
          </a:p>
          <a:p>
            <a:pPr>
              <a:buFont typeface="Wingdings" panose="05000000000000000000" pitchFamily="2" charset="2"/>
              <a:buChar char="Ø"/>
            </a:pPr>
            <a:r>
              <a:rPr lang="en-IN" b="0" i="0" dirty="0">
                <a:solidFill>
                  <a:srgbClr val="000000"/>
                </a:solidFill>
                <a:effectLst/>
                <a:latin typeface="Helvetica Neue"/>
              </a:rPr>
              <a:t>Maharashtra</a:t>
            </a:r>
            <a:endParaRPr lang="en-IN" dirty="0">
              <a:solidFill>
                <a:srgbClr val="000000"/>
              </a:solidFill>
              <a:latin typeface="Helvetica Neue"/>
            </a:endParaRPr>
          </a:p>
        </p:txBody>
      </p:sp>
      <p:sp>
        <p:nvSpPr>
          <p:cNvPr id="5" name="Title 1">
            <a:extLst>
              <a:ext uri="{FF2B5EF4-FFF2-40B4-BE49-F238E27FC236}">
                <a16:creationId xmlns:a16="http://schemas.microsoft.com/office/drawing/2014/main" id="{73B34FD1-29E5-8C81-D900-ED7B3DCF5DF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374151"/>
                </a:solidFill>
                <a:latin typeface="Lato" panose="020F0502020204030203" pitchFamily="34" charset="0"/>
              </a:rPr>
              <a:t>Rural Roads</a:t>
            </a:r>
          </a:p>
        </p:txBody>
      </p:sp>
    </p:spTree>
    <p:extLst>
      <p:ext uri="{BB962C8B-B14F-4D97-AF65-F5344CB8AC3E}">
        <p14:creationId xmlns:p14="http://schemas.microsoft.com/office/powerpoint/2010/main" val="3307013117"/>
      </p:ext>
    </p:extLst>
  </p:cSld>
  <p:clrMapOvr>
    <a:masterClrMapping/>
  </p:clrMapOvr>
  <mc:AlternateContent xmlns:mc="http://schemas.openxmlformats.org/markup-compatibility/2006" xmlns:p14="http://schemas.microsoft.com/office/powerpoint/2010/main">
    <mc:Choice Requires="p14">
      <p:transition spd="slow" p14:dur="2000" advTm="19308"/>
    </mc:Choice>
    <mc:Fallback xmlns="">
      <p:transition spd="slow" advTm="1930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343F956-39F0-3F31-47C5-8A40F38BD4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12775"/>
            <a:ext cx="4705349" cy="3928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1">
            <a:extLst>
              <a:ext uri="{FF2B5EF4-FFF2-40B4-BE49-F238E27FC236}">
                <a16:creationId xmlns:a16="http://schemas.microsoft.com/office/drawing/2014/main" id="{653251BB-65CB-7986-BC97-C7FD7868AF5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374151"/>
                </a:solidFill>
                <a:latin typeface="Lato" panose="020F0502020204030203" pitchFamily="34" charset="0"/>
              </a:rPr>
              <a:t>Rural Roads</a:t>
            </a:r>
          </a:p>
        </p:txBody>
      </p:sp>
      <p:sp>
        <p:nvSpPr>
          <p:cNvPr id="6" name="Content Placeholder 2">
            <a:extLst>
              <a:ext uri="{FF2B5EF4-FFF2-40B4-BE49-F238E27FC236}">
                <a16:creationId xmlns:a16="http://schemas.microsoft.com/office/drawing/2014/main" id="{DD136776-6F95-C42B-BEA7-8B1D59B4CA77}"/>
              </a:ext>
            </a:extLst>
          </p:cNvPr>
          <p:cNvSpPr txBox="1">
            <a:spLocks/>
          </p:cNvSpPr>
          <p:nvPr/>
        </p:nvSpPr>
        <p:spPr>
          <a:xfrm>
            <a:off x="5928766" y="1912775"/>
            <a:ext cx="5699449" cy="4049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dirty="0">
                <a:solidFill>
                  <a:srgbClr val="374151"/>
                </a:solidFill>
                <a:latin typeface="Lato" panose="020F0502020204030203" pitchFamily="34" charset="0"/>
              </a:rPr>
              <a:t>As the data is available only for 2 years Based on that we can say there is Major increase in Road Construction in Maharashtra  in year 2013 </a:t>
            </a:r>
          </a:p>
          <a:p>
            <a:pPr>
              <a:buFont typeface="Wingdings" panose="05000000000000000000" pitchFamily="2" charset="2"/>
              <a:buChar char="v"/>
            </a:pPr>
            <a:endParaRPr lang="en-US" sz="2000" b="1" dirty="0">
              <a:solidFill>
                <a:srgbClr val="374151"/>
              </a:solidFill>
              <a:latin typeface="Lato" panose="020F0502020204030203" pitchFamily="34" charset="0"/>
            </a:endParaRPr>
          </a:p>
          <a:p>
            <a:pPr>
              <a:buFont typeface="Wingdings" panose="05000000000000000000" pitchFamily="2" charset="2"/>
              <a:buChar char="v"/>
            </a:pPr>
            <a:r>
              <a:rPr lang="en-IN" sz="2000" dirty="0"/>
              <a:t>For Assam And Orissa Road Construction rate is increase slightly in year 2013.</a:t>
            </a:r>
          </a:p>
        </p:txBody>
      </p:sp>
    </p:spTree>
    <p:extLst>
      <p:ext uri="{BB962C8B-B14F-4D97-AF65-F5344CB8AC3E}">
        <p14:creationId xmlns:p14="http://schemas.microsoft.com/office/powerpoint/2010/main" val="2287878736"/>
      </p:ext>
    </p:extLst>
  </p:cSld>
  <p:clrMapOvr>
    <a:masterClrMapping/>
  </p:clrMapOvr>
  <mc:AlternateContent xmlns:mc="http://schemas.openxmlformats.org/markup-compatibility/2006" xmlns:p14="http://schemas.microsoft.com/office/powerpoint/2010/main">
    <mc:Choice Requires="p14">
      <p:transition spd="slow" p14:dur="2000" advTm="22928"/>
    </mc:Choice>
    <mc:Fallback xmlns="">
      <p:transition spd="slow" advTm="2292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DDFCAE7-A310-6293-6047-EF8B375915D6}"/>
              </a:ext>
            </a:extLst>
          </p:cNvPr>
          <p:cNvSpPr>
            <a:spLocks noGrp="1"/>
          </p:cNvSpPr>
          <p:nvPr>
            <p:ph idx="1"/>
          </p:nvPr>
        </p:nvSpPr>
        <p:spPr>
          <a:xfrm>
            <a:off x="6778885" y="1690688"/>
            <a:ext cx="5003539" cy="4365819"/>
          </a:xfrm>
        </p:spPr>
        <p:txBody>
          <a:bodyPr/>
          <a:lstStyle/>
          <a:p>
            <a:pPr>
              <a:buFont typeface="Wingdings" panose="05000000000000000000" pitchFamily="2" charset="2"/>
              <a:buChar char="v"/>
            </a:pPr>
            <a:r>
              <a:rPr lang="en-IN" dirty="0"/>
              <a:t>For All 3 top electricity generating states we can see that rate of electricity generation keep on increasing from year 2006 to 2015 and then decreases in year 2016.</a:t>
            </a:r>
          </a:p>
        </p:txBody>
      </p:sp>
      <p:pic>
        <p:nvPicPr>
          <p:cNvPr id="3076" name="Picture 4">
            <a:extLst>
              <a:ext uri="{FF2B5EF4-FFF2-40B4-BE49-F238E27FC236}">
                <a16:creationId xmlns:a16="http://schemas.microsoft.com/office/drawing/2014/main" id="{49387953-3B33-C7BB-896C-700879934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83" y="1821687"/>
            <a:ext cx="5544717" cy="410381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FC7071A6-F720-A951-163D-6FB1ED76EEF4}"/>
              </a:ext>
            </a:extLst>
          </p:cNvPr>
          <p:cNvSpPr>
            <a:spLocks noGrp="1"/>
          </p:cNvSpPr>
          <p:nvPr>
            <p:ph type="title"/>
          </p:nvPr>
        </p:nvSpPr>
        <p:spPr>
          <a:xfrm>
            <a:off x="838200" y="365125"/>
            <a:ext cx="10515600" cy="1325563"/>
          </a:xfrm>
        </p:spPr>
        <p:txBody>
          <a:bodyPr/>
          <a:lstStyle/>
          <a:p>
            <a:pPr algn="ctr"/>
            <a:r>
              <a:rPr lang="en-IN" b="1" dirty="0"/>
              <a:t>Electricity Generation in top 3 states</a:t>
            </a:r>
            <a:endParaRPr lang="en-IN" dirty="0"/>
          </a:p>
        </p:txBody>
      </p:sp>
    </p:spTree>
    <p:extLst>
      <p:ext uri="{BB962C8B-B14F-4D97-AF65-F5344CB8AC3E}">
        <p14:creationId xmlns:p14="http://schemas.microsoft.com/office/powerpoint/2010/main" val="2279071437"/>
      </p:ext>
    </p:extLst>
  </p:cSld>
  <p:clrMapOvr>
    <a:masterClrMapping/>
  </p:clrMapOvr>
  <mc:AlternateContent xmlns:mc="http://schemas.openxmlformats.org/markup-compatibility/2006">
    <mc:Choice xmlns:p14="http://schemas.microsoft.com/office/powerpoint/2010/main" Requires="p14">
      <p:transition spd="slow" p14:dur="2000" advTm="17066"/>
    </mc:Choice>
    <mc:Fallback>
      <p:transition spd="slow" advTm="170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BE80-42CB-B2CF-CF80-0819ED058EBE}"/>
              </a:ext>
            </a:extLst>
          </p:cNvPr>
          <p:cNvSpPr>
            <a:spLocks noGrp="1"/>
          </p:cNvSpPr>
          <p:nvPr>
            <p:ph type="title"/>
          </p:nvPr>
        </p:nvSpPr>
        <p:spPr/>
        <p:txBody>
          <a:bodyPr vert="horz" lIns="91440" tIns="45720" rIns="91440" bIns="45720" rtlCol="0" anchor="ctr">
            <a:normAutofit/>
          </a:bodyPr>
          <a:lstStyle/>
          <a:p>
            <a:pPr algn="ctr"/>
            <a:r>
              <a:rPr lang="en-IN" b="1" dirty="0">
                <a:solidFill>
                  <a:srgbClr val="374151"/>
                </a:solidFill>
                <a:latin typeface="Lato" panose="020F0502020204030203" pitchFamily="34" charset="0"/>
              </a:rPr>
              <a:t>Road Per Person</a:t>
            </a:r>
            <a:br>
              <a:rPr lang="en-IN" b="1" dirty="0">
                <a:solidFill>
                  <a:srgbClr val="374151"/>
                </a:solidFill>
                <a:latin typeface="Lato" panose="020F0502020204030203" pitchFamily="34" charset="0"/>
              </a:rPr>
            </a:br>
            <a:endParaRPr lang="en-IN" b="1" dirty="0">
              <a:solidFill>
                <a:srgbClr val="374151"/>
              </a:solidFill>
              <a:latin typeface="Lato" panose="020F0502020204030203" pitchFamily="34" charset="0"/>
            </a:endParaRPr>
          </a:p>
        </p:txBody>
      </p:sp>
      <p:graphicFrame>
        <p:nvGraphicFramePr>
          <p:cNvPr id="4" name="Table 4">
            <a:extLst>
              <a:ext uri="{FF2B5EF4-FFF2-40B4-BE49-F238E27FC236}">
                <a16:creationId xmlns:a16="http://schemas.microsoft.com/office/drawing/2014/main" id="{5E8AFC62-3657-32F2-AA7F-7E0C9FE49D9C}"/>
              </a:ext>
            </a:extLst>
          </p:cNvPr>
          <p:cNvGraphicFramePr>
            <a:graphicFrameLocks noGrp="1"/>
          </p:cNvGraphicFramePr>
          <p:nvPr>
            <p:ph idx="1"/>
            <p:extLst>
              <p:ext uri="{D42A27DB-BD31-4B8C-83A1-F6EECF244321}">
                <p14:modId xmlns:p14="http://schemas.microsoft.com/office/powerpoint/2010/main" val="3327440551"/>
              </p:ext>
            </p:extLst>
          </p:nvPr>
        </p:nvGraphicFramePr>
        <p:xfrm>
          <a:off x="614265" y="1202301"/>
          <a:ext cx="10965025" cy="5212080"/>
        </p:xfrm>
        <a:graphic>
          <a:graphicData uri="http://schemas.openxmlformats.org/drawingml/2006/table">
            <a:tbl>
              <a:tblPr firstRow="1" bandRow="1">
                <a:tableStyleId>{5C22544A-7EE6-4342-B048-85BDC9FD1C3A}</a:tableStyleId>
              </a:tblPr>
              <a:tblGrid>
                <a:gridCol w="1513115">
                  <a:extLst>
                    <a:ext uri="{9D8B030D-6E8A-4147-A177-3AD203B41FA5}">
                      <a16:colId xmlns:a16="http://schemas.microsoft.com/office/drawing/2014/main" val="1958041747"/>
                    </a:ext>
                  </a:extLst>
                </a:gridCol>
                <a:gridCol w="1633079">
                  <a:extLst>
                    <a:ext uri="{9D8B030D-6E8A-4147-A177-3AD203B41FA5}">
                      <a16:colId xmlns:a16="http://schemas.microsoft.com/office/drawing/2014/main" val="184056279"/>
                    </a:ext>
                  </a:extLst>
                </a:gridCol>
                <a:gridCol w="1573097">
                  <a:extLst>
                    <a:ext uri="{9D8B030D-6E8A-4147-A177-3AD203B41FA5}">
                      <a16:colId xmlns:a16="http://schemas.microsoft.com/office/drawing/2014/main" val="1430982463"/>
                    </a:ext>
                  </a:extLst>
                </a:gridCol>
                <a:gridCol w="1573097">
                  <a:extLst>
                    <a:ext uri="{9D8B030D-6E8A-4147-A177-3AD203B41FA5}">
                      <a16:colId xmlns:a16="http://schemas.microsoft.com/office/drawing/2014/main" val="2878746343"/>
                    </a:ext>
                  </a:extLst>
                </a:gridCol>
                <a:gridCol w="1573097">
                  <a:extLst>
                    <a:ext uri="{9D8B030D-6E8A-4147-A177-3AD203B41FA5}">
                      <a16:colId xmlns:a16="http://schemas.microsoft.com/office/drawing/2014/main" val="3886025687"/>
                    </a:ext>
                  </a:extLst>
                </a:gridCol>
                <a:gridCol w="1573097">
                  <a:extLst>
                    <a:ext uri="{9D8B030D-6E8A-4147-A177-3AD203B41FA5}">
                      <a16:colId xmlns:a16="http://schemas.microsoft.com/office/drawing/2014/main" val="1403343288"/>
                    </a:ext>
                  </a:extLst>
                </a:gridCol>
                <a:gridCol w="1526443">
                  <a:extLst>
                    <a:ext uri="{9D8B030D-6E8A-4147-A177-3AD203B41FA5}">
                      <a16:colId xmlns:a16="http://schemas.microsoft.com/office/drawing/2014/main" val="1573557881"/>
                    </a:ext>
                  </a:extLst>
                </a:gridCol>
              </a:tblGrid>
              <a:tr h="484116">
                <a:tc>
                  <a:txBody>
                    <a:bodyPr/>
                    <a:lstStyle/>
                    <a:p>
                      <a:pPr algn="r" fontAlgn="ctr"/>
                      <a:r>
                        <a:rPr lang="en-IN" b="1" dirty="0">
                          <a:effectLst/>
                        </a:rPr>
                        <a:t>Sr No.</a:t>
                      </a:r>
                    </a:p>
                  </a:txBody>
                  <a:tcPr anchor="ctr"/>
                </a:tc>
                <a:tc>
                  <a:txBody>
                    <a:bodyPr/>
                    <a:lstStyle/>
                    <a:p>
                      <a:pPr algn="r" fontAlgn="ctr"/>
                      <a:br>
                        <a:rPr lang="en-IN" b="1" dirty="0">
                          <a:effectLst/>
                        </a:rPr>
                      </a:br>
                      <a:r>
                        <a:rPr lang="en-IN" b="1" dirty="0">
                          <a:effectLst/>
                        </a:rPr>
                        <a:t>State</a:t>
                      </a:r>
                    </a:p>
                  </a:txBody>
                  <a:tcPr anchor="ctr"/>
                </a:tc>
                <a:tc>
                  <a:txBody>
                    <a:bodyPr/>
                    <a:lstStyle/>
                    <a:p>
                      <a:pPr algn="r" fontAlgn="ctr"/>
                      <a:r>
                        <a:rPr lang="en-IN" b="1" dirty="0">
                          <a:effectLst/>
                        </a:rPr>
                        <a:t>Total Urban Road</a:t>
                      </a:r>
                    </a:p>
                  </a:txBody>
                  <a:tcPr anchor="ctr"/>
                </a:tc>
                <a:tc>
                  <a:txBody>
                    <a:bodyPr/>
                    <a:lstStyle/>
                    <a:p>
                      <a:pPr algn="r" fontAlgn="ctr"/>
                      <a:r>
                        <a:rPr lang="en-IN" b="1" dirty="0">
                          <a:effectLst/>
                        </a:rPr>
                        <a:t>Total Rural Road</a:t>
                      </a:r>
                    </a:p>
                  </a:txBody>
                  <a:tcPr anchor="ctr"/>
                </a:tc>
                <a:tc>
                  <a:txBody>
                    <a:bodyPr/>
                    <a:lstStyle/>
                    <a:p>
                      <a:pPr algn="r" fontAlgn="ctr"/>
                      <a:r>
                        <a:rPr lang="en-IN" b="1" dirty="0">
                          <a:effectLst/>
                        </a:rPr>
                        <a:t>Total</a:t>
                      </a:r>
                    </a:p>
                  </a:txBody>
                  <a:tcPr anchor="ctr"/>
                </a:tc>
                <a:tc>
                  <a:txBody>
                    <a:bodyPr/>
                    <a:lstStyle/>
                    <a:p>
                      <a:pPr algn="r" fontAlgn="ctr"/>
                      <a:r>
                        <a:rPr lang="en-IN" b="1" dirty="0">
                          <a:effectLst/>
                        </a:rPr>
                        <a:t>Population as on 2013</a:t>
                      </a:r>
                    </a:p>
                  </a:txBody>
                  <a:tcPr anchor="ctr"/>
                </a:tc>
                <a:tc>
                  <a:txBody>
                    <a:bodyPr/>
                    <a:lstStyle/>
                    <a:p>
                      <a:pPr algn="r" fontAlgn="ctr"/>
                      <a:r>
                        <a:rPr lang="en-IN" b="1" dirty="0">
                          <a:effectLst/>
                        </a:rPr>
                        <a:t>Road per person</a:t>
                      </a:r>
                    </a:p>
                  </a:txBody>
                  <a:tcPr anchor="ctr"/>
                </a:tc>
                <a:extLst>
                  <a:ext uri="{0D108BD9-81ED-4DB2-BD59-A6C34878D82A}">
                    <a16:rowId xmlns:a16="http://schemas.microsoft.com/office/drawing/2014/main" val="1464357368"/>
                  </a:ext>
                </a:extLst>
              </a:tr>
              <a:tr h="280480">
                <a:tc>
                  <a:txBody>
                    <a:bodyPr/>
                    <a:lstStyle/>
                    <a:p>
                      <a:pPr algn="r" fontAlgn="ctr"/>
                      <a:r>
                        <a:rPr lang="en-IN" b="1">
                          <a:effectLst/>
                        </a:rPr>
                        <a:t>0</a:t>
                      </a:r>
                    </a:p>
                  </a:txBody>
                  <a:tcPr anchor="ctr"/>
                </a:tc>
                <a:tc>
                  <a:txBody>
                    <a:bodyPr/>
                    <a:lstStyle/>
                    <a:p>
                      <a:pPr algn="r" fontAlgn="ctr"/>
                      <a:r>
                        <a:rPr lang="en-IN">
                          <a:effectLst/>
                        </a:rPr>
                        <a:t>West Bengal</a:t>
                      </a:r>
                    </a:p>
                  </a:txBody>
                  <a:tcPr anchor="ctr"/>
                </a:tc>
                <a:tc>
                  <a:txBody>
                    <a:bodyPr/>
                    <a:lstStyle/>
                    <a:p>
                      <a:pPr algn="r" fontAlgn="ctr"/>
                      <a:r>
                        <a:rPr lang="en-IN">
                          <a:effectLst/>
                        </a:rPr>
                        <a:t>499755</a:t>
                      </a:r>
                    </a:p>
                  </a:txBody>
                  <a:tcPr anchor="ctr"/>
                </a:tc>
                <a:tc>
                  <a:txBody>
                    <a:bodyPr/>
                    <a:lstStyle/>
                    <a:p>
                      <a:pPr algn="r" fontAlgn="ctr"/>
                      <a:r>
                        <a:rPr lang="en-IN">
                          <a:effectLst/>
                        </a:rPr>
                        <a:t>356550</a:t>
                      </a:r>
                    </a:p>
                  </a:txBody>
                  <a:tcPr anchor="ctr"/>
                </a:tc>
                <a:tc>
                  <a:txBody>
                    <a:bodyPr/>
                    <a:lstStyle/>
                    <a:p>
                      <a:pPr algn="r" fontAlgn="ctr"/>
                      <a:r>
                        <a:rPr lang="en-IN">
                          <a:effectLst/>
                        </a:rPr>
                        <a:t>856305</a:t>
                      </a:r>
                    </a:p>
                  </a:txBody>
                  <a:tcPr anchor="ctr"/>
                </a:tc>
                <a:tc>
                  <a:txBody>
                    <a:bodyPr/>
                    <a:lstStyle/>
                    <a:p>
                      <a:pPr algn="r" fontAlgn="ctr"/>
                      <a:r>
                        <a:rPr lang="en-IN">
                          <a:effectLst/>
                        </a:rPr>
                        <a:t>91276115</a:t>
                      </a:r>
                    </a:p>
                  </a:txBody>
                  <a:tcPr anchor="ctr"/>
                </a:tc>
                <a:tc>
                  <a:txBody>
                    <a:bodyPr/>
                    <a:lstStyle/>
                    <a:p>
                      <a:pPr algn="r" fontAlgn="ctr"/>
                      <a:r>
                        <a:rPr lang="en-IN">
                          <a:effectLst/>
                        </a:rPr>
                        <a:t>0.009381</a:t>
                      </a:r>
                    </a:p>
                  </a:txBody>
                  <a:tcPr anchor="ctr"/>
                </a:tc>
                <a:extLst>
                  <a:ext uri="{0D108BD9-81ED-4DB2-BD59-A6C34878D82A}">
                    <a16:rowId xmlns:a16="http://schemas.microsoft.com/office/drawing/2014/main" val="1775395730"/>
                  </a:ext>
                </a:extLst>
              </a:tr>
              <a:tr h="280480">
                <a:tc>
                  <a:txBody>
                    <a:bodyPr/>
                    <a:lstStyle/>
                    <a:p>
                      <a:pPr algn="r" fontAlgn="ctr"/>
                      <a:r>
                        <a:rPr lang="en-IN" b="1">
                          <a:effectLst/>
                        </a:rPr>
                        <a:t>1</a:t>
                      </a:r>
                    </a:p>
                  </a:txBody>
                  <a:tcPr anchor="ctr"/>
                </a:tc>
                <a:tc>
                  <a:txBody>
                    <a:bodyPr/>
                    <a:lstStyle/>
                    <a:p>
                      <a:pPr algn="r" fontAlgn="ctr"/>
                      <a:r>
                        <a:rPr lang="en-IN">
                          <a:effectLst/>
                        </a:rPr>
                        <a:t>Uttar Pradesh</a:t>
                      </a:r>
                    </a:p>
                  </a:txBody>
                  <a:tcPr anchor="ctr"/>
                </a:tc>
                <a:tc>
                  <a:txBody>
                    <a:bodyPr/>
                    <a:lstStyle/>
                    <a:p>
                      <a:pPr algn="r" fontAlgn="ctr"/>
                      <a:r>
                        <a:rPr lang="en-IN">
                          <a:effectLst/>
                        </a:rPr>
                        <a:t>403603</a:t>
                      </a:r>
                    </a:p>
                  </a:txBody>
                  <a:tcPr anchor="ctr"/>
                </a:tc>
                <a:tc>
                  <a:txBody>
                    <a:bodyPr/>
                    <a:lstStyle/>
                    <a:p>
                      <a:pPr algn="r" fontAlgn="ctr"/>
                      <a:r>
                        <a:rPr lang="en-IN">
                          <a:effectLst/>
                        </a:rPr>
                        <a:t>200881</a:t>
                      </a:r>
                    </a:p>
                  </a:txBody>
                  <a:tcPr anchor="ctr"/>
                </a:tc>
                <a:tc>
                  <a:txBody>
                    <a:bodyPr/>
                    <a:lstStyle/>
                    <a:p>
                      <a:pPr algn="r" fontAlgn="ctr"/>
                      <a:r>
                        <a:rPr lang="en-IN">
                          <a:effectLst/>
                        </a:rPr>
                        <a:t>604484</a:t>
                      </a:r>
                    </a:p>
                  </a:txBody>
                  <a:tcPr anchor="ctr"/>
                </a:tc>
                <a:tc>
                  <a:txBody>
                    <a:bodyPr/>
                    <a:lstStyle/>
                    <a:p>
                      <a:pPr algn="r" fontAlgn="ctr"/>
                      <a:r>
                        <a:rPr lang="en-IN">
                          <a:effectLst/>
                        </a:rPr>
                        <a:t>199812341</a:t>
                      </a:r>
                    </a:p>
                  </a:txBody>
                  <a:tcPr anchor="ctr"/>
                </a:tc>
                <a:tc>
                  <a:txBody>
                    <a:bodyPr/>
                    <a:lstStyle/>
                    <a:p>
                      <a:pPr algn="r" fontAlgn="ctr"/>
                      <a:r>
                        <a:rPr lang="en-IN">
                          <a:effectLst/>
                        </a:rPr>
                        <a:t>0.003025</a:t>
                      </a:r>
                    </a:p>
                  </a:txBody>
                  <a:tcPr anchor="ctr"/>
                </a:tc>
                <a:extLst>
                  <a:ext uri="{0D108BD9-81ED-4DB2-BD59-A6C34878D82A}">
                    <a16:rowId xmlns:a16="http://schemas.microsoft.com/office/drawing/2014/main" val="871010370"/>
                  </a:ext>
                </a:extLst>
              </a:tr>
              <a:tr h="280480">
                <a:tc>
                  <a:txBody>
                    <a:bodyPr/>
                    <a:lstStyle/>
                    <a:p>
                      <a:pPr algn="r" fontAlgn="ctr"/>
                      <a:r>
                        <a:rPr lang="en-IN" b="1">
                          <a:effectLst/>
                        </a:rPr>
                        <a:t>2</a:t>
                      </a:r>
                    </a:p>
                  </a:txBody>
                  <a:tcPr anchor="ctr"/>
                </a:tc>
                <a:tc>
                  <a:txBody>
                    <a:bodyPr/>
                    <a:lstStyle/>
                    <a:p>
                      <a:pPr algn="r" fontAlgn="ctr"/>
                      <a:r>
                        <a:rPr lang="en-IN">
                          <a:effectLst/>
                        </a:rPr>
                        <a:t>Karnataka</a:t>
                      </a:r>
                    </a:p>
                  </a:txBody>
                  <a:tcPr anchor="ctr"/>
                </a:tc>
                <a:tc>
                  <a:txBody>
                    <a:bodyPr/>
                    <a:lstStyle/>
                    <a:p>
                      <a:pPr algn="r" fontAlgn="ctr"/>
                      <a:r>
                        <a:rPr lang="en-IN" dirty="0">
                          <a:effectLst/>
                        </a:rPr>
                        <a:t>182189</a:t>
                      </a:r>
                    </a:p>
                  </a:txBody>
                  <a:tcPr anchor="ctr"/>
                </a:tc>
                <a:tc>
                  <a:txBody>
                    <a:bodyPr/>
                    <a:lstStyle/>
                    <a:p>
                      <a:pPr algn="r" fontAlgn="ctr"/>
                      <a:r>
                        <a:rPr lang="en-IN">
                          <a:effectLst/>
                        </a:rPr>
                        <a:t>326710</a:t>
                      </a:r>
                    </a:p>
                  </a:txBody>
                  <a:tcPr anchor="ctr"/>
                </a:tc>
                <a:tc>
                  <a:txBody>
                    <a:bodyPr/>
                    <a:lstStyle/>
                    <a:p>
                      <a:pPr algn="r" fontAlgn="ctr"/>
                      <a:r>
                        <a:rPr lang="en-IN">
                          <a:effectLst/>
                        </a:rPr>
                        <a:t>508899</a:t>
                      </a:r>
                    </a:p>
                  </a:txBody>
                  <a:tcPr anchor="ctr"/>
                </a:tc>
                <a:tc>
                  <a:txBody>
                    <a:bodyPr/>
                    <a:lstStyle/>
                    <a:p>
                      <a:pPr algn="r" fontAlgn="ctr"/>
                      <a:r>
                        <a:rPr lang="en-IN">
                          <a:effectLst/>
                        </a:rPr>
                        <a:t>61095297</a:t>
                      </a:r>
                    </a:p>
                  </a:txBody>
                  <a:tcPr anchor="ctr"/>
                </a:tc>
                <a:tc>
                  <a:txBody>
                    <a:bodyPr/>
                    <a:lstStyle/>
                    <a:p>
                      <a:pPr algn="r" fontAlgn="ctr"/>
                      <a:r>
                        <a:rPr lang="en-IN">
                          <a:effectLst/>
                        </a:rPr>
                        <a:t>0.008330</a:t>
                      </a:r>
                    </a:p>
                  </a:txBody>
                  <a:tcPr anchor="ctr"/>
                </a:tc>
                <a:extLst>
                  <a:ext uri="{0D108BD9-81ED-4DB2-BD59-A6C34878D82A}">
                    <a16:rowId xmlns:a16="http://schemas.microsoft.com/office/drawing/2014/main" val="3283791555"/>
                  </a:ext>
                </a:extLst>
              </a:tr>
              <a:tr h="280480">
                <a:tc>
                  <a:txBody>
                    <a:bodyPr/>
                    <a:lstStyle/>
                    <a:p>
                      <a:pPr algn="r" fontAlgn="ctr"/>
                      <a:r>
                        <a:rPr lang="en-IN" b="1">
                          <a:effectLst/>
                        </a:rPr>
                        <a:t>3</a:t>
                      </a:r>
                    </a:p>
                  </a:txBody>
                  <a:tcPr anchor="ctr"/>
                </a:tc>
                <a:tc>
                  <a:txBody>
                    <a:bodyPr/>
                    <a:lstStyle/>
                    <a:p>
                      <a:pPr algn="r" fontAlgn="ctr"/>
                      <a:r>
                        <a:rPr lang="en-IN">
                          <a:effectLst/>
                        </a:rPr>
                        <a:t>Delhi</a:t>
                      </a:r>
                    </a:p>
                  </a:txBody>
                  <a:tcPr anchor="ctr"/>
                </a:tc>
                <a:tc>
                  <a:txBody>
                    <a:bodyPr/>
                    <a:lstStyle/>
                    <a:p>
                      <a:pPr algn="r" fontAlgn="ctr"/>
                      <a:r>
                        <a:rPr lang="en-IN">
                          <a:effectLst/>
                        </a:rPr>
                        <a:t>175370</a:t>
                      </a:r>
                    </a:p>
                  </a:txBody>
                  <a:tcPr anchor="ctr"/>
                </a:tc>
                <a:tc>
                  <a:txBody>
                    <a:bodyPr/>
                    <a:lstStyle/>
                    <a:p>
                      <a:pPr algn="r" fontAlgn="ctr"/>
                      <a:r>
                        <a:rPr lang="en-IN">
                          <a:effectLst/>
                        </a:rPr>
                        <a:t>0</a:t>
                      </a:r>
                    </a:p>
                  </a:txBody>
                  <a:tcPr anchor="ctr"/>
                </a:tc>
                <a:tc>
                  <a:txBody>
                    <a:bodyPr/>
                    <a:lstStyle/>
                    <a:p>
                      <a:pPr algn="r" fontAlgn="ctr"/>
                      <a:r>
                        <a:rPr lang="en-IN">
                          <a:effectLst/>
                        </a:rPr>
                        <a:t>175370</a:t>
                      </a:r>
                    </a:p>
                  </a:txBody>
                  <a:tcPr anchor="ctr"/>
                </a:tc>
                <a:tc>
                  <a:txBody>
                    <a:bodyPr/>
                    <a:lstStyle/>
                    <a:p>
                      <a:pPr algn="r" fontAlgn="ctr"/>
                      <a:r>
                        <a:rPr lang="en-IN">
                          <a:effectLst/>
                        </a:rPr>
                        <a:t>16787941</a:t>
                      </a:r>
                    </a:p>
                  </a:txBody>
                  <a:tcPr anchor="ctr"/>
                </a:tc>
                <a:tc>
                  <a:txBody>
                    <a:bodyPr/>
                    <a:lstStyle/>
                    <a:p>
                      <a:pPr algn="r" fontAlgn="ctr"/>
                      <a:r>
                        <a:rPr lang="en-IN">
                          <a:effectLst/>
                        </a:rPr>
                        <a:t>0.010446</a:t>
                      </a:r>
                    </a:p>
                  </a:txBody>
                  <a:tcPr anchor="ctr"/>
                </a:tc>
                <a:extLst>
                  <a:ext uri="{0D108BD9-81ED-4DB2-BD59-A6C34878D82A}">
                    <a16:rowId xmlns:a16="http://schemas.microsoft.com/office/drawing/2014/main" val="2631898387"/>
                  </a:ext>
                </a:extLst>
              </a:tr>
              <a:tr h="280480">
                <a:tc>
                  <a:txBody>
                    <a:bodyPr/>
                    <a:lstStyle/>
                    <a:p>
                      <a:pPr algn="r" fontAlgn="ctr"/>
                      <a:r>
                        <a:rPr lang="en-IN" b="1">
                          <a:effectLst/>
                        </a:rPr>
                        <a:t>4</a:t>
                      </a:r>
                    </a:p>
                  </a:txBody>
                  <a:tcPr anchor="ctr"/>
                </a:tc>
                <a:tc>
                  <a:txBody>
                    <a:bodyPr/>
                    <a:lstStyle/>
                    <a:p>
                      <a:pPr algn="r" fontAlgn="ctr"/>
                      <a:r>
                        <a:rPr lang="en-IN">
                          <a:effectLst/>
                        </a:rPr>
                        <a:t>Gujarat</a:t>
                      </a:r>
                    </a:p>
                  </a:txBody>
                  <a:tcPr anchor="ctr"/>
                </a:tc>
                <a:tc>
                  <a:txBody>
                    <a:bodyPr/>
                    <a:lstStyle/>
                    <a:p>
                      <a:pPr algn="r" fontAlgn="ctr"/>
                      <a:r>
                        <a:rPr lang="en-IN">
                          <a:effectLst/>
                        </a:rPr>
                        <a:t>128011</a:t>
                      </a:r>
                    </a:p>
                  </a:txBody>
                  <a:tcPr anchor="ctr"/>
                </a:tc>
                <a:tc>
                  <a:txBody>
                    <a:bodyPr/>
                    <a:lstStyle/>
                    <a:p>
                      <a:pPr algn="r" fontAlgn="ctr"/>
                      <a:r>
                        <a:rPr lang="en-IN">
                          <a:effectLst/>
                        </a:rPr>
                        <a:t>105310</a:t>
                      </a:r>
                    </a:p>
                  </a:txBody>
                  <a:tcPr anchor="ctr"/>
                </a:tc>
                <a:tc>
                  <a:txBody>
                    <a:bodyPr/>
                    <a:lstStyle/>
                    <a:p>
                      <a:pPr algn="r" fontAlgn="ctr"/>
                      <a:r>
                        <a:rPr lang="en-IN">
                          <a:effectLst/>
                        </a:rPr>
                        <a:t>233321</a:t>
                      </a:r>
                    </a:p>
                  </a:txBody>
                  <a:tcPr anchor="ctr"/>
                </a:tc>
                <a:tc>
                  <a:txBody>
                    <a:bodyPr/>
                    <a:lstStyle/>
                    <a:p>
                      <a:pPr algn="r" fontAlgn="ctr"/>
                      <a:r>
                        <a:rPr lang="en-IN">
                          <a:effectLst/>
                        </a:rPr>
                        <a:t>60439692</a:t>
                      </a:r>
                    </a:p>
                  </a:txBody>
                  <a:tcPr anchor="ctr"/>
                </a:tc>
                <a:tc>
                  <a:txBody>
                    <a:bodyPr/>
                    <a:lstStyle/>
                    <a:p>
                      <a:pPr algn="r" fontAlgn="ctr"/>
                      <a:r>
                        <a:rPr lang="en-IN">
                          <a:effectLst/>
                        </a:rPr>
                        <a:t>0.003860</a:t>
                      </a:r>
                    </a:p>
                  </a:txBody>
                  <a:tcPr anchor="ctr"/>
                </a:tc>
                <a:extLst>
                  <a:ext uri="{0D108BD9-81ED-4DB2-BD59-A6C34878D82A}">
                    <a16:rowId xmlns:a16="http://schemas.microsoft.com/office/drawing/2014/main" val="2571110203"/>
                  </a:ext>
                </a:extLst>
              </a:tr>
              <a:tr h="280480">
                <a:tc>
                  <a:txBody>
                    <a:bodyPr/>
                    <a:lstStyle/>
                    <a:p>
                      <a:pPr algn="r" fontAlgn="ctr"/>
                      <a:r>
                        <a:rPr lang="en-IN" b="1">
                          <a:effectLst/>
                        </a:rPr>
                        <a:t>5</a:t>
                      </a:r>
                    </a:p>
                  </a:txBody>
                  <a:tcPr anchor="ctr"/>
                </a:tc>
                <a:tc>
                  <a:txBody>
                    <a:bodyPr/>
                    <a:lstStyle/>
                    <a:p>
                      <a:pPr algn="r" fontAlgn="ctr"/>
                      <a:r>
                        <a:rPr lang="en-IN">
                          <a:effectLst/>
                        </a:rPr>
                        <a:t>Maharashtra</a:t>
                      </a:r>
                    </a:p>
                  </a:txBody>
                  <a:tcPr anchor="ctr"/>
                </a:tc>
                <a:tc>
                  <a:txBody>
                    <a:bodyPr/>
                    <a:lstStyle/>
                    <a:p>
                      <a:pPr algn="r" fontAlgn="ctr"/>
                      <a:r>
                        <a:rPr lang="en-IN">
                          <a:effectLst/>
                        </a:rPr>
                        <a:t>122632</a:t>
                      </a:r>
                    </a:p>
                  </a:txBody>
                  <a:tcPr anchor="ctr"/>
                </a:tc>
                <a:tc>
                  <a:txBody>
                    <a:bodyPr/>
                    <a:lstStyle/>
                    <a:p>
                      <a:pPr algn="r" fontAlgn="ctr"/>
                      <a:r>
                        <a:rPr lang="en-IN">
                          <a:effectLst/>
                        </a:rPr>
                        <a:t>385868</a:t>
                      </a:r>
                    </a:p>
                  </a:txBody>
                  <a:tcPr anchor="ctr"/>
                </a:tc>
                <a:tc>
                  <a:txBody>
                    <a:bodyPr/>
                    <a:lstStyle/>
                    <a:p>
                      <a:pPr algn="r" fontAlgn="ctr"/>
                      <a:r>
                        <a:rPr lang="en-IN">
                          <a:effectLst/>
                        </a:rPr>
                        <a:t>508500</a:t>
                      </a:r>
                    </a:p>
                  </a:txBody>
                  <a:tcPr anchor="ctr"/>
                </a:tc>
                <a:tc>
                  <a:txBody>
                    <a:bodyPr/>
                    <a:lstStyle/>
                    <a:p>
                      <a:pPr algn="r" fontAlgn="ctr"/>
                      <a:r>
                        <a:rPr lang="en-IN">
                          <a:effectLst/>
                        </a:rPr>
                        <a:t>112374333</a:t>
                      </a:r>
                    </a:p>
                  </a:txBody>
                  <a:tcPr anchor="ctr"/>
                </a:tc>
                <a:tc>
                  <a:txBody>
                    <a:bodyPr/>
                    <a:lstStyle/>
                    <a:p>
                      <a:pPr algn="r" fontAlgn="ctr"/>
                      <a:r>
                        <a:rPr lang="en-IN">
                          <a:effectLst/>
                        </a:rPr>
                        <a:t>0.004525</a:t>
                      </a:r>
                    </a:p>
                  </a:txBody>
                  <a:tcPr anchor="ctr"/>
                </a:tc>
                <a:extLst>
                  <a:ext uri="{0D108BD9-81ED-4DB2-BD59-A6C34878D82A}">
                    <a16:rowId xmlns:a16="http://schemas.microsoft.com/office/drawing/2014/main" val="1358798978"/>
                  </a:ext>
                </a:extLst>
              </a:tr>
              <a:tr h="280480">
                <a:tc>
                  <a:txBody>
                    <a:bodyPr/>
                    <a:lstStyle/>
                    <a:p>
                      <a:pPr algn="r" fontAlgn="ctr"/>
                      <a:r>
                        <a:rPr lang="en-IN" b="1">
                          <a:effectLst/>
                        </a:rPr>
                        <a:t>6</a:t>
                      </a:r>
                    </a:p>
                  </a:txBody>
                  <a:tcPr anchor="ctr"/>
                </a:tc>
                <a:tc>
                  <a:txBody>
                    <a:bodyPr/>
                    <a:lstStyle/>
                    <a:p>
                      <a:pPr algn="r" fontAlgn="ctr"/>
                      <a:r>
                        <a:rPr lang="en-IN">
                          <a:effectLst/>
                        </a:rPr>
                        <a:t>Tamil Nadu</a:t>
                      </a:r>
                    </a:p>
                  </a:txBody>
                  <a:tcPr anchor="ctr"/>
                </a:tc>
                <a:tc>
                  <a:txBody>
                    <a:bodyPr/>
                    <a:lstStyle/>
                    <a:p>
                      <a:pPr algn="r" fontAlgn="ctr"/>
                      <a:r>
                        <a:rPr lang="en-IN">
                          <a:effectLst/>
                        </a:rPr>
                        <a:t>115043</a:t>
                      </a:r>
                    </a:p>
                  </a:txBody>
                  <a:tcPr anchor="ctr"/>
                </a:tc>
                <a:tc>
                  <a:txBody>
                    <a:bodyPr/>
                    <a:lstStyle/>
                    <a:p>
                      <a:pPr algn="r" fontAlgn="ctr"/>
                      <a:r>
                        <a:rPr lang="en-IN">
                          <a:effectLst/>
                        </a:rPr>
                        <a:t>282682</a:t>
                      </a:r>
                    </a:p>
                  </a:txBody>
                  <a:tcPr anchor="ctr"/>
                </a:tc>
                <a:tc>
                  <a:txBody>
                    <a:bodyPr/>
                    <a:lstStyle/>
                    <a:p>
                      <a:pPr algn="r" fontAlgn="ctr"/>
                      <a:r>
                        <a:rPr lang="en-IN">
                          <a:effectLst/>
                        </a:rPr>
                        <a:t>397725</a:t>
                      </a:r>
                    </a:p>
                  </a:txBody>
                  <a:tcPr anchor="ctr"/>
                </a:tc>
                <a:tc>
                  <a:txBody>
                    <a:bodyPr/>
                    <a:lstStyle/>
                    <a:p>
                      <a:pPr algn="r" fontAlgn="ctr"/>
                      <a:r>
                        <a:rPr lang="en-IN">
                          <a:effectLst/>
                        </a:rPr>
                        <a:t>72147030</a:t>
                      </a:r>
                    </a:p>
                  </a:txBody>
                  <a:tcPr anchor="ctr"/>
                </a:tc>
                <a:tc>
                  <a:txBody>
                    <a:bodyPr/>
                    <a:lstStyle/>
                    <a:p>
                      <a:pPr algn="r" fontAlgn="ctr"/>
                      <a:r>
                        <a:rPr lang="en-IN">
                          <a:effectLst/>
                        </a:rPr>
                        <a:t>0.005513</a:t>
                      </a:r>
                    </a:p>
                  </a:txBody>
                  <a:tcPr anchor="ctr"/>
                </a:tc>
                <a:extLst>
                  <a:ext uri="{0D108BD9-81ED-4DB2-BD59-A6C34878D82A}">
                    <a16:rowId xmlns:a16="http://schemas.microsoft.com/office/drawing/2014/main" val="2648566130"/>
                  </a:ext>
                </a:extLst>
              </a:tr>
              <a:tr h="280480">
                <a:tc>
                  <a:txBody>
                    <a:bodyPr/>
                    <a:lstStyle/>
                    <a:p>
                      <a:pPr algn="r" fontAlgn="ctr"/>
                      <a:r>
                        <a:rPr lang="en-IN" b="1">
                          <a:effectLst/>
                        </a:rPr>
                        <a:t>7</a:t>
                      </a:r>
                    </a:p>
                  </a:txBody>
                  <a:tcPr anchor="ctr"/>
                </a:tc>
                <a:tc>
                  <a:txBody>
                    <a:bodyPr/>
                    <a:lstStyle/>
                    <a:p>
                      <a:pPr algn="r" fontAlgn="ctr"/>
                      <a:r>
                        <a:rPr lang="en-IN">
                          <a:effectLst/>
                        </a:rPr>
                        <a:t>Orissa</a:t>
                      </a:r>
                    </a:p>
                  </a:txBody>
                  <a:tcPr anchor="ctr"/>
                </a:tc>
                <a:tc>
                  <a:txBody>
                    <a:bodyPr/>
                    <a:lstStyle/>
                    <a:p>
                      <a:pPr algn="r" fontAlgn="ctr"/>
                      <a:r>
                        <a:rPr lang="en-IN">
                          <a:effectLst/>
                        </a:rPr>
                        <a:t>110416</a:t>
                      </a:r>
                    </a:p>
                  </a:txBody>
                  <a:tcPr anchor="ctr"/>
                </a:tc>
                <a:tc>
                  <a:txBody>
                    <a:bodyPr/>
                    <a:lstStyle/>
                    <a:p>
                      <a:pPr algn="r" fontAlgn="ctr"/>
                      <a:r>
                        <a:rPr lang="en-IN">
                          <a:effectLst/>
                        </a:rPr>
                        <a:t>407597</a:t>
                      </a:r>
                    </a:p>
                  </a:txBody>
                  <a:tcPr anchor="ctr"/>
                </a:tc>
                <a:tc>
                  <a:txBody>
                    <a:bodyPr/>
                    <a:lstStyle/>
                    <a:p>
                      <a:pPr algn="r" fontAlgn="ctr"/>
                      <a:r>
                        <a:rPr lang="en-IN">
                          <a:effectLst/>
                        </a:rPr>
                        <a:t>518013</a:t>
                      </a:r>
                    </a:p>
                  </a:txBody>
                  <a:tcPr anchor="ctr"/>
                </a:tc>
                <a:tc>
                  <a:txBody>
                    <a:bodyPr/>
                    <a:lstStyle/>
                    <a:p>
                      <a:pPr algn="r" fontAlgn="ctr"/>
                      <a:r>
                        <a:rPr lang="en-IN">
                          <a:effectLst/>
                        </a:rPr>
                        <a:t>41974218</a:t>
                      </a:r>
                    </a:p>
                  </a:txBody>
                  <a:tcPr anchor="ctr"/>
                </a:tc>
                <a:tc>
                  <a:txBody>
                    <a:bodyPr/>
                    <a:lstStyle/>
                    <a:p>
                      <a:pPr algn="r" fontAlgn="ctr"/>
                      <a:r>
                        <a:rPr lang="en-IN">
                          <a:effectLst/>
                        </a:rPr>
                        <a:t>0.012341</a:t>
                      </a:r>
                    </a:p>
                  </a:txBody>
                  <a:tcPr anchor="ctr"/>
                </a:tc>
                <a:extLst>
                  <a:ext uri="{0D108BD9-81ED-4DB2-BD59-A6C34878D82A}">
                    <a16:rowId xmlns:a16="http://schemas.microsoft.com/office/drawing/2014/main" val="3111712934"/>
                  </a:ext>
                </a:extLst>
              </a:tr>
              <a:tr h="280480">
                <a:tc>
                  <a:txBody>
                    <a:bodyPr/>
                    <a:lstStyle/>
                    <a:p>
                      <a:pPr algn="r" fontAlgn="ctr"/>
                      <a:r>
                        <a:rPr lang="en-IN" b="1">
                          <a:effectLst/>
                        </a:rPr>
                        <a:t>8</a:t>
                      </a:r>
                    </a:p>
                  </a:txBody>
                  <a:tcPr anchor="ctr"/>
                </a:tc>
                <a:tc>
                  <a:txBody>
                    <a:bodyPr/>
                    <a:lstStyle/>
                    <a:p>
                      <a:pPr algn="r" fontAlgn="ctr"/>
                      <a:r>
                        <a:rPr lang="en-IN">
                          <a:effectLst/>
                        </a:rPr>
                        <a:t>Kerala</a:t>
                      </a:r>
                    </a:p>
                  </a:txBody>
                  <a:tcPr anchor="ctr"/>
                </a:tc>
                <a:tc>
                  <a:txBody>
                    <a:bodyPr/>
                    <a:lstStyle/>
                    <a:p>
                      <a:pPr algn="r" fontAlgn="ctr"/>
                      <a:r>
                        <a:rPr lang="en-IN">
                          <a:effectLst/>
                        </a:rPr>
                        <a:t>91027</a:t>
                      </a:r>
                    </a:p>
                  </a:txBody>
                  <a:tcPr anchor="ctr"/>
                </a:tc>
                <a:tc>
                  <a:txBody>
                    <a:bodyPr/>
                    <a:lstStyle/>
                    <a:p>
                      <a:pPr algn="r" fontAlgn="ctr"/>
                      <a:r>
                        <a:rPr lang="en-IN">
                          <a:effectLst/>
                        </a:rPr>
                        <a:t>280149</a:t>
                      </a:r>
                    </a:p>
                  </a:txBody>
                  <a:tcPr anchor="ctr"/>
                </a:tc>
                <a:tc>
                  <a:txBody>
                    <a:bodyPr/>
                    <a:lstStyle/>
                    <a:p>
                      <a:pPr algn="r" fontAlgn="ctr"/>
                      <a:r>
                        <a:rPr lang="en-IN">
                          <a:effectLst/>
                        </a:rPr>
                        <a:t>371176</a:t>
                      </a:r>
                    </a:p>
                  </a:txBody>
                  <a:tcPr anchor="ctr"/>
                </a:tc>
                <a:tc>
                  <a:txBody>
                    <a:bodyPr/>
                    <a:lstStyle/>
                    <a:p>
                      <a:pPr algn="r" fontAlgn="ctr"/>
                      <a:r>
                        <a:rPr lang="en-IN">
                          <a:effectLst/>
                        </a:rPr>
                        <a:t>33406061</a:t>
                      </a:r>
                    </a:p>
                  </a:txBody>
                  <a:tcPr anchor="ctr"/>
                </a:tc>
                <a:tc>
                  <a:txBody>
                    <a:bodyPr/>
                    <a:lstStyle/>
                    <a:p>
                      <a:pPr algn="r" fontAlgn="ctr"/>
                      <a:r>
                        <a:rPr lang="en-IN">
                          <a:effectLst/>
                        </a:rPr>
                        <a:t>0.011111</a:t>
                      </a:r>
                    </a:p>
                  </a:txBody>
                  <a:tcPr anchor="ctr"/>
                </a:tc>
                <a:extLst>
                  <a:ext uri="{0D108BD9-81ED-4DB2-BD59-A6C34878D82A}">
                    <a16:rowId xmlns:a16="http://schemas.microsoft.com/office/drawing/2014/main" val="3689301167"/>
                  </a:ext>
                </a:extLst>
              </a:tr>
              <a:tr h="484116">
                <a:tc>
                  <a:txBody>
                    <a:bodyPr/>
                    <a:lstStyle/>
                    <a:p>
                      <a:pPr algn="r" fontAlgn="ctr"/>
                      <a:r>
                        <a:rPr lang="en-IN" b="1">
                          <a:effectLst/>
                        </a:rPr>
                        <a:t>9</a:t>
                      </a:r>
                    </a:p>
                  </a:txBody>
                  <a:tcPr anchor="ctr"/>
                </a:tc>
                <a:tc>
                  <a:txBody>
                    <a:bodyPr/>
                    <a:lstStyle/>
                    <a:p>
                      <a:pPr algn="r" fontAlgn="ctr"/>
                      <a:r>
                        <a:rPr lang="en-IN">
                          <a:effectLst/>
                        </a:rPr>
                        <a:t>Madhya Pradesh</a:t>
                      </a:r>
                    </a:p>
                  </a:txBody>
                  <a:tcPr anchor="ctr"/>
                </a:tc>
                <a:tc>
                  <a:txBody>
                    <a:bodyPr/>
                    <a:lstStyle/>
                    <a:p>
                      <a:pPr algn="r" fontAlgn="ctr"/>
                      <a:r>
                        <a:rPr lang="en-IN">
                          <a:effectLst/>
                        </a:rPr>
                        <a:t>86336</a:t>
                      </a:r>
                    </a:p>
                  </a:txBody>
                  <a:tcPr anchor="ctr"/>
                </a:tc>
                <a:tc>
                  <a:txBody>
                    <a:bodyPr/>
                    <a:lstStyle/>
                    <a:p>
                      <a:pPr algn="r" fontAlgn="ctr"/>
                      <a:r>
                        <a:rPr lang="en-IN">
                          <a:effectLst/>
                        </a:rPr>
                        <a:t>214333</a:t>
                      </a:r>
                    </a:p>
                  </a:txBody>
                  <a:tcPr anchor="ctr"/>
                </a:tc>
                <a:tc>
                  <a:txBody>
                    <a:bodyPr/>
                    <a:lstStyle/>
                    <a:p>
                      <a:pPr algn="r" fontAlgn="ctr"/>
                      <a:r>
                        <a:rPr lang="en-IN">
                          <a:effectLst/>
                        </a:rPr>
                        <a:t>300669</a:t>
                      </a:r>
                    </a:p>
                  </a:txBody>
                  <a:tcPr anchor="ctr"/>
                </a:tc>
                <a:tc>
                  <a:txBody>
                    <a:bodyPr/>
                    <a:lstStyle/>
                    <a:p>
                      <a:pPr algn="r" fontAlgn="ctr"/>
                      <a:r>
                        <a:rPr lang="en-IN">
                          <a:effectLst/>
                        </a:rPr>
                        <a:t>72626809</a:t>
                      </a:r>
                    </a:p>
                  </a:txBody>
                  <a:tcPr anchor="ctr"/>
                </a:tc>
                <a:tc>
                  <a:txBody>
                    <a:bodyPr/>
                    <a:lstStyle/>
                    <a:p>
                      <a:pPr algn="r" fontAlgn="ctr"/>
                      <a:r>
                        <a:rPr lang="en-IN">
                          <a:effectLst/>
                        </a:rPr>
                        <a:t>0.004140</a:t>
                      </a:r>
                    </a:p>
                  </a:txBody>
                  <a:tcPr anchor="ctr"/>
                </a:tc>
                <a:extLst>
                  <a:ext uri="{0D108BD9-81ED-4DB2-BD59-A6C34878D82A}">
                    <a16:rowId xmlns:a16="http://schemas.microsoft.com/office/drawing/2014/main" val="3001760013"/>
                  </a:ext>
                </a:extLst>
              </a:tr>
              <a:tr h="484116">
                <a:tc>
                  <a:txBody>
                    <a:bodyPr/>
                    <a:lstStyle/>
                    <a:p>
                      <a:pPr algn="r" fontAlgn="ctr"/>
                      <a:r>
                        <a:rPr lang="en-IN" b="1">
                          <a:effectLst/>
                        </a:rPr>
                        <a:t>10</a:t>
                      </a:r>
                    </a:p>
                  </a:txBody>
                  <a:tcPr anchor="ctr"/>
                </a:tc>
                <a:tc>
                  <a:txBody>
                    <a:bodyPr/>
                    <a:lstStyle/>
                    <a:p>
                      <a:pPr algn="r" fontAlgn="ctr"/>
                      <a:r>
                        <a:rPr lang="en-IN">
                          <a:effectLst/>
                        </a:rPr>
                        <a:t>Andhra Pradesh</a:t>
                      </a:r>
                    </a:p>
                  </a:txBody>
                  <a:tcPr anchor="ctr"/>
                </a:tc>
                <a:tc>
                  <a:txBody>
                    <a:bodyPr/>
                    <a:lstStyle/>
                    <a:p>
                      <a:pPr algn="r" fontAlgn="ctr"/>
                      <a:r>
                        <a:rPr lang="en-IN">
                          <a:effectLst/>
                        </a:rPr>
                        <a:t>82660</a:t>
                      </a:r>
                    </a:p>
                  </a:txBody>
                  <a:tcPr anchor="ctr"/>
                </a:tc>
                <a:tc>
                  <a:txBody>
                    <a:bodyPr/>
                    <a:lstStyle/>
                    <a:p>
                      <a:pPr algn="r" fontAlgn="ctr"/>
                      <a:r>
                        <a:rPr lang="en-IN">
                          <a:effectLst/>
                        </a:rPr>
                        <a:t>332542</a:t>
                      </a:r>
                    </a:p>
                  </a:txBody>
                  <a:tcPr anchor="ctr"/>
                </a:tc>
                <a:tc>
                  <a:txBody>
                    <a:bodyPr/>
                    <a:lstStyle/>
                    <a:p>
                      <a:pPr algn="r" fontAlgn="ctr"/>
                      <a:r>
                        <a:rPr lang="en-IN">
                          <a:effectLst/>
                        </a:rPr>
                        <a:t>415202</a:t>
                      </a:r>
                    </a:p>
                  </a:txBody>
                  <a:tcPr anchor="ctr"/>
                </a:tc>
                <a:tc>
                  <a:txBody>
                    <a:bodyPr/>
                    <a:lstStyle/>
                    <a:p>
                      <a:pPr algn="r" fontAlgn="ctr"/>
                      <a:r>
                        <a:rPr lang="en-IN">
                          <a:effectLst/>
                        </a:rPr>
                        <a:t>84580777</a:t>
                      </a:r>
                    </a:p>
                  </a:txBody>
                  <a:tcPr anchor="ctr"/>
                </a:tc>
                <a:tc>
                  <a:txBody>
                    <a:bodyPr/>
                    <a:lstStyle/>
                    <a:p>
                      <a:pPr algn="r" fontAlgn="ctr"/>
                      <a:r>
                        <a:rPr lang="en-IN" dirty="0">
                          <a:effectLst/>
                        </a:rPr>
                        <a:t>0.004909</a:t>
                      </a:r>
                    </a:p>
                  </a:txBody>
                  <a:tcPr anchor="ctr"/>
                </a:tc>
                <a:extLst>
                  <a:ext uri="{0D108BD9-81ED-4DB2-BD59-A6C34878D82A}">
                    <a16:rowId xmlns:a16="http://schemas.microsoft.com/office/drawing/2014/main" val="1030005372"/>
                  </a:ext>
                </a:extLst>
              </a:tr>
            </a:tbl>
          </a:graphicData>
        </a:graphic>
      </p:graphicFrame>
    </p:spTree>
    <p:extLst>
      <p:ext uri="{BB962C8B-B14F-4D97-AF65-F5344CB8AC3E}">
        <p14:creationId xmlns:p14="http://schemas.microsoft.com/office/powerpoint/2010/main" val="2948051635"/>
      </p:ext>
    </p:extLst>
  </p:cSld>
  <p:clrMapOvr>
    <a:masterClrMapping/>
  </p:clrMapOvr>
  <mc:AlternateContent xmlns:mc="http://schemas.openxmlformats.org/markup-compatibility/2006" xmlns:p14="http://schemas.microsoft.com/office/powerpoint/2010/main">
    <mc:Choice Requires="p14">
      <p:transition spd="slow" p14:dur="2000" advTm="57850"/>
    </mc:Choice>
    <mc:Fallback xmlns="">
      <p:transition spd="slow" advTm="5785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721A23F-481D-4206-CD96-378288F403C9}"/>
              </a:ext>
            </a:extLst>
          </p:cNvPr>
          <p:cNvGraphicFramePr>
            <a:graphicFrameLocks noGrp="1"/>
          </p:cNvGraphicFramePr>
          <p:nvPr>
            <p:ph idx="1"/>
            <p:extLst>
              <p:ext uri="{D42A27DB-BD31-4B8C-83A1-F6EECF244321}">
                <p14:modId xmlns:p14="http://schemas.microsoft.com/office/powerpoint/2010/main" val="3292687446"/>
              </p:ext>
            </p:extLst>
          </p:nvPr>
        </p:nvGraphicFramePr>
        <p:xfrm>
          <a:off x="590160" y="1228466"/>
          <a:ext cx="11011679" cy="5433306"/>
        </p:xfrm>
        <a:graphic>
          <a:graphicData uri="http://schemas.openxmlformats.org/drawingml/2006/table">
            <a:tbl>
              <a:tblPr firstRow="1" bandRow="1">
                <a:tableStyleId>{5C22544A-7EE6-4342-B048-85BDC9FD1C3A}</a:tableStyleId>
              </a:tblPr>
              <a:tblGrid>
                <a:gridCol w="1573097">
                  <a:extLst>
                    <a:ext uri="{9D8B030D-6E8A-4147-A177-3AD203B41FA5}">
                      <a16:colId xmlns:a16="http://schemas.microsoft.com/office/drawing/2014/main" val="1958041747"/>
                    </a:ext>
                  </a:extLst>
                </a:gridCol>
                <a:gridCol w="1573097">
                  <a:extLst>
                    <a:ext uri="{9D8B030D-6E8A-4147-A177-3AD203B41FA5}">
                      <a16:colId xmlns:a16="http://schemas.microsoft.com/office/drawing/2014/main" val="184056279"/>
                    </a:ext>
                  </a:extLst>
                </a:gridCol>
                <a:gridCol w="1573097">
                  <a:extLst>
                    <a:ext uri="{9D8B030D-6E8A-4147-A177-3AD203B41FA5}">
                      <a16:colId xmlns:a16="http://schemas.microsoft.com/office/drawing/2014/main" val="1430982463"/>
                    </a:ext>
                  </a:extLst>
                </a:gridCol>
                <a:gridCol w="1573097">
                  <a:extLst>
                    <a:ext uri="{9D8B030D-6E8A-4147-A177-3AD203B41FA5}">
                      <a16:colId xmlns:a16="http://schemas.microsoft.com/office/drawing/2014/main" val="2878746343"/>
                    </a:ext>
                  </a:extLst>
                </a:gridCol>
                <a:gridCol w="1573097">
                  <a:extLst>
                    <a:ext uri="{9D8B030D-6E8A-4147-A177-3AD203B41FA5}">
                      <a16:colId xmlns:a16="http://schemas.microsoft.com/office/drawing/2014/main" val="3886025687"/>
                    </a:ext>
                  </a:extLst>
                </a:gridCol>
                <a:gridCol w="1573097">
                  <a:extLst>
                    <a:ext uri="{9D8B030D-6E8A-4147-A177-3AD203B41FA5}">
                      <a16:colId xmlns:a16="http://schemas.microsoft.com/office/drawing/2014/main" val="1403343288"/>
                    </a:ext>
                  </a:extLst>
                </a:gridCol>
                <a:gridCol w="1573097">
                  <a:extLst>
                    <a:ext uri="{9D8B030D-6E8A-4147-A177-3AD203B41FA5}">
                      <a16:colId xmlns:a16="http://schemas.microsoft.com/office/drawing/2014/main" val="1573557881"/>
                    </a:ext>
                  </a:extLst>
                </a:gridCol>
              </a:tblGrid>
              <a:tr h="742950">
                <a:tc>
                  <a:txBody>
                    <a:bodyPr/>
                    <a:lstStyle/>
                    <a:p>
                      <a:pPr algn="r" fontAlgn="ctr"/>
                      <a:r>
                        <a:rPr lang="en-IN" b="1" dirty="0">
                          <a:effectLst/>
                        </a:rPr>
                        <a:t>Sr No.</a:t>
                      </a:r>
                    </a:p>
                  </a:txBody>
                  <a:tcPr anchor="ctr"/>
                </a:tc>
                <a:tc>
                  <a:txBody>
                    <a:bodyPr/>
                    <a:lstStyle/>
                    <a:p>
                      <a:pPr algn="r" fontAlgn="ctr"/>
                      <a:br>
                        <a:rPr lang="en-IN" b="1" dirty="0">
                          <a:effectLst/>
                        </a:rPr>
                      </a:br>
                      <a:r>
                        <a:rPr lang="en-IN" b="1" dirty="0">
                          <a:effectLst/>
                        </a:rPr>
                        <a:t>State</a:t>
                      </a:r>
                    </a:p>
                  </a:txBody>
                  <a:tcPr anchor="ctr"/>
                </a:tc>
                <a:tc>
                  <a:txBody>
                    <a:bodyPr/>
                    <a:lstStyle/>
                    <a:p>
                      <a:pPr algn="r" fontAlgn="ctr"/>
                      <a:r>
                        <a:rPr lang="en-IN" b="1" dirty="0">
                          <a:effectLst/>
                        </a:rPr>
                        <a:t>Total Urban Road</a:t>
                      </a:r>
                    </a:p>
                  </a:txBody>
                  <a:tcPr anchor="ctr"/>
                </a:tc>
                <a:tc>
                  <a:txBody>
                    <a:bodyPr/>
                    <a:lstStyle/>
                    <a:p>
                      <a:pPr algn="r" fontAlgn="ctr"/>
                      <a:r>
                        <a:rPr lang="en-IN" b="1" dirty="0">
                          <a:effectLst/>
                        </a:rPr>
                        <a:t>Total Rural Road</a:t>
                      </a:r>
                    </a:p>
                  </a:txBody>
                  <a:tcPr anchor="ctr"/>
                </a:tc>
                <a:tc>
                  <a:txBody>
                    <a:bodyPr/>
                    <a:lstStyle/>
                    <a:p>
                      <a:pPr algn="r" fontAlgn="ctr"/>
                      <a:r>
                        <a:rPr lang="en-IN" b="1" dirty="0">
                          <a:effectLst/>
                        </a:rPr>
                        <a:t>Total</a:t>
                      </a:r>
                    </a:p>
                  </a:txBody>
                  <a:tcPr anchor="ctr"/>
                </a:tc>
                <a:tc>
                  <a:txBody>
                    <a:bodyPr/>
                    <a:lstStyle/>
                    <a:p>
                      <a:pPr algn="r" fontAlgn="ctr"/>
                      <a:r>
                        <a:rPr lang="en-IN" b="1" dirty="0">
                          <a:effectLst/>
                        </a:rPr>
                        <a:t>Population as on 2013</a:t>
                      </a:r>
                    </a:p>
                  </a:txBody>
                  <a:tcPr anchor="ctr"/>
                </a:tc>
                <a:tc>
                  <a:txBody>
                    <a:bodyPr/>
                    <a:lstStyle/>
                    <a:p>
                      <a:pPr algn="r" fontAlgn="ctr"/>
                      <a:r>
                        <a:rPr lang="en-IN" b="1" dirty="0">
                          <a:effectLst/>
                        </a:rPr>
                        <a:t>Road per person</a:t>
                      </a:r>
                    </a:p>
                  </a:txBody>
                  <a:tcPr anchor="ctr"/>
                </a:tc>
                <a:extLst>
                  <a:ext uri="{0D108BD9-81ED-4DB2-BD59-A6C34878D82A}">
                    <a16:rowId xmlns:a16="http://schemas.microsoft.com/office/drawing/2014/main" val="1464357368"/>
                  </a:ext>
                </a:extLst>
              </a:tr>
              <a:tr h="280480">
                <a:tc>
                  <a:txBody>
                    <a:bodyPr/>
                    <a:lstStyle/>
                    <a:p>
                      <a:pPr algn="r" fontAlgn="ctr"/>
                      <a:r>
                        <a:rPr lang="en-IN" b="1" dirty="0">
                          <a:effectLst/>
                        </a:rPr>
                        <a:t>11</a:t>
                      </a:r>
                    </a:p>
                  </a:txBody>
                  <a:tcPr anchor="ctr"/>
                </a:tc>
                <a:tc>
                  <a:txBody>
                    <a:bodyPr/>
                    <a:lstStyle/>
                    <a:p>
                      <a:pPr algn="r" fontAlgn="ctr"/>
                      <a:r>
                        <a:rPr lang="en-IN">
                          <a:effectLst/>
                        </a:rPr>
                        <a:t>Rajasthan</a:t>
                      </a:r>
                    </a:p>
                  </a:txBody>
                  <a:tcPr anchor="ctr"/>
                </a:tc>
                <a:tc>
                  <a:txBody>
                    <a:bodyPr/>
                    <a:lstStyle/>
                    <a:p>
                      <a:pPr algn="r" fontAlgn="ctr"/>
                      <a:r>
                        <a:rPr lang="en-IN">
                          <a:effectLst/>
                        </a:rPr>
                        <a:t>75491</a:t>
                      </a:r>
                    </a:p>
                  </a:txBody>
                  <a:tcPr anchor="ctr"/>
                </a:tc>
                <a:tc>
                  <a:txBody>
                    <a:bodyPr/>
                    <a:lstStyle/>
                    <a:p>
                      <a:pPr algn="r" fontAlgn="ctr"/>
                      <a:r>
                        <a:rPr lang="en-IN">
                          <a:effectLst/>
                        </a:rPr>
                        <a:t>196345</a:t>
                      </a:r>
                    </a:p>
                  </a:txBody>
                  <a:tcPr anchor="ctr"/>
                </a:tc>
                <a:tc>
                  <a:txBody>
                    <a:bodyPr/>
                    <a:lstStyle/>
                    <a:p>
                      <a:pPr algn="r" fontAlgn="ctr"/>
                      <a:r>
                        <a:rPr lang="en-IN">
                          <a:effectLst/>
                        </a:rPr>
                        <a:t>271836</a:t>
                      </a:r>
                    </a:p>
                  </a:txBody>
                  <a:tcPr anchor="ctr"/>
                </a:tc>
                <a:tc>
                  <a:txBody>
                    <a:bodyPr/>
                    <a:lstStyle/>
                    <a:p>
                      <a:pPr algn="r" fontAlgn="ctr"/>
                      <a:r>
                        <a:rPr lang="en-IN">
                          <a:effectLst/>
                        </a:rPr>
                        <a:t>68548437</a:t>
                      </a:r>
                    </a:p>
                  </a:txBody>
                  <a:tcPr anchor="ctr"/>
                </a:tc>
                <a:tc>
                  <a:txBody>
                    <a:bodyPr/>
                    <a:lstStyle/>
                    <a:p>
                      <a:pPr algn="r" fontAlgn="ctr"/>
                      <a:r>
                        <a:rPr lang="en-IN">
                          <a:effectLst/>
                        </a:rPr>
                        <a:t>0.003966</a:t>
                      </a:r>
                    </a:p>
                  </a:txBody>
                  <a:tcPr anchor="ctr"/>
                </a:tc>
                <a:extLst>
                  <a:ext uri="{0D108BD9-81ED-4DB2-BD59-A6C34878D82A}">
                    <a16:rowId xmlns:a16="http://schemas.microsoft.com/office/drawing/2014/main" val="1775395730"/>
                  </a:ext>
                </a:extLst>
              </a:tr>
              <a:tr h="280480">
                <a:tc>
                  <a:txBody>
                    <a:bodyPr/>
                    <a:lstStyle/>
                    <a:p>
                      <a:pPr algn="r" fontAlgn="ctr"/>
                      <a:r>
                        <a:rPr lang="en-IN" b="1">
                          <a:effectLst/>
                        </a:rPr>
                        <a:t>12</a:t>
                      </a:r>
                    </a:p>
                  </a:txBody>
                  <a:tcPr anchor="ctr"/>
                </a:tc>
                <a:tc>
                  <a:txBody>
                    <a:bodyPr/>
                    <a:lstStyle/>
                    <a:p>
                      <a:pPr algn="r" fontAlgn="ctr"/>
                      <a:r>
                        <a:rPr lang="en-IN">
                          <a:effectLst/>
                        </a:rPr>
                        <a:t>Punjab</a:t>
                      </a:r>
                    </a:p>
                  </a:txBody>
                  <a:tcPr anchor="ctr"/>
                </a:tc>
                <a:tc>
                  <a:txBody>
                    <a:bodyPr/>
                    <a:lstStyle/>
                    <a:p>
                      <a:pPr algn="r" fontAlgn="ctr"/>
                      <a:r>
                        <a:rPr lang="en-IN">
                          <a:effectLst/>
                        </a:rPr>
                        <a:t>62556</a:t>
                      </a:r>
                    </a:p>
                  </a:txBody>
                  <a:tcPr anchor="ctr"/>
                </a:tc>
                <a:tc>
                  <a:txBody>
                    <a:bodyPr/>
                    <a:lstStyle/>
                    <a:p>
                      <a:pPr algn="r" fontAlgn="ctr"/>
                      <a:r>
                        <a:rPr lang="en-IN">
                          <a:effectLst/>
                        </a:rPr>
                        <a:t>122395</a:t>
                      </a:r>
                    </a:p>
                  </a:txBody>
                  <a:tcPr anchor="ctr"/>
                </a:tc>
                <a:tc>
                  <a:txBody>
                    <a:bodyPr/>
                    <a:lstStyle/>
                    <a:p>
                      <a:pPr algn="r" fontAlgn="ctr"/>
                      <a:r>
                        <a:rPr lang="en-IN">
                          <a:effectLst/>
                        </a:rPr>
                        <a:t>184951</a:t>
                      </a:r>
                    </a:p>
                  </a:txBody>
                  <a:tcPr anchor="ctr"/>
                </a:tc>
                <a:tc>
                  <a:txBody>
                    <a:bodyPr/>
                    <a:lstStyle/>
                    <a:p>
                      <a:pPr algn="r" fontAlgn="ctr"/>
                      <a:r>
                        <a:rPr lang="en-IN">
                          <a:effectLst/>
                        </a:rPr>
                        <a:t>27743338</a:t>
                      </a:r>
                    </a:p>
                  </a:txBody>
                  <a:tcPr anchor="ctr"/>
                </a:tc>
                <a:tc>
                  <a:txBody>
                    <a:bodyPr/>
                    <a:lstStyle/>
                    <a:p>
                      <a:pPr algn="r" fontAlgn="ctr"/>
                      <a:r>
                        <a:rPr lang="en-IN">
                          <a:effectLst/>
                        </a:rPr>
                        <a:t>0.006667</a:t>
                      </a:r>
                    </a:p>
                  </a:txBody>
                  <a:tcPr anchor="ctr"/>
                </a:tc>
                <a:extLst>
                  <a:ext uri="{0D108BD9-81ED-4DB2-BD59-A6C34878D82A}">
                    <a16:rowId xmlns:a16="http://schemas.microsoft.com/office/drawing/2014/main" val="871010370"/>
                  </a:ext>
                </a:extLst>
              </a:tr>
              <a:tr h="280480">
                <a:tc>
                  <a:txBody>
                    <a:bodyPr/>
                    <a:lstStyle/>
                    <a:p>
                      <a:pPr algn="r" fontAlgn="ctr"/>
                      <a:r>
                        <a:rPr lang="en-IN" b="1">
                          <a:effectLst/>
                        </a:rPr>
                        <a:t>13</a:t>
                      </a:r>
                    </a:p>
                  </a:txBody>
                  <a:tcPr anchor="ctr"/>
                </a:tc>
                <a:tc>
                  <a:txBody>
                    <a:bodyPr/>
                    <a:lstStyle/>
                    <a:p>
                      <a:pPr algn="r" fontAlgn="ctr"/>
                      <a:r>
                        <a:rPr lang="en-IN">
                          <a:effectLst/>
                        </a:rPr>
                        <a:t>Bihar</a:t>
                      </a:r>
                    </a:p>
                  </a:txBody>
                  <a:tcPr anchor="ctr"/>
                </a:tc>
                <a:tc>
                  <a:txBody>
                    <a:bodyPr/>
                    <a:lstStyle/>
                    <a:p>
                      <a:pPr algn="r" fontAlgn="ctr"/>
                      <a:r>
                        <a:rPr lang="en-IN">
                          <a:effectLst/>
                        </a:rPr>
                        <a:t>57254</a:t>
                      </a:r>
                    </a:p>
                  </a:txBody>
                  <a:tcPr anchor="ctr"/>
                </a:tc>
                <a:tc>
                  <a:txBody>
                    <a:bodyPr/>
                    <a:lstStyle/>
                    <a:p>
                      <a:pPr algn="r" fontAlgn="ctr"/>
                      <a:r>
                        <a:rPr lang="en-IN">
                          <a:effectLst/>
                        </a:rPr>
                        <a:t>276338</a:t>
                      </a:r>
                    </a:p>
                  </a:txBody>
                  <a:tcPr anchor="ctr"/>
                </a:tc>
                <a:tc>
                  <a:txBody>
                    <a:bodyPr/>
                    <a:lstStyle/>
                    <a:p>
                      <a:pPr algn="r" fontAlgn="ctr"/>
                      <a:r>
                        <a:rPr lang="en-IN">
                          <a:effectLst/>
                        </a:rPr>
                        <a:t>333592</a:t>
                      </a:r>
                    </a:p>
                  </a:txBody>
                  <a:tcPr anchor="ctr"/>
                </a:tc>
                <a:tc>
                  <a:txBody>
                    <a:bodyPr/>
                    <a:lstStyle/>
                    <a:p>
                      <a:pPr algn="r" fontAlgn="ctr"/>
                      <a:r>
                        <a:rPr lang="en-IN">
                          <a:effectLst/>
                        </a:rPr>
                        <a:t>104099452</a:t>
                      </a:r>
                    </a:p>
                  </a:txBody>
                  <a:tcPr anchor="ctr"/>
                </a:tc>
                <a:tc>
                  <a:txBody>
                    <a:bodyPr/>
                    <a:lstStyle/>
                    <a:p>
                      <a:pPr algn="r" fontAlgn="ctr"/>
                      <a:r>
                        <a:rPr lang="en-IN">
                          <a:effectLst/>
                        </a:rPr>
                        <a:t>0.003205</a:t>
                      </a:r>
                    </a:p>
                  </a:txBody>
                  <a:tcPr anchor="ctr"/>
                </a:tc>
                <a:extLst>
                  <a:ext uri="{0D108BD9-81ED-4DB2-BD59-A6C34878D82A}">
                    <a16:rowId xmlns:a16="http://schemas.microsoft.com/office/drawing/2014/main" val="3283791555"/>
                  </a:ext>
                </a:extLst>
              </a:tr>
              <a:tr h="280480">
                <a:tc>
                  <a:txBody>
                    <a:bodyPr/>
                    <a:lstStyle/>
                    <a:p>
                      <a:pPr algn="r" fontAlgn="ctr"/>
                      <a:r>
                        <a:rPr lang="en-IN" b="1">
                          <a:effectLst/>
                        </a:rPr>
                        <a:t>14</a:t>
                      </a:r>
                    </a:p>
                  </a:txBody>
                  <a:tcPr anchor="ctr"/>
                </a:tc>
                <a:tc>
                  <a:txBody>
                    <a:bodyPr/>
                    <a:lstStyle/>
                    <a:p>
                      <a:pPr algn="r" fontAlgn="ctr"/>
                      <a:r>
                        <a:rPr lang="en-IN">
                          <a:effectLst/>
                        </a:rPr>
                        <a:t>Haryana</a:t>
                      </a:r>
                    </a:p>
                  </a:txBody>
                  <a:tcPr anchor="ctr"/>
                </a:tc>
                <a:tc>
                  <a:txBody>
                    <a:bodyPr/>
                    <a:lstStyle/>
                    <a:p>
                      <a:pPr algn="r" fontAlgn="ctr"/>
                      <a:r>
                        <a:rPr lang="en-IN">
                          <a:effectLst/>
                        </a:rPr>
                        <a:t>52193</a:t>
                      </a:r>
                    </a:p>
                  </a:txBody>
                  <a:tcPr anchor="ctr"/>
                </a:tc>
                <a:tc>
                  <a:txBody>
                    <a:bodyPr/>
                    <a:lstStyle/>
                    <a:p>
                      <a:pPr algn="r" fontAlgn="ctr"/>
                      <a:r>
                        <a:rPr lang="en-IN">
                          <a:effectLst/>
                        </a:rPr>
                        <a:t>9106</a:t>
                      </a:r>
                    </a:p>
                  </a:txBody>
                  <a:tcPr anchor="ctr"/>
                </a:tc>
                <a:tc>
                  <a:txBody>
                    <a:bodyPr/>
                    <a:lstStyle/>
                    <a:p>
                      <a:pPr algn="r" fontAlgn="ctr"/>
                      <a:r>
                        <a:rPr lang="en-IN">
                          <a:effectLst/>
                        </a:rPr>
                        <a:t>61299</a:t>
                      </a:r>
                    </a:p>
                  </a:txBody>
                  <a:tcPr anchor="ctr"/>
                </a:tc>
                <a:tc>
                  <a:txBody>
                    <a:bodyPr/>
                    <a:lstStyle/>
                    <a:p>
                      <a:pPr algn="r" fontAlgn="ctr"/>
                      <a:r>
                        <a:rPr lang="en-IN">
                          <a:effectLst/>
                        </a:rPr>
                        <a:t>25351462</a:t>
                      </a:r>
                    </a:p>
                  </a:txBody>
                  <a:tcPr anchor="ctr"/>
                </a:tc>
                <a:tc>
                  <a:txBody>
                    <a:bodyPr/>
                    <a:lstStyle/>
                    <a:p>
                      <a:pPr algn="r" fontAlgn="ctr"/>
                      <a:r>
                        <a:rPr lang="en-IN">
                          <a:effectLst/>
                        </a:rPr>
                        <a:t>0.002418</a:t>
                      </a:r>
                    </a:p>
                  </a:txBody>
                  <a:tcPr anchor="ctr"/>
                </a:tc>
                <a:extLst>
                  <a:ext uri="{0D108BD9-81ED-4DB2-BD59-A6C34878D82A}">
                    <a16:rowId xmlns:a16="http://schemas.microsoft.com/office/drawing/2014/main" val="2631898387"/>
                  </a:ext>
                </a:extLst>
              </a:tr>
              <a:tr h="280480">
                <a:tc>
                  <a:txBody>
                    <a:bodyPr/>
                    <a:lstStyle/>
                    <a:p>
                      <a:pPr algn="r" fontAlgn="ctr"/>
                      <a:r>
                        <a:rPr lang="en-IN" b="1">
                          <a:effectLst/>
                        </a:rPr>
                        <a:t>15</a:t>
                      </a:r>
                    </a:p>
                  </a:txBody>
                  <a:tcPr anchor="ctr"/>
                </a:tc>
                <a:tc>
                  <a:txBody>
                    <a:bodyPr/>
                    <a:lstStyle/>
                    <a:p>
                      <a:pPr algn="r" fontAlgn="ctr"/>
                      <a:r>
                        <a:rPr lang="en-IN">
                          <a:effectLst/>
                        </a:rPr>
                        <a:t>Chhattisgarh</a:t>
                      </a:r>
                    </a:p>
                  </a:txBody>
                  <a:tcPr anchor="ctr"/>
                </a:tc>
                <a:tc>
                  <a:txBody>
                    <a:bodyPr/>
                    <a:lstStyle/>
                    <a:p>
                      <a:pPr algn="r" fontAlgn="ctr"/>
                      <a:r>
                        <a:rPr lang="en-IN">
                          <a:effectLst/>
                        </a:rPr>
                        <a:t>45002</a:t>
                      </a:r>
                    </a:p>
                  </a:txBody>
                  <a:tcPr anchor="ctr"/>
                </a:tc>
                <a:tc>
                  <a:txBody>
                    <a:bodyPr/>
                    <a:lstStyle/>
                    <a:p>
                      <a:pPr algn="r" fontAlgn="ctr"/>
                      <a:r>
                        <a:rPr lang="en-IN">
                          <a:effectLst/>
                        </a:rPr>
                        <a:t>49757</a:t>
                      </a:r>
                    </a:p>
                  </a:txBody>
                  <a:tcPr anchor="ctr"/>
                </a:tc>
                <a:tc>
                  <a:txBody>
                    <a:bodyPr/>
                    <a:lstStyle/>
                    <a:p>
                      <a:pPr algn="r" fontAlgn="ctr"/>
                      <a:r>
                        <a:rPr lang="en-IN">
                          <a:effectLst/>
                        </a:rPr>
                        <a:t>94759</a:t>
                      </a:r>
                    </a:p>
                  </a:txBody>
                  <a:tcPr anchor="ctr"/>
                </a:tc>
                <a:tc>
                  <a:txBody>
                    <a:bodyPr/>
                    <a:lstStyle/>
                    <a:p>
                      <a:pPr algn="r" fontAlgn="ctr"/>
                      <a:r>
                        <a:rPr lang="en-IN">
                          <a:effectLst/>
                        </a:rPr>
                        <a:t>25545198</a:t>
                      </a:r>
                    </a:p>
                  </a:txBody>
                  <a:tcPr anchor="ctr"/>
                </a:tc>
                <a:tc>
                  <a:txBody>
                    <a:bodyPr/>
                    <a:lstStyle/>
                    <a:p>
                      <a:pPr algn="r" fontAlgn="ctr"/>
                      <a:r>
                        <a:rPr lang="en-IN">
                          <a:effectLst/>
                        </a:rPr>
                        <a:t>0.003709</a:t>
                      </a:r>
                    </a:p>
                  </a:txBody>
                  <a:tcPr anchor="ctr"/>
                </a:tc>
                <a:extLst>
                  <a:ext uri="{0D108BD9-81ED-4DB2-BD59-A6C34878D82A}">
                    <a16:rowId xmlns:a16="http://schemas.microsoft.com/office/drawing/2014/main" val="2571110203"/>
                  </a:ext>
                </a:extLst>
              </a:tr>
              <a:tr h="280480">
                <a:tc>
                  <a:txBody>
                    <a:bodyPr/>
                    <a:lstStyle/>
                    <a:p>
                      <a:pPr algn="r" fontAlgn="ctr"/>
                      <a:r>
                        <a:rPr lang="en-IN" b="1">
                          <a:effectLst/>
                        </a:rPr>
                        <a:t>16</a:t>
                      </a:r>
                    </a:p>
                  </a:txBody>
                  <a:tcPr anchor="ctr"/>
                </a:tc>
                <a:tc>
                  <a:txBody>
                    <a:bodyPr/>
                    <a:lstStyle/>
                    <a:p>
                      <a:pPr algn="r" fontAlgn="ctr"/>
                      <a:r>
                        <a:rPr lang="en-IN" dirty="0">
                          <a:effectLst/>
                        </a:rPr>
                        <a:t>Assam</a:t>
                      </a:r>
                    </a:p>
                  </a:txBody>
                  <a:tcPr anchor="ctr"/>
                </a:tc>
                <a:tc>
                  <a:txBody>
                    <a:bodyPr/>
                    <a:lstStyle/>
                    <a:p>
                      <a:pPr algn="r" fontAlgn="ctr"/>
                      <a:r>
                        <a:rPr lang="en-IN">
                          <a:effectLst/>
                        </a:rPr>
                        <a:t>36577</a:t>
                      </a:r>
                    </a:p>
                  </a:txBody>
                  <a:tcPr anchor="ctr"/>
                </a:tc>
                <a:tc>
                  <a:txBody>
                    <a:bodyPr/>
                    <a:lstStyle/>
                    <a:p>
                      <a:pPr algn="r" fontAlgn="ctr"/>
                      <a:r>
                        <a:rPr lang="en-IN">
                          <a:effectLst/>
                        </a:rPr>
                        <a:t>439821</a:t>
                      </a:r>
                    </a:p>
                  </a:txBody>
                  <a:tcPr anchor="ctr"/>
                </a:tc>
                <a:tc>
                  <a:txBody>
                    <a:bodyPr/>
                    <a:lstStyle/>
                    <a:p>
                      <a:pPr algn="r" fontAlgn="ctr"/>
                      <a:r>
                        <a:rPr lang="en-IN">
                          <a:effectLst/>
                        </a:rPr>
                        <a:t>476398</a:t>
                      </a:r>
                    </a:p>
                  </a:txBody>
                  <a:tcPr anchor="ctr"/>
                </a:tc>
                <a:tc>
                  <a:txBody>
                    <a:bodyPr/>
                    <a:lstStyle/>
                    <a:p>
                      <a:pPr algn="r" fontAlgn="ctr"/>
                      <a:r>
                        <a:rPr lang="en-IN">
                          <a:effectLst/>
                        </a:rPr>
                        <a:t>31205576</a:t>
                      </a:r>
                    </a:p>
                  </a:txBody>
                  <a:tcPr anchor="ctr"/>
                </a:tc>
                <a:tc>
                  <a:txBody>
                    <a:bodyPr/>
                    <a:lstStyle/>
                    <a:p>
                      <a:pPr algn="r" fontAlgn="ctr"/>
                      <a:r>
                        <a:rPr lang="en-IN" dirty="0">
                          <a:effectLst/>
                        </a:rPr>
                        <a:t>0.015266</a:t>
                      </a:r>
                    </a:p>
                  </a:txBody>
                  <a:tcPr anchor="ctr"/>
                </a:tc>
                <a:extLst>
                  <a:ext uri="{0D108BD9-81ED-4DB2-BD59-A6C34878D82A}">
                    <a16:rowId xmlns:a16="http://schemas.microsoft.com/office/drawing/2014/main" val="1358798978"/>
                  </a:ext>
                </a:extLst>
              </a:tr>
              <a:tr h="280480">
                <a:tc>
                  <a:txBody>
                    <a:bodyPr/>
                    <a:lstStyle/>
                    <a:p>
                      <a:pPr algn="r" fontAlgn="ctr"/>
                      <a:r>
                        <a:rPr lang="en-IN" b="1" dirty="0">
                          <a:effectLst/>
                        </a:rPr>
                        <a:t>17</a:t>
                      </a:r>
                    </a:p>
                  </a:txBody>
                  <a:tcPr anchor="ctr"/>
                </a:tc>
                <a:tc>
                  <a:txBody>
                    <a:bodyPr/>
                    <a:lstStyle/>
                    <a:p>
                      <a:pPr algn="r" fontAlgn="ctr"/>
                      <a:r>
                        <a:rPr lang="en-IN">
                          <a:effectLst/>
                        </a:rPr>
                        <a:t>Uttra Khand</a:t>
                      </a:r>
                    </a:p>
                  </a:txBody>
                  <a:tcPr anchor="ctr"/>
                </a:tc>
                <a:tc>
                  <a:txBody>
                    <a:bodyPr/>
                    <a:lstStyle/>
                    <a:p>
                      <a:pPr algn="r" fontAlgn="ctr"/>
                      <a:r>
                        <a:rPr lang="en-IN">
                          <a:effectLst/>
                        </a:rPr>
                        <a:t>25041</a:t>
                      </a:r>
                    </a:p>
                  </a:txBody>
                  <a:tcPr anchor="ctr"/>
                </a:tc>
                <a:tc>
                  <a:txBody>
                    <a:bodyPr/>
                    <a:lstStyle/>
                    <a:p>
                      <a:pPr algn="r" fontAlgn="ctr"/>
                      <a:r>
                        <a:rPr lang="en-IN">
                          <a:effectLst/>
                        </a:rPr>
                        <a:t>10984</a:t>
                      </a:r>
                    </a:p>
                  </a:txBody>
                  <a:tcPr anchor="ctr"/>
                </a:tc>
                <a:tc>
                  <a:txBody>
                    <a:bodyPr/>
                    <a:lstStyle/>
                    <a:p>
                      <a:pPr algn="r" fontAlgn="ctr"/>
                      <a:r>
                        <a:rPr lang="en-IN">
                          <a:effectLst/>
                        </a:rPr>
                        <a:t>36025</a:t>
                      </a:r>
                    </a:p>
                  </a:txBody>
                  <a:tcPr anchor="ctr"/>
                </a:tc>
                <a:tc>
                  <a:txBody>
                    <a:bodyPr/>
                    <a:lstStyle/>
                    <a:p>
                      <a:pPr algn="r" fontAlgn="ctr"/>
                      <a:r>
                        <a:rPr lang="en-IN">
                          <a:effectLst/>
                        </a:rPr>
                        <a:t>10086292</a:t>
                      </a:r>
                    </a:p>
                  </a:txBody>
                  <a:tcPr anchor="ctr"/>
                </a:tc>
                <a:tc>
                  <a:txBody>
                    <a:bodyPr/>
                    <a:lstStyle/>
                    <a:p>
                      <a:pPr algn="r" fontAlgn="ctr"/>
                      <a:r>
                        <a:rPr lang="en-IN">
                          <a:effectLst/>
                        </a:rPr>
                        <a:t>0.003572</a:t>
                      </a:r>
                    </a:p>
                  </a:txBody>
                  <a:tcPr anchor="ctr"/>
                </a:tc>
                <a:extLst>
                  <a:ext uri="{0D108BD9-81ED-4DB2-BD59-A6C34878D82A}">
                    <a16:rowId xmlns:a16="http://schemas.microsoft.com/office/drawing/2014/main" val="2648566130"/>
                  </a:ext>
                </a:extLst>
              </a:tr>
              <a:tr h="280480">
                <a:tc>
                  <a:txBody>
                    <a:bodyPr/>
                    <a:lstStyle/>
                    <a:p>
                      <a:pPr algn="r" fontAlgn="ctr"/>
                      <a:r>
                        <a:rPr lang="en-IN" b="1">
                          <a:effectLst/>
                        </a:rPr>
                        <a:t>18</a:t>
                      </a:r>
                    </a:p>
                  </a:txBody>
                  <a:tcPr anchor="ctr"/>
                </a:tc>
                <a:tc>
                  <a:txBody>
                    <a:bodyPr/>
                    <a:lstStyle/>
                    <a:p>
                      <a:pPr algn="r" fontAlgn="ctr"/>
                      <a:r>
                        <a:rPr lang="en-IN">
                          <a:effectLst/>
                        </a:rPr>
                        <a:t>Himachal Pradesh</a:t>
                      </a:r>
                    </a:p>
                  </a:txBody>
                  <a:tcPr anchor="ctr"/>
                </a:tc>
                <a:tc>
                  <a:txBody>
                    <a:bodyPr/>
                    <a:lstStyle/>
                    <a:p>
                      <a:pPr algn="r" fontAlgn="ctr"/>
                      <a:r>
                        <a:rPr lang="en-IN">
                          <a:effectLst/>
                        </a:rPr>
                        <a:t>12847</a:t>
                      </a:r>
                    </a:p>
                  </a:txBody>
                  <a:tcPr anchor="ctr"/>
                </a:tc>
                <a:tc>
                  <a:txBody>
                    <a:bodyPr/>
                    <a:lstStyle/>
                    <a:p>
                      <a:pPr algn="r" fontAlgn="ctr"/>
                      <a:r>
                        <a:rPr lang="en-IN">
                          <a:effectLst/>
                        </a:rPr>
                        <a:t>25730</a:t>
                      </a:r>
                    </a:p>
                  </a:txBody>
                  <a:tcPr anchor="ctr"/>
                </a:tc>
                <a:tc>
                  <a:txBody>
                    <a:bodyPr/>
                    <a:lstStyle/>
                    <a:p>
                      <a:pPr algn="r" fontAlgn="ctr"/>
                      <a:r>
                        <a:rPr lang="en-IN">
                          <a:effectLst/>
                        </a:rPr>
                        <a:t>38577</a:t>
                      </a:r>
                    </a:p>
                  </a:txBody>
                  <a:tcPr anchor="ctr"/>
                </a:tc>
                <a:tc>
                  <a:txBody>
                    <a:bodyPr/>
                    <a:lstStyle/>
                    <a:p>
                      <a:pPr algn="r" fontAlgn="ctr"/>
                      <a:r>
                        <a:rPr lang="en-IN">
                          <a:effectLst/>
                        </a:rPr>
                        <a:t>6864602</a:t>
                      </a:r>
                    </a:p>
                  </a:txBody>
                  <a:tcPr anchor="ctr"/>
                </a:tc>
                <a:tc>
                  <a:txBody>
                    <a:bodyPr/>
                    <a:lstStyle/>
                    <a:p>
                      <a:pPr algn="r" fontAlgn="ctr"/>
                      <a:r>
                        <a:rPr lang="en-IN">
                          <a:effectLst/>
                        </a:rPr>
                        <a:t>0.005620</a:t>
                      </a:r>
                    </a:p>
                  </a:txBody>
                  <a:tcPr anchor="ctr"/>
                </a:tc>
                <a:extLst>
                  <a:ext uri="{0D108BD9-81ED-4DB2-BD59-A6C34878D82A}">
                    <a16:rowId xmlns:a16="http://schemas.microsoft.com/office/drawing/2014/main" val="3111712934"/>
                  </a:ext>
                </a:extLst>
              </a:tr>
              <a:tr h="280480">
                <a:tc>
                  <a:txBody>
                    <a:bodyPr/>
                    <a:lstStyle/>
                    <a:p>
                      <a:pPr algn="r" fontAlgn="ctr"/>
                      <a:r>
                        <a:rPr lang="en-IN" b="1">
                          <a:effectLst/>
                        </a:rPr>
                        <a:t>19</a:t>
                      </a:r>
                    </a:p>
                  </a:txBody>
                  <a:tcPr anchor="ctr"/>
                </a:tc>
                <a:tc>
                  <a:txBody>
                    <a:bodyPr/>
                    <a:lstStyle/>
                    <a:p>
                      <a:pPr algn="r" fontAlgn="ctr"/>
                      <a:r>
                        <a:rPr lang="en-IN">
                          <a:effectLst/>
                        </a:rPr>
                        <a:t>Chandigarh</a:t>
                      </a:r>
                    </a:p>
                  </a:txBody>
                  <a:tcPr anchor="ctr"/>
                </a:tc>
                <a:tc>
                  <a:txBody>
                    <a:bodyPr/>
                    <a:lstStyle/>
                    <a:p>
                      <a:pPr algn="r" fontAlgn="ctr"/>
                      <a:r>
                        <a:rPr lang="en-IN">
                          <a:effectLst/>
                        </a:rPr>
                        <a:t>10056</a:t>
                      </a:r>
                    </a:p>
                  </a:txBody>
                  <a:tcPr anchor="ctr"/>
                </a:tc>
                <a:tc>
                  <a:txBody>
                    <a:bodyPr/>
                    <a:lstStyle/>
                    <a:p>
                      <a:pPr algn="r" fontAlgn="ctr"/>
                      <a:r>
                        <a:rPr lang="en-IN">
                          <a:effectLst/>
                        </a:rPr>
                        <a:t>0</a:t>
                      </a:r>
                    </a:p>
                  </a:txBody>
                  <a:tcPr anchor="ctr"/>
                </a:tc>
                <a:tc>
                  <a:txBody>
                    <a:bodyPr/>
                    <a:lstStyle/>
                    <a:p>
                      <a:pPr algn="r" fontAlgn="ctr"/>
                      <a:r>
                        <a:rPr lang="en-IN">
                          <a:effectLst/>
                        </a:rPr>
                        <a:t>10056</a:t>
                      </a:r>
                    </a:p>
                  </a:txBody>
                  <a:tcPr anchor="ctr"/>
                </a:tc>
                <a:tc>
                  <a:txBody>
                    <a:bodyPr/>
                    <a:lstStyle/>
                    <a:p>
                      <a:pPr algn="r" fontAlgn="ctr"/>
                      <a:r>
                        <a:rPr lang="en-IN">
                          <a:effectLst/>
                        </a:rPr>
                        <a:t>1055450</a:t>
                      </a:r>
                    </a:p>
                  </a:txBody>
                  <a:tcPr anchor="ctr"/>
                </a:tc>
                <a:tc>
                  <a:txBody>
                    <a:bodyPr/>
                    <a:lstStyle/>
                    <a:p>
                      <a:pPr algn="r" fontAlgn="ctr"/>
                      <a:r>
                        <a:rPr lang="en-IN">
                          <a:effectLst/>
                        </a:rPr>
                        <a:t>0.009528</a:t>
                      </a:r>
                    </a:p>
                  </a:txBody>
                  <a:tcPr anchor="ctr"/>
                </a:tc>
                <a:extLst>
                  <a:ext uri="{0D108BD9-81ED-4DB2-BD59-A6C34878D82A}">
                    <a16:rowId xmlns:a16="http://schemas.microsoft.com/office/drawing/2014/main" val="3689301167"/>
                  </a:ext>
                </a:extLst>
              </a:tr>
              <a:tr h="484116">
                <a:tc>
                  <a:txBody>
                    <a:bodyPr/>
                    <a:lstStyle/>
                    <a:p>
                      <a:pPr algn="r" fontAlgn="ctr"/>
                      <a:r>
                        <a:rPr lang="en-IN" b="1">
                          <a:effectLst/>
                        </a:rPr>
                        <a:t>20</a:t>
                      </a:r>
                    </a:p>
                  </a:txBody>
                  <a:tcPr anchor="ctr"/>
                </a:tc>
                <a:tc>
                  <a:txBody>
                    <a:bodyPr/>
                    <a:lstStyle/>
                    <a:p>
                      <a:pPr algn="r" fontAlgn="ctr"/>
                      <a:r>
                        <a:rPr lang="en-IN">
                          <a:effectLst/>
                        </a:rPr>
                        <a:t>Jammu &amp; Kashmir</a:t>
                      </a:r>
                    </a:p>
                  </a:txBody>
                  <a:tcPr anchor="ctr"/>
                </a:tc>
                <a:tc>
                  <a:txBody>
                    <a:bodyPr/>
                    <a:lstStyle/>
                    <a:p>
                      <a:pPr algn="r" fontAlgn="ctr"/>
                      <a:r>
                        <a:rPr lang="en-IN">
                          <a:effectLst/>
                        </a:rPr>
                        <a:t>9995</a:t>
                      </a:r>
                    </a:p>
                  </a:txBody>
                  <a:tcPr anchor="ctr"/>
                </a:tc>
                <a:tc>
                  <a:txBody>
                    <a:bodyPr/>
                    <a:lstStyle/>
                    <a:p>
                      <a:pPr algn="r" fontAlgn="ctr"/>
                      <a:r>
                        <a:rPr lang="en-IN">
                          <a:effectLst/>
                        </a:rPr>
                        <a:t>19075</a:t>
                      </a:r>
                    </a:p>
                  </a:txBody>
                  <a:tcPr anchor="ctr"/>
                </a:tc>
                <a:tc>
                  <a:txBody>
                    <a:bodyPr/>
                    <a:lstStyle/>
                    <a:p>
                      <a:pPr algn="r" fontAlgn="ctr"/>
                      <a:r>
                        <a:rPr lang="en-IN">
                          <a:effectLst/>
                        </a:rPr>
                        <a:t>29070</a:t>
                      </a:r>
                    </a:p>
                  </a:txBody>
                  <a:tcPr anchor="ctr"/>
                </a:tc>
                <a:tc>
                  <a:txBody>
                    <a:bodyPr/>
                    <a:lstStyle/>
                    <a:p>
                      <a:pPr algn="r" fontAlgn="ctr"/>
                      <a:r>
                        <a:rPr lang="en-IN">
                          <a:effectLst/>
                        </a:rPr>
                        <a:t>12541302</a:t>
                      </a:r>
                    </a:p>
                  </a:txBody>
                  <a:tcPr anchor="ctr"/>
                </a:tc>
                <a:tc>
                  <a:txBody>
                    <a:bodyPr/>
                    <a:lstStyle/>
                    <a:p>
                      <a:pPr algn="r" fontAlgn="ctr"/>
                      <a:r>
                        <a:rPr lang="en-IN">
                          <a:effectLst/>
                        </a:rPr>
                        <a:t>0.002318</a:t>
                      </a:r>
                    </a:p>
                  </a:txBody>
                  <a:tcPr anchor="ctr"/>
                </a:tc>
                <a:extLst>
                  <a:ext uri="{0D108BD9-81ED-4DB2-BD59-A6C34878D82A}">
                    <a16:rowId xmlns:a16="http://schemas.microsoft.com/office/drawing/2014/main" val="3001760013"/>
                  </a:ext>
                </a:extLst>
              </a:tr>
              <a:tr h="484116">
                <a:tc>
                  <a:txBody>
                    <a:bodyPr/>
                    <a:lstStyle/>
                    <a:p>
                      <a:pPr algn="r" fontAlgn="ctr"/>
                      <a:r>
                        <a:rPr lang="en-IN" b="1">
                          <a:effectLst/>
                        </a:rPr>
                        <a:t>21</a:t>
                      </a:r>
                    </a:p>
                  </a:txBody>
                  <a:tcPr anchor="ctr"/>
                </a:tc>
                <a:tc>
                  <a:txBody>
                    <a:bodyPr/>
                    <a:lstStyle/>
                    <a:p>
                      <a:pPr algn="r" fontAlgn="ctr"/>
                      <a:r>
                        <a:rPr lang="en-IN">
                          <a:effectLst/>
                        </a:rPr>
                        <a:t>Pudducherry</a:t>
                      </a:r>
                    </a:p>
                  </a:txBody>
                  <a:tcPr anchor="ctr"/>
                </a:tc>
                <a:tc>
                  <a:txBody>
                    <a:bodyPr/>
                    <a:lstStyle/>
                    <a:p>
                      <a:pPr algn="r" fontAlgn="ctr"/>
                      <a:r>
                        <a:rPr lang="en-IN" dirty="0">
                          <a:effectLst/>
                        </a:rPr>
                        <a:t>4687</a:t>
                      </a:r>
                    </a:p>
                  </a:txBody>
                  <a:tcPr anchor="ctr"/>
                </a:tc>
                <a:tc>
                  <a:txBody>
                    <a:bodyPr/>
                    <a:lstStyle/>
                    <a:p>
                      <a:pPr algn="r" fontAlgn="ctr"/>
                      <a:r>
                        <a:rPr lang="en-IN">
                          <a:effectLst/>
                        </a:rPr>
                        <a:t>2414</a:t>
                      </a:r>
                    </a:p>
                  </a:txBody>
                  <a:tcPr anchor="ctr"/>
                </a:tc>
                <a:tc>
                  <a:txBody>
                    <a:bodyPr/>
                    <a:lstStyle/>
                    <a:p>
                      <a:pPr algn="r" fontAlgn="ctr"/>
                      <a:r>
                        <a:rPr lang="en-IN">
                          <a:effectLst/>
                        </a:rPr>
                        <a:t>7101</a:t>
                      </a:r>
                    </a:p>
                  </a:txBody>
                  <a:tcPr anchor="ctr"/>
                </a:tc>
                <a:tc>
                  <a:txBody>
                    <a:bodyPr/>
                    <a:lstStyle/>
                    <a:p>
                      <a:pPr algn="r" fontAlgn="ctr"/>
                      <a:r>
                        <a:rPr lang="en-IN">
                          <a:effectLst/>
                        </a:rPr>
                        <a:t>1247953</a:t>
                      </a:r>
                    </a:p>
                  </a:txBody>
                  <a:tcPr anchor="ctr"/>
                </a:tc>
                <a:tc>
                  <a:txBody>
                    <a:bodyPr/>
                    <a:lstStyle/>
                    <a:p>
                      <a:pPr algn="r" fontAlgn="ctr"/>
                      <a:r>
                        <a:rPr lang="en-IN" dirty="0">
                          <a:effectLst/>
                        </a:rPr>
                        <a:t>0.005690</a:t>
                      </a:r>
                    </a:p>
                  </a:txBody>
                  <a:tcPr anchor="ctr"/>
                </a:tc>
                <a:extLst>
                  <a:ext uri="{0D108BD9-81ED-4DB2-BD59-A6C34878D82A}">
                    <a16:rowId xmlns:a16="http://schemas.microsoft.com/office/drawing/2014/main" val="1030005372"/>
                  </a:ext>
                </a:extLst>
              </a:tr>
            </a:tbl>
          </a:graphicData>
        </a:graphic>
      </p:graphicFrame>
    </p:spTree>
    <p:extLst>
      <p:ext uri="{BB962C8B-B14F-4D97-AF65-F5344CB8AC3E}">
        <p14:creationId xmlns:p14="http://schemas.microsoft.com/office/powerpoint/2010/main" val="831930733"/>
      </p:ext>
    </p:extLst>
  </p:cSld>
  <p:clrMapOvr>
    <a:masterClrMapping/>
  </p:clrMapOvr>
  <mc:AlternateContent xmlns:mc="http://schemas.openxmlformats.org/markup-compatibility/2006" xmlns:p14="http://schemas.microsoft.com/office/powerpoint/2010/main">
    <mc:Choice Requires="p14">
      <p:transition spd="slow" p14:dur="2000" advTm="1263"/>
    </mc:Choice>
    <mc:Fallback xmlns="">
      <p:transition spd="slow" advTm="126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B3F86A-E0BC-471A-F68F-81C698FA52C0}"/>
              </a:ext>
            </a:extLst>
          </p:cNvPr>
          <p:cNvSpPr>
            <a:spLocks noGrp="1"/>
          </p:cNvSpPr>
          <p:nvPr>
            <p:ph idx="1"/>
          </p:nvPr>
        </p:nvSpPr>
        <p:spPr/>
        <p:txBody>
          <a:bodyPr/>
          <a:lstStyle/>
          <a:p>
            <a:endParaRPr lang="en-IN"/>
          </a:p>
        </p:txBody>
      </p:sp>
      <p:graphicFrame>
        <p:nvGraphicFramePr>
          <p:cNvPr id="4" name="Table 4">
            <a:extLst>
              <a:ext uri="{FF2B5EF4-FFF2-40B4-BE49-F238E27FC236}">
                <a16:creationId xmlns:a16="http://schemas.microsoft.com/office/drawing/2014/main" id="{60533FA3-5816-F256-D297-E6AB758B0412}"/>
              </a:ext>
            </a:extLst>
          </p:cNvPr>
          <p:cNvGraphicFramePr>
            <a:graphicFrameLocks/>
          </p:cNvGraphicFramePr>
          <p:nvPr>
            <p:extLst>
              <p:ext uri="{D42A27DB-BD31-4B8C-83A1-F6EECF244321}">
                <p14:modId xmlns:p14="http://schemas.microsoft.com/office/powerpoint/2010/main" val="243687714"/>
              </p:ext>
            </p:extLst>
          </p:nvPr>
        </p:nvGraphicFramePr>
        <p:xfrm>
          <a:off x="590160" y="800942"/>
          <a:ext cx="11011679" cy="5943600"/>
        </p:xfrm>
        <a:graphic>
          <a:graphicData uri="http://schemas.openxmlformats.org/drawingml/2006/table">
            <a:tbl>
              <a:tblPr firstRow="1" bandRow="1">
                <a:tableStyleId>{5C22544A-7EE6-4342-B048-85BDC9FD1C3A}</a:tableStyleId>
              </a:tblPr>
              <a:tblGrid>
                <a:gridCol w="1573097">
                  <a:extLst>
                    <a:ext uri="{9D8B030D-6E8A-4147-A177-3AD203B41FA5}">
                      <a16:colId xmlns:a16="http://schemas.microsoft.com/office/drawing/2014/main" val="1958041747"/>
                    </a:ext>
                  </a:extLst>
                </a:gridCol>
                <a:gridCol w="1573097">
                  <a:extLst>
                    <a:ext uri="{9D8B030D-6E8A-4147-A177-3AD203B41FA5}">
                      <a16:colId xmlns:a16="http://schemas.microsoft.com/office/drawing/2014/main" val="184056279"/>
                    </a:ext>
                  </a:extLst>
                </a:gridCol>
                <a:gridCol w="1573097">
                  <a:extLst>
                    <a:ext uri="{9D8B030D-6E8A-4147-A177-3AD203B41FA5}">
                      <a16:colId xmlns:a16="http://schemas.microsoft.com/office/drawing/2014/main" val="1430982463"/>
                    </a:ext>
                  </a:extLst>
                </a:gridCol>
                <a:gridCol w="1573097">
                  <a:extLst>
                    <a:ext uri="{9D8B030D-6E8A-4147-A177-3AD203B41FA5}">
                      <a16:colId xmlns:a16="http://schemas.microsoft.com/office/drawing/2014/main" val="2878746343"/>
                    </a:ext>
                  </a:extLst>
                </a:gridCol>
                <a:gridCol w="1573097">
                  <a:extLst>
                    <a:ext uri="{9D8B030D-6E8A-4147-A177-3AD203B41FA5}">
                      <a16:colId xmlns:a16="http://schemas.microsoft.com/office/drawing/2014/main" val="3886025687"/>
                    </a:ext>
                  </a:extLst>
                </a:gridCol>
                <a:gridCol w="1573097">
                  <a:extLst>
                    <a:ext uri="{9D8B030D-6E8A-4147-A177-3AD203B41FA5}">
                      <a16:colId xmlns:a16="http://schemas.microsoft.com/office/drawing/2014/main" val="1403343288"/>
                    </a:ext>
                  </a:extLst>
                </a:gridCol>
                <a:gridCol w="1573097">
                  <a:extLst>
                    <a:ext uri="{9D8B030D-6E8A-4147-A177-3AD203B41FA5}">
                      <a16:colId xmlns:a16="http://schemas.microsoft.com/office/drawing/2014/main" val="1573557881"/>
                    </a:ext>
                  </a:extLst>
                </a:gridCol>
              </a:tblGrid>
              <a:tr h="0">
                <a:tc>
                  <a:txBody>
                    <a:bodyPr/>
                    <a:lstStyle/>
                    <a:p>
                      <a:pPr algn="r" fontAlgn="ctr"/>
                      <a:r>
                        <a:rPr lang="en-IN" b="1" dirty="0">
                          <a:effectLst/>
                        </a:rPr>
                        <a:t>Sr No.</a:t>
                      </a:r>
                    </a:p>
                  </a:txBody>
                  <a:tcPr anchor="ctr"/>
                </a:tc>
                <a:tc>
                  <a:txBody>
                    <a:bodyPr/>
                    <a:lstStyle/>
                    <a:p>
                      <a:pPr algn="r" fontAlgn="ctr"/>
                      <a:br>
                        <a:rPr lang="en-IN" b="1" dirty="0">
                          <a:effectLst/>
                        </a:rPr>
                      </a:br>
                      <a:r>
                        <a:rPr lang="en-IN" b="1" dirty="0">
                          <a:effectLst/>
                        </a:rPr>
                        <a:t>State</a:t>
                      </a:r>
                    </a:p>
                  </a:txBody>
                  <a:tcPr anchor="ctr"/>
                </a:tc>
                <a:tc>
                  <a:txBody>
                    <a:bodyPr/>
                    <a:lstStyle/>
                    <a:p>
                      <a:pPr algn="r" fontAlgn="ctr"/>
                      <a:r>
                        <a:rPr lang="en-IN" b="1" dirty="0">
                          <a:effectLst/>
                        </a:rPr>
                        <a:t>Total Urban Road</a:t>
                      </a:r>
                    </a:p>
                  </a:txBody>
                  <a:tcPr anchor="ctr"/>
                </a:tc>
                <a:tc>
                  <a:txBody>
                    <a:bodyPr/>
                    <a:lstStyle/>
                    <a:p>
                      <a:pPr algn="r" fontAlgn="ctr"/>
                      <a:r>
                        <a:rPr lang="en-IN" b="1" dirty="0">
                          <a:effectLst/>
                        </a:rPr>
                        <a:t>Total Rural Road</a:t>
                      </a:r>
                    </a:p>
                  </a:txBody>
                  <a:tcPr anchor="ctr"/>
                </a:tc>
                <a:tc>
                  <a:txBody>
                    <a:bodyPr/>
                    <a:lstStyle/>
                    <a:p>
                      <a:pPr algn="r" fontAlgn="ctr"/>
                      <a:r>
                        <a:rPr lang="en-IN" b="1" dirty="0">
                          <a:effectLst/>
                        </a:rPr>
                        <a:t>Total</a:t>
                      </a:r>
                    </a:p>
                  </a:txBody>
                  <a:tcPr anchor="ctr"/>
                </a:tc>
                <a:tc>
                  <a:txBody>
                    <a:bodyPr/>
                    <a:lstStyle/>
                    <a:p>
                      <a:pPr algn="r" fontAlgn="ctr"/>
                      <a:r>
                        <a:rPr lang="en-IN" b="1" dirty="0">
                          <a:effectLst/>
                        </a:rPr>
                        <a:t>Population as on 2013</a:t>
                      </a:r>
                    </a:p>
                  </a:txBody>
                  <a:tcPr anchor="ctr"/>
                </a:tc>
                <a:tc>
                  <a:txBody>
                    <a:bodyPr/>
                    <a:lstStyle/>
                    <a:p>
                      <a:pPr algn="r" fontAlgn="ctr"/>
                      <a:r>
                        <a:rPr lang="en-IN" b="1" dirty="0">
                          <a:effectLst/>
                        </a:rPr>
                        <a:t>Road per person</a:t>
                      </a:r>
                    </a:p>
                  </a:txBody>
                  <a:tcPr anchor="ctr"/>
                </a:tc>
                <a:extLst>
                  <a:ext uri="{0D108BD9-81ED-4DB2-BD59-A6C34878D82A}">
                    <a16:rowId xmlns:a16="http://schemas.microsoft.com/office/drawing/2014/main" val="1464357368"/>
                  </a:ext>
                </a:extLst>
              </a:tr>
              <a:tr h="280480">
                <a:tc>
                  <a:txBody>
                    <a:bodyPr/>
                    <a:lstStyle/>
                    <a:p>
                      <a:pPr algn="r" fontAlgn="ctr"/>
                      <a:r>
                        <a:rPr lang="en-IN" b="1">
                          <a:effectLst/>
                        </a:rPr>
                        <a:t>22</a:t>
                      </a:r>
                    </a:p>
                  </a:txBody>
                  <a:tcPr anchor="ctr"/>
                </a:tc>
                <a:tc>
                  <a:txBody>
                    <a:bodyPr/>
                    <a:lstStyle/>
                    <a:p>
                      <a:pPr algn="r" fontAlgn="ctr"/>
                      <a:r>
                        <a:rPr lang="en-IN">
                          <a:effectLst/>
                        </a:rPr>
                        <a:t>Goa</a:t>
                      </a:r>
                    </a:p>
                  </a:txBody>
                  <a:tcPr anchor="ctr"/>
                </a:tc>
                <a:tc>
                  <a:txBody>
                    <a:bodyPr/>
                    <a:lstStyle/>
                    <a:p>
                      <a:pPr algn="r" fontAlgn="ctr"/>
                      <a:r>
                        <a:rPr lang="en-IN">
                          <a:effectLst/>
                        </a:rPr>
                        <a:t>3718</a:t>
                      </a:r>
                    </a:p>
                  </a:txBody>
                  <a:tcPr anchor="ctr"/>
                </a:tc>
                <a:tc>
                  <a:txBody>
                    <a:bodyPr/>
                    <a:lstStyle/>
                    <a:p>
                      <a:pPr algn="r" fontAlgn="ctr"/>
                      <a:r>
                        <a:rPr lang="en-IN">
                          <a:effectLst/>
                        </a:rPr>
                        <a:t>11097</a:t>
                      </a:r>
                    </a:p>
                  </a:txBody>
                  <a:tcPr anchor="ctr"/>
                </a:tc>
                <a:tc>
                  <a:txBody>
                    <a:bodyPr/>
                    <a:lstStyle/>
                    <a:p>
                      <a:pPr algn="r" fontAlgn="ctr"/>
                      <a:r>
                        <a:rPr lang="en-IN">
                          <a:effectLst/>
                        </a:rPr>
                        <a:t>14815</a:t>
                      </a:r>
                    </a:p>
                  </a:txBody>
                  <a:tcPr anchor="ctr"/>
                </a:tc>
                <a:tc>
                  <a:txBody>
                    <a:bodyPr/>
                    <a:lstStyle/>
                    <a:p>
                      <a:pPr algn="r" fontAlgn="ctr"/>
                      <a:r>
                        <a:rPr lang="en-IN">
                          <a:effectLst/>
                        </a:rPr>
                        <a:t>1458545</a:t>
                      </a:r>
                    </a:p>
                  </a:txBody>
                  <a:tcPr anchor="ctr"/>
                </a:tc>
                <a:tc>
                  <a:txBody>
                    <a:bodyPr/>
                    <a:lstStyle/>
                    <a:p>
                      <a:pPr algn="r" fontAlgn="ctr"/>
                      <a:r>
                        <a:rPr lang="en-IN" dirty="0">
                          <a:effectLst/>
                        </a:rPr>
                        <a:t>0.010157</a:t>
                      </a:r>
                    </a:p>
                  </a:txBody>
                  <a:tcPr anchor="ctr"/>
                </a:tc>
                <a:extLst>
                  <a:ext uri="{0D108BD9-81ED-4DB2-BD59-A6C34878D82A}">
                    <a16:rowId xmlns:a16="http://schemas.microsoft.com/office/drawing/2014/main" val="2936513755"/>
                  </a:ext>
                </a:extLst>
              </a:tr>
              <a:tr h="280480">
                <a:tc>
                  <a:txBody>
                    <a:bodyPr/>
                    <a:lstStyle/>
                    <a:p>
                      <a:pPr algn="r" fontAlgn="ctr"/>
                      <a:r>
                        <a:rPr lang="en-IN" b="1" dirty="0">
                          <a:effectLst/>
                        </a:rPr>
                        <a:t>23</a:t>
                      </a:r>
                    </a:p>
                  </a:txBody>
                  <a:tcPr anchor="ctr"/>
                </a:tc>
                <a:tc>
                  <a:txBody>
                    <a:bodyPr/>
                    <a:lstStyle/>
                    <a:p>
                      <a:pPr algn="r" fontAlgn="ctr"/>
                      <a:r>
                        <a:rPr lang="en-IN">
                          <a:effectLst/>
                        </a:rPr>
                        <a:t>Jharkhand</a:t>
                      </a:r>
                    </a:p>
                  </a:txBody>
                  <a:tcPr anchor="ctr"/>
                </a:tc>
                <a:tc>
                  <a:txBody>
                    <a:bodyPr/>
                    <a:lstStyle/>
                    <a:p>
                      <a:pPr algn="r" fontAlgn="ctr"/>
                      <a:r>
                        <a:rPr lang="en-IN">
                          <a:effectLst/>
                        </a:rPr>
                        <a:t>3146</a:t>
                      </a:r>
                    </a:p>
                  </a:txBody>
                  <a:tcPr anchor="ctr"/>
                </a:tc>
                <a:tc>
                  <a:txBody>
                    <a:bodyPr/>
                    <a:lstStyle/>
                    <a:p>
                      <a:pPr algn="r" fontAlgn="ctr"/>
                      <a:r>
                        <a:rPr lang="en-IN" dirty="0">
                          <a:effectLst/>
                        </a:rPr>
                        <a:t>24382</a:t>
                      </a:r>
                    </a:p>
                  </a:txBody>
                  <a:tcPr anchor="ctr"/>
                </a:tc>
                <a:tc>
                  <a:txBody>
                    <a:bodyPr/>
                    <a:lstStyle/>
                    <a:p>
                      <a:pPr algn="r" fontAlgn="ctr"/>
                      <a:r>
                        <a:rPr lang="en-IN">
                          <a:effectLst/>
                        </a:rPr>
                        <a:t>27528</a:t>
                      </a:r>
                    </a:p>
                  </a:txBody>
                  <a:tcPr anchor="ctr"/>
                </a:tc>
                <a:tc>
                  <a:txBody>
                    <a:bodyPr/>
                    <a:lstStyle/>
                    <a:p>
                      <a:pPr algn="r" fontAlgn="ctr"/>
                      <a:r>
                        <a:rPr lang="en-IN">
                          <a:effectLst/>
                        </a:rPr>
                        <a:t>32988134</a:t>
                      </a:r>
                    </a:p>
                  </a:txBody>
                  <a:tcPr anchor="ctr"/>
                </a:tc>
                <a:tc>
                  <a:txBody>
                    <a:bodyPr/>
                    <a:lstStyle/>
                    <a:p>
                      <a:pPr algn="r" fontAlgn="ctr"/>
                      <a:r>
                        <a:rPr lang="en-IN">
                          <a:effectLst/>
                        </a:rPr>
                        <a:t>0.000834</a:t>
                      </a:r>
                    </a:p>
                  </a:txBody>
                  <a:tcPr anchor="ctr"/>
                </a:tc>
                <a:extLst>
                  <a:ext uri="{0D108BD9-81ED-4DB2-BD59-A6C34878D82A}">
                    <a16:rowId xmlns:a16="http://schemas.microsoft.com/office/drawing/2014/main" val="476209353"/>
                  </a:ext>
                </a:extLst>
              </a:tr>
              <a:tr h="280480">
                <a:tc>
                  <a:txBody>
                    <a:bodyPr/>
                    <a:lstStyle/>
                    <a:p>
                      <a:pPr algn="r" fontAlgn="ctr"/>
                      <a:r>
                        <a:rPr lang="en-IN" b="1">
                          <a:effectLst/>
                        </a:rPr>
                        <a:t>24</a:t>
                      </a:r>
                    </a:p>
                  </a:txBody>
                  <a:tcPr anchor="ctr"/>
                </a:tc>
                <a:tc>
                  <a:txBody>
                    <a:bodyPr/>
                    <a:lstStyle/>
                    <a:p>
                      <a:pPr algn="r" fontAlgn="ctr"/>
                      <a:r>
                        <a:rPr lang="en-IN">
                          <a:effectLst/>
                        </a:rPr>
                        <a:t>Mizoram</a:t>
                      </a:r>
                    </a:p>
                  </a:txBody>
                  <a:tcPr anchor="ctr"/>
                </a:tc>
                <a:tc>
                  <a:txBody>
                    <a:bodyPr/>
                    <a:lstStyle/>
                    <a:p>
                      <a:pPr algn="r" fontAlgn="ctr"/>
                      <a:r>
                        <a:rPr lang="en-IN">
                          <a:effectLst/>
                        </a:rPr>
                        <a:t>2022</a:t>
                      </a:r>
                    </a:p>
                  </a:txBody>
                  <a:tcPr anchor="ctr"/>
                </a:tc>
                <a:tc>
                  <a:txBody>
                    <a:bodyPr/>
                    <a:lstStyle/>
                    <a:p>
                      <a:pPr algn="r" fontAlgn="ctr"/>
                      <a:r>
                        <a:rPr lang="en-IN">
                          <a:effectLst/>
                        </a:rPr>
                        <a:t>4664</a:t>
                      </a:r>
                    </a:p>
                  </a:txBody>
                  <a:tcPr anchor="ctr"/>
                </a:tc>
                <a:tc>
                  <a:txBody>
                    <a:bodyPr/>
                    <a:lstStyle/>
                    <a:p>
                      <a:pPr algn="r" fontAlgn="ctr"/>
                      <a:r>
                        <a:rPr lang="en-IN">
                          <a:effectLst/>
                        </a:rPr>
                        <a:t>6686</a:t>
                      </a:r>
                    </a:p>
                  </a:txBody>
                  <a:tcPr anchor="ctr"/>
                </a:tc>
                <a:tc>
                  <a:txBody>
                    <a:bodyPr/>
                    <a:lstStyle/>
                    <a:p>
                      <a:pPr algn="r" fontAlgn="ctr"/>
                      <a:r>
                        <a:rPr lang="en-IN">
                          <a:effectLst/>
                        </a:rPr>
                        <a:t>1097206</a:t>
                      </a:r>
                    </a:p>
                  </a:txBody>
                  <a:tcPr anchor="ctr"/>
                </a:tc>
                <a:tc>
                  <a:txBody>
                    <a:bodyPr/>
                    <a:lstStyle/>
                    <a:p>
                      <a:pPr algn="r" fontAlgn="ctr"/>
                      <a:r>
                        <a:rPr lang="en-IN">
                          <a:effectLst/>
                        </a:rPr>
                        <a:t>0.006094</a:t>
                      </a:r>
                    </a:p>
                  </a:txBody>
                  <a:tcPr anchor="ctr"/>
                </a:tc>
                <a:extLst>
                  <a:ext uri="{0D108BD9-81ED-4DB2-BD59-A6C34878D82A}">
                    <a16:rowId xmlns:a16="http://schemas.microsoft.com/office/drawing/2014/main" val="3188761165"/>
                  </a:ext>
                </a:extLst>
              </a:tr>
              <a:tr h="280480">
                <a:tc>
                  <a:txBody>
                    <a:bodyPr/>
                    <a:lstStyle/>
                    <a:p>
                      <a:pPr algn="r" fontAlgn="ctr"/>
                      <a:r>
                        <a:rPr lang="en-IN" b="1">
                          <a:effectLst/>
                        </a:rPr>
                        <a:t>25</a:t>
                      </a:r>
                    </a:p>
                  </a:txBody>
                  <a:tcPr anchor="ctr"/>
                </a:tc>
                <a:tc>
                  <a:txBody>
                    <a:bodyPr/>
                    <a:lstStyle/>
                    <a:p>
                      <a:pPr algn="r" fontAlgn="ctr"/>
                      <a:r>
                        <a:rPr lang="en-IN">
                          <a:effectLst/>
                        </a:rPr>
                        <a:t>Tripura</a:t>
                      </a:r>
                    </a:p>
                  </a:txBody>
                  <a:tcPr anchor="ctr"/>
                </a:tc>
                <a:tc>
                  <a:txBody>
                    <a:bodyPr/>
                    <a:lstStyle/>
                    <a:p>
                      <a:pPr algn="r" fontAlgn="ctr"/>
                      <a:r>
                        <a:rPr lang="en-IN">
                          <a:effectLst/>
                        </a:rPr>
                        <a:t>1571</a:t>
                      </a:r>
                    </a:p>
                  </a:txBody>
                  <a:tcPr anchor="ctr"/>
                </a:tc>
                <a:tc>
                  <a:txBody>
                    <a:bodyPr/>
                    <a:lstStyle/>
                    <a:p>
                      <a:pPr algn="r" fontAlgn="ctr"/>
                      <a:r>
                        <a:rPr lang="en-IN">
                          <a:effectLst/>
                        </a:rPr>
                        <a:t>34932</a:t>
                      </a:r>
                    </a:p>
                  </a:txBody>
                  <a:tcPr anchor="ctr"/>
                </a:tc>
                <a:tc>
                  <a:txBody>
                    <a:bodyPr/>
                    <a:lstStyle/>
                    <a:p>
                      <a:pPr algn="r" fontAlgn="ctr"/>
                      <a:r>
                        <a:rPr lang="en-IN">
                          <a:effectLst/>
                        </a:rPr>
                        <a:t>36503</a:t>
                      </a:r>
                    </a:p>
                  </a:txBody>
                  <a:tcPr anchor="ctr"/>
                </a:tc>
                <a:tc>
                  <a:txBody>
                    <a:bodyPr/>
                    <a:lstStyle/>
                    <a:p>
                      <a:pPr algn="r" fontAlgn="ctr"/>
                      <a:r>
                        <a:rPr lang="en-IN">
                          <a:effectLst/>
                        </a:rPr>
                        <a:t>3673917</a:t>
                      </a:r>
                    </a:p>
                  </a:txBody>
                  <a:tcPr anchor="ctr"/>
                </a:tc>
                <a:tc>
                  <a:txBody>
                    <a:bodyPr/>
                    <a:lstStyle/>
                    <a:p>
                      <a:pPr algn="r" fontAlgn="ctr"/>
                      <a:r>
                        <a:rPr lang="en-IN">
                          <a:effectLst/>
                        </a:rPr>
                        <a:t>0.009936</a:t>
                      </a:r>
                    </a:p>
                  </a:txBody>
                  <a:tcPr anchor="ctr"/>
                </a:tc>
                <a:extLst>
                  <a:ext uri="{0D108BD9-81ED-4DB2-BD59-A6C34878D82A}">
                    <a16:rowId xmlns:a16="http://schemas.microsoft.com/office/drawing/2014/main" val="2244899082"/>
                  </a:ext>
                </a:extLst>
              </a:tr>
              <a:tr h="280480">
                <a:tc>
                  <a:txBody>
                    <a:bodyPr/>
                    <a:lstStyle/>
                    <a:p>
                      <a:pPr algn="r" fontAlgn="ctr"/>
                      <a:r>
                        <a:rPr lang="en-IN" b="1">
                          <a:effectLst/>
                        </a:rPr>
                        <a:t>26</a:t>
                      </a:r>
                    </a:p>
                  </a:txBody>
                  <a:tcPr anchor="ctr"/>
                </a:tc>
                <a:tc>
                  <a:txBody>
                    <a:bodyPr/>
                    <a:lstStyle/>
                    <a:p>
                      <a:pPr algn="r" fontAlgn="ctr"/>
                      <a:r>
                        <a:rPr lang="en-IN">
                          <a:effectLst/>
                        </a:rPr>
                        <a:t>Manipur</a:t>
                      </a:r>
                    </a:p>
                  </a:txBody>
                  <a:tcPr anchor="ctr"/>
                </a:tc>
                <a:tc>
                  <a:txBody>
                    <a:bodyPr/>
                    <a:lstStyle/>
                    <a:p>
                      <a:pPr algn="r" fontAlgn="ctr"/>
                      <a:r>
                        <a:rPr lang="en-IN">
                          <a:effectLst/>
                        </a:rPr>
                        <a:t>1093</a:t>
                      </a:r>
                    </a:p>
                  </a:txBody>
                  <a:tcPr anchor="ctr"/>
                </a:tc>
                <a:tc>
                  <a:txBody>
                    <a:bodyPr/>
                    <a:lstStyle/>
                    <a:p>
                      <a:pPr algn="r" fontAlgn="ctr"/>
                      <a:r>
                        <a:rPr lang="en-IN">
                          <a:effectLst/>
                        </a:rPr>
                        <a:t>14315</a:t>
                      </a:r>
                    </a:p>
                  </a:txBody>
                  <a:tcPr anchor="ctr"/>
                </a:tc>
                <a:tc>
                  <a:txBody>
                    <a:bodyPr/>
                    <a:lstStyle/>
                    <a:p>
                      <a:pPr algn="r" fontAlgn="ctr"/>
                      <a:r>
                        <a:rPr lang="en-IN">
                          <a:effectLst/>
                        </a:rPr>
                        <a:t>15408</a:t>
                      </a:r>
                    </a:p>
                  </a:txBody>
                  <a:tcPr anchor="ctr"/>
                </a:tc>
                <a:tc>
                  <a:txBody>
                    <a:bodyPr/>
                    <a:lstStyle/>
                    <a:p>
                      <a:pPr algn="r" fontAlgn="ctr"/>
                      <a:r>
                        <a:rPr lang="en-IN">
                          <a:effectLst/>
                        </a:rPr>
                        <a:t>2855794</a:t>
                      </a:r>
                    </a:p>
                  </a:txBody>
                  <a:tcPr anchor="ctr"/>
                </a:tc>
                <a:tc>
                  <a:txBody>
                    <a:bodyPr/>
                    <a:lstStyle/>
                    <a:p>
                      <a:pPr algn="r" fontAlgn="ctr"/>
                      <a:r>
                        <a:rPr lang="en-IN">
                          <a:effectLst/>
                        </a:rPr>
                        <a:t>0.005395</a:t>
                      </a:r>
                    </a:p>
                  </a:txBody>
                  <a:tcPr anchor="ctr"/>
                </a:tc>
                <a:extLst>
                  <a:ext uri="{0D108BD9-81ED-4DB2-BD59-A6C34878D82A}">
                    <a16:rowId xmlns:a16="http://schemas.microsoft.com/office/drawing/2014/main" val="3227924339"/>
                  </a:ext>
                </a:extLst>
              </a:tr>
              <a:tr h="280480">
                <a:tc>
                  <a:txBody>
                    <a:bodyPr/>
                    <a:lstStyle/>
                    <a:p>
                      <a:pPr algn="r" fontAlgn="ctr"/>
                      <a:r>
                        <a:rPr lang="en-IN" b="1">
                          <a:effectLst/>
                        </a:rPr>
                        <a:t>27</a:t>
                      </a:r>
                    </a:p>
                  </a:txBody>
                  <a:tcPr anchor="ctr"/>
                </a:tc>
                <a:tc>
                  <a:txBody>
                    <a:bodyPr/>
                    <a:lstStyle/>
                    <a:p>
                      <a:pPr algn="r" fontAlgn="ctr"/>
                      <a:r>
                        <a:rPr lang="en-IN">
                          <a:effectLst/>
                        </a:rPr>
                        <a:t>Sikkim</a:t>
                      </a:r>
                    </a:p>
                  </a:txBody>
                  <a:tcPr anchor="ctr"/>
                </a:tc>
                <a:tc>
                  <a:txBody>
                    <a:bodyPr/>
                    <a:lstStyle/>
                    <a:p>
                      <a:pPr algn="r" fontAlgn="ctr"/>
                      <a:r>
                        <a:rPr lang="en-IN">
                          <a:effectLst/>
                        </a:rPr>
                        <a:t>594</a:t>
                      </a:r>
                    </a:p>
                  </a:txBody>
                  <a:tcPr anchor="ctr"/>
                </a:tc>
                <a:tc>
                  <a:txBody>
                    <a:bodyPr/>
                    <a:lstStyle/>
                    <a:p>
                      <a:pPr algn="r" fontAlgn="ctr"/>
                      <a:r>
                        <a:rPr lang="en-IN">
                          <a:effectLst/>
                        </a:rPr>
                        <a:t>5744</a:t>
                      </a:r>
                    </a:p>
                  </a:txBody>
                  <a:tcPr anchor="ctr"/>
                </a:tc>
                <a:tc>
                  <a:txBody>
                    <a:bodyPr/>
                    <a:lstStyle/>
                    <a:p>
                      <a:pPr algn="r" fontAlgn="ctr"/>
                      <a:r>
                        <a:rPr lang="en-IN">
                          <a:effectLst/>
                        </a:rPr>
                        <a:t>6338</a:t>
                      </a:r>
                    </a:p>
                  </a:txBody>
                  <a:tcPr anchor="ctr"/>
                </a:tc>
                <a:tc>
                  <a:txBody>
                    <a:bodyPr/>
                    <a:lstStyle/>
                    <a:p>
                      <a:pPr algn="r" fontAlgn="ctr"/>
                      <a:r>
                        <a:rPr lang="en-IN">
                          <a:effectLst/>
                        </a:rPr>
                        <a:t>610577</a:t>
                      </a:r>
                    </a:p>
                  </a:txBody>
                  <a:tcPr anchor="ctr"/>
                </a:tc>
                <a:tc>
                  <a:txBody>
                    <a:bodyPr/>
                    <a:lstStyle/>
                    <a:p>
                      <a:pPr algn="r" fontAlgn="ctr"/>
                      <a:r>
                        <a:rPr lang="en-IN">
                          <a:effectLst/>
                        </a:rPr>
                        <a:t>0.010380</a:t>
                      </a:r>
                    </a:p>
                  </a:txBody>
                  <a:tcPr anchor="ctr"/>
                </a:tc>
                <a:extLst>
                  <a:ext uri="{0D108BD9-81ED-4DB2-BD59-A6C34878D82A}">
                    <a16:rowId xmlns:a16="http://schemas.microsoft.com/office/drawing/2014/main" val="1939830316"/>
                  </a:ext>
                </a:extLst>
              </a:tr>
              <a:tr h="280480">
                <a:tc>
                  <a:txBody>
                    <a:bodyPr/>
                    <a:lstStyle/>
                    <a:p>
                      <a:pPr algn="r" fontAlgn="ctr"/>
                      <a:r>
                        <a:rPr lang="en-IN" b="1">
                          <a:effectLst/>
                        </a:rPr>
                        <a:t>28</a:t>
                      </a:r>
                    </a:p>
                  </a:txBody>
                  <a:tcPr anchor="ctr"/>
                </a:tc>
                <a:tc>
                  <a:txBody>
                    <a:bodyPr/>
                    <a:lstStyle/>
                    <a:p>
                      <a:pPr algn="r" fontAlgn="ctr"/>
                      <a:r>
                        <a:rPr lang="en-IN">
                          <a:effectLst/>
                        </a:rPr>
                        <a:t>Nagaland</a:t>
                      </a:r>
                    </a:p>
                  </a:txBody>
                  <a:tcPr anchor="ctr"/>
                </a:tc>
                <a:tc>
                  <a:txBody>
                    <a:bodyPr/>
                    <a:lstStyle/>
                    <a:p>
                      <a:pPr algn="r" fontAlgn="ctr"/>
                      <a:r>
                        <a:rPr lang="en-IN">
                          <a:effectLst/>
                        </a:rPr>
                        <a:t>585</a:t>
                      </a:r>
                    </a:p>
                  </a:txBody>
                  <a:tcPr anchor="ctr"/>
                </a:tc>
                <a:tc>
                  <a:txBody>
                    <a:bodyPr/>
                    <a:lstStyle/>
                    <a:p>
                      <a:pPr algn="r" fontAlgn="ctr"/>
                      <a:r>
                        <a:rPr lang="en-IN">
                          <a:effectLst/>
                        </a:rPr>
                        <a:t>45903</a:t>
                      </a:r>
                    </a:p>
                  </a:txBody>
                  <a:tcPr anchor="ctr"/>
                </a:tc>
                <a:tc>
                  <a:txBody>
                    <a:bodyPr/>
                    <a:lstStyle/>
                    <a:p>
                      <a:pPr algn="r" fontAlgn="ctr"/>
                      <a:r>
                        <a:rPr lang="en-IN">
                          <a:effectLst/>
                        </a:rPr>
                        <a:t>46488</a:t>
                      </a:r>
                    </a:p>
                  </a:txBody>
                  <a:tcPr anchor="ctr"/>
                </a:tc>
                <a:tc>
                  <a:txBody>
                    <a:bodyPr/>
                    <a:lstStyle/>
                    <a:p>
                      <a:pPr algn="r" fontAlgn="ctr"/>
                      <a:r>
                        <a:rPr lang="en-IN">
                          <a:effectLst/>
                        </a:rPr>
                        <a:t>1978502</a:t>
                      </a:r>
                    </a:p>
                  </a:txBody>
                  <a:tcPr anchor="ctr"/>
                </a:tc>
                <a:tc>
                  <a:txBody>
                    <a:bodyPr/>
                    <a:lstStyle/>
                    <a:p>
                      <a:pPr algn="r" fontAlgn="ctr"/>
                      <a:r>
                        <a:rPr lang="en-IN">
                          <a:effectLst/>
                        </a:rPr>
                        <a:t>0.023497</a:t>
                      </a:r>
                    </a:p>
                  </a:txBody>
                  <a:tcPr anchor="ctr"/>
                </a:tc>
                <a:extLst>
                  <a:ext uri="{0D108BD9-81ED-4DB2-BD59-A6C34878D82A}">
                    <a16:rowId xmlns:a16="http://schemas.microsoft.com/office/drawing/2014/main" val="3263608750"/>
                  </a:ext>
                </a:extLst>
              </a:tr>
              <a:tr h="280480">
                <a:tc>
                  <a:txBody>
                    <a:bodyPr/>
                    <a:lstStyle/>
                    <a:p>
                      <a:pPr algn="r" fontAlgn="ctr"/>
                      <a:r>
                        <a:rPr lang="en-IN" b="1">
                          <a:effectLst/>
                        </a:rPr>
                        <a:t>29</a:t>
                      </a:r>
                    </a:p>
                  </a:txBody>
                  <a:tcPr anchor="ctr"/>
                </a:tc>
                <a:tc>
                  <a:txBody>
                    <a:bodyPr/>
                    <a:lstStyle/>
                    <a:p>
                      <a:pPr algn="r" fontAlgn="ctr"/>
                      <a:r>
                        <a:rPr lang="en-IN">
                          <a:effectLst/>
                        </a:rPr>
                        <a:t>Meghalaya</a:t>
                      </a:r>
                    </a:p>
                  </a:txBody>
                  <a:tcPr anchor="ctr"/>
                </a:tc>
                <a:tc>
                  <a:txBody>
                    <a:bodyPr/>
                    <a:lstStyle/>
                    <a:p>
                      <a:pPr algn="r" fontAlgn="ctr"/>
                      <a:r>
                        <a:rPr lang="en-IN">
                          <a:effectLst/>
                        </a:rPr>
                        <a:t>511</a:t>
                      </a:r>
                    </a:p>
                  </a:txBody>
                  <a:tcPr anchor="ctr"/>
                </a:tc>
                <a:tc>
                  <a:txBody>
                    <a:bodyPr/>
                    <a:lstStyle/>
                    <a:p>
                      <a:pPr algn="r" fontAlgn="ctr"/>
                      <a:r>
                        <a:rPr lang="en-IN">
                          <a:effectLst/>
                        </a:rPr>
                        <a:t>3406</a:t>
                      </a:r>
                    </a:p>
                  </a:txBody>
                  <a:tcPr anchor="ctr"/>
                </a:tc>
                <a:tc>
                  <a:txBody>
                    <a:bodyPr/>
                    <a:lstStyle/>
                    <a:p>
                      <a:pPr algn="r" fontAlgn="ctr"/>
                      <a:r>
                        <a:rPr lang="en-IN">
                          <a:effectLst/>
                        </a:rPr>
                        <a:t>3917</a:t>
                      </a:r>
                    </a:p>
                  </a:txBody>
                  <a:tcPr anchor="ctr"/>
                </a:tc>
                <a:tc>
                  <a:txBody>
                    <a:bodyPr/>
                    <a:lstStyle/>
                    <a:p>
                      <a:pPr algn="r" fontAlgn="ctr"/>
                      <a:r>
                        <a:rPr lang="en-IN">
                          <a:effectLst/>
                        </a:rPr>
                        <a:t>2966889</a:t>
                      </a:r>
                    </a:p>
                  </a:txBody>
                  <a:tcPr anchor="ctr"/>
                </a:tc>
                <a:tc>
                  <a:txBody>
                    <a:bodyPr/>
                    <a:lstStyle/>
                    <a:p>
                      <a:pPr algn="r" fontAlgn="ctr"/>
                      <a:r>
                        <a:rPr lang="en-IN">
                          <a:effectLst/>
                        </a:rPr>
                        <a:t>0.001320</a:t>
                      </a:r>
                    </a:p>
                  </a:txBody>
                  <a:tcPr anchor="ctr"/>
                </a:tc>
                <a:extLst>
                  <a:ext uri="{0D108BD9-81ED-4DB2-BD59-A6C34878D82A}">
                    <a16:rowId xmlns:a16="http://schemas.microsoft.com/office/drawing/2014/main" val="993059962"/>
                  </a:ext>
                </a:extLst>
              </a:tr>
              <a:tr h="280480">
                <a:tc>
                  <a:txBody>
                    <a:bodyPr/>
                    <a:lstStyle/>
                    <a:p>
                      <a:pPr algn="r" fontAlgn="ctr"/>
                      <a:r>
                        <a:rPr lang="en-IN" b="1">
                          <a:effectLst/>
                        </a:rPr>
                        <a:t>30</a:t>
                      </a:r>
                    </a:p>
                  </a:txBody>
                  <a:tcPr anchor="ctr"/>
                </a:tc>
                <a:tc>
                  <a:txBody>
                    <a:bodyPr/>
                    <a:lstStyle/>
                    <a:p>
                      <a:pPr algn="r" fontAlgn="ctr"/>
                      <a:r>
                        <a:rPr lang="en-IN">
                          <a:effectLst/>
                        </a:rPr>
                        <a:t>A. &amp; N. Islands</a:t>
                      </a:r>
                    </a:p>
                  </a:txBody>
                  <a:tcPr anchor="ctr"/>
                </a:tc>
                <a:tc>
                  <a:txBody>
                    <a:bodyPr/>
                    <a:lstStyle/>
                    <a:p>
                      <a:pPr algn="r" fontAlgn="ctr"/>
                      <a:r>
                        <a:rPr lang="en-IN">
                          <a:effectLst/>
                        </a:rPr>
                        <a:t>493</a:t>
                      </a:r>
                    </a:p>
                  </a:txBody>
                  <a:tcPr anchor="ctr"/>
                </a:tc>
                <a:tc>
                  <a:txBody>
                    <a:bodyPr/>
                    <a:lstStyle/>
                    <a:p>
                      <a:pPr algn="r" fontAlgn="ctr"/>
                      <a:r>
                        <a:rPr lang="en-IN">
                          <a:effectLst/>
                        </a:rPr>
                        <a:t>0</a:t>
                      </a:r>
                    </a:p>
                  </a:txBody>
                  <a:tcPr anchor="ctr"/>
                </a:tc>
                <a:tc>
                  <a:txBody>
                    <a:bodyPr/>
                    <a:lstStyle/>
                    <a:p>
                      <a:pPr algn="r" fontAlgn="ctr"/>
                      <a:r>
                        <a:rPr lang="en-IN">
                          <a:effectLst/>
                        </a:rPr>
                        <a:t>493</a:t>
                      </a:r>
                    </a:p>
                  </a:txBody>
                  <a:tcPr anchor="ctr"/>
                </a:tc>
                <a:tc>
                  <a:txBody>
                    <a:bodyPr/>
                    <a:lstStyle/>
                    <a:p>
                      <a:pPr algn="r" fontAlgn="ctr"/>
                      <a:r>
                        <a:rPr lang="en-IN">
                          <a:effectLst/>
                        </a:rPr>
                        <a:t>380581</a:t>
                      </a:r>
                    </a:p>
                  </a:txBody>
                  <a:tcPr anchor="ctr"/>
                </a:tc>
                <a:tc>
                  <a:txBody>
                    <a:bodyPr/>
                    <a:lstStyle/>
                    <a:p>
                      <a:pPr algn="r" fontAlgn="ctr"/>
                      <a:r>
                        <a:rPr lang="en-IN">
                          <a:effectLst/>
                        </a:rPr>
                        <a:t>0.001295</a:t>
                      </a:r>
                    </a:p>
                  </a:txBody>
                  <a:tcPr anchor="ctr"/>
                </a:tc>
                <a:extLst>
                  <a:ext uri="{0D108BD9-81ED-4DB2-BD59-A6C34878D82A}">
                    <a16:rowId xmlns:a16="http://schemas.microsoft.com/office/drawing/2014/main" val="1381061748"/>
                  </a:ext>
                </a:extLst>
              </a:tr>
              <a:tr h="276637">
                <a:tc>
                  <a:txBody>
                    <a:bodyPr/>
                    <a:lstStyle/>
                    <a:p>
                      <a:pPr algn="r" fontAlgn="ctr"/>
                      <a:r>
                        <a:rPr lang="en-IN" b="1">
                          <a:effectLst/>
                        </a:rPr>
                        <a:t>31</a:t>
                      </a:r>
                    </a:p>
                  </a:txBody>
                  <a:tcPr anchor="ctr"/>
                </a:tc>
                <a:tc>
                  <a:txBody>
                    <a:bodyPr/>
                    <a:lstStyle/>
                    <a:p>
                      <a:pPr algn="r" fontAlgn="ctr"/>
                      <a:r>
                        <a:rPr lang="en-IN">
                          <a:effectLst/>
                        </a:rPr>
                        <a:t>Arunachal Pradesh</a:t>
                      </a:r>
                    </a:p>
                  </a:txBody>
                  <a:tcPr anchor="ctr"/>
                </a:tc>
                <a:tc>
                  <a:txBody>
                    <a:bodyPr/>
                    <a:lstStyle/>
                    <a:p>
                      <a:pPr algn="r" fontAlgn="ctr"/>
                      <a:r>
                        <a:rPr lang="en-IN">
                          <a:effectLst/>
                        </a:rPr>
                        <a:t>244</a:t>
                      </a:r>
                    </a:p>
                  </a:txBody>
                  <a:tcPr anchor="ctr"/>
                </a:tc>
                <a:tc>
                  <a:txBody>
                    <a:bodyPr/>
                    <a:lstStyle/>
                    <a:p>
                      <a:pPr algn="r" fontAlgn="ctr"/>
                      <a:r>
                        <a:rPr lang="en-IN">
                          <a:effectLst/>
                        </a:rPr>
                        <a:t>8607</a:t>
                      </a:r>
                    </a:p>
                  </a:txBody>
                  <a:tcPr anchor="ctr"/>
                </a:tc>
                <a:tc>
                  <a:txBody>
                    <a:bodyPr/>
                    <a:lstStyle/>
                    <a:p>
                      <a:pPr algn="r" fontAlgn="ctr"/>
                      <a:r>
                        <a:rPr lang="en-IN">
                          <a:effectLst/>
                        </a:rPr>
                        <a:t>8851</a:t>
                      </a:r>
                    </a:p>
                  </a:txBody>
                  <a:tcPr anchor="ctr"/>
                </a:tc>
                <a:tc>
                  <a:txBody>
                    <a:bodyPr/>
                    <a:lstStyle/>
                    <a:p>
                      <a:pPr algn="r" fontAlgn="ctr"/>
                      <a:r>
                        <a:rPr lang="en-IN">
                          <a:effectLst/>
                        </a:rPr>
                        <a:t>1383727</a:t>
                      </a:r>
                    </a:p>
                  </a:txBody>
                  <a:tcPr anchor="ctr"/>
                </a:tc>
                <a:tc>
                  <a:txBody>
                    <a:bodyPr/>
                    <a:lstStyle/>
                    <a:p>
                      <a:pPr algn="r" fontAlgn="ctr"/>
                      <a:r>
                        <a:rPr lang="en-IN">
                          <a:effectLst/>
                        </a:rPr>
                        <a:t>0.006396</a:t>
                      </a:r>
                    </a:p>
                  </a:txBody>
                  <a:tcPr anchor="ctr"/>
                </a:tc>
                <a:extLst>
                  <a:ext uri="{0D108BD9-81ED-4DB2-BD59-A6C34878D82A}">
                    <a16:rowId xmlns:a16="http://schemas.microsoft.com/office/drawing/2014/main" val="2051719249"/>
                  </a:ext>
                </a:extLst>
              </a:tr>
              <a:tr h="280480">
                <a:tc>
                  <a:txBody>
                    <a:bodyPr/>
                    <a:lstStyle/>
                    <a:p>
                      <a:pPr algn="r" fontAlgn="ctr"/>
                      <a:r>
                        <a:rPr lang="en-IN" b="1">
                          <a:effectLst/>
                        </a:rPr>
                        <a:t>32</a:t>
                      </a:r>
                    </a:p>
                  </a:txBody>
                  <a:tcPr anchor="ctr"/>
                </a:tc>
                <a:tc>
                  <a:txBody>
                    <a:bodyPr/>
                    <a:lstStyle/>
                    <a:p>
                      <a:pPr algn="r" fontAlgn="ctr"/>
                      <a:r>
                        <a:rPr lang="en-IN">
                          <a:effectLst/>
                        </a:rPr>
                        <a:t>Daman and Diu</a:t>
                      </a:r>
                    </a:p>
                  </a:txBody>
                  <a:tcPr anchor="ctr"/>
                </a:tc>
                <a:tc>
                  <a:txBody>
                    <a:bodyPr/>
                    <a:lstStyle/>
                    <a:p>
                      <a:pPr algn="r" fontAlgn="ctr"/>
                      <a:r>
                        <a:rPr lang="en-IN">
                          <a:effectLst/>
                        </a:rPr>
                        <a:t>216</a:t>
                      </a:r>
                    </a:p>
                  </a:txBody>
                  <a:tcPr anchor="ctr"/>
                </a:tc>
                <a:tc>
                  <a:txBody>
                    <a:bodyPr/>
                    <a:lstStyle/>
                    <a:p>
                      <a:pPr algn="r" fontAlgn="ctr"/>
                      <a:r>
                        <a:rPr lang="en-IN">
                          <a:effectLst/>
                        </a:rPr>
                        <a:t>222</a:t>
                      </a:r>
                    </a:p>
                  </a:txBody>
                  <a:tcPr anchor="ctr"/>
                </a:tc>
                <a:tc>
                  <a:txBody>
                    <a:bodyPr/>
                    <a:lstStyle/>
                    <a:p>
                      <a:pPr algn="r" fontAlgn="ctr"/>
                      <a:r>
                        <a:rPr lang="en-IN">
                          <a:effectLst/>
                        </a:rPr>
                        <a:t>438</a:t>
                      </a:r>
                    </a:p>
                  </a:txBody>
                  <a:tcPr anchor="ctr"/>
                </a:tc>
                <a:tc>
                  <a:txBody>
                    <a:bodyPr/>
                    <a:lstStyle/>
                    <a:p>
                      <a:pPr algn="r" fontAlgn="ctr"/>
                      <a:r>
                        <a:rPr lang="en-IN">
                          <a:effectLst/>
                        </a:rPr>
                        <a:t>243247</a:t>
                      </a:r>
                    </a:p>
                  </a:txBody>
                  <a:tcPr anchor="ctr"/>
                </a:tc>
                <a:tc>
                  <a:txBody>
                    <a:bodyPr/>
                    <a:lstStyle/>
                    <a:p>
                      <a:pPr algn="r" fontAlgn="ctr"/>
                      <a:r>
                        <a:rPr lang="en-IN" dirty="0">
                          <a:effectLst/>
                        </a:rPr>
                        <a:t>0.001801</a:t>
                      </a:r>
                    </a:p>
                  </a:txBody>
                  <a:tcPr anchor="ctr"/>
                </a:tc>
                <a:extLst>
                  <a:ext uri="{0D108BD9-81ED-4DB2-BD59-A6C34878D82A}">
                    <a16:rowId xmlns:a16="http://schemas.microsoft.com/office/drawing/2014/main" val="3625293785"/>
                  </a:ext>
                </a:extLst>
              </a:tr>
              <a:tr h="280480">
                <a:tc>
                  <a:txBody>
                    <a:bodyPr/>
                    <a:lstStyle/>
                    <a:p>
                      <a:pPr algn="r" fontAlgn="ctr"/>
                      <a:r>
                        <a:rPr lang="en-IN" b="1">
                          <a:effectLst/>
                        </a:rPr>
                        <a:t>33</a:t>
                      </a:r>
                    </a:p>
                  </a:txBody>
                  <a:tcPr anchor="ctr"/>
                </a:tc>
                <a:tc>
                  <a:txBody>
                    <a:bodyPr/>
                    <a:lstStyle/>
                    <a:p>
                      <a:pPr algn="r" fontAlgn="ctr"/>
                      <a:r>
                        <a:rPr lang="en-IN">
                          <a:effectLst/>
                        </a:rPr>
                        <a:t>Lakshadweep</a:t>
                      </a:r>
                    </a:p>
                  </a:txBody>
                  <a:tcPr anchor="ctr"/>
                </a:tc>
                <a:tc>
                  <a:txBody>
                    <a:bodyPr/>
                    <a:lstStyle/>
                    <a:p>
                      <a:pPr algn="r" fontAlgn="ctr"/>
                      <a:r>
                        <a:rPr lang="en-IN">
                          <a:effectLst/>
                        </a:rPr>
                        <a:t>14</a:t>
                      </a:r>
                    </a:p>
                  </a:txBody>
                  <a:tcPr anchor="ctr"/>
                </a:tc>
                <a:tc>
                  <a:txBody>
                    <a:bodyPr/>
                    <a:lstStyle/>
                    <a:p>
                      <a:pPr algn="r" fontAlgn="ctr"/>
                      <a:r>
                        <a:rPr lang="en-IN">
                          <a:effectLst/>
                        </a:rPr>
                        <a:t>0</a:t>
                      </a:r>
                    </a:p>
                  </a:txBody>
                  <a:tcPr anchor="ctr"/>
                </a:tc>
                <a:tc>
                  <a:txBody>
                    <a:bodyPr/>
                    <a:lstStyle/>
                    <a:p>
                      <a:pPr algn="r" fontAlgn="ctr"/>
                      <a:r>
                        <a:rPr lang="en-IN">
                          <a:effectLst/>
                        </a:rPr>
                        <a:t>14</a:t>
                      </a:r>
                    </a:p>
                  </a:txBody>
                  <a:tcPr anchor="ctr"/>
                </a:tc>
                <a:tc>
                  <a:txBody>
                    <a:bodyPr/>
                    <a:lstStyle/>
                    <a:p>
                      <a:pPr algn="r" fontAlgn="ctr"/>
                      <a:r>
                        <a:rPr lang="en-IN">
                          <a:effectLst/>
                        </a:rPr>
                        <a:t>64473</a:t>
                      </a:r>
                    </a:p>
                  </a:txBody>
                  <a:tcPr anchor="ctr"/>
                </a:tc>
                <a:tc>
                  <a:txBody>
                    <a:bodyPr/>
                    <a:lstStyle/>
                    <a:p>
                      <a:pPr algn="r" fontAlgn="ctr"/>
                      <a:r>
                        <a:rPr lang="en-IN">
                          <a:effectLst/>
                        </a:rPr>
                        <a:t>0.000217</a:t>
                      </a:r>
                    </a:p>
                  </a:txBody>
                  <a:tcPr anchor="ctr"/>
                </a:tc>
                <a:extLst>
                  <a:ext uri="{0D108BD9-81ED-4DB2-BD59-A6C34878D82A}">
                    <a16:rowId xmlns:a16="http://schemas.microsoft.com/office/drawing/2014/main" val="4249432855"/>
                  </a:ext>
                </a:extLst>
              </a:tr>
              <a:tr h="280480">
                <a:tc>
                  <a:txBody>
                    <a:bodyPr/>
                    <a:lstStyle/>
                    <a:p>
                      <a:pPr algn="r" fontAlgn="ctr"/>
                      <a:r>
                        <a:rPr lang="en-IN" b="1" dirty="0">
                          <a:effectLst/>
                        </a:rPr>
                        <a:t>34</a:t>
                      </a:r>
                    </a:p>
                  </a:txBody>
                  <a:tcPr anchor="ctr"/>
                </a:tc>
                <a:tc>
                  <a:txBody>
                    <a:bodyPr/>
                    <a:lstStyle/>
                    <a:p>
                      <a:pPr algn="r" fontAlgn="ctr"/>
                      <a:r>
                        <a:rPr lang="en-IN">
                          <a:effectLst/>
                        </a:rPr>
                        <a:t>D. &amp; N. Haveli</a:t>
                      </a:r>
                    </a:p>
                  </a:txBody>
                  <a:tcPr anchor="ctr"/>
                </a:tc>
                <a:tc>
                  <a:txBody>
                    <a:bodyPr/>
                    <a:lstStyle/>
                    <a:p>
                      <a:pPr algn="r" fontAlgn="ctr"/>
                      <a:r>
                        <a:rPr lang="en-IN">
                          <a:effectLst/>
                        </a:rPr>
                        <a:t>0</a:t>
                      </a:r>
                    </a:p>
                  </a:txBody>
                  <a:tcPr anchor="ctr"/>
                </a:tc>
                <a:tc>
                  <a:txBody>
                    <a:bodyPr/>
                    <a:lstStyle/>
                    <a:p>
                      <a:pPr algn="r" fontAlgn="ctr"/>
                      <a:r>
                        <a:rPr lang="en-IN">
                          <a:effectLst/>
                        </a:rPr>
                        <a:t>0</a:t>
                      </a:r>
                    </a:p>
                  </a:txBody>
                  <a:tcPr anchor="ctr"/>
                </a:tc>
                <a:tc>
                  <a:txBody>
                    <a:bodyPr/>
                    <a:lstStyle/>
                    <a:p>
                      <a:pPr algn="r" fontAlgn="ctr"/>
                      <a:r>
                        <a:rPr lang="en-IN">
                          <a:effectLst/>
                        </a:rPr>
                        <a:t>0</a:t>
                      </a:r>
                    </a:p>
                  </a:txBody>
                  <a:tcPr anchor="ctr"/>
                </a:tc>
                <a:tc>
                  <a:txBody>
                    <a:bodyPr/>
                    <a:lstStyle/>
                    <a:p>
                      <a:pPr algn="r" fontAlgn="ctr"/>
                      <a:r>
                        <a:rPr lang="en-IN">
                          <a:effectLst/>
                        </a:rPr>
                        <a:t>343709</a:t>
                      </a:r>
                    </a:p>
                  </a:txBody>
                  <a:tcPr anchor="ctr"/>
                </a:tc>
                <a:tc>
                  <a:txBody>
                    <a:bodyPr/>
                    <a:lstStyle/>
                    <a:p>
                      <a:pPr algn="r" fontAlgn="ctr"/>
                      <a:r>
                        <a:rPr lang="en-IN" dirty="0">
                          <a:effectLst/>
                        </a:rPr>
                        <a:t>0.000000</a:t>
                      </a:r>
                    </a:p>
                  </a:txBody>
                  <a:tcPr anchor="ctr"/>
                </a:tc>
                <a:extLst>
                  <a:ext uri="{0D108BD9-81ED-4DB2-BD59-A6C34878D82A}">
                    <a16:rowId xmlns:a16="http://schemas.microsoft.com/office/drawing/2014/main" val="1986409907"/>
                  </a:ext>
                </a:extLst>
              </a:tr>
            </a:tbl>
          </a:graphicData>
        </a:graphic>
      </p:graphicFrame>
    </p:spTree>
    <p:extLst>
      <p:ext uri="{BB962C8B-B14F-4D97-AF65-F5344CB8AC3E}">
        <p14:creationId xmlns:p14="http://schemas.microsoft.com/office/powerpoint/2010/main" val="1652132132"/>
      </p:ext>
    </p:extLst>
  </p:cSld>
  <p:clrMapOvr>
    <a:masterClrMapping/>
  </p:clrMapOvr>
  <mc:AlternateContent xmlns:mc="http://schemas.openxmlformats.org/markup-compatibility/2006" xmlns:p14="http://schemas.microsoft.com/office/powerpoint/2010/main">
    <mc:Choice Requires="p14">
      <p:transition spd="slow" p14:dur="2000" advTm="2685"/>
    </mc:Choice>
    <mc:Fallback xmlns="">
      <p:transition spd="slow" advTm="268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433A1C9-989E-30D5-4771-3CD277BFA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976" y="2157517"/>
            <a:ext cx="5296214" cy="370660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BE43BBE-4AD2-417A-F70A-7BBD7A5F5677}"/>
              </a:ext>
            </a:extLst>
          </p:cNvPr>
          <p:cNvSpPr>
            <a:spLocks noGrp="1"/>
          </p:cNvSpPr>
          <p:nvPr>
            <p:ph type="title"/>
          </p:nvPr>
        </p:nvSpPr>
        <p:spPr>
          <a:xfrm>
            <a:off x="838200" y="365125"/>
            <a:ext cx="10515600" cy="1325563"/>
          </a:xfrm>
        </p:spPr>
        <p:txBody>
          <a:bodyPr/>
          <a:lstStyle/>
          <a:p>
            <a:pPr algn="ctr"/>
            <a:r>
              <a:rPr lang="en-IN" b="1" dirty="0"/>
              <a:t>Electricity Generation in Delhi</a:t>
            </a:r>
            <a:endParaRPr lang="en-IN" dirty="0"/>
          </a:p>
        </p:txBody>
      </p:sp>
      <p:sp>
        <p:nvSpPr>
          <p:cNvPr id="5" name="Content Placeholder 3">
            <a:extLst>
              <a:ext uri="{FF2B5EF4-FFF2-40B4-BE49-F238E27FC236}">
                <a16:creationId xmlns:a16="http://schemas.microsoft.com/office/drawing/2014/main" id="{AE60B31B-19AB-1786-3657-2AC0009D2D39}"/>
              </a:ext>
            </a:extLst>
          </p:cNvPr>
          <p:cNvSpPr txBox="1">
            <a:spLocks/>
          </p:cNvSpPr>
          <p:nvPr/>
        </p:nvSpPr>
        <p:spPr>
          <a:xfrm>
            <a:off x="6096001" y="2127056"/>
            <a:ext cx="6096000" cy="4365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IN" dirty="0"/>
              <a:t>For Delhi electricity generation rate Is quite fluctuating up and down over the years.</a:t>
            </a:r>
          </a:p>
          <a:p>
            <a:pPr>
              <a:buFont typeface="Wingdings" panose="05000000000000000000" pitchFamily="2" charset="2"/>
              <a:buChar char="v"/>
            </a:pPr>
            <a:r>
              <a:rPr lang="en-IN" dirty="0"/>
              <a:t>Overall there is a huge decrease in electricity generation in Delhi from year 2006 to 2016</a:t>
            </a:r>
          </a:p>
        </p:txBody>
      </p:sp>
    </p:spTree>
    <p:extLst>
      <p:ext uri="{BB962C8B-B14F-4D97-AF65-F5344CB8AC3E}">
        <p14:creationId xmlns:p14="http://schemas.microsoft.com/office/powerpoint/2010/main" val="320528330"/>
      </p:ext>
    </p:extLst>
  </p:cSld>
  <p:clrMapOvr>
    <a:masterClrMapping/>
  </p:clrMapOvr>
  <mc:AlternateContent xmlns:mc="http://schemas.openxmlformats.org/markup-compatibility/2006">
    <mc:Choice xmlns:p14="http://schemas.microsoft.com/office/powerpoint/2010/main" Requires="p14">
      <p:transition spd="slow" p14:dur="2000" advTm="18910"/>
    </mc:Choice>
    <mc:Fallback>
      <p:transition spd="slow" advTm="1891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656F40E-E54F-6E19-5489-F610732DEC9A}"/>
              </a:ext>
            </a:extLst>
          </p:cNvPr>
          <p:cNvGraphicFramePr>
            <a:graphicFrameLocks noGrp="1"/>
          </p:cNvGraphicFramePr>
          <p:nvPr>
            <p:ph idx="1"/>
            <p:extLst>
              <p:ext uri="{D42A27DB-BD31-4B8C-83A1-F6EECF244321}">
                <p14:modId xmlns:p14="http://schemas.microsoft.com/office/powerpoint/2010/main" val="2454982940"/>
              </p:ext>
            </p:extLst>
          </p:nvPr>
        </p:nvGraphicFramePr>
        <p:xfrm>
          <a:off x="618931" y="2118050"/>
          <a:ext cx="10954138" cy="2908818"/>
        </p:xfrm>
        <a:graphic>
          <a:graphicData uri="http://schemas.openxmlformats.org/drawingml/2006/table">
            <a:tbl>
              <a:tblPr firstRow="1" bandRow="1">
                <a:tableStyleId>{5940675A-B579-460E-94D1-54222C63F5DA}</a:tableStyleId>
              </a:tblPr>
              <a:tblGrid>
                <a:gridCol w="830425">
                  <a:extLst>
                    <a:ext uri="{9D8B030D-6E8A-4147-A177-3AD203B41FA5}">
                      <a16:colId xmlns:a16="http://schemas.microsoft.com/office/drawing/2014/main" val="2417576436"/>
                    </a:ext>
                  </a:extLst>
                </a:gridCol>
                <a:gridCol w="1548882">
                  <a:extLst>
                    <a:ext uri="{9D8B030D-6E8A-4147-A177-3AD203B41FA5}">
                      <a16:colId xmlns:a16="http://schemas.microsoft.com/office/drawing/2014/main" val="1338138745"/>
                    </a:ext>
                  </a:extLst>
                </a:gridCol>
                <a:gridCol w="1838130">
                  <a:extLst>
                    <a:ext uri="{9D8B030D-6E8A-4147-A177-3AD203B41FA5}">
                      <a16:colId xmlns:a16="http://schemas.microsoft.com/office/drawing/2014/main" val="2229319387"/>
                    </a:ext>
                  </a:extLst>
                </a:gridCol>
                <a:gridCol w="1558213">
                  <a:extLst>
                    <a:ext uri="{9D8B030D-6E8A-4147-A177-3AD203B41FA5}">
                      <a16:colId xmlns:a16="http://schemas.microsoft.com/office/drawing/2014/main" val="1228166389"/>
                    </a:ext>
                  </a:extLst>
                </a:gridCol>
                <a:gridCol w="2043404">
                  <a:extLst>
                    <a:ext uri="{9D8B030D-6E8A-4147-A177-3AD203B41FA5}">
                      <a16:colId xmlns:a16="http://schemas.microsoft.com/office/drawing/2014/main" val="1926731480"/>
                    </a:ext>
                  </a:extLst>
                </a:gridCol>
                <a:gridCol w="1595535">
                  <a:extLst>
                    <a:ext uri="{9D8B030D-6E8A-4147-A177-3AD203B41FA5}">
                      <a16:colId xmlns:a16="http://schemas.microsoft.com/office/drawing/2014/main" val="795372552"/>
                    </a:ext>
                  </a:extLst>
                </a:gridCol>
                <a:gridCol w="1539549">
                  <a:extLst>
                    <a:ext uri="{9D8B030D-6E8A-4147-A177-3AD203B41FA5}">
                      <a16:colId xmlns:a16="http://schemas.microsoft.com/office/drawing/2014/main" val="1596021413"/>
                    </a:ext>
                  </a:extLst>
                </a:gridCol>
              </a:tblGrid>
              <a:tr h="489390">
                <a:tc>
                  <a:txBody>
                    <a:bodyPr/>
                    <a:lstStyle/>
                    <a:p>
                      <a:pPr algn="ctr" fontAlgn="ctr"/>
                      <a:r>
                        <a:rPr lang="en-IN" b="1" dirty="0">
                          <a:effectLst/>
                        </a:rPr>
                        <a:t>Sr No.</a:t>
                      </a:r>
                    </a:p>
                  </a:txBody>
                  <a:tcPr anchor="ctr">
                    <a:solidFill>
                      <a:schemeClr val="accent5">
                        <a:lumMod val="60000"/>
                        <a:lumOff val="40000"/>
                      </a:schemeClr>
                    </a:solidFill>
                  </a:tcPr>
                </a:tc>
                <a:tc>
                  <a:txBody>
                    <a:bodyPr/>
                    <a:lstStyle/>
                    <a:p>
                      <a:pPr algn="ctr" fontAlgn="ctr"/>
                      <a:r>
                        <a:rPr lang="en-IN" b="1" dirty="0">
                          <a:effectLst/>
                        </a:rPr>
                        <a:t>State</a:t>
                      </a:r>
                    </a:p>
                  </a:txBody>
                  <a:tcPr anchor="ctr">
                    <a:solidFill>
                      <a:schemeClr val="accent5">
                        <a:lumMod val="60000"/>
                        <a:lumOff val="40000"/>
                      </a:schemeClr>
                    </a:solidFill>
                  </a:tcPr>
                </a:tc>
                <a:tc>
                  <a:txBody>
                    <a:bodyPr/>
                    <a:lstStyle/>
                    <a:p>
                      <a:pPr algn="ctr" fontAlgn="ctr"/>
                      <a:r>
                        <a:rPr lang="en-IN" b="1" dirty="0">
                          <a:effectLst/>
                        </a:rPr>
                        <a:t>Total electricity generated (MW)</a:t>
                      </a:r>
                    </a:p>
                  </a:txBody>
                  <a:tcPr anchor="ctr">
                    <a:solidFill>
                      <a:schemeClr val="accent5">
                        <a:lumMod val="60000"/>
                        <a:lumOff val="40000"/>
                      </a:schemeClr>
                    </a:solidFill>
                  </a:tcPr>
                </a:tc>
                <a:tc>
                  <a:txBody>
                    <a:bodyPr/>
                    <a:lstStyle/>
                    <a:p>
                      <a:pPr algn="ctr" fontAlgn="ctr"/>
                      <a:r>
                        <a:rPr lang="en-IN" b="1" dirty="0">
                          <a:effectLst/>
                        </a:rPr>
                        <a:t>Solar Potential in MW</a:t>
                      </a:r>
                    </a:p>
                  </a:txBody>
                  <a:tcPr anchor="ctr">
                    <a:solidFill>
                      <a:schemeClr val="accent5">
                        <a:lumMod val="60000"/>
                        <a:lumOff val="40000"/>
                      </a:schemeClr>
                    </a:solidFill>
                  </a:tcPr>
                </a:tc>
                <a:tc>
                  <a:txBody>
                    <a:bodyPr/>
                    <a:lstStyle/>
                    <a:p>
                      <a:pPr algn="ctr" fontAlgn="ctr"/>
                      <a:r>
                        <a:rPr lang="en-US" b="1" dirty="0">
                          <a:effectLst/>
                        </a:rPr>
                        <a:t>Grid connected solar Project capacity in MW</a:t>
                      </a:r>
                    </a:p>
                  </a:txBody>
                  <a:tcPr anchor="ctr">
                    <a:solidFill>
                      <a:schemeClr val="accent5">
                        <a:lumMod val="60000"/>
                        <a:lumOff val="40000"/>
                      </a:schemeClr>
                    </a:solidFill>
                  </a:tcPr>
                </a:tc>
                <a:tc>
                  <a:txBody>
                    <a:bodyPr/>
                    <a:lstStyle/>
                    <a:p>
                      <a:pPr algn="ctr" fontAlgn="ctr"/>
                      <a:r>
                        <a:rPr lang="en-IN" b="1" dirty="0">
                          <a:effectLst/>
                        </a:rPr>
                        <a:t>Rooftop Capacity in MW</a:t>
                      </a:r>
                    </a:p>
                  </a:txBody>
                  <a:tcPr anchor="ctr">
                    <a:solidFill>
                      <a:schemeClr val="accent5">
                        <a:lumMod val="60000"/>
                        <a:lumOff val="40000"/>
                      </a:schemeClr>
                    </a:solidFill>
                  </a:tcPr>
                </a:tc>
                <a:tc>
                  <a:txBody>
                    <a:bodyPr/>
                    <a:lstStyle/>
                    <a:p>
                      <a:pPr algn="ctr" fontAlgn="ctr"/>
                      <a:r>
                        <a:rPr lang="en-IN" b="1" dirty="0">
                          <a:effectLst/>
                        </a:rPr>
                        <a:t>Solar pumps installed in No’s</a:t>
                      </a:r>
                    </a:p>
                  </a:txBody>
                  <a:tcPr anchor="ctr">
                    <a:solidFill>
                      <a:schemeClr val="accent5">
                        <a:lumMod val="60000"/>
                        <a:lumOff val="40000"/>
                      </a:schemeClr>
                    </a:solidFill>
                  </a:tcPr>
                </a:tc>
                <a:extLst>
                  <a:ext uri="{0D108BD9-81ED-4DB2-BD59-A6C34878D82A}">
                    <a16:rowId xmlns:a16="http://schemas.microsoft.com/office/drawing/2014/main" val="865743819"/>
                  </a:ext>
                </a:extLst>
              </a:tr>
              <a:tr h="664806">
                <a:tc>
                  <a:txBody>
                    <a:bodyPr/>
                    <a:lstStyle/>
                    <a:p>
                      <a:pPr algn="ctr" fontAlgn="ctr"/>
                      <a:r>
                        <a:rPr lang="en-IN" b="0" dirty="0">
                          <a:effectLst/>
                        </a:rPr>
                        <a:t>1</a:t>
                      </a:r>
                    </a:p>
                  </a:txBody>
                  <a:tcPr anchor="ctr"/>
                </a:tc>
                <a:tc>
                  <a:txBody>
                    <a:bodyPr/>
                    <a:lstStyle/>
                    <a:p>
                      <a:pPr algn="ctr" fontAlgn="ctr"/>
                      <a:r>
                        <a:rPr lang="en-IN">
                          <a:effectLst/>
                        </a:rPr>
                        <a:t>Uttar Pradesh</a:t>
                      </a:r>
                    </a:p>
                  </a:txBody>
                  <a:tcPr anchor="ctr"/>
                </a:tc>
                <a:tc>
                  <a:txBody>
                    <a:bodyPr/>
                    <a:lstStyle/>
                    <a:p>
                      <a:pPr algn="ctr" fontAlgn="ctr"/>
                      <a:r>
                        <a:rPr lang="en-IN" dirty="0">
                          <a:effectLst/>
                        </a:rPr>
                        <a:t>1163717</a:t>
                      </a:r>
                    </a:p>
                  </a:txBody>
                  <a:tcPr anchor="ctr"/>
                </a:tc>
                <a:tc>
                  <a:txBody>
                    <a:bodyPr/>
                    <a:lstStyle/>
                    <a:p>
                      <a:pPr algn="ctr" fontAlgn="ctr"/>
                      <a:r>
                        <a:rPr lang="en-IN" dirty="0">
                          <a:effectLst/>
                        </a:rPr>
                        <a:t>22.83</a:t>
                      </a:r>
                    </a:p>
                  </a:txBody>
                  <a:tcPr anchor="ctr"/>
                </a:tc>
                <a:tc>
                  <a:txBody>
                    <a:bodyPr/>
                    <a:lstStyle/>
                    <a:p>
                      <a:pPr algn="ctr" fontAlgn="ctr"/>
                      <a:r>
                        <a:rPr lang="en-IN" dirty="0">
                          <a:effectLst/>
                        </a:rPr>
                        <a:t>960</a:t>
                      </a:r>
                    </a:p>
                  </a:txBody>
                  <a:tcPr anchor="ctr"/>
                </a:tc>
                <a:tc>
                  <a:txBody>
                    <a:bodyPr/>
                    <a:lstStyle/>
                    <a:p>
                      <a:pPr algn="ctr" fontAlgn="ctr"/>
                      <a:r>
                        <a:rPr lang="en-IN">
                          <a:effectLst/>
                        </a:rPr>
                        <a:t>83.23</a:t>
                      </a:r>
                    </a:p>
                  </a:txBody>
                  <a:tcPr anchor="ctr"/>
                </a:tc>
                <a:tc>
                  <a:txBody>
                    <a:bodyPr/>
                    <a:lstStyle/>
                    <a:p>
                      <a:pPr algn="ctr" fontAlgn="ctr"/>
                      <a:r>
                        <a:rPr lang="en-IN" dirty="0">
                          <a:effectLst/>
                        </a:rPr>
                        <a:t>9588</a:t>
                      </a:r>
                    </a:p>
                  </a:txBody>
                  <a:tcPr anchor="ctr"/>
                </a:tc>
                <a:extLst>
                  <a:ext uri="{0D108BD9-81ED-4DB2-BD59-A6C34878D82A}">
                    <a16:rowId xmlns:a16="http://schemas.microsoft.com/office/drawing/2014/main" val="2326491258"/>
                  </a:ext>
                </a:extLst>
              </a:tr>
              <a:tr h="664806">
                <a:tc>
                  <a:txBody>
                    <a:bodyPr/>
                    <a:lstStyle/>
                    <a:p>
                      <a:pPr algn="ctr" fontAlgn="ctr"/>
                      <a:r>
                        <a:rPr lang="en-IN" b="0" dirty="0">
                          <a:effectLst/>
                        </a:rPr>
                        <a:t>2</a:t>
                      </a:r>
                    </a:p>
                  </a:txBody>
                  <a:tcPr anchor="ctr"/>
                </a:tc>
                <a:tc>
                  <a:txBody>
                    <a:bodyPr/>
                    <a:lstStyle/>
                    <a:p>
                      <a:pPr algn="ctr" fontAlgn="ctr"/>
                      <a:r>
                        <a:rPr lang="en-IN">
                          <a:effectLst/>
                        </a:rPr>
                        <a:t>Maharashtra</a:t>
                      </a:r>
                    </a:p>
                  </a:txBody>
                  <a:tcPr anchor="ctr"/>
                </a:tc>
                <a:tc>
                  <a:txBody>
                    <a:bodyPr/>
                    <a:lstStyle/>
                    <a:p>
                      <a:pPr algn="ctr" fontAlgn="ctr"/>
                      <a:r>
                        <a:rPr lang="en-IN" dirty="0">
                          <a:effectLst/>
                        </a:rPr>
                        <a:t>1095011</a:t>
                      </a:r>
                    </a:p>
                  </a:txBody>
                  <a:tcPr anchor="ctr"/>
                </a:tc>
                <a:tc>
                  <a:txBody>
                    <a:bodyPr/>
                    <a:lstStyle/>
                    <a:p>
                      <a:pPr algn="ctr" fontAlgn="ctr"/>
                      <a:r>
                        <a:rPr lang="en-IN">
                          <a:effectLst/>
                        </a:rPr>
                        <a:t>64.32</a:t>
                      </a:r>
                    </a:p>
                  </a:txBody>
                  <a:tcPr anchor="ctr"/>
                </a:tc>
                <a:tc>
                  <a:txBody>
                    <a:bodyPr/>
                    <a:lstStyle/>
                    <a:p>
                      <a:pPr algn="ctr" fontAlgn="ctr"/>
                      <a:r>
                        <a:rPr lang="en-IN" dirty="0">
                          <a:effectLst/>
                        </a:rPr>
                        <a:t>1633</a:t>
                      </a:r>
                    </a:p>
                  </a:txBody>
                  <a:tcPr anchor="ctr"/>
                </a:tc>
                <a:tc>
                  <a:txBody>
                    <a:bodyPr/>
                    <a:lstStyle/>
                    <a:p>
                      <a:pPr algn="ctr" fontAlgn="ctr"/>
                      <a:r>
                        <a:rPr lang="en-IN">
                          <a:effectLst/>
                        </a:rPr>
                        <a:t>186.24</a:t>
                      </a:r>
                    </a:p>
                  </a:txBody>
                  <a:tcPr anchor="ctr"/>
                </a:tc>
                <a:tc>
                  <a:txBody>
                    <a:bodyPr/>
                    <a:lstStyle/>
                    <a:p>
                      <a:pPr algn="ctr" fontAlgn="ctr"/>
                      <a:r>
                        <a:rPr lang="en-IN">
                          <a:effectLst/>
                        </a:rPr>
                        <a:t>1000</a:t>
                      </a:r>
                    </a:p>
                  </a:txBody>
                  <a:tcPr anchor="ctr"/>
                </a:tc>
                <a:extLst>
                  <a:ext uri="{0D108BD9-81ED-4DB2-BD59-A6C34878D82A}">
                    <a16:rowId xmlns:a16="http://schemas.microsoft.com/office/drawing/2014/main" val="1672651984"/>
                  </a:ext>
                </a:extLst>
              </a:tr>
              <a:tr h="664806">
                <a:tc>
                  <a:txBody>
                    <a:bodyPr/>
                    <a:lstStyle/>
                    <a:p>
                      <a:pPr algn="ctr" fontAlgn="ctr"/>
                      <a:r>
                        <a:rPr lang="en-IN" b="0" dirty="0">
                          <a:effectLst/>
                        </a:rPr>
                        <a:t>3</a:t>
                      </a:r>
                    </a:p>
                  </a:txBody>
                  <a:tcPr anchor="ctr"/>
                </a:tc>
                <a:tc>
                  <a:txBody>
                    <a:bodyPr/>
                    <a:lstStyle/>
                    <a:p>
                      <a:pPr algn="ctr" fontAlgn="ctr"/>
                      <a:r>
                        <a:rPr lang="en-IN" dirty="0">
                          <a:effectLst/>
                        </a:rPr>
                        <a:t>Gujarat</a:t>
                      </a:r>
                    </a:p>
                  </a:txBody>
                  <a:tcPr anchor="ctr"/>
                </a:tc>
                <a:tc>
                  <a:txBody>
                    <a:bodyPr/>
                    <a:lstStyle/>
                    <a:p>
                      <a:pPr algn="ctr" fontAlgn="ctr"/>
                      <a:r>
                        <a:rPr lang="en-IN" dirty="0">
                          <a:effectLst/>
                        </a:rPr>
                        <a:t>1087795</a:t>
                      </a:r>
                    </a:p>
                  </a:txBody>
                  <a:tcPr anchor="ctr"/>
                </a:tc>
                <a:tc>
                  <a:txBody>
                    <a:bodyPr/>
                    <a:lstStyle/>
                    <a:p>
                      <a:pPr algn="ctr" fontAlgn="ctr"/>
                      <a:r>
                        <a:rPr lang="en-IN">
                          <a:effectLst/>
                        </a:rPr>
                        <a:t>35.77</a:t>
                      </a:r>
                    </a:p>
                  </a:txBody>
                  <a:tcPr anchor="ctr"/>
                </a:tc>
                <a:tc>
                  <a:txBody>
                    <a:bodyPr/>
                    <a:lstStyle/>
                    <a:p>
                      <a:pPr algn="ctr" fontAlgn="ctr"/>
                      <a:r>
                        <a:rPr lang="en-IN" dirty="0">
                          <a:effectLst/>
                        </a:rPr>
                        <a:t>2440</a:t>
                      </a:r>
                    </a:p>
                  </a:txBody>
                  <a:tcPr anchor="ctr"/>
                </a:tc>
                <a:tc>
                  <a:txBody>
                    <a:bodyPr/>
                    <a:lstStyle/>
                    <a:p>
                      <a:pPr algn="ctr" fontAlgn="ctr"/>
                      <a:r>
                        <a:rPr lang="en-IN">
                          <a:effectLst/>
                        </a:rPr>
                        <a:t>202.47</a:t>
                      </a:r>
                    </a:p>
                  </a:txBody>
                  <a:tcPr anchor="ctr"/>
                </a:tc>
                <a:tc>
                  <a:txBody>
                    <a:bodyPr/>
                    <a:lstStyle/>
                    <a:p>
                      <a:pPr algn="ctr" fontAlgn="ctr"/>
                      <a:r>
                        <a:rPr lang="en-IN" dirty="0">
                          <a:effectLst/>
                        </a:rPr>
                        <a:t>3537</a:t>
                      </a:r>
                    </a:p>
                  </a:txBody>
                  <a:tcPr anchor="ctr"/>
                </a:tc>
                <a:extLst>
                  <a:ext uri="{0D108BD9-81ED-4DB2-BD59-A6C34878D82A}">
                    <a16:rowId xmlns:a16="http://schemas.microsoft.com/office/drawing/2014/main" val="2404834501"/>
                  </a:ext>
                </a:extLst>
              </a:tr>
            </a:tbl>
          </a:graphicData>
        </a:graphic>
      </p:graphicFrame>
      <p:sp>
        <p:nvSpPr>
          <p:cNvPr id="5" name="Title 1">
            <a:extLst>
              <a:ext uri="{FF2B5EF4-FFF2-40B4-BE49-F238E27FC236}">
                <a16:creationId xmlns:a16="http://schemas.microsoft.com/office/drawing/2014/main" id="{D27B13E8-D7CA-B8FE-1C60-9A7C3415BD06}"/>
              </a:ext>
            </a:extLst>
          </p:cNvPr>
          <p:cNvSpPr>
            <a:spLocks noGrp="1"/>
          </p:cNvSpPr>
          <p:nvPr>
            <p:ph type="title"/>
          </p:nvPr>
        </p:nvSpPr>
        <p:spPr>
          <a:xfrm>
            <a:off x="838200" y="365125"/>
            <a:ext cx="10515600" cy="1325563"/>
          </a:xfrm>
        </p:spPr>
        <p:txBody>
          <a:bodyPr/>
          <a:lstStyle/>
          <a:p>
            <a:pPr algn="ctr"/>
            <a:r>
              <a:rPr lang="en-IN" b="1" dirty="0"/>
              <a:t>Electricity Generation capacity </a:t>
            </a:r>
            <a:endParaRPr lang="en-IN" dirty="0"/>
          </a:p>
        </p:txBody>
      </p:sp>
    </p:spTree>
    <p:extLst>
      <p:ext uri="{BB962C8B-B14F-4D97-AF65-F5344CB8AC3E}">
        <p14:creationId xmlns:p14="http://schemas.microsoft.com/office/powerpoint/2010/main" val="1311616084"/>
      </p:ext>
    </p:extLst>
  </p:cSld>
  <p:clrMapOvr>
    <a:masterClrMapping/>
  </p:clrMapOvr>
  <mc:AlternateContent xmlns:mc="http://schemas.openxmlformats.org/markup-compatibility/2006">
    <mc:Choice xmlns:p14="http://schemas.microsoft.com/office/powerpoint/2010/main" Requires="p14">
      <p:transition spd="slow" p14:dur="2000" advTm="39507"/>
    </mc:Choice>
    <mc:Fallback>
      <p:transition spd="slow" advTm="395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EBEC-EB4B-B9FA-0ACE-748E0EEBEF36}"/>
              </a:ext>
            </a:extLst>
          </p:cNvPr>
          <p:cNvSpPr>
            <a:spLocks noGrp="1"/>
          </p:cNvSpPr>
          <p:nvPr>
            <p:ph type="title"/>
          </p:nvPr>
        </p:nvSpPr>
        <p:spPr>
          <a:xfrm>
            <a:off x="838200" y="318472"/>
            <a:ext cx="10515600" cy="1325563"/>
          </a:xfrm>
        </p:spPr>
        <p:txBody>
          <a:bodyPr/>
          <a:lstStyle/>
          <a:p>
            <a:pPr algn="ctr"/>
            <a:r>
              <a:rPr lang="en-IN" b="1" dirty="0"/>
              <a:t>Solar Potential in MW</a:t>
            </a:r>
          </a:p>
        </p:txBody>
      </p:sp>
      <p:sp>
        <p:nvSpPr>
          <p:cNvPr id="9" name="Content Placeholder 8">
            <a:extLst>
              <a:ext uri="{FF2B5EF4-FFF2-40B4-BE49-F238E27FC236}">
                <a16:creationId xmlns:a16="http://schemas.microsoft.com/office/drawing/2014/main" id="{C775DA81-3915-DED2-D616-AECC75C48D7A}"/>
              </a:ext>
            </a:extLst>
          </p:cNvPr>
          <p:cNvSpPr>
            <a:spLocks noGrp="1"/>
          </p:cNvSpPr>
          <p:nvPr>
            <p:ph idx="1"/>
          </p:nvPr>
        </p:nvSpPr>
        <p:spPr>
          <a:xfrm>
            <a:off x="6096000" y="1895475"/>
            <a:ext cx="5439508" cy="3638550"/>
          </a:xfrm>
        </p:spPr>
        <p:txBody>
          <a:bodyPr/>
          <a:lstStyle/>
          <a:p>
            <a:pPr>
              <a:buFont typeface="Wingdings" panose="05000000000000000000" pitchFamily="2" charset="2"/>
              <a:buChar char="v"/>
            </a:pPr>
            <a:r>
              <a:rPr lang="en-IN" dirty="0"/>
              <a:t>We can see Maharashtra has very good solar energy potential</a:t>
            </a:r>
          </a:p>
          <a:p>
            <a:pPr>
              <a:buFont typeface="Wingdings" panose="05000000000000000000" pitchFamily="2" charset="2"/>
              <a:buChar char="v"/>
            </a:pPr>
            <a:r>
              <a:rPr lang="en-IN" dirty="0"/>
              <a:t>The reason for this is its geographical location and major area is having large span of summer.</a:t>
            </a:r>
          </a:p>
        </p:txBody>
      </p:sp>
      <p:graphicFrame>
        <p:nvGraphicFramePr>
          <p:cNvPr id="3" name="Chart 2">
            <a:extLst>
              <a:ext uri="{FF2B5EF4-FFF2-40B4-BE49-F238E27FC236}">
                <a16:creationId xmlns:a16="http://schemas.microsoft.com/office/drawing/2014/main" id="{B80BF597-7B18-DBF9-4C3D-3859801C045F}"/>
              </a:ext>
            </a:extLst>
          </p:cNvPr>
          <p:cNvGraphicFramePr>
            <a:graphicFrameLocks/>
          </p:cNvGraphicFramePr>
          <p:nvPr>
            <p:extLst>
              <p:ext uri="{D42A27DB-BD31-4B8C-83A1-F6EECF244321}">
                <p14:modId xmlns:p14="http://schemas.microsoft.com/office/powerpoint/2010/main" val="299752462"/>
              </p:ext>
            </p:extLst>
          </p:nvPr>
        </p:nvGraphicFramePr>
        <p:xfrm>
          <a:off x="571500" y="1800226"/>
          <a:ext cx="5181600" cy="3638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738615"/>
      </p:ext>
    </p:extLst>
  </p:cSld>
  <p:clrMapOvr>
    <a:masterClrMapping/>
  </p:clrMapOvr>
  <mc:AlternateContent xmlns:mc="http://schemas.openxmlformats.org/markup-compatibility/2006">
    <mc:Choice xmlns:p14="http://schemas.microsoft.com/office/powerpoint/2010/main" Requires="p14">
      <p:transition spd="slow" p14:dur="2000" advTm="15102"/>
    </mc:Choice>
    <mc:Fallback>
      <p:transition spd="slow" advTm="151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EBEC-EB4B-B9FA-0ACE-748E0EEBEF36}"/>
              </a:ext>
            </a:extLst>
          </p:cNvPr>
          <p:cNvSpPr>
            <a:spLocks noGrp="1"/>
          </p:cNvSpPr>
          <p:nvPr>
            <p:ph type="title"/>
          </p:nvPr>
        </p:nvSpPr>
        <p:spPr>
          <a:xfrm>
            <a:off x="838200" y="318472"/>
            <a:ext cx="10515600" cy="1325563"/>
          </a:xfrm>
        </p:spPr>
        <p:txBody>
          <a:bodyPr/>
          <a:lstStyle/>
          <a:p>
            <a:pPr algn="ctr"/>
            <a:r>
              <a:rPr lang="en-IN" b="1" dirty="0"/>
              <a:t>Grid connected solar Projects Capacity in MW</a:t>
            </a:r>
          </a:p>
        </p:txBody>
      </p:sp>
      <p:sp>
        <p:nvSpPr>
          <p:cNvPr id="9" name="Content Placeholder 8">
            <a:extLst>
              <a:ext uri="{FF2B5EF4-FFF2-40B4-BE49-F238E27FC236}">
                <a16:creationId xmlns:a16="http://schemas.microsoft.com/office/drawing/2014/main" id="{C775DA81-3915-DED2-D616-AECC75C48D7A}"/>
              </a:ext>
            </a:extLst>
          </p:cNvPr>
          <p:cNvSpPr>
            <a:spLocks noGrp="1"/>
          </p:cNvSpPr>
          <p:nvPr>
            <p:ph idx="1"/>
          </p:nvPr>
        </p:nvSpPr>
        <p:spPr>
          <a:xfrm>
            <a:off x="6096000" y="1644035"/>
            <a:ext cx="4962526" cy="3889990"/>
          </a:xfrm>
        </p:spPr>
        <p:txBody>
          <a:bodyPr/>
          <a:lstStyle/>
          <a:p>
            <a:pPr>
              <a:buFont typeface="Wingdings" panose="05000000000000000000" pitchFamily="2" charset="2"/>
              <a:buChar char="v"/>
            </a:pPr>
            <a:r>
              <a:rPr lang="en-IN" dirty="0"/>
              <a:t>Grid connected solar project are mostly in Gujarat </a:t>
            </a:r>
          </a:p>
          <a:p>
            <a:pPr>
              <a:buFont typeface="Wingdings" panose="05000000000000000000" pitchFamily="2" charset="2"/>
              <a:buChar char="v"/>
            </a:pPr>
            <a:r>
              <a:rPr lang="en-IN" dirty="0"/>
              <a:t>Maharashtra and Uttar Pradesh is also having good number of this solar projects</a:t>
            </a:r>
          </a:p>
        </p:txBody>
      </p:sp>
      <p:graphicFrame>
        <p:nvGraphicFramePr>
          <p:cNvPr id="3" name="Chart 2">
            <a:extLst>
              <a:ext uri="{FF2B5EF4-FFF2-40B4-BE49-F238E27FC236}">
                <a16:creationId xmlns:a16="http://schemas.microsoft.com/office/drawing/2014/main" id="{735C0604-DA9E-8B55-9C51-D65925D19064}"/>
              </a:ext>
            </a:extLst>
          </p:cNvPr>
          <p:cNvGraphicFramePr>
            <a:graphicFrameLocks/>
          </p:cNvGraphicFramePr>
          <p:nvPr>
            <p:extLst>
              <p:ext uri="{D42A27DB-BD31-4B8C-83A1-F6EECF244321}">
                <p14:modId xmlns:p14="http://schemas.microsoft.com/office/powerpoint/2010/main" val="1298435786"/>
              </p:ext>
            </p:extLst>
          </p:nvPr>
        </p:nvGraphicFramePr>
        <p:xfrm>
          <a:off x="352425" y="1743075"/>
          <a:ext cx="5219700" cy="3790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6573569"/>
      </p:ext>
    </p:extLst>
  </p:cSld>
  <p:clrMapOvr>
    <a:masterClrMapping/>
  </p:clrMapOvr>
  <mc:AlternateContent xmlns:mc="http://schemas.openxmlformats.org/markup-compatibility/2006">
    <mc:Choice xmlns:p14="http://schemas.microsoft.com/office/powerpoint/2010/main" Requires="p14">
      <p:transition spd="slow" p14:dur="2000" advTm="9530"/>
    </mc:Choice>
    <mc:Fallback>
      <p:transition spd="slow" advTm="95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EBEC-EB4B-B9FA-0ACE-748E0EEBEF36}"/>
              </a:ext>
            </a:extLst>
          </p:cNvPr>
          <p:cNvSpPr>
            <a:spLocks noGrp="1"/>
          </p:cNvSpPr>
          <p:nvPr>
            <p:ph type="title"/>
          </p:nvPr>
        </p:nvSpPr>
        <p:spPr>
          <a:xfrm>
            <a:off x="838200" y="318472"/>
            <a:ext cx="10515600" cy="1325563"/>
          </a:xfrm>
        </p:spPr>
        <p:txBody>
          <a:bodyPr/>
          <a:lstStyle/>
          <a:p>
            <a:pPr algn="ctr"/>
            <a:r>
              <a:rPr lang="en-IN" b="1" dirty="0"/>
              <a:t>Rooftop Capacity in MW</a:t>
            </a:r>
          </a:p>
        </p:txBody>
      </p:sp>
      <p:sp>
        <p:nvSpPr>
          <p:cNvPr id="9" name="Content Placeholder 8">
            <a:extLst>
              <a:ext uri="{FF2B5EF4-FFF2-40B4-BE49-F238E27FC236}">
                <a16:creationId xmlns:a16="http://schemas.microsoft.com/office/drawing/2014/main" id="{C775DA81-3915-DED2-D616-AECC75C48D7A}"/>
              </a:ext>
            </a:extLst>
          </p:cNvPr>
          <p:cNvSpPr>
            <a:spLocks noGrp="1"/>
          </p:cNvSpPr>
          <p:nvPr>
            <p:ph idx="1"/>
          </p:nvPr>
        </p:nvSpPr>
        <p:spPr>
          <a:xfrm>
            <a:off x="6096000" y="1644035"/>
            <a:ext cx="4962526" cy="3889990"/>
          </a:xfrm>
        </p:spPr>
        <p:txBody>
          <a:bodyPr/>
          <a:lstStyle/>
          <a:p>
            <a:pPr>
              <a:buFont typeface="Wingdings" panose="05000000000000000000" pitchFamily="2" charset="2"/>
              <a:buChar char="v"/>
            </a:pPr>
            <a:r>
              <a:rPr lang="en-IN" dirty="0"/>
              <a:t>For Maharashtra &amp; Gujarat Rooftop capacity is almost same as this are much developed states</a:t>
            </a:r>
          </a:p>
          <a:p>
            <a:pPr>
              <a:buFont typeface="Wingdings" panose="05000000000000000000" pitchFamily="2" charset="2"/>
              <a:buChar char="v"/>
            </a:pPr>
            <a:r>
              <a:rPr lang="en-IN" dirty="0"/>
              <a:t>Also people &amp; industries in this are more aware about the benefits of solar energy.</a:t>
            </a:r>
          </a:p>
        </p:txBody>
      </p:sp>
      <p:graphicFrame>
        <p:nvGraphicFramePr>
          <p:cNvPr id="3" name="Chart 2">
            <a:extLst>
              <a:ext uri="{FF2B5EF4-FFF2-40B4-BE49-F238E27FC236}">
                <a16:creationId xmlns:a16="http://schemas.microsoft.com/office/drawing/2014/main" id="{D1D2A1AC-4C67-9E86-0E6B-7173E040F9DD}"/>
              </a:ext>
            </a:extLst>
          </p:cNvPr>
          <p:cNvGraphicFramePr>
            <a:graphicFrameLocks/>
          </p:cNvGraphicFramePr>
          <p:nvPr>
            <p:extLst>
              <p:ext uri="{D42A27DB-BD31-4B8C-83A1-F6EECF244321}">
                <p14:modId xmlns:p14="http://schemas.microsoft.com/office/powerpoint/2010/main" val="3010934049"/>
              </p:ext>
            </p:extLst>
          </p:nvPr>
        </p:nvGraphicFramePr>
        <p:xfrm>
          <a:off x="428625" y="1790699"/>
          <a:ext cx="5048250" cy="3743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7990111"/>
      </p:ext>
    </p:extLst>
  </p:cSld>
  <p:clrMapOvr>
    <a:masterClrMapping/>
  </p:clrMapOvr>
  <mc:AlternateContent xmlns:mc="http://schemas.openxmlformats.org/markup-compatibility/2006" xmlns:p14="http://schemas.microsoft.com/office/powerpoint/2010/main">
    <mc:Choice Requires="p14">
      <p:transition spd="slow" p14:dur="2000" advTm="46892"/>
    </mc:Choice>
    <mc:Fallback xmlns="">
      <p:transition spd="slow" advTm="4689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EBEC-EB4B-B9FA-0ACE-748E0EEBEF36}"/>
              </a:ext>
            </a:extLst>
          </p:cNvPr>
          <p:cNvSpPr>
            <a:spLocks noGrp="1"/>
          </p:cNvSpPr>
          <p:nvPr>
            <p:ph type="title"/>
          </p:nvPr>
        </p:nvSpPr>
        <p:spPr>
          <a:xfrm>
            <a:off x="838200" y="318472"/>
            <a:ext cx="10515600" cy="1325563"/>
          </a:xfrm>
        </p:spPr>
        <p:txBody>
          <a:bodyPr/>
          <a:lstStyle/>
          <a:p>
            <a:pPr algn="ctr"/>
            <a:r>
              <a:rPr lang="en-IN" b="1" dirty="0"/>
              <a:t>Solar Pumps installed in No’s</a:t>
            </a:r>
          </a:p>
        </p:txBody>
      </p:sp>
      <p:sp>
        <p:nvSpPr>
          <p:cNvPr id="9" name="Content Placeholder 8">
            <a:extLst>
              <a:ext uri="{FF2B5EF4-FFF2-40B4-BE49-F238E27FC236}">
                <a16:creationId xmlns:a16="http://schemas.microsoft.com/office/drawing/2014/main" id="{C775DA81-3915-DED2-D616-AECC75C48D7A}"/>
              </a:ext>
            </a:extLst>
          </p:cNvPr>
          <p:cNvSpPr>
            <a:spLocks noGrp="1"/>
          </p:cNvSpPr>
          <p:nvPr>
            <p:ph idx="1"/>
          </p:nvPr>
        </p:nvSpPr>
        <p:spPr>
          <a:xfrm>
            <a:off x="6267450" y="1895476"/>
            <a:ext cx="4962526" cy="3889990"/>
          </a:xfrm>
        </p:spPr>
        <p:txBody>
          <a:bodyPr/>
          <a:lstStyle/>
          <a:p>
            <a:pPr>
              <a:buFont typeface="Wingdings" panose="05000000000000000000" pitchFamily="2" charset="2"/>
              <a:buChar char="v"/>
            </a:pPr>
            <a:r>
              <a:rPr lang="en-IN" dirty="0"/>
              <a:t>Uttar Pradesh is leading in case of solar pumps this might be because of water irrigation requirement in this states.</a:t>
            </a:r>
          </a:p>
        </p:txBody>
      </p:sp>
      <p:graphicFrame>
        <p:nvGraphicFramePr>
          <p:cNvPr id="10" name="Chart 9">
            <a:extLst>
              <a:ext uri="{FF2B5EF4-FFF2-40B4-BE49-F238E27FC236}">
                <a16:creationId xmlns:a16="http://schemas.microsoft.com/office/drawing/2014/main" id="{6E007343-F0BF-B147-8ABD-D1CA2A60C834}"/>
              </a:ext>
            </a:extLst>
          </p:cNvPr>
          <p:cNvGraphicFramePr>
            <a:graphicFrameLocks/>
          </p:cNvGraphicFramePr>
          <p:nvPr>
            <p:extLst>
              <p:ext uri="{D42A27DB-BD31-4B8C-83A1-F6EECF244321}">
                <p14:modId xmlns:p14="http://schemas.microsoft.com/office/powerpoint/2010/main" val="1042888479"/>
              </p:ext>
            </p:extLst>
          </p:nvPr>
        </p:nvGraphicFramePr>
        <p:xfrm>
          <a:off x="742950" y="1895476"/>
          <a:ext cx="4791075" cy="3781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3904138"/>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1263</TotalTime>
  <Words>1339</Words>
  <Application>Microsoft Office PowerPoint</Application>
  <PresentationFormat>Widescreen</PresentationFormat>
  <Paragraphs>458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Helvetica Neue</vt:lpstr>
      <vt:lpstr>Lato</vt:lpstr>
      <vt:lpstr>Wingdings</vt:lpstr>
      <vt:lpstr>Office Theme</vt:lpstr>
      <vt:lpstr>Electricity Generation</vt:lpstr>
      <vt:lpstr>Electricity Generation</vt:lpstr>
      <vt:lpstr>Electricity Generation in top 3 states</vt:lpstr>
      <vt:lpstr>Electricity Generation in Delhi</vt:lpstr>
      <vt:lpstr>Electricity Generation capacity </vt:lpstr>
      <vt:lpstr>Solar Potential in MW</vt:lpstr>
      <vt:lpstr>Grid connected solar Projects Capacity in MW</vt:lpstr>
      <vt:lpstr>Rooftop Capacity in MW</vt:lpstr>
      <vt:lpstr>Solar Pumps installed in No’s</vt:lpstr>
      <vt:lpstr>Wind Power potential in MW</vt:lpstr>
      <vt:lpstr>Wind power installed capacity in MW</vt:lpstr>
      <vt:lpstr>Total investments towards renewable energy project implementations in top 3 states</vt:lpstr>
      <vt:lpstr>Union Territory Electricity Generation</vt:lpstr>
      <vt:lpstr>Union Territories</vt:lpstr>
      <vt:lpstr>Electricity generation capacity in top 3 Union territory</vt:lpstr>
      <vt:lpstr>Roads Construction Analysis</vt:lpstr>
      <vt:lpstr>Assumptions</vt:lpstr>
      <vt:lpstr> National Highways </vt:lpstr>
      <vt:lpstr> National Highways </vt:lpstr>
      <vt:lpstr>State Highways</vt:lpstr>
      <vt:lpstr>State Highways</vt:lpstr>
      <vt:lpstr>PowerPoint Presentation</vt:lpstr>
      <vt:lpstr>Pwd Roads</vt:lpstr>
      <vt:lpstr>PowerPoint Presentation</vt:lpstr>
      <vt:lpstr>PowerPoint Presentation</vt:lpstr>
      <vt:lpstr>PowerPoint Presentation</vt:lpstr>
      <vt:lpstr>PowerPoint Presentation</vt:lpstr>
      <vt:lpstr>PowerPoint Presentation</vt:lpstr>
      <vt:lpstr>PowerPoint Presentation</vt:lpstr>
      <vt:lpstr>Road Per Person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Dhanawade</dc:creator>
  <cp:lastModifiedBy>suraj Dhanawade</cp:lastModifiedBy>
  <cp:revision>161</cp:revision>
  <dcterms:created xsi:type="dcterms:W3CDTF">2023-02-25T03:54:29Z</dcterms:created>
  <dcterms:modified xsi:type="dcterms:W3CDTF">2023-02-27T14:59:05Z</dcterms:modified>
</cp:coreProperties>
</file>