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e6dacca91_1_1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e6dacca91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e6dacca91_1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e6dacca9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e6dacca91_1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e6dacca9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github.com/Surabhi0901" TargetMode="External"/><Relationship Id="rId4" Type="http://schemas.openxmlformats.org/officeDocument/2006/relationships/hyperlink" Target="https://www.linkedin.com/in/surabhi-yadav-9100sy/" TargetMode="External"/><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2454150"/>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Generalized ML Model to </a:t>
            </a:r>
            <a:r>
              <a:rPr lang="en"/>
              <a:t>select Best Algorithm for a given Dataset</a:t>
            </a:r>
            <a:endParaRPr/>
          </a:p>
        </p:txBody>
      </p:sp>
      <p:sp>
        <p:nvSpPr>
          <p:cNvPr id="68" name="Google Shape;68;p13"/>
          <p:cNvSpPr txBox="1"/>
          <p:nvPr>
            <p:ph idx="1" type="subTitle"/>
          </p:nvPr>
        </p:nvSpPr>
        <p:spPr>
          <a:xfrm>
            <a:off x="390525" y="3606905"/>
            <a:ext cx="8222100" cy="432900"/>
          </a:xfrm>
          <a:prstGeom prst="rect">
            <a:avLst/>
          </a:prstGeom>
        </p:spPr>
        <p:txBody>
          <a:bodyPr anchorCtr="0" anchor="t" bIns="91425" lIns="91425" spcFirstLastPara="1" rIns="91425" wrap="square" tIns="91425">
            <a:normAutofit fontScale="85000" lnSpcReduction="20000"/>
          </a:bodyPr>
          <a:lstStyle/>
          <a:p>
            <a:pPr indent="-358140" lvl="0" marL="457200" rtl="0" algn="ctr">
              <a:spcBef>
                <a:spcPts val="0"/>
              </a:spcBef>
              <a:spcAft>
                <a:spcPts val="0"/>
              </a:spcAft>
              <a:buSzPct val="100000"/>
              <a:buChar char="-"/>
            </a:pPr>
            <a:r>
              <a:rPr lang="en" sz="2400"/>
              <a:t>By Surabhi Yadav</a:t>
            </a:r>
            <a:endParaRPr sz="2400"/>
          </a:p>
        </p:txBody>
      </p:sp>
      <p:cxnSp>
        <p:nvCxnSpPr>
          <p:cNvPr id="69" name="Google Shape;69;p13"/>
          <p:cNvCxnSpPr/>
          <p:nvPr/>
        </p:nvCxnSpPr>
        <p:spPr>
          <a:xfrm>
            <a:off x="4295550" y="3455400"/>
            <a:ext cx="552900" cy="0"/>
          </a:xfrm>
          <a:prstGeom prst="straightConnector1">
            <a:avLst/>
          </a:prstGeom>
          <a:noFill/>
          <a:ln cap="flat" cmpd="sng" w="28575">
            <a:solidFill>
              <a:schemeClr val="lt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136" name="Shape 136"/>
        <p:cNvGrpSpPr/>
        <p:nvPr/>
      </p:nvGrpSpPr>
      <p:grpSpPr>
        <a:xfrm>
          <a:off x="0" y="0"/>
          <a:ext cx="0" cy="0"/>
          <a:chOff x="0" y="0"/>
          <a:chExt cx="0" cy="0"/>
        </a:xfrm>
      </p:grpSpPr>
      <p:sp>
        <p:nvSpPr>
          <p:cNvPr id="137" name="Google Shape;137;p22"/>
          <p:cNvSpPr txBox="1"/>
          <p:nvPr>
            <p:ph type="title"/>
          </p:nvPr>
        </p:nvSpPr>
        <p:spPr>
          <a:xfrm>
            <a:off x="490250" y="716850"/>
            <a:ext cx="8162400" cy="4090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800"/>
              <a:t>Machine learning presents a transformative opportunity for businesses across industries to drive innovation, enhance efficiency, and unlock new sources of value.</a:t>
            </a:r>
            <a:endParaRPr sz="4800"/>
          </a:p>
        </p:txBody>
      </p:sp>
      <p:sp>
        <p:nvSpPr>
          <p:cNvPr id="138" name="Google Shape;138;p22"/>
          <p:cNvSpPr txBox="1"/>
          <p:nvPr/>
        </p:nvSpPr>
        <p:spPr>
          <a:xfrm>
            <a:off x="33050" y="381000"/>
            <a:ext cx="911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212121"/>
                </a:solidFill>
                <a:latin typeface="Roboto"/>
                <a:ea typeface="Roboto"/>
                <a:cs typeface="Roboto"/>
                <a:sym typeface="Roboto"/>
              </a:rPr>
              <a:t>Key takeaway</a:t>
            </a:r>
            <a:endParaRPr sz="1800">
              <a:solidFill>
                <a:srgbClr val="21212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142" name="Shape 142"/>
        <p:cNvGrpSpPr/>
        <p:nvPr/>
      </p:nvGrpSpPr>
      <p:grpSpPr>
        <a:xfrm>
          <a:off x="0" y="0"/>
          <a:ext cx="0" cy="0"/>
          <a:chOff x="0" y="0"/>
          <a:chExt cx="0" cy="0"/>
        </a:xfrm>
      </p:grpSpPr>
      <p:sp>
        <p:nvSpPr>
          <p:cNvPr id="143" name="Google Shape;143;p23"/>
          <p:cNvSpPr txBox="1"/>
          <p:nvPr>
            <p:ph type="title"/>
          </p:nvPr>
        </p:nvSpPr>
        <p:spPr>
          <a:xfrm>
            <a:off x="226078" y="8912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Thanks!</a:t>
            </a:r>
            <a:endParaRPr sz="3000"/>
          </a:p>
        </p:txBody>
      </p:sp>
      <p:sp>
        <p:nvSpPr>
          <p:cNvPr id="144" name="Google Shape;144;p23"/>
          <p:cNvSpPr txBox="1"/>
          <p:nvPr>
            <p:ph idx="1" type="body"/>
          </p:nvPr>
        </p:nvSpPr>
        <p:spPr>
          <a:xfrm>
            <a:off x="226075" y="199920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Contact me:</a:t>
            </a:r>
            <a:endParaRPr sz="1400"/>
          </a:p>
          <a:p>
            <a:pPr indent="0" lvl="0" marL="0" rtl="0" algn="l">
              <a:spcBef>
                <a:spcPts val="1200"/>
              </a:spcBef>
              <a:spcAft>
                <a:spcPts val="0"/>
              </a:spcAft>
              <a:buNone/>
            </a:pPr>
            <a:r>
              <a:rPr lang="en" sz="1400"/>
              <a:t>Surabhi Yadav</a:t>
            </a:r>
            <a:endParaRPr sz="1400"/>
          </a:p>
          <a:p>
            <a:pPr indent="0" lvl="0" marL="0" rtl="0" algn="l">
              <a:spcBef>
                <a:spcPts val="0"/>
              </a:spcBef>
              <a:spcAft>
                <a:spcPts val="0"/>
              </a:spcAft>
              <a:buNone/>
            </a:pPr>
            <a:r>
              <a:rPr lang="en" sz="1400"/>
              <a:t>sy09012000@gmail.com</a:t>
            </a:r>
            <a:endParaRPr sz="1400"/>
          </a:p>
          <a:p>
            <a:pPr indent="0" lvl="0" marL="0" rtl="0" algn="l">
              <a:spcBef>
                <a:spcPts val="0"/>
              </a:spcBef>
              <a:spcAft>
                <a:spcPts val="0"/>
              </a:spcAft>
              <a:buNone/>
            </a:pPr>
            <a:r>
              <a:rPr lang="en" sz="1400" u="sng">
                <a:hlinkClick r:id="rId3"/>
              </a:rPr>
              <a:t>https://github.com/Surabhi0901</a:t>
            </a:r>
            <a:endParaRPr sz="1400"/>
          </a:p>
          <a:p>
            <a:pPr indent="0" lvl="0" marL="0" rtl="0" algn="l">
              <a:spcBef>
                <a:spcPts val="0"/>
              </a:spcBef>
              <a:spcAft>
                <a:spcPts val="0"/>
              </a:spcAft>
              <a:buNone/>
            </a:pPr>
            <a:r>
              <a:rPr lang="en" sz="1400" u="sng">
                <a:hlinkClick r:id="rId4"/>
              </a:rPr>
              <a:t>https://www.linkedin.com/in/surabhi-yadav-9100sy/</a:t>
            </a:r>
            <a:endParaRPr sz="1400"/>
          </a:p>
        </p:txBody>
      </p:sp>
      <p:pic>
        <p:nvPicPr>
          <p:cNvPr id="145" name="Google Shape;145;p23"/>
          <p:cNvPicPr preferRelativeResize="0"/>
          <p:nvPr/>
        </p:nvPicPr>
        <p:blipFill rotWithShape="1">
          <a:blip r:embed="rId5">
            <a:alphaModFix/>
          </a:blip>
          <a:srcRect b="0" l="4404" r="4413" t="0"/>
          <a:stretch/>
        </p:blipFill>
        <p:spPr>
          <a:xfrm>
            <a:off x="3294050" y="0"/>
            <a:ext cx="5864125"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73" name="Shape 73"/>
        <p:cNvGrpSpPr/>
        <p:nvPr/>
      </p:nvGrpSpPr>
      <p:grpSpPr>
        <a:xfrm>
          <a:off x="0" y="0"/>
          <a:ext cx="0" cy="0"/>
          <a:chOff x="0" y="0"/>
          <a:chExt cx="0" cy="0"/>
        </a:xfrm>
      </p:grpSpPr>
      <p:sp>
        <p:nvSpPr>
          <p:cNvPr id="74" name="Google Shape;74;p14"/>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a:t>
            </a:r>
            <a:r>
              <a:rPr lang="en">
                <a:solidFill>
                  <a:srgbClr val="000000"/>
                </a:solidFill>
              </a:rPr>
              <a:t>Selecting the right algorithm is the art of turning data into wisdom</a:t>
            </a:r>
            <a:r>
              <a:rPr lang="en">
                <a:solidFill>
                  <a:srgbClr val="000000"/>
                </a:solidFill>
              </a:rPr>
              <a:t>”</a:t>
            </a:r>
            <a:endParaRPr>
              <a:solidFill>
                <a:srgbClr val="000000"/>
              </a:solidFill>
            </a:endParaRPr>
          </a:p>
        </p:txBody>
      </p:sp>
      <p:cxnSp>
        <p:nvCxnSpPr>
          <p:cNvPr id="75" name="Google Shape;75;p14"/>
          <p:cNvCxnSpPr/>
          <p:nvPr/>
        </p:nvCxnSpPr>
        <p:spPr>
          <a:xfrm>
            <a:off x="4295550" y="2693400"/>
            <a:ext cx="552900" cy="0"/>
          </a:xfrm>
          <a:prstGeom prst="straightConnector1">
            <a:avLst/>
          </a:prstGeom>
          <a:noFill/>
          <a:ln cap="flat" cmpd="sng" w="28575">
            <a:solidFill>
              <a:srgbClr val="000000"/>
            </a:solidFill>
            <a:prstDash val="solid"/>
            <a:round/>
            <a:headEnd len="sm" w="sm" type="none"/>
            <a:tailEnd len="sm" w="sm" type="none"/>
          </a:ln>
        </p:spPr>
      </p:cxnSp>
      <p:sp>
        <p:nvSpPr>
          <p:cNvPr id="76" name="Google Shape;76;p14"/>
          <p:cNvSpPr txBox="1"/>
          <p:nvPr>
            <p:ph idx="4294967295" type="body"/>
          </p:nvPr>
        </p:nvSpPr>
        <p:spPr>
          <a:xfrm>
            <a:off x="773700" y="2961650"/>
            <a:ext cx="7596600" cy="518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a:solidFill>
                  <a:srgbClr val="000000"/>
                </a:solidFill>
              </a:rPr>
              <a:t>- </a:t>
            </a:r>
            <a:r>
              <a:rPr lang="en">
                <a:solidFill>
                  <a:srgbClr val="000000"/>
                </a:solidFill>
              </a:rPr>
              <a:t>Doug Cutting</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79950" y="288550"/>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82" name="Google Shape;82;p15"/>
          <p:cNvSpPr txBox="1"/>
          <p:nvPr>
            <p:ph idx="1" type="body"/>
          </p:nvPr>
        </p:nvSpPr>
        <p:spPr>
          <a:xfrm>
            <a:off x="-25" y="1906025"/>
            <a:ext cx="9144000" cy="3357300"/>
          </a:xfrm>
          <a:prstGeom prst="rect">
            <a:avLst/>
          </a:prstGeom>
          <a:noFill/>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 sz="1400">
                <a:solidFill>
                  <a:srgbClr val="000000"/>
                </a:solidFill>
              </a:rPr>
              <a:t>In the realm of machine learning, selecting the most suitable algorithm for a given dataset is pivotal for achieving optimal results.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With an ever-expanding repertoire of algorithms, ranging from classical statistical methods to sophisticated deep learning models, the task of algorithm selection can be daunting.</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 Generalized ML Model serves as a guiding framework, leveraging the interplay between algorithm characteristics and dataset attributes to identify the most appropriate algorithmic approach.</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By understanding the nuances of both data and algorithms, this model aims to streamline the process of algorithm selection, optimizing performance and efficiency.</a:t>
            </a:r>
            <a:endParaRPr sz="1400">
              <a:solidFill>
                <a:srgbClr val="000000"/>
              </a:solidFill>
            </a:endParaRPr>
          </a:p>
        </p:txBody>
      </p:sp>
      <p:sp>
        <p:nvSpPr>
          <p:cNvPr id="83" name="Google Shape;83;p15"/>
          <p:cNvSpPr txBox="1"/>
          <p:nvPr>
            <p:ph type="title"/>
          </p:nvPr>
        </p:nvSpPr>
        <p:spPr>
          <a:xfrm>
            <a:off x="90900" y="833913"/>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600"/>
              <a:t>Let's delve into the details by exploring the following key points: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471900" y="4339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Statement and how to proceed</a:t>
            </a:r>
            <a:endParaRPr/>
          </a:p>
        </p:txBody>
      </p:sp>
      <p:pic>
        <p:nvPicPr>
          <p:cNvPr id="89" name="Google Shape;89;p16"/>
          <p:cNvPicPr preferRelativeResize="0"/>
          <p:nvPr/>
        </p:nvPicPr>
        <p:blipFill rotWithShape="1">
          <a:blip r:embed="rId3">
            <a:alphaModFix/>
          </a:blip>
          <a:srcRect b="5199" l="5349" r="4746" t="6218"/>
          <a:stretch/>
        </p:blipFill>
        <p:spPr>
          <a:xfrm>
            <a:off x="40225" y="1747950"/>
            <a:ext cx="9144000" cy="3378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93" name="Shape 93"/>
        <p:cNvGrpSpPr/>
        <p:nvPr/>
      </p:nvGrpSpPr>
      <p:grpSpPr>
        <a:xfrm>
          <a:off x="0" y="0"/>
          <a:ext cx="0" cy="0"/>
          <a:chOff x="0" y="0"/>
          <a:chExt cx="0" cy="0"/>
        </a:xfrm>
      </p:grpSpPr>
      <p:sp>
        <p:nvSpPr>
          <p:cNvPr id="94" name="Google Shape;94;p1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t>Solution</a:t>
            </a:r>
            <a:endParaRPr sz="3200"/>
          </a:p>
        </p:txBody>
      </p:sp>
      <p:sp>
        <p:nvSpPr>
          <p:cNvPr id="95" name="Google Shape;95;p17"/>
          <p:cNvSpPr txBox="1"/>
          <p:nvPr>
            <p:ph idx="1" type="body"/>
          </p:nvPr>
        </p:nvSpPr>
        <p:spPr>
          <a:xfrm>
            <a:off x="98050" y="1237200"/>
            <a:ext cx="3056100" cy="3163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Outline</a:t>
            </a:r>
            <a:endParaRPr/>
          </a:p>
          <a:p>
            <a:pPr indent="-304800" lvl="0" marL="457200" rtl="0" algn="l">
              <a:lnSpc>
                <a:spcPct val="200000"/>
              </a:lnSpc>
              <a:spcBef>
                <a:spcPts val="1200"/>
              </a:spcBef>
              <a:spcAft>
                <a:spcPts val="0"/>
              </a:spcAft>
              <a:buSzPts val="1200"/>
              <a:buChar char="●"/>
            </a:pPr>
            <a:r>
              <a:rPr lang="en"/>
              <a:t>Define problem and objectives</a:t>
            </a:r>
            <a:endParaRPr/>
          </a:p>
          <a:p>
            <a:pPr indent="-304800" lvl="0" marL="457200" rtl="0" algn="l">
              <a:lnSpc>
                <a:spcPct val="200000"/>
              </a:lnSpc>
              <a:spcBef>
                <a:spcPts val="0"/>
              </a:spcBef>
              <a:spcAft>
                <a:spcPts val="0"/>
              </a:spcAft>
              <a:buSzPts val="1200"/>
              <a:buChar char="●"/>
            </a:pPr>
            <a:r>
              <a:rPr lang="en"/>
              <a:t>Explore dataset</a:t>
            </a:r>
            <a:endParaRPr/>
          </a:p>
          <a:p>
            <a:pPr indent="-304800" lvl="0" marL="457200" rtl="0" algn="l">
              <a:lnSpc>
                <a:spcPct val="200000"/>
              </a:lnSpc>
              <a:spcBef>
                <a:spcPts val="0"/>
              </a:spcBef>
              <a:spcAft>
                <a:spcPts val="0"/>
              </a:spcAft>
              <a:buSzPts val="1200"/>
              <a:buChar char="●"/>
            </a:pPr>
            <a:r>
              <a:rPr lang="en"/>
              <a:t>Research algorithms</a:t>
            </a:r>
            <a:endParaRPr/>
          </a:p>
          <a:p>
            <a:pPr indent="-304800" lvl="0" marL="457200" rtl="0" algn="l">
              <a:lnSpc>
                <a:spcPct val="200000"/>
              </a:lnSpc>
              <a:spcBef>
                <a:spcPts val="0"/>
              </a:spcBef>
              <a:spcAft>
                <a:spcPts val="0"/>
              </a:spcAft>
              <a:buSzPts val="1200"/>
              <a:buChar char="●"/>
            </a:pPr>
            <a:r>
              <a:rPr lang="en"/>
              <a:t>Evaluate performance</a:t>
            </a:r>
            <a:endParaRPr/>
          </a:p>
          <a:p>
            <a:pPr indent="-304800" lvl="0" marL="457200" rtl="0" algn="l">
              <a:lnSpc>
                <a:spcPct val="200000"/>
              </a:lnSpc>
              <a:spcBef>
                <a:spcPts val="0"/>
              </a:spcBef>
              <a:spcAft>
                <a:spcPts val="0"/>
              </a:spcAft>
              <a:buSzPts val="1200"/>
              <a:buChar char="●"/>
            </a:pPr>
            <a:r>
              <a:rPr lang="en"/>
              <a:t>Consider dataset attributes</a:t>
            </a:r>
            <a:endParaRPr/>
          </a:p>
          <a:p>
            <a:pPr indent="-304800" lvl="0" marL="457200" rtl="0" algn="l">
              <a:lnSpc>
                <a:spcPct val="200000"/>
              </a:lnSpc>
              <a:spcBef>
                <a:spcPts val="0"/>
              </a:spcBef>
              <a:spcAft>
                <a:spcPts val="0"/>
              </a:spcAft>
              <a:buSzPts val="1200"/>
              <a:buChar char="●"/>
            </a:pPr>
            <a:r>
              <a:rPr lang="en"/>
              <a:t>Select optimal algorithm</a:t>
            </a:r>
            <a:endParaRPr/>
          </a:p>
          <a:p>
            <a:pPr indent="-304800" lvl="0" marL="457200" rtl="0" algn="l">
              <a:lnSpc>
                <a:spcPct val="200000"/>
              </a:lnSpc>
              <a:spcBef>
                <a:spcPts val="0"/>
              </a:spcBef>
              <a:spcAft>
                <a:spcPts val="0"/>
              </a:spcAft>
              <a:buSzPts val="1200"/>
              <a:buChar char="●"/>
            </a:pPr>
            <a:r>
              <a:rPr lang="en"/>
              <a:t>Train and validate model</a:t>
            </a:r>
            <a:endParaRPr/>
          </a:p>
          <a:p>
            <a:pPr indent="-304800" lvl="0" marL="457200" rtl="0" algn="l">
              <a:lnSpc>
                <a:spcPct val="200000"/>
              </a:lnSpc>
              <a:spcBef>
                <a:spcPts val="0"/>
              </a:spcBef>
              <a:spcAft>
                <a:spcPts val="0"/>
              </a:spcAft>
              <a:buSzPts val="1200"/>
              <a:buChar char="●"/>
            </a:pPr>
            <a:r>
              <a:rPr lang="en"/>
              <a:t>Document and report</a:t>
            </a:r>
            <a:endParaRPr/>
          </a:p>
        </p:txBody>
      </p:sp>
      <p:sp>
        <p:nvSpPr>
          <p:cNvPr id="96" name="Google Shape;96;p17"/>
          <p:cNvSpPr txBox="1"/>
          <p:nvPr/>
        </p:nvSpPr>
        <p:spPr>
          <a:xfrm>
            <a:off x="3905500" y="125225"/>
            <a:ext cx="5014500" cy="5033400"/>
          </a:xfrm>
          <a:prstGeom prst="rect">
            <a:avLst/>
          </a:prstGeom>
          <a:noFill/>
          <a:ln>
            <a:noFill/>
          </a:ln>
        </p:spPr>
        <p:txBody>
          <a:bodyPr anchorCtr="0" anchor="t" bIns="91425" lIns="91425" spcFirstLastPara="1" rIns="91425" wrap="square" tIns="91425">
            <a:spAutoFit/>
          </a:bodyPr>
          <a:lstStyle/>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Clearly state the task's goals and what needs to be achieved through machine learning.</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Conduct a comprehensive analysis of the dataset to understand its characteristics, structure, and patterns.</a:t>
            </a:r>
            <a:endParaRPr>
              <a:latin typeface="Roboto"/>
              <a:ea typeface="Roboto"/>
              <a:cs typeface="Roboto"/>
              <a:sym typeface="Roboto"/>
            </a:endParaRPr>
          </a:p>
          <a:p>
            <a:pPr indent="0" lvl="0" marL="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Identify and study various machine learning algorithms that are applicable to the problem domain.</a:t>
            </a:r>
            <a:endParaRPr>
              <a:latin typeface="Roboto"/>
              <a:ea typeface="Roboto"/>
              <a:cs typeface="Roboto"/>
              <a:sym typeface="Roboto"/>
            </a:endParaRPr>
          </a:p>
          <a:p>
            <a:pPr indent="0" lvl="0" marL="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Assess the performance of different algorithms using appropriate metrics and techniques.</a:t>
            </a:r>
            <a:endParaRPr>
              <a:latin typeface="Roboto"/>
              <a:ea typeface="Roboto"/>
              <a:cs typeface="Roboto"/>
              <a:sym typeface="Roboto"/>
            </a:endParaRPr>
          </a:p>
          <a:p>
            <a:pPr indent="0" lvl="0" marL="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Analyze the features and attributes of the dataset to determine which algorithm is most suitable.</a:t>
            </a:r>
            <a:endParaRPr>
              <a:latin typeface="Roboto"/>
              <a:ea typeface="Roboto"/>
              <a:cs typeface="Roboto"/>
              <a:sym typeface="Roboto"/>
            </a:endParaRPr>
          </a:p>
          <a:p>
            <a:pPr indent="0" lvl="0" marL="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Choose the algorithm that best aligns with the dataset characteristics and task objectives.</a:t>
            </a:r>
            <a:endParaRPr>
              <a:latin typeface="Roboto"/>
              <a:ea typeface="Roboto"/>
              <a:cs typeface="Roboto"/>
              <a:sym typeface="Roboto"/>
            </a:endParaRPr>
          </a:p>
          <a:p>
            <a:pPr indent="0" lvl="0" marL="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Implement the selected algorithm on the dataset, train it, and validate its performance using validation techniques.</a:t>
            </a:r>
            <a:endParaRPr>
              <a:latin typeface="Roboto"/>
              <a:ea typeface="Roboto"/>
              <a:cs typeface="Roboto"/>
              <a:sym typeface="Roboto"/>
            </a:endParaRPr>
          </a:p>
          <a:p>
            <a:pPr indent="0" lvl="0" marL="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Record the chosen algorithm, the reasoning behind its selection, and the results of its performance evaluation for future reference and reporting.</a:t>
            </a:r>
            <a:endParaRPr>
              <a:latin typeface="Roboto"/>
              <a:ea typeface="Roboto"/>
              <a:cs typeface="Roboto"/>
              <a:sym typeface="Roboto"/>
            </a:endParaRPr>
          </a:p>
        </p:txBody>
      </p:sp>
      <p:cxnSp>
        <p:nvCxnSpPr>
          <p:cNvPr id="97" name="Google Shape;97;p17"/>
          <p:cNvCxnSpPr/>
          <p:nvPr/>
        </p:nvCxnSpPr>
        <p:spPr>
          <a:xfrm flipH="1" rot="10800000">
            <a:off x="2724500" y="428350"/>
            <a:ext cx="1369200" cy="1322100"/>
          </a:xfrm>
          <a:prstGeom prst="straightConnector1">
            <a:avLst/>
          </a:prstGeom>
          <a:noFill/>
          <a:ln cap="flat" cmpd="sng" w="19050">
            <a:solidFill>
              <a:schemeClr val="dk2"/>
            </a:solidFill>
            <a:prstDash val="solid"/>
            <a:round/>
            <a:headEnd len="med" w="med" type="none"/>
            <a:tailEnd len="med" w="med" type="triangle"/>
          </a:ln>
        </p:spPr>
      </p:cxnSp>
      <p:cxnSp>
        <p:nvCxnSpPr>
          <p:cNvPr id="98" name="Google Shape;98;p17"/>
          <p:cNvCxnSpPr/>
          <p:nvPr/>
        </p:nvCxnSpPr>
        <p:spPr>
          <a:xfrm flipH="1" rot="10800000">
            <a:off x="1780175" y="932100"/>
            <a:ext cx="2297700" cy="1164600"/>
          </a:xfrm>
          <a:prstGeom prst="straightConnector1">
            <a:avLst/>
          </a:prstGeom>
          <a:noFill/>
          <a:ln cap="flat" cmpd="sng" w="19050">
            <a:solidFill>
              <a:schemeClr val="dk2"/>
            </a:solidFill>
            <a:prstDash val="solid"/>
            <a:round/>
            <a:headEnd len="med" w="med" type="none"/>
            <a:tailEnd len="med" w="med" type="triangle"/>
          </a:ln>
        </p:spPr>
      </p:cxnSp>
      <p:cxnSp>
        <p:nvCxnSpPr>
          <p:cNvPr id="99" name="Google Shape;99;p17"/>
          <p:cNvCxnSpPr/>
          <p:nvPr/>
        </p:nvCxnSpPr>
        <p:spPr>
          <a:xfrm flipH="1" rot="10800000">
            <a:off x="2110700" y="1514275"/>
            <a:ext cx="1983000" cy="944400"/>
          </a:xfrm>
          <a:prstGeom prst="straightConnector1">
            <a:avLst/>
          </a:prstGeom>
          <a:noFill/>
          <a:ln cap="flat" cmpd="sng" w="19050">
            <a:solidFill>
              <a:schemeClr val="dk2"/>
            </a:solidFill>
            <a:prstDash val="solid"/>
            <a:round/>
            <a:headEnd len="med" w="med" type="none"/>
            <a:tailEnd len="med" w="med" type="triangle"/>
          </a:ln>
        </p:spPr>
      </p:cxnSp>
      <p:cxnSp>
        <p:nvCxnSpPr>
          <p:cNvPr id="100" name="Google Shape;100;p17"/>
          <p:cNvCxnSpPr/>
          <p:nvPr/>
        </p:nvCxnSpPr>
        <p:spPr>
          <a:xfrm flipH="1" rot="10800000">
            <a:off x="2252325" y="2144025"/>
            <a:ext cx="1825800" cy="660900"/>
          </a:xfrm>
          <a:prstGeom prst="straightConnector1">
            <a:avLst/>
          </a:prstGeom>
          <a:noFill/>
          <a:ln cap="flat" cmpd="sng" w="19050">
            <a:solidFill>
              <a:schemeClr val="dk2"/>
            </a:solidFill>
            <a:prstDash val="solid"/>
            <a:round/>
            <a:headEnd len="med" w="med" type="none"/>
            <a:tailEnd len="med" w="med" type="triangle"/>
          </a:ln>
        </p:spPr>
      </p:cxnSp>
      <p:cxnSp>
        <p:nvCxnSpPr>
          <p:cNvPr id="101" name="Google Shape;101;p17"/>
          <p:cNvCxnSpPr>
            <a:endCxn id="96" idx="1"/>
          </p:cNvCxnSpPr>
          <p:nvPr/>
        </p:nvCxnSpPr>
        <p:spPr>
          <a:xfrm flipH="1" rot="10800000">
            <a:off x="2567200" y="2641925"/>
            <a:ext cx="1338300" cy="509400"/>
          </a:xfrm>
          <a:prstGeom prst="straightConnector1">
            <a:avLst/>
          </a:prstGeom>
          <a:noFill/>
          <a:ln cap="flat" cmpd="sng" w="19050">
            <a:solidFill>
              <a:schemeClr val="dk2"/>
            </a:solidFill>
            <a:prstDash val="solid"/>
            <a:round/>
            <a:headEnd len="med" w="med" type="none"/>
            <a:tailEnd len="med" w="med" type="triangle"/>
          </a:ln>
        </p:spPr>
      </p:cxnSp>
      <p:cxnSp>
        <p:nvCxnSpPr>
          <p:cNvPr id="102" name="Google Shape;102;p17"/>
          <p:cNvCxnSpPr/>
          <p:nvPr/>
        </p:nvCxnSpPr>
        <p:spPr>
          <a:xfrm flipH="1" rot="10800000">
            <a:off x="2378250" y="3245550"/>
            <a:ext cx="1699800" cy="267600"/>
          </a:xfrm>
          <a:prstGeom prst="straightConnector1">
            <a:avLst/>
          </a:prstGeom>
          <a:noFill/>
          <a:ln cap="flat" cmpd="sng" w="19050">
            <a:solidFill>
              <a:schemeClr val="dk2"/>
            </a:solidFill>
            <a:prstDash val="solid"/>
            <a:round/>
            <a:headEnd len="med" w="med" type="none"/>
            <a:tailEnd len="med" w="med" type="triangle"/>
          </a:ln>
        </p:spPr>
      </p:cxnSp>
      <p:cxnSp>
        <p:nvCxnSpPr>
          <p:cNvPr id="103" name="Google Shape;103;p17"/>
          <p:cNvCxnSpPr/>
          <p:nvPr/>
        </p:nvCxnSpPr>
        <p:spPr>
          <a:xfrm>
            <a:off x="2362500" y="3827925"/>
            <a:ext cx="1699800" cy="0"/>
          </a:xfrm>
          <a:prstGeom prst="straightConnector1">
            <a:avLst/>
          </a:prstGeom>
          <a:noFill/>
          <a:ln cap="flat" cmpd="sng" w="19050">
            <a:solidFill>
              <a:schemeClr val="dk2"/>
            </a:solidFill>
            <a:prstDash val="solid"/>
            <a:round/>
            <a:headEnd len="med" w="med" type="none"/>
            <a:tailEnd len="med" w="med" type="triangle"/>
          </a:ln>
        </p:spPr>
      </p:cxnSp>
      <p:cxnSp>
        <p:nvCxnSpPr>
          <p:cNvPr id="104" name="Google Shape;104;p17"/>
          <p:cNvCxnSpPr/>
          <p:nvPr/>
        </p:nvCxnSpPr>
        <p:spPr>
          <a:xfrm>
            <a:off x="2157900" y="4189900"/>
            <a:ext cx="1904400" cy="299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108" name="Shape 108"/>
        <p:cNvGrpSpPr/>
        <p:nvPr/>
      </p:nvGrpSpPr>
      <p:grpSpPr>
        <a:xfrm>
          <a:off x="0" y="0"/>
          <a:ext cx="0" cy="0"/>
          <a:chOff x="0" y="0"/>
          <a:chExt cx="0" cy="0"/>
        </a:xfrm>
      </p:grpSpPr>
      <p:sp>
        <p:nvSpPr>
          <p:cNvPr id="109" name="Google Shape;109;p18"/>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Codebody preview</a:t>
            </a:r>
            <a:endParaRPr sz="3200">
              <a:solidFill>
                <a:schemeClr val="lt1"/>
              </a:solidFill>
            </a:endParaRPr>
          </a:p>
        </p:txBody>
      </p:sp>
      <p:pic>
        <p:nvPicPr>
          <p:cNvPr id="110" name="Google Shape;110;p18"/>
          <p:cNvPicPr preferRelativeResize="0"/>
          <p:nvPr/>
        </p:nvPicPr>
        <p:blipFill>
          <a:blip r:embed="rId3">
            <a:alphaModFix/>
          </a:blip>
          <a:stretch>
            <a:fillRect/>
          </a:stretch>
        </p:blipFill>
        <p:spPr>
          <a:xfrm>
            <a:off x="1689650" y="754850"/>
            <a:ext cx="5604751" cy="4146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114" name="Shape 114"/>
        <p:cNvGrpSpPr/>
        <p:nvPr/>
      </p:nvGrpSpPr>
      <p:grpSpPr>
        <a:xfrm>
          <a:off x="0" y="0"/>
          <a:ext cx="0" cy="0"/>
          <a:chOff x="0" y="0"/>
          <a:chExt cx="0" cy="0"/>
        </a:xfrm>
      </p:grpSpPr>
      <p:sp>
        <p:nvSpPr>
          <p:cNvPr id="115" name="Google Shape;115;p19"/>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Streamlit preview</a:t>
            </a:r>
            <a:endParaRPr sz="3200">
              <a:solidFill>
                <a:schemeClr val="lt1"/>
              </a:solidFill>
            </a:endParaRPr>
          </a:p>
        </p:txBody>
      </p:sp>
      <p:pic>
        <p:nvPicPr>
          <p:cNvPr id="116" name="Google Shape;116;p19"/>
          <p:cNvPicPr preferRelativeResize="0"/>
          <p:nvPr/>
        </p:nvPicPr>
        <p:blipFill>
          <a:blip r:embed="rId3">
            <a:alphaModFix/>
          </a:blip>
          <a:stretch>
            <a:fillRect/>
          </a:stretch>
        </p:blipFill>
        <p:spPr>
          <a:xfrm>
            <a:off x="-8275" y="690220"/>
            <a:ext cx="9143998" cy="44805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120" name="Shape 120"/>
        <p:cNvGrpSpPr/>
        <p:nvPr/>
      </p:nvGrpSpPr>
      <p:grpSpPr>
        <a:xfrm>
          <a:off x="0" y="0"/>
          <a:ext cx="0" cy="0"/>
          <a:chOff x="0" y="0"/>
          <a:chExt cx="0" cy="0"/>
        </a:xfrm>
      </p:grpSpPr>
      <p:sp>
        <p:nvSpPr>
          <p:cNvPr id="121" name="Google Shape;121;p20"/>
          <p:cNvSpPr txBox="1"/>
          <p:nvPr>
            <p:ph type="title"/>
          </p:nvPr>
        </p:nvSpPr>
        <p:spPr>
          <a:xfrm>
            <a:off x="265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solidFill>
                  <a:srgbClr val="212121"/>
                </a:solidFill>
              </a:rPr>
              <a:t>Why do we need this?</a:t>
            </a:r>
            <a:endParaRPr sz="3200">
              <a:solidFill>
                <a:srgbClr val="212121"/>
              </a:solidFill>
            </a:endParaRPr>
          </a:p>
        </p:txBody>
      </p:sp>
      <p:sp>
        <p:nvSpPr>
          <p:cNvPr id="122" name="Google Shape;122;p20"/>
          <p:cNvSpPr txBox="1"/>
          <p:nvPr>
            <p:ph idx="1" type="subTitle"/>
          </p:nvPr>
        </p:nvSpPr>
        <p:spPr>
          <a:xfrm>
            <a:off x="265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400">
                <a:solidFill>
                  <a:srgbClr val="212121"/>
                </a:solidFill>
              </a:rPr>
              <a:t>This project is crucial for addressing real-world challenges by harnessing the power of machine learning. In an era where data is abundant, machine learning enables organizations to extract valuable insights, make data-driven decisions, and gain a competitive advantage. Through automation and optimization, machine learning streamlines processes, increases efficiency, and empowers businesses to innovate and adapt. Moreover, by personalizing experiences for users, machine learning fosters customer satisfaction and loyalty, driving sustainable growth and success in today's dynamic marketplace.</a:t>
            </a:r>
            <a:endParaRPr sz="1400">
              <a:solidFill>
                <a:srgbClr val="212121"/>
              </a:solidFill>
            </a:endParaRPr>
          </a:p>
        </p:txBody>
      </p:sp>
      <p:sp>
        <p:nvSpPr>
          <p:cNvPr id="123" name="Google Shape;123;p20"/>
          <p:cNvSpPr txBox="1"/>
          <p:nvPr/>
        </p:nvSpPr>
        <p:spPr>
          <a:xfrm>
            <a:off x="6360625" y="1013875"/>
            <a:ext cx="28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124" name="Google Shape;124;p20"/>
          <p:cNvSpPr txBox="1"/>
          <p:nvPr/>
        </p:nvSpPr>
        <p:spPr>
          <a:xfrm>
            <a:off x="4735775" y="422050"/>
            <a:ext cx="4109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Roboto"/>
              <a:ea typeface="Roboto"/>
              <a:cs typeface="Roboto"/>
              <a:sym typeface="Roboto"/>
            </a:endParaRPr>
          </a:p>
        </p:txBody>
      </p:sp>
      <p:sp>
        <p:nvSpPr>
          <p:cNvPr id="125" name="Google Shape;125;p20"/>
          <p:cNvSpPr txBox="1"/>
          <p:nvPr>
            <p:ph type="title"/>
          </p:nvPr>
        </p:nvSpPr>
        <p:spPr>
          <a:xfrm>
            <a:off x="4837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solidFill>
                  <a:srgbClr val="212121"/>
                </a:solidFill>
              </a:rPr>
              <a:t>Future trends of this project</a:t>
            </a:r>
            <a:endParaRPr sz="3200">
              <a:solidFill>
                <a:srgbClr val="212121"/>
              </a:solidFill>
            </a:endParaRPr>
          </a:p>
        </p:txBody>
      </p:sp>
      <p:sp>
        <p:nvSpPr>
          <p:cNvPr id="126" name="Google Shape;126;p20"/>
          <p:cNvSpPr txBox="1"/>
          <p:nvPr>
            <p:ph idx="1" type="subTitle"/>
          </p:nvPr>
        </p:nvSpPr>
        <p:spPr>
          <a:xfrm>
            <a:off x="4837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400">
                <a:solidFill>
                  <a:srgbClr val="212121"/>
                </a:solidFill>
              </a:rPr>
              <a:t>The future of machine learning is poised for exponential growth, fueled by advancements in technology and increasing adoption across industries. As algorithms become more sophisticated and data sets grow larger, machine learning will revolutionize various sectors, from healthcare and finance to transportation and entertainment. Additionally, the integration of machine learning with emerging technologies like IoT, edge computing, and quantum computing will unlock new possibilities, paving the way for innovative applications and transformative breakthroughs in the years to come.</a:t>
            </a:r>
            <a:endParaRPr sz="1400">
              <a:solidFill>
                <a:srgbClr val="21212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1249225"/>
            <a:ext cx="8520600" cy="189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70</a:t>
            </a:r>
            <a:r>
              <a:rPr lang="en">
                <a:solidFill>
                  <a:schemeClr val="lt1"/>
                </a:solidFill>
              </a:rPr>
              <a:t>-80</a:t>
            </a:r>
            <a:r>
              <a:rPr lang="en">
                <a:solidFill>
                  <a:schemeClr val="lt1"/>
                </a:solidFill>
              </a:rPr>
              <a:t>%</a:t>
            </a:r>
            <a:endParaRPr>
              <a:solidFill>
                <a:schemeClr val="lt1"/>
              </a:solidFill>
            </a:endParaRPr>
          </a:p>
        </p:txBody>
      </p:sp>
      <p:sp>
        <p:nvSpPr>
          <p:cNvPr id="132" name="Google Shape;132;p2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chemeClr val="accent5"/>
                </a:solidFill>
              </a:rPr>
              <a:t>This is how much percentage of businesses can benefit from this worldwide.</a:t>
            </a:r>
            <a:endParaRPr>
              <a:solidFill>
                <a:schemeClr val="accent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