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308" r:id="rId4"/>
    <p:sldId id="298" r:id="rId5"/>
    <p:sldId id="299" r:id="rId6"/>
    <p:sldId id="259" r:id="rId7"/>
    <p:sldId id="289" r:id="rId8"/>
    <p:sldId id="305" r:id="rId9"/>
    <p:sldId id="304" r:id="rId10"/>
    <p:sldId id="297" r:id="rId11"/>
    <p:sldId id="300" r:id="rId12"/>
    <p:sldId id="301" r:id="rId13"/>
    <p:sldId id="302" r:id="rId14"/>
    <p:sldId id="306" r:id="rId15"/>
    <p:sldId id="307" r:id="rId16"/>
    <p:sldId id="26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FE7A9-E672-4486-BA29-EB3FA3A9361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558FAB9-AAE1-45AB-AAE6-CFE382EA6B9E}">
      <dgm:prSet custT="1"/>
      <dgm:spPr/>
      <dgm:t>
        <a:bodyPr/>
        <a:lstStyle/>
        <a:p>
          <a:r>
            <a:rPr lang="en-IN" sz="2000" dirty="0">
              <a:latin typeface="Georgia" panose="02040502050405020303" pitchFamily="18" charset="0"/>
            </a:rPr>
            <a:t>Weekday Vs Weekend (</a:t>
          </a:r>
          <a:r>
            <a:rPr lang="en-IN" sz="2000" dirty="0" err="1">
              <a:latin typeface="Georgia" panose="02040502050405020303" pitchFamily="18" charset="0"/>
            </a:rPr>
            <a:t>order_purchase_timestamp</a:t>
          </a:r>
          <a:r>
            <a:rPr lang="en-IN" sz="2000" dirty="0">
              <a:latin typeface="Georgia" panose="02040502050405020303" pitchFamily="18" charset="0"/>
            </a:rPr>
            <a:t>) Payment Statistics</a:t>
          </a:r>
          <a:endParaRPr lang="en-US" sz="2000" dirty="0">
            <a:latin typeface="Georgia" panose="02040502050405020303" pitchFamily="18" charset="0"/>
          </a:endParaRPr>
        </a:p>
      </dgm:t>
    </dgm:pt>
    <dgm:pt modelId="{B2403DDA-4B00-417B-90B5-FA9706072E86}" type="parTrans" cxnId="{9FB1BA4A-F913-48C7-9422-36E4BD223F3E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F7F1C265-CCAC-4257-BA4E-1B0739C3795F}" type="sibTrans" cxnId="{9FB1BA4A-F913-48C7-9422-36E4BD223F3E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87BC3946-7B11-4045-8828-673340BE7020}">
      <dgm:prSet custT="1"/>
      <dgm:spPr/>
      <dgm:t>
        <a:bodyPr/>
        <a:lstStyle/>
        <a:p>
          <a:r>
            <a:rPr lang="en-IN" sz="2000" dirty="0">
              <a:latin typeface="Georgia" panose="02040502050405020303" pitchFamily="18" charset="0"/>
            </a:rPr>
            <a:t>Number of Orders with review score 5 and payment type as credit card.</a:t>
          </a:r>
          <a:endParaRPr lang="en-US" sz="2000" dirty="0">
            <a:latin typeface="Georgia" panose="02040502050405020303" pitchFamily="18" charset="0"/>
          </a:endParaRPr>
        </a:p>
      </dgm:t>
    </dgm:pt>
    <dgm:pt modelId="{20121518-6573-4653-9D57-F9F21152FEA6}" type="parTrans" cxnId="{8F8428CF-DA92-413F-92D4-2FD43AB1DA35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AD26089D-328D-4BA5-971A-3CEDC6F024EF}" type="sibTrans" cxnId="{8F8428CF-DA92-413F-92D4-2FD43AB1DA35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78F144D5-FA5C-4A50-8D71-4F7A3F7F7D33}">
      <dgm:prSet custT="1"/>
      <dgm:spPr/>
      <dgm:t>
        <a:bodyPr/>
        <a:lstStyle/>
        <a:p>
          <a:r>
            <a:rPr lang="en-IN" sz="2000" dirty="0">
              <a:latin typeface="Georgia" panose="02040502050405020303" pitchFamily="18" charset="0"/>
            </a:rPr>
            <a:t>Average number of days taken for </a:t>
          </a:r>
          <a:r>
            <a:rPr lang="en-IN" sz="2000" dirty="0" err="1">
              <a:latin typeface="Georgia" panose="02040502050405020303" pitchFamily="18" charset="0"/>
            </a:rPr>
            <a:t>order_delivered_customer_date</a:t>
          </a:r>
          <a:r>
            <a:rPr lang="en-IN" sz="2000" dirty="0">
              <a:latin typeface="Georgia" panose="02040502050405020303" pitchFamily="18" charset="0"/>
            </a:rPr>
            <a:t> for </a:t>
          </a:r>
          <a:r>
            <a:rPr lang="en-IN" sz="2000" dirty="0" err="1">
              <a:latin typeface="Georgia" panose="02040502050405020303" pitchFamily="18" charset="0"/>
            </a:rPr>
            <a:t>pet_shop</a:t>
          </a:r>
          <a:endParaRPr lang="en-US" sz="2000" dirty="0">
            <a:latin typeface="Georgia" panose="02040502050405020303" pitchFamily="18" charset="0"/>
          </a:endParaRPr>
        </a:p>
      </dgm:t>
    </dgm:pt>
    <dgm:pt modelId="{A7228B01-47D8-46DA-9CBA-4F67BA2E44D5}" type="parTrans" cxnId="{2B1DDBB4-9295-48AF-9A1F-B9DE42800646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75C99C5B-0CA1-4A4E-9FE8-C9188AD03EF5}" type="sibTrans" cxnId="{2B1DDBB4-9295-48AF-9A1F-B9DE42800646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50BC37D3-B8C5-4C6F-BE7D-935298D495CE}">
      <dgm:prSet custT="1"/>
      <dgm:spPr/>
      <dgm:t>
        <a:bodyPr/>
        <a:lstStyle/>
        <a:p>
          <a:r>
            <a:rPr lang="en-IN" sz="2000" dirty="0">
              <a:latin typeface="Georgia" panose="02040502050405020303" pitchFamily="18" charset="0"/>
            </a:rPr>
            <a:t>Average price and payment values from customers of </a:t>
          </a:r>
          <a:r>
            <a:rPr lang="en-IN" sz="2000" dirty="0" err="1">
              <a:latin typeface="Georgia" panose="02040502050405020303" pitchFamily="18" charset="0"/>
            </a:rPr>
            <a:t>sao</a:t>
          </a:r>
          <a:r>
            <a:rPr lang="en-IN" sz="2000" dirty="0">
              <a:latin typeface="Georgia" panose="02040502050405020303" pitchFamily="18" charset="0"/>
            </a:rPr>
            <a:t> </a:t>
          </a:r>
          <a:r>
            <a:rPr lang="en-IN" sz="2000" dirty="0" err="1">
              <a:latin typeface="Georgia" panose="02040502050405020303" pitchFamily="18" charset="0"/>
            </a:rPr>
            <a:t>paulo</a:t>
          </a:r>
          <a:r>
            <a:rPr lang="en-IN" sz="2000" dirty="0">
              <a:latin typeface="Georgia" panose="02040502050405020303" pitchFamily="18" charset="0"/>
            </a:rPr>
            <a:t> city</a:t>
          </a:r>
          <a:endParaRPr lang="en-US" sz="2000" dirty="0">
            <a:latin typeface="Georgia" panose="02040502050405020303" pitchFamily="18" charset="0"/>
          </a:endParaRPr>
        </a:p>
      </dgm:t>
    </dgm:pt>
    <dgm:pt modelId="{9D379F45-0761-494E-83C0-B9199727CD4E}" type="parTrans" cxnId="{C428EDB3-F276-4EAA-B0F5-F6DCA7700D49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C624B29D-861A-4B84-B9EA-6D4CF6C24D86}" type="sibTrans" cxnId="{C428EDB3-F276-4EAA-B0F5-F6DCA7700D49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15710E88-FF87-40E4-87E1-AF1EB5236D28}">
      <dgm:prSet custT="1"/>
      <dgm:spPr/>
      <dgm:t>
        <a:bodyPr/>
        <a:lstStyle/>
        <a:p>
          <a:r>
            <a:rPr lang="en-IN" sz="2000" dirty="0">
              <a:latin typeface="Georgia" panose="02040502050405020303" pitchFamily="18" charset="0"/>
            </a:rPr>
            <a:t>Relationship between shipping days (</a:t>
          </a:r>
          <a:r>
            <a:rPr lang="en-IN" sz="2000" dirty="0" err="1">
              <a:latin typeface="Georgia" panose="02040502050405020303" pitchFamily="18" charset="0"/>
            </a:rPr>
            <a:t>order_delivered_customer_date</a:t>
          </a:r>
          <a:r>
            <a:rPr lang="en-IN" sz="2000" dirty="0">
              <a:latin typeface="Georgia" panose="02040502050405020303" pitchFamily="18" charset="0"/>
            </a:rPr>
            <a:t> - order_purchase_timestamp) Vs review scores.</a:t>
          </a:r>
          <a:endParaRPr lang="en-US" sz="2000" dirty="0">
            <a:latin typeface="Georgia" panose="02040502050405020303" pitchFamily="18" charset="0"/>
          </a:endParaRPr>
        </a:p>
      </dgm:t>
    </dgm:pt>
    <dgm:pt modelId="{39CBD298-33F4-42FC-9CBC-2C825B61653B}" type="parTrans" cxnId="{26E0C58D-0A0A-4808-B7C4-B392B2670659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051D88CD-2BA0-4E7C-929A-B48D23C55B49}" type="sibTrans" cxnId="{26E0C58D-0A0A-4808-B7C4-B392B2670659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9ACD3E6F-39D3-4B3A-BE98-184307600E33}" type="pres">
      <dgm:prSet presAssocID="{D4BFE7A9-E672-4486-BA29-EB3FA3A93613}" presName="vert0" presStyleCnt="0">
        <dgm:presLayoutVars>
          <dgm:dir/>
          <dgm:animOne val="branch"/>
          <dgm:animLvl val="lvl"/>
        </dgm:presLayoutVars>
      </dgm:prSet>
      <dgm:spPr/>
    </dgm:pt>
    <dgm:pt modelId="{5086239E-099E-47D5-8713-63EF872FB154}" type="pres">
      <dgm:prSet presAssocID="{4558FAB9-AAE1-45AB-AAE6-CFE382EA6B9E}" presName="thickLine" presStyleLbl="alignNode1" presStyleIdx="0" presStyleCnt="5"/>
      <dgm:spPr/>
    </dgm:pt>
    <dgm:pt modelId="{31711E87-CD80-43B2-A011-4E0962984E9E}" type="pres">
      <dgm:prSet presAssocID="{4558FAB9-AAE1-45AB-AAE6-CFE382EA6B9E}" presName="horz1" presStyleCnt="0"/>
      <dgm:spPr/>
    </dgm:pt>
    <dgm:pt modelId="{C3703F17-D622-4A85-8786-17D044AE4474}" type="pres">
      <dgm:prSet presAssocID="{4558FAB9-AAE1-45AB-AAE6-CFE382EA6B9E}" presName="tx1" presStyleLbl="revTx" presStyleIdx="0" presStyleCnt="5"/>
      <dgm:spPr/>
    </dgm:pt>
    <dgm:pt modelId="{9B3DC075-EBC8-4FF1-99B1-11F1A6247C60}" type="pres">
      <dgm:prSet presAssocID="{4558FAB9-AAE1-45AB-AAE6-CFE382EA6B9E}" presName="vert1" presStyleCnt="0"/>
      <dgm:spPr/>
    </dgm:pt>
    <dgm:pt modelId="{39222ECD-9123-4531-BF05-4E2D974B8488}" type="pres">
      <dgm:prSet presAssocID="{87BC3946-7B11-4045-8828-673340BE7020}" presName="thickLine" presStyleLbl="alignNode1" presStyleIdx="1" presStyleCnt="5"/>
      <dgm:spPr/>
    </dgm:pt>
    <dgm:pt modelId="{ABB5BADF-EDF7-4207-A4A3-FCB5F9A6EB07}" type="pres">
      <dgm:prSet presAssocID="{87BC3946-7B11-4045-8828-673340BE7020}" presName="horz1" presStyleCnt="0"/>
      <dgm:spPr/>
    </dgm:pt>
    <dgm:pt modelId="{3DFAC4E9-8008-4FAF-83EC-4F6FCD4F5268}" type="pres">
      <dgm:prSet presAssocID="{87BC3946-7B11-4045-8828-673340BE7020}" presName="tx1" presStyleLbl="revTx" presStyleIdx="1" presStyleCnt="5"/>
      <dgm:spPr/>
    </dgm:pt>
    <dgm:pt modelId="{68FF4F61-2713-4112-8EEC-2EB987E6D0D3}" type="pres">
      <dgm:prSet presAssocID="{87BC3946-7B11-4045-8828-673340BE7020}" presName="vert1" presStyleCnt="0"/>
      <dgm:spPr/>
    </dgm:pt>
    <dgm:pt modelId="{F1C3D805-1ED6-4D3E-BCF6-5383C99B621F}" type="pres">
      <dgm:prSet presAssocID="{78F144D5-FA5C-4A50-8D71-4F7A3F7F7D33}" presName="thickLine" presStyleLbl="alignNode1" presStyleIdx="2" presStyleCnt="5"/>
      <dgm:spPr/>
    </dgm:pt>
    <dgm:pt modelId="{E1DB4268-6179-4D3F-82F8-EF1C7FEC5F79}" type="pres">
      <dgm:prSet presAssocID="{78F144D5-FA5C-4A50-8D71-4F7A3F7F7D33}" presName="horz1" presStyleCnt="0"/>
      <dgm:spPr/>
    </dgm:pt>
    <dgm:pt modelId="{C01C5454-35C7-4E00-9DC1-E7214743D398}" type="pres">
      <dgm:prSet presAssocID="{78F144D5-FA5C-4A50-8D71-4F7A3F7F7D33}" presName="tx1" presStyleLbl="revTx" presStyleIdx="2" presStyleCnt="5"/>
      <dgm:spPr/>
    </dgm:pt>
    <dgm:pt modelId="{D085EA21-9173-4199-A9E1-2AF6F7EFC614}" type="pres">
      <dgm:prSet presAssocID="{78F144D5-FA5C-4A50-8D71-4F7A3F7F7D33}" presName="vert1" presStyleCnt="0"/>
      <dgm:spPr/>
    </dgm:pt>
    <dgm:pt modelId="{E9A3C62E-FB2C-4F98-A64A-5BD50C49281F}" type="pres">
      <dgm:prSet presAssocID="{50BC37D3-B8C5-4C6F-BE7D-935298D495CE}" presName="thickLine" presStyleLbl="alignNode1" presStyleIdx="3" presStyleCnt="5"/>
      <dgm:spPr/>
    </dgm:pt>
    <dgm:pt modelId="{F2499D82-50A8-437D-9107-0C81702B5856}" type="pres">
      <dgm:prSet presAssocID="{50BC37D3-B8C5-4C6F-BE7D-935298D495CE}" presName="horz1" presStyleCnt="0"/>
      <dgm:spPr/>
    </dgm:pt>
    <dgm:pt modelId="{167FA838-5CDF-4CA2-A4D6-00C6C722E6E6}" type="pres">
      <dgm:prSet presAssocID="{50BC37D3-B8C5-4C6F-BE7D-935298D495CE}" presName="tx1" presStyleLbl="revTx" presStyleIdx="3" presStyleCnt="5"/>
      <dgm:spPr/>
    </dgm:pt>
    <dgm:pt modelId="{4A350F62-FE33-46F2-9C6F-0DE0B4F7CAD6}" type="pres">
      <dgm:prSet presAssocID="{50BC37D3-B8C5-4C6F-BE7D-935298D495CE}" presName="vert1" presStyleCnt="0"/>
      <dgm:spPr/>
    </dgm:pt>
    <dgm:pt modelId="{3508FD52-519D-4D2A-9620-D72A3750884B}" type="pres">
      <dgm:prSet presAssocID="{15710E88-FF87-40E4-87E1-AF1EB5236D28}" presName="thickLine" presStyleLbl="alignNode1" presStyleIdx="4" presStyleCnt="5"/>
      <dgm:spPr/>
    </dgm:pt>
    <dgm:pt modelId="{0D71BDAD-A319-4267-A9D3-510CB025F661}" type="pres">
      <dgm:prSet presAssocID="{15710E88-FF87-40E4-87E1-AF1EB5236D28}" presName="horz1" presStyleCnt="0"/>
      <dgm:spPr/>
    </dgm:pt>
    <dgm:pt modelId="{443E3031-5C6A-4186-98DF-C9D5AE27571D}" type="pres">
      <dgm:prSet presAssocID="{15710E88-FF87-40E4-87E1-AF1EB5236D28}" presName="tx1" presStyleLbl="revTx" presStyleIdx="4" presStyleCnt="5"/>
      <dgm:spPr/>
    </dgm:pt>
    <dgm:pt modelId="{75C7DE5E-0451-483B-B8E4-A53386B011B6}" type="pres">
      <dgm:prSet presAssocID="{15710E88-FF87-40E4-87E1-AF1EB5236D28}" presName="vert1" presStyleCnt="0"/>
      <dgm:spPr/>
    </dgm:pt>
  </dgm:ptLst>
  <dgm:cxnLst>
    <dgm:cxn modelId="{37B66024-ACE4-4D5C-91CB-537AA05C8E32}" type="presOf" srcId="{78F144D5-FA5C-4A50-8D71-4F7A3F7F7D33}" destId="{C01C5454-35C7-4E00-9DC1-E7214743D398}" srcOrd="0" destOrd="0" presId="urn:microsoft.com/office/officeart/2008/layout/LinedList"/>
    <dgm:cxn modelId="{00435C2E-C417-41C9-A014-2BC503A878A6}" type="presOf" srcId="{87BC3946-7B11-4045-8828-673340BE7020}" destId="{3DFAC4E9-8008-4FAF-83EC-4F6FCD4F5268}" srcOrd="0" destOrd="0" presId="urn:microsoft.com/office/officeart/2008/layout/LinedList"/>
    <dgm:cxn modelId="{BB6D2D39-E938-43CA-96E9-1DB84EADBF12}" type="presOf" srcId="{4558FAB9-AAE1-45AB-AAE6-CFE382EA6B9E}" destId="{C3703F17-D622-4A85-8786-17D044AE4474}" srcOrd="0" destOrd="0" presId="urn:microsoft.com/office/officeart/2008/layout/LinedList"/>
    <dgm:cxn modelId="{9FB1BA4A-F913-48C7-9422-36E4BD223F3E}" srcId="{D4BFE7A9-E672-4486-BA29-EB3FA3A93613}" destId="{4558FAB9-AAE1-45AB-AAE6-CFE382EA6B9E}" srcOrd="0" destOrd="0" parTransId="{B2403DDA-4B00-417B-90B5-FA9706072E86}" sibTransId="{F7F1C265-CCAC-4257-BA4E-1B0739C3795F}"/>
    <dgm:cxn modelId="{D8ADE34D-769D-4B6D-92A3-947C62EAD1BC}" type="presOf" srcId="{50BC37D3-B8C5-4C6F-BE7D-935298D495CE}" destId="{167FA838-5CDF-4CA2-A4D6-00C6C722E6E6}" srcOrd="0" destOrd="0" presId="urn:microsoft.com/office/officeart/2008/layout/LinedList"/>
    <dgm:cxn modelId="{26E0C58D-0A0A-4808-B7C4-B392B2670659}" srcId="{D4BFE7A9-E672-4486-BA29-EB3FA3A93613}" destId="{15710E88-FF87-40E4-87E1-AF1EB5236D28}" srcOrd="4" destOrd="0" parTransId="{39CBD298-33F4-42FC-9CBC-2C825B61653B}" sibTransId="{051D88CD-2BA0-4E7C-929A-B48D23C55B49}"/>
    <dgm:cxn modelId="{C428EDB3-F276-4EAA-B0F5-F6DCA7700D49}" srcId="{D4BFE7A9-E672-4486-BA29-EB3FA3A93613}" destId="{50BC37D3-B8C5-4C6F-BE7D-935298D495CE}" srcOrd="3" destOrd="0" parTransId="{9D379F45-0761-494E-83C0-B9199727CD4E}" sibTransId="{C624B29D-861A-4B84-B9EA-6D4CF6C24D86}"/>
    <dgm:cxn modelId="{2B1DDBB4-9295-48AF-9A1F-B9DE42800646}" srcId="{D4BFE7A9-E672-4486-BA29-EB3FA3A93613}" destId="{78F144D5-FA5C-4A50-8D71-4F7A3F7F7D33}" srcOrd="2" destOrd="0" parTransId="{A7228B01-47D8-46DA-9CBA-4F67BA2E44D5}" sibTransId="{75C99C5B-0CA1-4A4E-9FE8-C9188AD03EF5}"/>
    <dgm:cxn modelId="{8F8428CF-DA92-413F-92D4-2FD43AB1DA35}" srcId="{D4BFE7A9-E672-4486-BA29-EB3FA3A93613}" destId="{87BC3946-7B11-4045-8828-673340BE7020}" srcOrd="1" destOrd="0" parTransId="{20121518-6573-4653-9D57-F9F21152FEA6}" sibTransId="{AD26089D-328D-4BA5-971A-3CEDC6F024EF}"/>
    <dgm:cxn modelId="{CDF357D2-1E65-4253-B503-61DA49A744E1}" type="presOf" srcId="{15710E88-FF87-40E4-87E1-AF1EB5236D28}" destId="{443E3031-5C6A-4186-98DF-C9D5AE27571D}" srcOrd="0" destOrd="0" presId="urn:microsoft.com/office/officeart/2008/layout/LinedList"/>
    <dgm:cxn modelId="{B2154BFF-8A8F-4C82-A881-725B145ED1DF}" type="presOf" srcId="{D4BFE7A9-E672-4486-BA29-EB3FA3A93613}" destId="{9ACD3E6F-39D3-4B3A-BE98-184307600E33}" srcOrd="0" destOrd="0" presId="urn:microsoft.com/office/officeart/2008/layout/LinedList"/>
    <dgm:cxn modelId="{7094E55E-459C-434D-9DEA-E8800ADCF293}" type="presParOf" srcId="{9ACD3E6F-39D3-4B3A-BE98-184307600E33}" destId="{5086239E-099E-47D5-8713-63EF872FB154}" srcOrd="0" destOrd="0" presId="urn:microsoft.com/office/officeart/2008/layout/LinedList"/>
    <dgm:cxn modelId="{1750F4CF-BF46-4563-A19E-8DF55CDF7026}" type="presParOf" srcId="{9ACD3E6F-39D3-4B3A-BE98-184307600E33}" destId="{31711E87-CD80-43B2-A011-4E0962984E9E}" srcOrd="1" destOrd="0" presId="urn:microsoft.com/office/officeart/2008/layout/LinedList"/>
    <dgm:cxn modelId="{A5810C2C-C973-46C2-82C9-36F46006858A}" type="presParOf" srcId="{31711E87-CD80-43B2-A011-4E0962984E9E}" destId="{C3703F17-D622-4A85-8786-17D044AE4474}" srcOrd="0" destOrd="0" presId="urn:microsoft.com/office/officeart/2008/layout/LinedList"/>
    <dgm:cxn modelId="{E4A38CAE-0AD3-41FF-84C6-95B366E642AE}" type="presParOf" srcId="{31711E87-CD80-43B2-A011-4E0962984E9E}" destId="{9B3DC075-EBC8-4FF1-99B1-11F1A6247C60}" srcOrd="1" destOrd="0" presId="urn:microsoft.com/office/officeart/2008/layout/LinedList"/>
    <dgm:cxn modelId="{E2A7807E-E553-4D19-8E93-5F264CC343E8}" type="presParOf" srcId="{9ACD3E6F-39D3-4B3A-BE98-184307600E33}" destId="{39222ECD-9123-4531-BF05-4E2D974B8488}" srcOrd="2" destOrd="0" presId="urn:microsoft.com/office/officeart/2008/layout/LinedList"/>
    <dgm:cxn modelId="{DFFC70A3-5677-4E5F-A1CF-A8F8AC941A86}" type="presParOf" srcId="{9ACD3E6F-39D3-4B3A-BE98-184307600E33}" destId="{ABB5BADF-EDF7-4207-A4A3-FCB5F9A6EB07}" srcOrd="3" destOrd="0" presId="urn:microsoft.com/office/officeart/2008/layout/LinedList"/>
    <dgm:cxn modelId="{CF80A61C-F845-4443-81B0-1A20B3308528}" type="presParOf" srcId="{ABB5BADF-EDF7-4207-A4A3-FCB5F9A6EB07}" destId="{3DFAC4E9-8008-4FAF-83EC-4F6FCD4F5268}" srcOrd="0" destOrd="0" presId="urn:microsoft.com/office/officeart/2008/layout/LinedList"/>
    <dgm:cxn modelId="{6D86C186-2FD1-4DAD-B6AB-63D53816AD1D}" type="presParOf" srcId="{ABB5BADF-EDF7-4207-A4A3-FCB5F9A6EB07}" destId="{68FF4F61-2713-4112-8EEC-2EB987E6D0D3}" srcOrd="1" destOrd="0" presId="urn:microsoft.com/office/officeart/2008/layout/LinedList"/>
    <dgm:cxn modelId="{B539CB93-0594-4CD5-B2F8-D95891ED2002}" type="presParOf" srcId="{9ACD3E6F-39D3-4B3A-BE98-184307600E33}" destId="{F1C3D805-1ED6-4D3E-BCF6-5383C99B621F}" srcOrd="4" destOrd="0" presId="urn:microsoft.com/office/officeart/2008/layout/LinedList"/>
    <dgm:cxn modelId="{5FEA9976-4A38-4BDD-8B8B-7A436572A1C3}" type="presParOf" srcId="{9ACD3E6F-39D3-4B3A-BE98-184307600E33}" destId="{E1DB4268-6179-4D3F-82F8-EF1C7FEC5F79}" srcOrd="5" destOrd="0" presId="urn:microsoft.com/office/officeart/2008/layout/LinedList"/>
    <dgm:cxn modelId="{5663BC76-52FD-4A0B-B78C-F8DBCFF07C6B}" type="presParOf" srcId="{E1DB4268-6179-4D3F-82F8-EF1C7FEC5F79}" destId="{C01C5454-35C7-4E00-9DC1-E7214743D398}" srcOrd="0" destOrd="0" presId="urn:microsoft.com/office/officeart/2008/layout/LinedList"/>
    <dgm:cxn modelId="{6F1E8039-C208-4FF0-A8D0-BD8A7BE42499}" type="presParOf" srcId="{E1DB4268-6179-4D3F-82F8-EF1C7FEC5F79}" destId="{D085EA21-9173-4199-A9E1-2AF6F7EFC614}" srcOrd="1" destOrd="0" presId="urn:microsoft.com/office/officeart/2008/layout/LinedList"/>
    <dgm:cxn modelId="{1732E8B5-3233-402C-9E53-6DF8F6F65078}" type="presParOf" srcId="{9ACD3E6F-39D3-4B3A-BE98-184307600E33}" destId="{E9A3C62E-FB2C-4F98-A64A-5BD50C49281F}" srcOrd="6" destOrd="0" presId="urn:microsoft.com/office/officeart/2008/layout/LinedList"/>
    <dgm:cxn modelId="{4170EA77-775F-44A0-B2BE-7D8C9122D582}" type="presParOf" srcId="{9ACD3E6F-39D3-4B3A-BE98-184307600E33}" destId="{F2499D82-50A8-437D-9107-0C81702B5856}" srcOrd="7" destOrd="0" presId="urn:microsoft.com/office/officeart/2008/layout/LinedList"/>
    <dgm:cxn modelId="{6AA27274-DEA2-43F2-9D90-9ECD4134D545}" type="presParOf" srcId="{F2499D82-50A8-437D-9107-0C81702B5856}" destId="{167FA838-5CDF-4CA2-A4D6-00C6C722E6E6}" srcOrd="0" destOrd="0" presId="urn:microsoft.com/office/officeart/2008/layout/LinedList"/>
    <dgm:cxn modelId="{5AB92311-D364-43FD-BB37-8468F5751882}" type="presParOf" srcId="{F2499D82-50A8-437D-9107-0C81702B5856}" destId="{4A350F62-FE33-46F2-9C6F-0DE0B4F7CAD6}" srcOrd="1" destOrd="0" presId="urn:microsoft.com/office/officeart/2008/layout/LinedList"/>
    <dgm:cxn modelId="{0D9BCE71-696F-470C-A7DB-D6412DE0413A}" type="presParOf" srcId="{9ACD3E6F-39D3-4B3A-BE98-184307600E33}" destId="{3508FD52-519D-4D2A-9620-D72A3750884B}" srcOrd="8" destOrd="0" presId="urn:microsoft.com/office/officeart/2008/layout/LinedList"/>
    <dgm:cxn modelId="{38176180-94D5-4FC2-BCF2-372B819BD442}" type="presParOf" srcId="{9ACD3E6F-39D3-4B3A-BE98-184307600E33}" destId="{0D71BDAD-A319-4267-A9D3-510CB025F661}" srcOrd="9" destOrd="0" presId="urn:microsoft.com/office/officeart/2008/layout/LinedList"/>
    <dgm:cxn modelId="{BA1BD575-AEF1-4F58-9FC9-D2C2B01BC6A8}" type="presParOf" srcId="{0D71BDAD-A319-4267-A9D3-510CB025F661}" destId="{443E3031-5C6A-4186-98DF-C9D5AE27571D}" srcOrd="0" destOrd="0" presId="urn:microsoft.com/office/officeart/2008/layout/LinedList"/>
    <dgm:cxn modelId="{B684C77F-3D7C-4FEA-ABAB-47D5A051CB2C}" type="presParOf" srcId="{0D71BDAD-A319-4267-A9D3-510CB025F661}" destId="{75C7DE5E-0451-483B-B8E4-A53386B011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6239E-099E-47D5-8713-63EF872FB154}">
      <dsp:nvSpPr>
        <dsp:cNvPr id="0" name=""/>
        <dsp:cNvSpPr/>
      </dsp:nvSpPr>
      <dsp:spPr>
        <a:xfrm>
          <a:off x="0" y="514"/>
          <a:ext cx="100475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03F17-D622-4A85-8786-17D044AE4474}">
      <dsp:nvSpPr>
        <dsp:cNvPr id="0" name=""/>
        <dsp:cNvSpPr/>
      </dsp:nvSpPr>
      <dsp:spPr>
        <a:xfrm>
          <a:off x="0" y="514"/>
          <a:ext cx="10047514" cy="84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eorgia" panose="02040502050405020303" pitchFamily="18" charset="0"/>
            </a:rPr>
            <a:t>Weekday Vs Weekend (</a:t>
          </a:r>
          <a:r>
            <a:rPr lang="en-IN" sz="2000" kern="1200" dirty="0" err="1">
              <a:latin typeface="Georgia" panose="02040502050405020303" pitchFamily="18" charset="0"/>
            </a:rPr>
            <a:t>order_purchase_timestamp</a:t>
          </a:r>
          <a:r>
            <a:rPr lang="en-IN" sz="2000" kern="1200" dirty="0">
              <a:latin typeface="Georgia" panose="02040502050405020303" pitchFamily="18" charset="0"/>
            </a:rPr>
            <a:t>) Payment Statistics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0" y="514"/>
        <a:ext cx="10047514" cy="842983"/>
      </dsp:txXfrm>
    </dsp:sp>
    <dsp:sp modelId="{39222ECD-9123-4531-BF05-4E2D974B8488}">
      <dsp:nvSpPr>
        <dsp:cNvPr id="0" name=""/>
        <dsp:cNvSpPr/>
      </dsp:nvSpPr>
      <dsp:spPr>
        <a:xfrm>
          <a:off x="0" y="843497"/>
          <a:ext cx="10047514" cy="0"/>
        </a:xfrm>
        <a:prstGeom prst="line">
          <a:avLst/>
        </a:prstGeom>
        <a:solidFill>
          <a:schemeClr val="accent5">
            <a:hueOff val="-1183401"/>
            <a:satOff val="-6501"/>
            <a:lumOff val="-6471"/>
            <a:alphaOff val="0"/>
          </a:schemeClr>
        </a:solidFill>
        <a:ln w="12700" cap="flat" cmpd="sng" algn="ctr">
          <a:solidFill>
            <a:schemeClr val="accent5">
              <a:hueOff val="-1183401"/>
              <a:satOff val="-6501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AC4E9-8008-4FAF-83EC-4F6FCD4F5268}">
      <dsp:nvSpPr>
        <dsp:cNvPr id="0" name=""/>
        <dsp:cNvSpPr/>
      </dsp:nvSpPr>
      <dsp:spPr>
        <a:xfrm>
          <a:off x="0" y="843497"/>
          <a:ext cx="10047514" cy="84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eorgia" panose="02040502050405020303" pitchFamily="18" charset="0"/>
            </a:rPr>
            <a:t>Number of Orders with review score 5 and payment type as credit card.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0" y="843497"/>
        <a:ext cx="10047514" cy="842983"/>
      </dsp:txXfrm>
    </dsp:sp>
    <dsp:sp modelId="{F1C3D805-1ED6-4D3E-BCF6-5383C99B621F}">
      <dsp:nvSpPr>
        <dsp:cNvPr id="0" name=""/>
        <dsp:cNvSpPr/>
      </dsp:nvSpPr>
      <dsp:spPr>
        <a:xfrm>
          <a:off x="0" y="1686481"/>
          <a:ext cx="10047514" cy="0"/>
        </a:xfrm>
        <a:prstGeom prst="line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accent5">
              <a:hueOff val="-2366803"/>
              <a:satOff val="-13001"/>
              <a:lumOff val="-1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C5454-35C7-4E00-9DC1-E7214743D398}">
      <dsp:nvSpPr>
        <dsp:cNvPr id="0" name=""/>
        <dsp:cNvSpPr/>
      </dsp:nvSpPr>
      <dsp:spPr>
        <a:xfrm>
          <a:off x="0" y="1686481"/>
          <a:ext cx="10047514" cy="84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eorgia" panose="02040502050405020303" pitchFamily="18" charset="0"/>
            </a:rPr>
            <a:t>Average number of days taken for </a:t>
          </a:r>
          <a:r>
            <a:rPr lang="en-IN" sz="2000" kern="1200" dirty="0" err="1">
              <a:latin typeface="Georgia" panose="02040502050405020303" pitchFamily="18" charset="0"/>
            </a:rPr>
            <a:t>order_delivered_customer_date</a:t>
          </a:r>
          <a:r>
            <a:rPr lang="en-IN" sz="2000" kern="1200" dirty="0">
              <a:latin typeface="Georgia" panose="02040502050405020303" pitchFamily="18" charset="0"/>
            </a:rPr>
            <a:t> for </a:t>
          </a:r>
          <a:r>
            <a:rPr lang="en-IN" sz="2000" kern="1200" dirty="0" err="1">
              <a:latin typeface="Georgia" panose="02040502050405020303" pitchFamily="18" charset="0"/>
            </a:rPr>
            <a:t>pet_shop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0" y="1686481"/>
        <a:ext cx="10047514" cy="842983"/>
      </dsp:txXfrm>
    </dsp:sp>
    <dsp:sp modelId="{E9A3C62E-FB2C-4F98-A64A-5BD50C49281F}">
      <dsp:nvSpPr>
        <dsp:cNvPr id="0" name=""/>
        <dsp:cNvSpPr/>
      </dsp:nvSpPr>
      <dsp:spPr>
        <a:xfrm>
          <a:off x="0" y="2529464"/>
          <a:ext cx="10047514" cy="0"/>
        </a:xfrm>
        <a:prstGeom prst="line">
          <a:avLst/>
        </a:prstGeom>
        <a:solidFill>
          <a:schemeClr val="accent5">
            <a:hueOff val="-3550204"/>
            <a:satOff val="-19502"/>
            <a:lumOff val="-19413"/>
            <a:alphaOff val="0"/>
          </a:schemeClr>
        </a:solidFill>
        <a:ln w="12700" cap="flat" cmpd="sng" algn="ctr">
          <a:solidFill>
            <a:schemeClr val="accent5">
              <a:hueOff val="-3550204"/>
              <a:satOff val="-19502"/>
              <a:lumOff val="-1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FA838-5CDF-4CA2-A4D6-00C6C722E6E6}">
      <dsp:nvSpPr>
        <dsp:cNvPr id="0" name=""/>
        <dsp:cNvSpPr/>
      </dsp:nvSpPr>
      <dsp:spPr>
        <a:xfrm>
          <a:off x="0" y="2529464"/>
          <a:ext cx="10047514" cy="84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eorgia" panose="02040502050405020303" pitchFamily="18" charset="0"/>
            </a:rPr>
            <a:t>Average price and payment values from customers of </a:t>
          </a:r>
          <a:r>
            <a:rPr lang="en-IN" sz="2000" kern="1200" dirty="0" err="1">
              <a:latin typeface="Georgia" panose="02040502050405020303" pitchFamily="18" charset="0"/>
            </a:rPr>
            <a:t>sao</a:t>
          </a:r>
          <a:r>
            <a:rPr lang="en-IN" sz="2000" kern="1200" dirty="0">
              <a:latin typeface="Georgia" panose="02040502050405020303" pitchFamily="18" charset="0"/>
            </a:rPr>
            <a:t> </a:t>
          </a:r>
          <a:r>
            <a:rPr lang="en-IN" sz="2000" kern="1200" dirty="0" err="1">
              <a:latin typeface="Georgia" panose="02040502050405020303" pitchFamily="18" charset="0"/>
            </a:rPr>
            <a:t>paulo</a:t>
          </a:r>
          <a:r>
            <a:rPr lang="en-IN" sz="2000" kern="1200" dirty="0">
              <a:latin typeface="Georgia" panose="02040502050405020303" pitchFamily="18" charset="0"/>
            </a:rPr>
            <a:t> city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0" y="2529464"/>
        <a:ext cx="10047514" cy="842983"/>
      </dsp:txXfrm>
    </dsp:sp>
    <dsp:sp modelId="{3508FD52-519D-4D2A-9620-D72A3750884B}">
      <dsp:nvSpPr>
        <dsp:cNvPr id="0" name=""/>
        <dsp:cNvSpPr/>
      </dsp:nvSpPr>
      <dsp:spPr>
        <a:xfrm>
          <a:off x="0" y="3372448"/>
          <a:ext cx="10047514" cy="0"/>
        </a:xfrm>
        <a:prstGeom prst="line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accent5">
              <a:hueOff val="-4733605"/>
              <a:satOff val="-26003"/>
              <a:lumOff val="-258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E3031-5C6A-4186-98DF-C9D5AE27571D}">
      <dsp:nvSpPr>
        <dsp:cNvPr id="0" name=""/>
        <dsp:cNvSpPr/>
      </dsp:nvSpPr>
      <dsp:spPr>
        <a:xfrm>
          <a:off x="0" y="3372448"/>
          <a:ext cx="10047514" cy="84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Georgia" panose="02040502050405020303" pitchFamily="18" charset="0"/>
            </a:rPr>
            <a:t>Relationship between shipping days (</a:t>
          </a:r>
          <a:r>
            <a:rPr lang="en-IN" sz="2000" kern="1200" dirty="0" err="1">
              <a:latin typeface="Georgia" panose="02040502050405020303" pitchFamily="18" charset="0"/>
            </a:rPr>
            <a:t>order_delivered_customer_date</a:t>
          </a:r>
          <a:r>
            <a:rPr lang="en-IN" sz="2000" kern="1200" dirty="0">
              <a:latin typeface="Georgia" panose="02040502050405020303" pitchFamily="18" charset="0"/>
            </a:rPr>
            <a:t> - order_purchase_timestamp) Vs review scores.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0" y="3372448"/>
        <a:ext cx="10047514" cy="842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BBE9-2045-DC63-DEDD-2B3B8D4CB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0192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latin typeface="Algerian" panose="04020705040A02060702" pitchFamily="82" charset="0"/>
              </a:rPr>
              <a:t>Olist Store Analysis</a:t>
            </a:r>
          </a:p>
        </p:txBody>
      </p:sp>
      <p:pic>
        <p:nvPicPr>
          <p:cNvPr id="5" name="Picture 4" descr="A picture containing building, house&#10;&#10;Description automatically generated">
            <a:extLst>
              <a:ext uri="{FF2B5EF4-FFF2-40B4-BE49-F238E27FC236}">
                <a16:creationId xmlns:a16="http://schemas.microsoft.com/office/drawing/2014/main" id="{C1861E12-A5E8-AB63-7B1E-6336A2CB4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6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215E6-82FF-4295-BC35-40381B58B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750637"/>
            <a:ext cx="11892063" cy="5994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62BBF1-16E3-4EAA-BB79-AB7B33E5DEE7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Excel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Dashboard</a:t>
            </a:r>
            <a:endParaRPr lang="en-IN" sz="3600" b="1" dirty="0">
              <a:solidFill>
                <a:schemeClr val="tx2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84885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686D7-749E-4BE9-A6E0-F7E9975920F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Power Bi Dashboard</a:t>
            </a:r>
            <a:endParaRPr lang="en-IN" sz="3600" b="1" dirty="0">
              <a:solidFill>
                <a:schemeClr val="tx2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F8226-03B5-4F81-AE38-D13AD6C0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13818"/>
            <a:ext cx="11277600" cy="62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351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7C788-E25A-4A19-A757-8C391B5A8040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Tableau Dashboard</a:t>
            </a:r>
            <a:endParaRPr lang="en-IN" sz="3600" b="1" dirty="0">
              <a:solidFill>
                <a:schemeClr val="tx2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A399D-3510-1639-63B4-68D64D88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6" y="965199"/>
            <a:ext cx="11017974" cy="551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709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BFCDB-08F3-4702-B27B-8EB83EFB0326}"/>
              </a:ext>
            </a:extLst>
          </p:cNvPr>
          <p:cNvSpPr txBox="1"/>
          <p:nvPr/>
        </p:nvSpPr>
        <p:spPr>
          <a:xfrm>
            <a:off x="0" y="1013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SQL Queries</a:t>
            </a:r>
            <a:endParaRPr lang="en-IN" sz="3600" b="1" dirty="0">
              <a:solidFill>
                <a:schemeClr val="tx2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72454F-BCF7-45E6-B995-9091E2A47D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0192" y="1551305"/>
            <a:ext cx="4893310" cy="1877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F8473-22AE-4CA2-A14F-3F282749ACA5}"/>
              </a:ext>
            </a:extLst>
          </p:cNvPr>
          <p:cNvSpPr txBox="1"/>
          <p:nvPr/>
        </p:nvSpPr>
        <p:spPr>
          <a:xfrm>
            <a:off x="260192" y="987628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1. Total Customers 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6B3C978-793E-4712-9B97-ADC4DAF3E0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192" y="4158297"/>
            <a:ext cx="4893309" cy="1981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4E4DC-4678-4E02-BA04-AE972D93EC91}"/>
              </a:ext>
            </a:extLst>
          </p:cNvPr>
          <p:cNvSpPr txBox="1"/>
          <p:nvPr/>
        </p:nvSpPr>
        <p:spPr>
          <a:xfrm>
            <a:off x="260192" y="3623345"/>
            <a:ext cx="259919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2. Total Sellers 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F81FB-8F6A-4D46-AB20-057CE53792A1}"/>
              </a:ext>
            </a:extLst>
          </p:cNvPr>
          <p:cNvSpPr txBox="1"/>
          <p:nvPr/>
        </p:nvSpPr>
        <p:spPr>
          <a:xfrm>
            <a:off x="5855999" y="981408"/>
            <a:ext cx="259919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/>
                <a:ea typeface="Aptos"/>
                <a:cs typeface="Times New Roman" panose="02020603050405020304" pitchFamily="18" charset="0"/>
              </a:rPr>
              <a:t>3</a:t>
            </a: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. Total Sales 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3D852-325F-49D8-ABF2-50D92BB800E6}"/>
              </a:ext>
            </a:extLst>
          </p:cNvPr>
          <p:cNvSpPr txBox="1"/>
          <p:nvPr/>
        </p:nvSpPr>
        <p:spPr>
          <a:xfrm>
            <a:off x="5855999" y="3623345"/>
            <a:ext cx="259919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/>
                <a:ea typeface="Aptos"/>
                <a:cs typeface="Times New Roman" panose="02020603050405020304" pitchFamily="18" charset="0"/>
              </a:rPr>
              <a:t>4</a:t>
            </a: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. Total Profit 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2069DD6-062B-4BD8-B099-4F761023DF8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4158297"/>
            <a:ext cx="5731510" cy="221805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DE8EED3-61BC-4AAF-B752-1509EEFED59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1551305"/>
            <a:ext cx="573151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3755B-C88C-4286-A02D-57021427870F}"/>
              </a:ext>
            </a:extLst>
          </p:cNvPr>
          <p:cNvSpPr txBox="1"/>
          <p:nvPr/>
        </p:nvSpPr>
        <p:spPr>
          <a:xfrm>
            <a:off x="6284754" y="280705"/>
            <a:ext cx="59072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/>
                <a:ea typeface="Aptos"/>
                <a:cs typeface="Times New Roman" panose="02020603050405020304" pitchFamily="18" charset="0"/>
              </a:rPr>
              <a:t>7. </a:t>
            </a: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Number of Orders with review score and payment type.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5CEB5-81F2-4900-B7BD-88A3C4D3A81A}"/>
              </a:ext>
            </a:extLst>
          </p:cNvPr>
          <p:cNvSpPr txBox="1"/>
          <p:nvPr/>
        </p:nvSpPr>
        <p:spPr>
          <a:xfrm>
            <a:off x="246078" y="3059583"/>
            <a:ext cx="378063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/>
                <a:ea typeface="Aptos"/>
                <a:cs typeface="Times New Roman" panose="02020603050405020304" pitchFamily="18" charset="0"/>
              </a:rPr>
              <a:t>6. </a:t>
            </a: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Weekend Vs Weekday Payment :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AE499-ED07-4CDB-940D-C8D300BB8066}"/>
              </a:ext>
            </a:extLst>
          </p:cNvPr>
          <p:cNvSpPr txBox="1"/>
          <p:nvPr/>
        </p:nvSpPr>
        <p:spPr>
          <a:xfrm>
            <a:off x="6284754" y="3053448"/>
            <a:ext cx="49825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/>
                <a:ea typeface="Aptos"/>
                <a:cs typeface="Times New Roman" panose="02020603050405020304" pitchFamily="18" charset="0"/>
              </a:rPr>
              <a:t>8</a:t>
            </a: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. Product Category wise Total delivery Average 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2A482-A4E7-41DF-9CD6-B898C0905409}"/>
              </a:ext>
            </a:extLst>
          </p:cNvPr>
          <p:cNvSpPr txBox="1"/>
          <p:nvPr/>
        </p:nvSpPr>
        <p:spPr>
          <a:xfrm>
            <a:off x="246078" y="280705"/>
            <a:ext cx="259919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/>
                <a:ea typeface="Aptos"/>
                <a:cs typeface="Times New Roman" panose="02020603050405020304" pitchFamily="18" charset="0"/>
              </a:rPr>
              <a:t>5</a:t>
            </a: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. </a:t>
            </a:r>
            <a:r>
              <a:rPr lang="en-IN" sz="1800" b="1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Total Orders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37816C-6665-471B-90FC-5B1E3CF914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133" y="839894"/>
            <a:ext cx="5156200" cy="179578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FCDAC9-83C3-4C84-8FFD-17C7C3FDEB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133" y="3642635"/>
            <a:ext cx="5461114" cy="2792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D8982-74BE-40FC-9958-026E639F8B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47088" y="966207"/>
            <a:ext cx="4982577" cy="198042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708E96E-2A6C-4A45-A294-DCEBB9B2DBF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07820" y="3760237"/>
            <a:ext cx="5461114" cy="26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03724-527E-4678-9F2E-200408F5F747}"/>
              </a:ext>
            </a:extLst>
          </p:cNvPr>
          <p:cNvSpPr txBox="1"/>
          <p:nvPr/>
        </p:nvSpPr>
        <p:spPr>
          <a:xfrm>
            <a:off x="144130" y="357880"/>
            <a:ext cx="559394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/>
                <a:ea typeface="Aptos"/>
                <a:cs typeface="Times New Roman" panose="02020603050405020304" pitchFamily="18" charset="0"/>
              </a:rPr>
              <a:t>9. </a:t>
            </a: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City wise Payment Average and Price Average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7318F-405B-42B9-854C-D67ABE02F42C}"/>
              </a:ext>
            </a:extLst>
          </p:cNvPr>
          <p:cNvSpPr txBox="1"/>
          <p:nvPr/>
        </p:nvSpPr>
        <p:spPr>
          <a:xfrm>
            <a:off x="144130" y="3531445"/>
            <a:ext cx="378063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/>
                <a:ea typeface="Aptos"/>
                <a:cs typeface="Times New Roman" panose="02020603050405020304" pitchFamily="18" charset="0"/>
              </a:rPr>
              <a:t>10. </a:t>
            </a: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Relation Between Shipping days.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F0BD5-98A6-4BFE-B042-16F89DC62027}"/>
              </a:ext>
            </a:extLst>
          </p:cNvPr>
          <p:cNvSpPr txBox="1"/>
          <p:nvPr/>
        </p:nvSpPr>
        <p:spPr>
          <a:xfrm>
            <a:off x="6378431" y="313331"/>
            <a:ext cx="378063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/>
                <a:ea typeface="Aptos"/>
                <a:cs typeface="Times New Roman" panose="02020603050405020304" pitchFamily="18" charset="0"/>
              </a:rPr>
              <a:t>11. </a:t>
            </a:r>
            <a:r>
              <a:rPr lang="en-IN" sz="18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Product Category wise Price </a:t>
            </a:r>
            <a:endParaRPr lang="en-IN" sz="18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9B0929-E4C1-401C-9748-8581C89A74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975" y="886359"/>
            <a:ext cx="4897653" cy="230420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8C14CB1-C516-486B-853F-116464E5E4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3975" y="4138817"/>
            <a:ext cx="5731510" cy="229679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E6FA934-364E-493D-AC31-E6058E76E1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55149" y="886359"/>
            <a:ext cx="4434430" cy="23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8DFE-5CB7-EBEA-4EE1-6872DAB8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9"/>
            <a:ext cx="9404723" cy="8003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Georgia" panose="02040502050405020303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845A6-9F01-E309-2490-C07D96F45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92" y="3"/>
            <a:ext cx="1345809" cy="117802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E16FB-86CF-4BFA-AAD9-01FBF1EB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Overall, regular monitoring of customer reviews, real time tracking of fleet performance together with proper shipment tracking and communication system can improve </a:t>
            </a:r>
            <a:r>
              <a:rPr lang="en-US" dirty="0" err="1"/>
              <a:t>Olist’s</a:t>
            </a:r>
            <a:r>
              <a:rPr lang="en-US" dirty="0"/>
              <a:t> delivery and ensure customers are highly satisfied with the service.</a:t>
            </a: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olist</a:t>
            </a:r>
            <a:r>
              <a:rPr lang="en-US" dirty="0"/>
              <a:t> store analysis project provides valuable insights into customer </a:t>
            </a:r>
            <a:r>
              <a:rPr lang="en-US" dirty="0" err="1"/>
              <a:t>behaviour</a:t>
            </a:r>
            <a:r>
              <a:rPr lang="en-US" dirty="0"/>
              <a:t> and payment statistics.</a:t>
            </a: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The analysis of these KPIs helps </a:t>
            </a:r>
            <a:r>
              <a:rPr lang="en-US" dirty="0" err="1"/>
              <a:t>Olist</a:t>
            </a:r>
            <a:r>
              <a:rPr lang="en-US" dirty="0"/>
              <a:t> in identifying areas of improvement and creating targeted marketed campaigns. </a:t>
            </a: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This project serves as a great example of how data analysis can make help businesses make informed decisions.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0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48" name="Rectangle 24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AB2CA-7184-6FB8-4A36-031F67CEB386}"/>
              </a:ext>
            </a:extLst>
          </p:cNvPr>
          <p:cNvSpPr txBox="1"/>
          <p:nvPr/>
        </p:nvSpPr>
        <p:spPr>
          <a:xfrm>
            <a:off x="2527298" y="2537776"/>
            <a:ext cx="6198566" cy="10135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Thank You</a:t>
            </a:r>
          </a:p>
        </p:txBody>
      </p:sp>
      <p:grpSp>
        <p:nvGrpSpPr>
          <p:cNvPr id="254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3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4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11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CECE-8BF9-DD2A-7BA2-18AB0732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DATASET</a:t>
            </a:r>
          </a:p>
        </p:txBody>
      </p:sp>
      <p:pic>
        <p:nvPicPr>
          <p:cNvPr id="5" name="Content Placeholder 4" descr="A blue button with a white shopping cart&#10;&#10;Description automatically generated with medium confidence">
            <a:extLst>
              <a:ext uri="{FF2B5EF4-FFF2-40B4-BE49-F238E27FC236}">
                <a16:creationId xmlns:a16="http://schemas.microsoft.com/office/drawing/2014/main" id="{F8718228-1388-DCFF-0F00-7B9DAE922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8"/>
          <a:stretch/>
        </p:blipFill>
        <p:spPr>
          <a:xfrm>
            <a:off x="1329016" y="2088159"/>
            <a:ext cx="1741252" cy="18095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C4974-ACFC-1931-B5A5-BA9F9ACB7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53" y="2059525"/>
            <a:ext cx="1741252" cy="1866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47AF51-9E2B-AE31-C38C-FD55130FC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22" y="2088159"/>
            <a:ext cx="1741252" cy="18095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6BFEBE-1DD4-3F21-CC07-C37651F3C429}"/>
              </a:ext>
            </a:extLst>
          </p:cNvPr>
          <p:cNvSpPr txBox="1"/>
          <p:nvPr/>
        </p:nvSpPr>
        <p:spPr>
          <a:xfrm>
            <a:off x="1475410" y="4295159"/>
            <a:ext cx="14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eorgia" panose="02040502050405020303" pitchFamily="18" charset="0"/>
              </a:rPr>
              <a:t>Domain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 E-commerce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BE3C1-7AFB-C270-33C5-5B395948D2D7}"/>
              </a:ext>
            </a:extLst>
          </p:cNvPr>
          <p:cNvSpPr txBox="1"/>
          <p:nvPr/>
        </p:nvSpPr>
        <p:spPr>
          <a:xfrm>
            <a:off x="5151179" y="4295158"/>
            <a:ext cx="203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eorgia" panose="02040502050405020303" pitchFamily="18" charset="0"/>
              </a:rPr>
              <a:t>Project Name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 Olist Store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52BCA-8998-84AC-7CA8-0D309066C8B0}"/>
              </a:ext>
            </a:extLst>
          </p:cNvPr>
          <p:cNvSpPr txBox="1"/>
          <p:nvPr/>
        </p:nvSpPr>
        <p:spPr>
          <a:xfrm>
            <a:off x="8888316" y="4295157"/>
            <a:ext cx="159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eorgia" panose="02040502050405020303" pitchFamily="18" charset="0"/>
              </a:rPr>
              <a:t>Dataset Type</a:t>
            </a:r>
            <a:endParaRPr lang="en-US" sz="1600" dirty="0">
              <a:latin typeface="Georgia" panose="02040502050405020303" pitchFamily="18" charset="0"/>
            </a:endParaRP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 CSV Data</a:t>
            </a:r>
          </a:p>
        </p:txBody>
      </p:sp>
    </p:spTree>
    <p:extLst>
      <p:ext uri="{BB962C8B-B14F-4D97-AF65-F5344CB8AC3E}">
        <p14:creationId xmlns:p14="http://schemas.microsoft.com/office/powerpoint/2010/main" val="3900219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176A20-58FC-17AF-84A8-D655B10440DA}"/>
              </a:ext>
            </a:extLst>
          </p:cNvPr>
          <p:cNvSpPr>
            <a:spLocks noGrp="1"/>
          </p:cNvSpPr>
          <p:nvPr/>
        </p:nvSpPr>
        <p:spPr>
          <a:xfrm>
            <a:off x="0" y="584133"/>
            <a:ext cx="12192000" cy="74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400"/>
            <a:r>
              <a:rPr lang="en-IN" sz="4400" b="1" dirty="0">
                <a:solidFill>
                  <a:schemeClr val="tx2"/>
                </a:solidFill>
                <a:latin typeface="Georgia" panose="02040502050405020303" pitchFamily="18" charset="0"/>
              </a:rPr>
              <a:t>TOOLS USED: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F575F-78FE-4E76-ABF5-9BC3958A8D39}"/>
              </a:ext>
            </a:extLst>
          </p:cNvPr>
          <p:cNvSpPr txBox="1"/>
          <p:nvPr/>
        </p:nvSpPr>
        <p:spPr>
          <a:xfrm>
            <a:off x="1197530" y="4328720"/>
            <a:ext cx="1134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2A159-B69B-4997-9B80-F37F57E4856A}"/>
              </a:ext>
            </a:extLst>
          </p:cNvPr>
          <p:cNvSpPr txBox="1"/>
          <p:nvPr/>
        </p:nvSpPr>
        <p:spPr>
          <a:xfrm>
            <a:off x="3822188" y="4328720"/>
            <a:ext cx="1260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MYSQL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8BB82-4CEB-4568-8159-ADB132550638}"/>
              </a:ext>
            </a:extLst>
          </p:cNvPr>
          <p:cNvSpPr txBox="1"/>
          <p:nvPr/>
        </p:nvSpPr>
        <p:spPr>
          <a:xfrm>
            <a:off x="6325370" y="4328720"/>
            <a:ext cx="144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TABLEAU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7F789E-F78D-4880-9F07-F097DB3D9F7F}"/>
              </a:ext>
            </a:extLst>
          </p:cNvPr>
          <p:cNvSpPr txBox="1"/>
          <p:nvPr/>
        </p:nvSpPr>
        <p:spPr>
          <a:xfrm>
            <a:off x="8806040" y="4328720"/>
            <a:ext cx="172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POWER BI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FC1A29-5B10-4127-9403-E57DEE72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6" y="2620175"/>
            <a:ext cx="1848557" cy="13566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09B072-9D8C-4E74-893B-DD1F3B76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280" y="2620176"/>
            <a:ext cx="1674373" cy="1356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B713FC-8C51-4835-8209-93C206185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20175"/>
            <a:ext cx="1674373" cy="1356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3EC9AE-3D1D-4154-9389-EEA43AA0F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4720" y="2620175"/>
            <a:ext cx="1674373" cy="13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7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62C9-A3BF-4369-AEA7-9053CD93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539" y="401216"/>
            <a:ext cx="6255876" cy="924347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Team Members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98A5-7995-4DB1-AB1A-D5A019CA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221" y="2110851"/>
            <a:ext cx="5027802" cy="4214448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IN" b="1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Jitesh Narendra Vazirani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Sushmita Ramesh Kulkarni</a:t>
            </a:r>
            <a:endParaRPr lang="en-IN" b="1" dirty="0">
              <a:solidFill>
                <a:srgbClr val="222222"/>
              </a:solidFill>
              <a:latin typeface="Bahnschrift SemiCondensed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b="1" i="0" dirty="0" err="1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Kolekar</a:t>
            </a:r>
            <a:r>
              <a:rPr lang="en-IN" b="1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 Udit Kumar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Vrushali Swapnil Jadhav</a:t>
            </a:r>
            <a:endParaRPr lang="en-IN" b="1" dirty="0">
              <a:solidFill>
                <a:srgbClr val="222222"/>
              </a:solidFill>
              <a:latin typeface="Bahnschrift SemiCondensed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b="1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Sagar Shivaji </a:t>
            </a:r>
            <a:r>
              <a:rPr lang="en-IN" b="1" i="0" dirty="0" err="1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Utekar</a:t>
            </a:r>
            <a:endParaRPr lang="en-IN" b="1" i="0" dirty="0">
              <a:solidFill>
                <a:srgbClr val="222222"/>
              </a:solidFill>
              <a:effectLst/>
              <a:latin typeface="Bahnschrift SemiCondensed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b="1" i="0" dirty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Surabhi </a:t>
            </a:r>
            <a:r>
              <a:rPr lang="en-IN" b="1" i="0">
                <a:solidFill>
                  <a:srgbClr val="222222"/>
                </a:solidFill>
                <a:effectLst/>
                <a:latin typeface="Bahnschrift SemiCondensed" panose="020B0502040204020203" pitchFamily="34" charset="0"/>
              </a:rPr>
              <a:t>Basant Sahoo</a:t>
            </a:r>
            <a:endParaRPr lang="en-IN" b="1" dirty="0">
              <a:solidFill>
                <a:srgbClr val="222222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EC6A2-DF90-4016-8AF5-C573E486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2" y="1325563"/>
            <a:ext cx="4241196" cy="51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672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E5769D-644D-570C-40CA-E1766A1E7BAF}"/>
              </a:ext>
            </a:extLst>
          </p:cNvPr>
          <p:cNvSpPr/>
          <p:nvPr/>
        </p:nvSpPr>
        <p:spPr>
          <a:xfrm>
            <a:off x="3237722" y="149717"/>
            <a:ext cx="5505062" cy="690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59DC9-FB57-4281-9A2F-F2EC2C92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89901"/>
          </a:xfrm>
        </p:spPr>
        <p:txBody>
          <a:bodyPr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Introduction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E698-6F9D-473E-AEC4-412ED0A6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253330"/>
            <a:ext cx="10486938" cy="5021635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In the rapidly evolving world of e-commerce, businesses need to leverage data analytics to remain competitive.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/>
              <a:t>Olist</a:t>
            </a:r>
            <a:r>
              <a:rPr lang="en-US" sz="2800" dirty="0"/>
              <a:t>, a Brazilian-based company, provides a platform for small and medium-sized retailers to sell their products on major e-commerce marketplaces.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This allows sellers to expand their reach without having to manage individual marketplace accounts.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Analyzing the data generated from these transactions can provide critical insights into various aspects of the business, from sales performance to customer behavior and operational efficiency.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27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64A53A-64CE-46AB-D1DA-52BA1D4BF2D3}"/>
              </a:ext>
            </a:extLst>
          </p:cNvPr>
          <p:cNvSpPr/>
          <p:nvPr/>
        </p:nvSpPr>
        <p:spPr>
          <a:xfrm>
            <a:off x="3993502" y="177281"/>
            <a:ext cx="4366727" cy="11103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9F888-1E06-2F3B-BD1E-43860244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951" y="365125"/>
            <a:ext cx="7324532" cy="8198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kern="1200" dirty="0">
                <a:solidFill>
                  <a:srgbClr val="00B0F0"/>
                </a:solidFill>
                <a:latin typeface="Georgia" panose="02040502050405020303" pitchFamily="18" charset="0"/>
              </a:rPr>
              <a:t>KPI’s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9E749F12-0AF4-D73F-3506-7BF1A8117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610960"/>
              </p:ext>
            </p:extLst>
          </p:nvPr>
        </p:nvGraphicFramePr>
        <p:xfrm>
          <a:off x="1306286" y="1825625"/>
          <a:ext cx="10047514" cy="4215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89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A39615-9022-EA54-B7FE-E7678F4B415C}"/>
              </a:ext>
            </a:extLst>
          </p:cNvPr>
          <p:cNvSpPr/>
          <p:nvPr/>
        </p:nvSpPr>
        <p:spPr>
          <a:xfrm>
            <a:off x="3554963" y="-1"/>
            <a:ext cx="4599992" cy="6810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6B8E-283D-41E5-C949-35322996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700" dirty="0">
                <a:latin typeface="+mn-lt"/>
              </a:rPr>
              <a:t>There are multiple datasets associated with the </a:t>
            </a:r>
            <a:r>
              <a:rPr lang="en-US" sz="2700" dirty="0" err="1">
                <a:latin typeface="+mn-lt"/>
              </a:rPr>
              <a:t>Olist</a:t>
            </a:r>
            <a:r>
              <a:rPr lang="en-US" sz="2700" dirty="0">
                <a:latin typeface="+mn-lt"/>
              </a:rPr>
              <a:t> store, and each dataset is connected through a common column  .</a:t>
            </a:r>
            <a:br>
              <a:rPr lang="en-US" sz="2700" dirty="0">
                <a:latin typeface="Algerian" panose="04020705040A02060702" pitchFamily="82" charset="0"/>
              </a:rPr>
            </a:b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9FAE7A-D618-8778-8007-2C686A501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143FA9-2BC0-4CA1-9E91-98A6B32C4D05}"/>
              </a:ext>
            </a:extLst>
          </p:cNvPr>
          <p:cNvSpPr txBox="1"/>
          <p:nvPr/>
        </p:nvSpPr>
        <p:spPr>
          <a:xfrm>
            <a:off x="-83976" y="-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Data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Model</a:t>
            </a:r>
            <a:endParaRPr lang="en-IN" sz="3600" b="1" dirty="0">
              <a:solidFill>
                <a:schemeClr val="tx2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618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A1610C-BE31-B5A0-0299-E4C7A7B487DE}"/>
              </a:ext>
            </a:extLst>
          </p:cNvPr>
          <p:cNvSpPr/>
          <p:nvPr/>
        </p:nvSpPr>
        <p:spPr>
          <a:xfrm>
            <a:off x="2416629" y="2518"/>
            <a:ext cx="6932644" cy="64381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C2BC43-EBC7-4AD8-997B-185BFA999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893" y="730221"/>
            <a:ext cx="11638327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Delayed Deliveries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orders are not delivered on time.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actual delivery date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order_delivered_customer_date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often exceeds the estimated delivery date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order_estimated_delivery_date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deliveries impact customer satisfaction and lead to negative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Low Customer Satisfaction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customers give low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review_score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ratings.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reasons: delayed shipments, product quality issues, or poor customer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High Shipping Costs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freight_value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(shipping cost) is high for certain orders.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shipping costs reduce profitability for sellers.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Inefficient Payment Methods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transactions require multiple installments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payment_installments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which may indicate affordability issues.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customers abandon their carts due to limited payment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Poor Sales in Certain Product Categories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product categories have low sales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product_category_name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Sellers might need better marketing or discounts to boost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C9C41-1837-4CC2-B10D-C6AE44DDACA7}"/>
              </a:ext>
            </a:extLst>
          </p:cNvPr>
          <p:cNvSpPr txBox="1"/>
          <p:nvPr/>
        </p:nvSpPr>
        <p:spPr>
          <a:xfrm>
            <a:off x="-92279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Problem Faced by Client</a:t>
            </a:r>
          </a:p>
        </p:txBody>
      </p:sp>
    </p:spTree>
    <p:extLst>
      <p:ext uri="{BB962C8B-B14F-4D97-AF65-F5344CB8AC3E}">
        <p14:creationId xmlns:p14="http://schemas.microsoft.com/office/powerpoint/2010/main" val="626295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2B21AA0-F7BF-7285-F462-02D6B0F25AAB}"/>
              </a:ext>
            </a:extLst>
          </p:cNvPr>
          <p:cNvSpPr/>
          <p:nvPr/>
        </p:nvSpPr>
        <p:spPr>
          <a:xfrm>
            <a:off x="785070" y="522514"/>
            <a:ext cx="10621860" cy="755780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6FFB7-C2AA-4A43-B116-903C2E0A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7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b="1" dirty="0">
                <a:latin typeface="Georgia" panose="02040502050405020303" pitchFamily="18" charset="0"/>
              </a:rPr>
              <a:t>Steps Taken to Solve Client Problems &amp; Benefits</a:t>
            </a:r>
            <a:br>
              <a:rPr lang="en-US" altLang="en-US" sz="3600" b="1" dirty="0">
                <a:latin typeface="Georgia" panose="02040502050405020303" pitchFamily="18" charset="0"/>
              </a:rPr>
            </a:br>
            <a:endParaRPr lang="en-IN" sz="3600" b="1" dirty="0">
              <a:latin typeface="Georgia" panose="020405020504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B24BDB-AEB4-4EC1-9E94-F5BA18FDC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4144" y="1746542"/>
            <a:ext cx="914820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Delivery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Shipping Days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suggested efficient logistics solutions to reduce delays.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Studied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review_score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pain points and suggested improvement strategies.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Reduction Strategies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Identified high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freight_value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trends and recommended optimized shipping methods.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Performance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Reviewed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product_category_name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trends to focus on high-demand items.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7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978</TotalTime>
  <Words>652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Algerian</vt:lpstr>
      <vt:lpstr>Aptos</vt:lpstr>
      <vt:lpstr>Arial</vt:lpstr>
      <vt:lpstr>Arial Unicode MS</vt:lpstr>
      <vt:lpstr>Avenir Next LT Pro</vt:lpstr>
      <vt:lpstr>AvenirNext LT Pro Medium</vt:lpstr>
      <vt:lpstr>Bahnschrift SemiCondensed</vt:lpstr>
      <vt:lpstr>Georgia</vt:lpstr>
      <vt:lpstr>Posterama</vt:lpstr>
      <vt:lpstr>Segoe UI</vt:lpstr>
      <vt:lpstr>Wingdings</vt:lpstr>
      <vt:lpstr>ExploreVTI</vt:lpstr>
      <vt:lpstr>Olist Store Analysis</vt:lpstr>
      <vt:lpstr>DATASET</vt:lpstr>
      <vt:lpstr>PowerPoint Presentation</vt:lpstr>
      <vt:lpstr>Team Members</vt:lpstr>
      <vt:lpstr>Introduction</vt:lpstr>
      <vt:lpstr>KPI’s</vt:lpstr>
      <vt:lpstr> There are multiple datasets associated with the Olist store, and each dataset is connected through a common column  . </vt:lpstr>
      <vt:lpstr>PowerPoint Presentation</vt:lpstr>
      <vt:lpstr>Steps Taken to Solve Client Problems &amp; Benefits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</dc:title>
  <dc:creator>Avantika Patil</dc:creator>
  <cp:lastModifiedBy>Sagar Utekar</cp:lastModifiedBy>
  <cp:revision>36</cp:revision>
  <dcterms:created xsi:type="dcterms:W3CDTF">2023-06-27T18:15:45Z</dcterms:created>
  <dcterms:modified xsi:type="dcterms:W3CDTF">2025-02-24T10:55:22Z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2025-02-24T10:30:47Z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2f339cf1-e4ae-4b41-bb09-abc49ffb3716</vt:lpwstr>
  </property>
  <property fmtid="{D5CDD505-2E9C-101B-9397-08002B2CF9AE}" pid="7" name="MSIP_Label_defa4170-0d19-0005-0004-bc88714345d2_ActionId">
    <vt:lpwstr>f0850322-2bce-4055-ace7-ab5b7c95f541</vt:lpwstr>
  </property>
  <property fmtid="{D5CDD505-2E9C-101B-9397-08002B2CF9AE}" pid="8" name="MSIP_Label_defa4170-0d19-0005-0004-bc88714345d2_ContentBits">
    <vt:lpwstr>0</vt:lpwstr>
  </property>
</Properties>
</file>