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5"/>
  </p:notesMasterIdLst>
  <p:handoutMasterIdLst>
    <p:handoutMasterId r:id="rId26"/>
  </p:handoutMasterIdLst>
  <p:sldIdLst>
    <p:sldId id="410" r:id="rId5"/>
    <p:sldId id="383" r:id="rId6"/>
    <p:sldId id="411" r:id="rId7"/>
    <p:sldId id="412" r:id="rId8"/>
    <p:sldId id="413" r:id="rId9"/>
    <p:sldId id="414" r:id="rId10"/>
    <p:sldId id="389" r:id="rId11"/>
    <p:sldId id="391" r:id="rId12"/>
    <p:sldId id="415" r:id="rId13"/>
    <p:sldId id="416" r:id="rId14"/>
    <p:sldId id="417" r:id="rId15"/>
    <p:sldId id="418" r:id="rId16"/>
    <p:sldId id="419" r:id="rId17"/>
    <p:sldId id="420" r:id="rId18"/>
    <p:sldId id="421" r:id="rId19"/>
    <p:sldId id="422" r:id="rId20"/>
    <p:sldId id="406" r:id="rId21"/>
    <p:sldId id="423" r:id="rId22"/>
    <p:sldId id="404"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C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82" d="100"/>
          <a:sy n="82" d="100"/>
        </p:scale>
        <p:origin x="61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12/17/2024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6AA4-373F-66A4-AD3C-53970606E2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95A3AC-1DE1-C25C-8853-A1AAC3A948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E58C0-4A16-F900-096B-C0C4C861F0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79A8AC-EF3E-F9FC-FE79-0B08F68B870F}"/>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16448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EB7F7-C723-B84C-5B7F-DE40F341B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17FCE9-79A9-7920-775A-2648ECE99F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89383-BEDA-A9DB-E249-9FBBBE7DB7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413281-11AB-C7B8-0479-040F8F7F0E93}"/>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57390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23F6-993E-6438-FF06-F6292D1A5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7961EB-A210-F7DD-EF81-D7689DE390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1E0CD-7D70-C40E-3589-C00FFB8D0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3F9C3D-2726-8B48-CC2D-22CD861841DD}"/>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942760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FD198-3A84-6CA3-041B-545C72237C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97AD5-ADA6-E44F-FE04-4A14DF05A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6139B6-1CBD-34B6-40E3-CA1D6510C2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71CAE9-6B28-ABB5-A7FB-83580C547F77}"/>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998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1BA98-A042-A5B1-F24D-908350F22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1D24E-A626-9DDD-0D6A-DE7194F20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E84F63-1C66-C4E6-236F-F645C45B65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30CABA-9BD2-42B5-3EC8-ED90C2158787}"/>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12107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EEF5B-4E0C-9EBC-5BEF-D6221AE72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D7902-D294-8DB5-EDA0-2173F40610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9D8EA-0D48-B39B-F478-D40B2431F5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F8100F-B1B9-2E64-58B4-7305CDBFE65B}"/>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437203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B98C4-C641-AC15-02AF-EB8DC0D9A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D7F3-D94B-EC3F-F646-E2F4ECAFE9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3BB98-7405-B16D-6A87-57BE681631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80D69-A0A6-6C6F-6DC5-D95DEC993177}"/>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55264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97BFB-1E2D-CE2C-F5F7-4A60EC54E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D73EF-122D-2E88-B44E-195780CB05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BD025A-1EB7-4E6D-173B-33823BE294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D3C1DE-EFF9-32C3-FC40-35120DF0B69C}"/>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22884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ACFAB-14A4-6CB6-E9A9-1DB3DFECBF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FB8BF-A7B1-55D7-ED79-AE919A995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B981C-6403-69D0-9DF8-B1784DE879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860F10-7410-906A-919F-5B0238619A94}"/>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18462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A0702-7054-31F7-C700-9FDA873AC4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C5037A-3128-CBDD-9B0B-BCABE9257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9BE35-0453-6AB9-6119-665F841BB2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0ED8F-C31D-9D21-A11F-EFAA5AD602E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55273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7ADC-D291-EAAA-F32E-8780EFF7F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71385-5616-4C0A-C6BA-08DD79457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2B6B9-8D99-13D2-AC6F-631CFCAB26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BE6CC8-6032-1D38-93FF-CCBBADE1157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96297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1871F-B362-A5B5-CDD2-1D554D6CD6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57DF5-10AC-2A30-B031-05D703CF4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4DF3E4-A2E2-DCCD-1919-13699017BB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30A11B-8460-6C47-2E83-E0A42D55C9B2}"/>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08716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B8CAD-0770-B98C-2058-A1034B7E9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343D12-BB58-873E-1193-CEB4B06A3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A6233D-AE2F-57DF-19A6-A658199C8C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63B3BE-EC05-2DC5-0449-C042FA6A1536}"/>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94040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urabhigoyal198@gmail.com"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hyperlink" Target="https://github.com/SurabhiGoyal-Cod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1"/><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www.rawpixel.com/image/380207/aerial-view-business-data-analysis-graph"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077477" y="1961477"/>
            <a:ext cx="7800392" cy="1866122"/>
          </a:xfrm>
        </p:spPr>
        <p:txBody>
          <a:bodyPr/>
          <a:lstStyle/>
          <a:p>
            <a:r>
              <a:rPr lang="en-US" sz="4000" dirty="0"/>
              <a:t>AIRBNB ANALYTICS CASE STUDY</a:t>
            </a:r>
            <a:br>
              <a:rPr lang="en-US" sz="6000" dirty="0"/>
            </a:br>
            <a:r>
              <a:rPr lang="en-US" sz="6000" dirty="0"/>
              <a:t>                     </a:t>
            </a:r>
            <a:r>
              <a:rPr lang="en-US" sz="2800" dirty="0"/>
              <a:t>BY SURABHI GOYAL</a:t>
            </a:r>
            <a:endParaRPr lang="en-US" sz="3200" dirty="0"/>
          </a:p>
        </p:txBody>
      </p:sp>
      <p:pic>
        <p:nvPicPr>
          <p:cNvPr id="3" name="Picture 2">
            <a:extLst>
              <a:ext uri="{FF2B5EF4-FFF2-40B4-BE49-F238E27FC236}">
                <a16:creationId xmlns:a16="http://schemas.microsoft.com/office/drawing/2014/main" id="{EB4E4F6C-5F4D-24D9-18AB-2EB7623E7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086" y="2360077"/>
            <a:ext cx="919771" cy="1068923"/>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98BB9-5664-B296-40ED-10F6405F02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535B76-6D12-F2B6-3583-686B20B1C953}"/>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01FDF4D3-1E81-5337-7B15-1432680A5C7A}"/>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445D2F54-047F-E1C5-90C9-E300989684A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141C0407-3EE3-636E-C774-0C56E36DA60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71DC948-5F2D-9847-1935-041855AAC9F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59D28A8D-35A6-ADA0-7EEF-5E190508487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27B79B9B-3C62-054E-9BD6-6D9E55240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11" name="Picture 10">
            <a:extLst>
              <a:ext uri="{FF2B5EF4-FFF2-40B4-BE49-F238E27FC236}">
                <a16:creationId xmlns:a16="http://schemas.microsoft.com/office/drawing/2014/main" id="{64589AD6-6A22-9CD1-5787-EBDFBE419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AF51BF69-D16A-F8B6-86B2-EBB55B1F65B0}"/>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Determine the average age of users by destination country, considering only those with a booking and available age data. </a:t>
            </a:r>
          </a:p>
          <a:p>
            <a:r>
              <a:rPr lang="en-US" b="1" dirty="0">
                <a:solidFill>
                  <a:schemeClr val="bg1"/>
                </a:solidFill>
              </a:rPr>
              <a:t>Sort the results from the youngest to the oldest users.</a:t>
            </a:r>
          </a:p>
          <a:p>
            <a:r>
              <a:rPr lang="en-US" b="1" dirty="0">
                <a:solidFill>
                  <a:schemeClr val="bg1"/>
                </a:solidFill>
              </a:rPr>
              <a:t>This will help you understand the destination country preferences for different age of users.</a:t>
            </a:r>
            <a:endParaRPr lang="en-IN" b="1" dirty="0">
              <a:solidFill>
                <a:schemeClr val="bg1"/>
              </a:solidFill>
            </a:endParaRPr>
          </a:p>
        </p:txBody>
      </p:sp>
      <p:pic>
        <p:nvPicPr>
          <p:cNvPr id="4" name="Picture 3">
            <a:extLst>
              <a:ext uri="{FF2B5EF4-FFF2-40B4-BE49-F238E27FC236}">
                <a16:creationId xmlns:a16="http://schemas.microsoft.com/office/drawing/2014/main" id="{47BD9B08-47F0-2F78-AAE0-953A20C7E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6289" y="3779933"/>
            <a:ext cx="2838846" cy="2495898"/>
          </a:xfrm>
          <a:prstGeom prst="rect">
            <a:avLst/>
          </a:prstGeom>
        </p:spPr>
      </p:pic>
      <p:pic>
        <p:nvPicPr>
          <p:cNvPr id="15" name="Picture 14">
            <a:extLst>
              <a:ext uri="{FF2B5EF4-FFF2-40B4-BE49-F238E27FC236}">
                <a16:creationId xmlns:a16="http://schemas.microsoft.com/office/drawing/2014/main" id="{A931C2BF-3A65-5006-BF6B-05E3447F8DC5}"/>
              </a:ext>
            </a:extLst>
          </p:cNvPr>
          <p:cNvPicPr>
            <a:picLocks noChangeAspect="1"/>
          </p:cNvPicPr>
          <p:nvPr/>
        </p:nvPicPr>
        <p:blipFill>
          <a:blip r:embed="rId6"/>
          <a:stretch>
            <a:fillRect/>
          </a:stretch>
        </p:blipFill>
        <p:spPr>
          <a:xfrm>
            <a:off x="1069095" y="2469326"/>
            <a:ext cx="8856781" cy="1080370"/>
          </a:xfrm>
          <a:prstGeom prst="rect">
            <a:avLst/>
          </a:prstGeom>
        </p:spPr>
      </p:pic>
    </p:spTree>
    <p:extLst>
      <p:ext uri="{BB962C8B-B14F-4D97-AF65-F5344CB8AC3E}">
        <p14:creationId xmlns:p14="http://schemas.microsoft.com/office/powerpoint/2010/main" val="166905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79A05-9074-0144-3554-374575F830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1602D1F-EA11-BBB3-5F53-63D27B691CC4}"/>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D7EB5EDF-659B-F6DB-05A0-9894BF2DB2BC}"/>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D839039F-9A57-7F39-55A5-03E5CEEE198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C2E4E63-4D71-3921-09F2-0C496FD78D2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4C0E596-2EF9-E86C-3C89-F3E53D6C55B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7E521533-01E4-4627-B5D2-8F85E6543D6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9F167BFA-FB21-ECE5-C164-04E29C01E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11" name="Picture 10">
            <a:extLst>
              <a:ext uri="{FF2B5EF4-FFF2-40B4-BE49-F238E27FC236}">
                <a16:creationId xmlns:a16="http://schemas.microsoft.com/office/drawing/2014/main" id="{7733BD4A-1CE2-7E7C-66C7-196483EDD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2B6B34FE-EBC2-11DA-EFB1-1E1BA9A63DE2}"/>
              </a:ext>
            </a:extLst>
          </p:cNvPr>
          <p:cNvSpPr txBox="1"/>
          <p:nvPr/>
        </p:nvSpPr>
        <p:spPr>
          <a:xfrm>
            <a:off x="968354" y="559836"/>
            <a:ext cx="8856781" cy="1200329"/>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Write a query to find users with fewer than 5 sessions who made a booking to the destination "US". </a:t>
            </a:r>
          </a:p>
          <a:p>
            <a:r>
              <a:rPr lang="en-US" b="1" dirty="0">
                <a:solidFill>
                  <a:schemeClr val="bg1"/>
                </a:solidFill>
              </a:rPr>
              <a:t>Sort the results by the number of sessions in descending order.</a:t>
            </a:r>
            <a:endParaRPr lang="en-IN" b="1" dirty="0">
              <a:solidFill>
                <a:schemeClr val="bg1"/>
              </a:solidFill>
            </a:endParaRPr>
          </a:p>
        </p:txBody>
      </p:sp>
      <p:pic>
        <p:nvPicPr>
          <p:cNvPr id="5" name="Picture 4">
            <a:extLst>
              <a:ext uri="{FF2B5EF4-FFF2-40B4-BE49-F238E27FC236}">
                <a16:creationId xmlns:a16="http://schemas.microsoft.com/office/drawing/2014/main" id="{B904BC8A-087D-054E-38F3-3CAF20A2CBAD}"/>
              </a:ext>
            </a:extLst>
          </p:cNvPr>
          <p:cNvPicPr>
            <a:picLocks noChangeAspect="1"/>
          </p:cNvPicPr>
          <p:nvPr/>
        </p:nvPicPr>
        <p:blipFill>
          <a:blip r:embed="rId5"/>
          <a:stretch>
            <a:fillRect/>
          </a:stretch>
        </p:blipFill>
        <p:spPr>
          <a:xfrm>
            <a:off x="7049097" y="3469588"/>
            <a:ext cx="2776038" cy="2739207"/>
          </a:xfrm>
          <a:prstGeom prst="rect">
            <a:avLst/>
          </a:prstGeom>
        </p:spPr>
      </p:pic>
      <p:pic>
        <p:nvPicPr>
          <p:cNvPr id="9" name="Picture 8">
            <a:extLst>
              <a:ext uri="{FF2B5EF4-FFF2-40B4-BE49-F238E27FC236}">
                <a16:creationId xmlns:a16="http://schemas.microsoft.com/office/drawing/2014/main" id="{8E86FF6D-F9AB-CCA0-F406-6D6A0112FE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316" y="2054142"/>
            <a:ext cx="9416292" cy="1173966"/>
          </a:xfrm>
          <a:prstGeom prst="rect">
            <a:avLst/>
          </a:prstGeom>
        </p:spPr>
      </p:pic>
    </p:spTree>
    <p:extLst>
      <p:ext uri="{BB962C8B-B14F-4D97-AF65-F5344CB8AC3E}">
        <p14:creationId xmlns:p14="http://schemas.microsoft.com/office/powerpoint/2010/main" val="398779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436F5-B981-AA23-B49F-985A4FED47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BFB632-6CDB-62E3-D564-EB1F08B2A117}"/>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5BC023B4-612A-430C-09FB-BA37EF10200B}"/>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78CB448F-4343-E1BE-F0B3-8BBD59B51C6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BF833AB-DB5E-F248-F9F8-425F4A8F2C3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25C2B5C6-5E1D-2285-829E-B08BFDBA1B5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79A75616-C00A-95DB-BBF5-3AC935C46C4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0D745C91-3EEA-34AD-DF58-9611BEC8B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11" name="Picture 10">
            <a:extLst>
              <a:ext uri="{FF2B5EF4-FFF2-40B4-BE49-F238E27FC236}">
                <a16:creationId xmlns:a16="http://schemas.microsoft.com/office/drawing/2014/main" id="{5D47C37D-97E2-3DBC-808B-EFECC07EB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9C486EF1-D83D-0F51-D427-CFD1CF1E9072}"/>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Write a SQL query to identify the top 5 most common actions performed by users who made a booking (i.e., country_destination is not 'NDF') and the devices they use for these actions.</a:t>
            </a:r>
          </a:p>
          <a:p>
            <a:r>
              <a:rPr lang="en-US" b="1" dirty="0">
                <a:solidFill>
                  <a:schemeClr val="bg1"/>
                </a:solidFill>
              </a:rPr>
              <a:t>This information can help in optimizing the user experience and tailoring the interface to common user behaviors.</a:t>
            </a:r>
            <a:endParaRPr lang="en-IN" b="1" dirty="0">
              <a:solidFill>
                <a:schemeClr val="bg1"/>
              </a:solidFill>
            </a:endParaRPr>
          </a:p>
        </p:txBody>
      </p:sp>
      <p:pic>
        <p:nvPicPr>
          <p:cNvPr id="4" name="Picture 3">
            <a:extLst>
              <a:ext uri="{FF2B5EF4-FFF2-40B4-BE49-F238E27FC236}">
                <a16:creationId xmlns:a16="http://schemas.microsoft.com/office/drawing/2014/main" id="{F97E4B16-2AB7-7966-ACD6-24D5DB2B5475}"/>
              </a:ext>
            </a:extLst>
          </p:cNvPr>
          <p:cNvPicPr>
            <a:picLocks noChangeAspect="1"/>
          </p:cNvPicPr>
          <p:nvPr/>
        </p:nvPicPr>
        <p:blipFill>
          <a:blip r:embed="rId5"/>
          <a:stretch>
            <a:fillRect/>
          </a:stretch>
        </p:blipFill>
        <p:spPr>
          <a:xfrm>
            <a:off x="1051152" y="2471719"/>
            <a:ext cx="8643353" cy="957281"/>
          </a:xfrm>
          <a:prstGeom prst="rect">
            <a:avLst/>
          </a:prstGeom>
        </p:spPr>
      </p:pic>
      <p:pic>
        <p:nvPicPr>
          <p:cNvPr id="10" name="Picture 9">
            <a:extLst>
              <a:ext uri="{FF2B5EF4-FFF2-40B4-BE49-F238E27FC236}">
                <a16:creationId xmlns:a16="http://schemas.microsoft.com/office/drawing/2014/main" id="{0778164D-8738-303A-01DB-7290BE5161F6}"/>
              </a:ext>
            </a:extLst>
          </p:cNvPr>
          <p:cNvPicPr>
            <a:picLocks noChangeAspect="1"/>
          </p:cNvPicPr>
          <p:nvPr/>
        </p:nvPicPr>
        <p:blipFill>
          <a:blip r:embed="rId6"/>
          <a:stretch>
            <a:fillRect/>
          </a:stretch>
        </p:blipFill>
        <p:spPr>
          <a:xfrm>
            <a:off x="5781974" y="3776922"/>
            <a:ext cx="3587278" cy="1856856"/>
          </a:xfrm>
          <a:prstGeom prst="rect">
            <a:avLst/>
          </a:prstGeom>
        </p:spPr>
      </p:pic>
    </p:spTree>
    <p:extLst>
      <p:ext uri="{BB962C8B-B14F-4D97-AF65-F5344CB8AC3E}">
        <p14:creationId xmlns:p14="http://schemas.microsoft.com/office/powerpoint/2010/main" val="57274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4DCE5-F134-6944-F204-A7B2EDC159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80107B-E92B-355A-8833-984A136E2953}"/>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4975748D-386E-CBA8-2377-90EAC1B51949}"/>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963C15EB-7EAC-F5EB-81EB-4886FC89FBC5}"/>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E0392E0-62D7-C39F-A764-C10DB405C19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AAD10C3-80BB-4030-AD61-213FFB4F79C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1A801BC-45B4-0D99-7D7B-68668A7077F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58BA5E60-8B46-D55C-5162-FBEC71AD0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11" name="Picture 10">
            <a:extLst>
              <a:ext uri="{FF2B5EF4-FFF2-40B4-BE49-F238E27FC236}">
                <a16:creationId xmlns:a16="http://schemas.microsoft.com/office/drawing/2014/main" id="{2AAA16D4-1C0A-878B-23A6-482CA8AD4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2485C51A-8113-9E4A-48CB-67C7DFEBC50D}"/>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Write a SQL query to find the most frequent combinations of two actions (performed by the same user on Windows Desktop devices) where the most time is spent, </a:t>
            </a:r>
          </a:p>
          <a:p>
            <a:r>
              <a:rPr lang="en-US" b="1" dirty="0">
                <a:solidFill>
                  <a:schemeClr val="bg1"/>
                </a:solidFill>
              </a:rPr>
              <a:t>for users who have made a booking (i.e., country_destination is not 'NDF'). </a:t>
            </a:r>
          </a:p>
          <a:p>
            <a:r>
              <a:rPr lang="en-US" b="1" dirty="0">
                <a:solidFill>
                  <a:schemeClr val="bg1"/>
                </a:solidFill>
              </a:rPr>
              <a:t>Consider the top 10 combinations from the resulting table which will be considered as most frequent.</a:t>
            </a:r>
            <a:endParaRPr lang="en-IN" b="1" dirty="0">
              <a:solidFill>
                <a:schemeClr val="bg1"/>
              </a:solidFill>
            </a:endParaRPr>
          </a:p>
        </p:txBody>
      </p:sp>
      <p:pic>
        <p:nvPicPr>
          <p:cNvPr id="5" name="Picture 4">
            <a:extLst>
              <a:ext uri="{FF2B5EF4-FFF2-40B4-BE49-F238E27FC236}">
                <a16:creationId xmlns:a16="http://schemas.microsoft.com/office/drawing/2014/main" id="{08FE6E6E-95BE-C32B-302D-E96D23408B6D}"/>
              </a:ext>
            </a:extLst>
          </p:cNvPr>
          <p:cNvPicPr>
            <a:picLocks noChangeAspect="1"/>
          </p:cNvPicPr>
          <p:nvPr/>
        </p:nvPicPr>
        <p:blipFill>
          <a:blip r:embed="rId5"/>
          <a:stretch>
            <a:fillRect/>
          </a:stretch>
        </p:blipFill>
        <p:spPr>
          <a:xfrm>
            <a:off x="1024159" y="2433596"/>
            <a:ext cx="8745170" cy="1324160"/>
          </a:xfrm>
          <a:prstGeom prst="rect">
            <a:avLst/>
          </a:prstGeom>
        </p:spPr>
      </p:pic>
      <p:pic>
        <p:nvPicPr>
          <p:cNvPr id="9" name="Picture 8">
            <a:extLst>
              <a:ext uri="{FF2B5EF4-FFF2-40B4-BE49-F238E27FC236}">
                <a16:creationId xmlns:a16="http://schemas.microsoft.com/office/drawing/2014/main" id="{36107948-89C8-DE7F-E14A-72E64E7C93A5}"/>
              </a:ext>
            </a:extLst>
          </p:cNvPr>
          <p:cNvPicPr>
            <a:picLocks noChangeAspect="1"/>
          </p:cNvPicPr>
          <p:nvPr/>
        </p:nvPicPr>
        <p:blipFill>
          <a:blip r:embed="rId6"/>
          <a:stretch>
            <a:fillRect/>
          </a:stretch>
        </p:blipFill>
        <p:spPr>
          <a:xfrm>
            <a:off x="4037412" y="4033628"/>
            <a:ext cx="5677692" cy="2419688"/>
          </a:xfrm>
          <a:prstGeom prst="rect">
            <a:avLst/>
          </a:prstGeom>
        </p:spPr>
      </p:pic>
    </p:spTree>
    <p:extLst>
      <p:ext uri="{BB962C8B-B14F-4D97-AF65-F5344CB8AC3E}">
        <p14:creationId xmlns:p14="http://schemas.microsoft.com/office/powerpoint/2010/main" val="222153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21450-EFB5-2350-A828-90938D9A69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05E333-F6BC-BEE2-24DC-DC5FCCA8B261}"/>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323A8E6B-AB5A-C548-B758-92BEDBF2FF78}"/>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49FCF39F-CE88-8239-7783-5945B79597E5}"/>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500A6715-A580-E1B1-0ABC-687E6B5816F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220C1030-BBC6-1F16-8A9A-A57877BC60C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6B2E5231-EB93-9C83-7B87-2F702AF4D77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BFF3EE33-746C-DC21-8B9F-C1805E199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11" name="Picture 10">
            <a:extLst>
              <a:ext uri="{FF2B5EF4-FFF2-40B4-BE49-F238E27FC236}">
                <a16:creationId xmlns:a16="http://schemas.microsoft.com/office/drawing/2014/main" id="{C574B140-72B1-9061-25C5-57A1EAD2E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D632F182-84C1-751A-0621-79DA6C7CE4DF}"/>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To understand which affiliate channels are most effective, analyze the number of bookings made through each first affiliate channel and calculate </a:t>
            </a:r>
          </a:p>
          <a:p>
            <a:r>
              <a:rPr lang="en-US" b="1" dirty="0">
                <a:solidFill>
                  <a:schemeClr val="bg1"/>
                </a:solidFill>
              </a:rPr>
              <a:t>their conversion rates. </a:t>
            </a:r>
          </a:p>
          <a:p>
            <a:r>
              <a:rPr lang="en-US" b="1" dirty="0">
                <a:solidFill>
                  <a:schemeClr val="bg1"/>
                </a:solidFill>
              </a:rPr>
              <a:t>Write an SQL query to find the number of bookings and the conversion rate for each first affiliate channel. Consider a booking as made if country_destination is not 'NDF'.</a:t>
            </a:r>
            <a:endParaRPr lang="en-IN" b="1" dirty="0">
              <a:solidFill>
                <a:schemeClr val="bg1"/>
              </a:solidFill>
            </a:endParaRPr>
          </a:p>
        </p:txBody>
      </p:sp>
      <p:pic>
        <p:nvPicPr>
          <p:cNvPr id="4" name="Picture 3">
            <a:extLst>
              <a:ext uri="{FF2B5EF4-FFF2-40B4-BE49-F238E27FC236}">
                <a16:creationId xmlns:a16="http://schemas.microsoft.com/office/drawing/2014/main" id="{2D306E44-0D9E-155A-8A06-3ABB4F612F0B}"/>
              </a:ext>
            </a:extLst>
          </p:cNvPr>
          <p:cNvPicPr>
            <a:picLocks noChangeAspect="1"/>
          </p:cNvPicPr>
          <p:nvPr/>
        </p:nvPicPr>
        <p:blipFill>
          <a:blip r:embed="rId5"/>
          <a:stretch>
            <a:fillRect/>
          </a:stretch>
        </p:blipFill>
        <p:spPr>
          <a:xfrm>
            <a:off x="1017717" y="2428735"/>
            <a:ext cx="10450383" cy="1141508"/>
          </a:xfrm>
          <a:prstGeom prst="rect">
            <a:avLst/>
          </a:prstGeom>
        </p:spPr>
      </p:pic>
      <p:pic>
        <p:nvPicPr>
          <p:cNvPr id="10" name="Picture 9">
            <a:extLst>
              <a:ext uri="{FF2B5EF4-FFF2-40B4-BE49-F238E27FC236}">
                <a16:creationId xmlns:a16="http://schemas.microsoft.com/office/drawing/2014/main" id="{315EA806-BC6E-29A1-4936-69C8B3DC27D5}"/>
              </a:ext>
            </a:extLst>
          </p:cNvPr>
          <p:cNvPicPr>
            <a:picLocks noChangeAspect="1"/>
          </p:cNvPicPr>
          <p:nvPr/>
        </p:nvPicPr>
        <p:blipFill>
          <a:blip r:embed="rId6"/>
          <a:stretch>
            <a:fillRect/>
          </a:stretch>
        </p:blipFill>
        <p:spPr>
          <a:xfrm>
            <a:off x="6347927" y="3776294"/>
            <a:ext cx="4258269" cy="1999355"/>
          </a:xfrm>
          <a:prstGeom prst="rect">
            <a:avLst/>
          </a:prstGeom>
        </p:spPr>
      </p:pic>
    </p:spTree>
    <p:extLst>
      <p:ext uri="{BB962C8B-B14F-4D97-AF65-F5344CB8AC3E}">
        <p14:creationId xmlns:p14="http://schemas.microsoft.com/office/powerpoint/2010/main" val="154661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8FFA6-F6AF-C921-6D72-2715946229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E6C27FF-13A6-696C-0BD3-F82F34FE2DB7}"/>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D788AA9F-DA94-1237-E07B-EEFB8F0916E9}"/>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5C7B0AA9-3F93-B6B4-254B-3D6D569CE09C}"/>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A36C1E8-9B0E-D91C-8A91-3201CDA493ED}"/>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3E7C39C3-CB05-1261-DFDB-62B5777D609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54971226-2EEF-0BD9-4356-7BF25572F75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4C95C08D-9E71-33ED-A36A-AFD24A3BF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11" name="Picture 10">
            <a:extLst>
              <a:ext uri="{FF2B5EF4-FFF2-40B4-BE49-F238E27FC236}">
                <a16:creationId xmlns:a16="http://schemas.microsoft.com/office/drawing/2014/main" id="{8660AD43-330F-D17F-0859-38CEB1F27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B8939F76-A1E7-7CAA-ABFD-3D5DA7CEF332}"/>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To further understand the effectiveness of different affiliate providers and signup methods, determine the conversion rate for each combination.</a:t>
            </a:r>
          </a:p>
          <a:p>
            <a:r>
              <a:rPr lang="en-US" b="1" dirty="0">
                <a:solidFill>
                  <a:schemeClr val="bg1"/>
                </a:solidFill>
              </a:rPr>
              <a:t>Write a SQL query to calculate the conversion rate for each combination of affiliate provider and signup method. Consider a booking as made </a:t>
            </a:r>
          </a:p>
          <a:p>
            <a:r>
              <a:rPr lang="en-US" b="1" dirty="0">
                <a:solidFill>
                  <a:schemeClr val="bg1"/>
                </a:solidFill>
              </a:rPr>
              <a:t>if country_destination is not 'NDF'.</a:t>
            </a:r>
            <a:endParaRPr lang="en-IN" b="1" dirty="0">
              <a:solidFill>
                <a:schemeClr val="bg1"/>
              </a:solidFill>
            </a:endParaRPr>
          </a:p>
        </p:txBody>
      </p:sp>
      <p:pic>
        <p:nvPicPr>
          <p:cNvPr id="5" name="Picture 4">
            <a:extLst>
              <a:ext uri="{FF2B5EF4-FFF2-40B4-BE49-F238E27FC236}">
                <a16:creationId xmlns:a16="http://schemas.microsoft.com/office/drawing/2014/main" id="{54513E07-51C8-3ED1-3DF5-3B08C71AA7FE}"/>
              </a:ext>
            </a:extLst>
          </p:cNvPr>
          <p:cNvPicPr>
            <a:picLocks noChangeAspect="1"/>
          </p:cNvPicPr>
          <p:nvPr/>
        </p:nvPicPr>
        <p:blipFill>
          <a:blip r:embed="rId5"/>
          <a:stretch>
            <a:fillRect/>
          </a:stretch>
        </p:blipFill>
        <p:spPr>
          <a:xfrm>
            <a:off x="1045029" y="2392619"/>
            <a:ext cx="9004040" cy="923576"/>
          </a:xfrm>
          <a:prstGeom prst="rect">
            <a:avLst/>
          </a:prstGeom>
        </p:spPr>
      </p:pic>
      <p:pic>
        <p:nvPicPr>
          <p:cNvPr id="9" name="Picture 8">
            <a:extLst>
              <a:ext uri="{FF2B5EF4-FFF2-40B4-BE49-F238E27FC236}">
                <a16:creationId xmlns:a16="http://schemas.microsoft.com/office/drawing/2014/main" id="{A898C1AB-AA46-2ACC-F727-08006BD05F89}"/>
              </a:ext>
            </a:extLst>
          </p:cNvPr>
          <p:cNvPicPr>
            <a:picLocks noChangeAspect="1"/>
          </p:cNvPicPr>
          <p:nvPr/>
        </p:nvPicPr>
        <p:blipFill>
          <a:blip r:embed="rId6"/>
          <a:stretch>
            <a:fillRect/>
          </a:stretch>
        </p:blipFill>
        <p:spPr>
          <a:xfrm>
            <a:off x="3930078" y="3541805"/>
            <a:ext cx="5544324" cy="2476846"/>
          </a:xfrm>
          <a:prstGeom prst="rect">
            <a:avLst/>
          </a:prstGeom>
        </p:spPr>
      </p:pic>
    </p:spTree>
    <p:extLst>
      <p:ext uri="{BB962C8B-B14F-4D97-AF65-F5344CB8AC3E}">
        <p14:creationId xmlns:p14="http://schemas.microsoft.com/office/powerpoint/2010/main" val="275524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15030-CAF1-5142-2C29-BEA313414B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355992-4419-1F49-CDA2-6A2392A23E33}"/>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432069FE-4B7F-14F7-D506-0056708C5FA2}"/>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330EAFE3-B5B9-F93E-AA10-B9FF8A82902F}"/>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23ED3AAE-D8FE-7422-98DC-9A511D0C666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12BD702-12A2-2277-A764-A1A94E4743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AE7A7747-DAB4-7116-14E3-7D3900DBF2B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9CD6C50F-D617-D288-A8F6-7A20BEFDC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11" name="Picture 10">
            <a:extLst>
              <a:ext uri="{FF2B5EF4-FFF2-40B4-BE49-F238E27FC236}">
                <a16:creationId xmlns:a16="http://schemas.microsoft.com/office/drawing/2014/main" id="{DE6BAC86-BB25-9939-CAEE-07EB94A15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A2A0FE13-7558-E994-9F8E-21BF9D8C4960}"/>
              </a:ext>
            </a:extLst>
          </p:cNvPr>
          <p:cNvSpPr txBox="1"/>
          <p:nvPr/>
        </p:nvSpPr>
        <p:spPr>
          <a:xfrm>
            <a:off x="968354" y="559836"/>
            <a:ext cx="8856781" cy="1200329"/>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Write a SQL query to assess the effectiveness of different marketing channels by calculating the conversion rate for each affiliate channel. </a:t>
            </a:r>
          </a:p>
          <a:p>
            <a:r>
              <a:rPr lang="en-US" b="1" dirty="0">
                <a:solidFill>
                  <a:schemeClr val="bg1"/>
                </a:solidFill>
              </a:rPr>
              <a:t>Consider a booking as made if country_destination is not 'NDF'.</a:t>
            </a:r>
            <a:endParaRPr lang="en-IN" b="1" dirty="0">
              <a:solidFill>
                <a:schemeClr val="bg1"/>
              </a:solidFill>
            </a:endParaRPr>
          </a:p>
        </p:txBody>
      </p:sp>
      <p:pic>
        <p:nvPicPr>
          <p:cNvPr id="10" name="Picture 9">
            <a:extLst>
              <a:ext uri="{FF2B5EF4-FFF2-40B4-BE49-F238E27FC236}">
                <a16:creationId xmlns:a16="http://schemas.microsoft.com/office/drawing/2014/main" id="{40DB7AD9-F650-A62F-1EC8-AAA5432031D5}"/>
              </a:ext>
            </a:extLst>
          </p:cNvPr>
          <p:cNvPicPr>
            <a:picLocks noChangeAspect="1"/>
          </p:cNvPicPr>
          <p:nvPr/>
        </p:nvPicPr>
        <p:blipFill>
          <a:blip r:embed="rId5"/>
          <a:stretch>
            <a:fillRect/>
          </a:stretch>
        </p:blipFill>
        <p:spPr>
          <a:xfrm>
            <a:off x="1073645" y="1994222"/>
            <a:ext cx="9003415" cy="830989"/>
          </a:xfrm>
          <a:prstGeom prst="rect">
            <a:avLst/>
          </a:prstGeom>
        </p:spPr>
      </p:pic>
      <p:pic>
        <p:nvPicPr>
          <p:cNvPr id="14" name="Picture 13">
            <a:extLst>
              <a:ext uri="{FF2B5EF4-FFF2-40B4-BE49-F238E27FC236}">
                <a16:creationId xmlns:a16="http://schemas.microsoft.com/office/drawing/2014/main" id="{B235187A-F56B-559C-0440-0C2A98AEC249}"/>
              </a:ext>
            </a:extLst>
          </p:cNvPr>
          <p:cNvPicPr>
            <a:picLocks noChangeAspect="1"/>
          </p:cNvPicPr>
          <p:nvPr/>
        </p:nvPicPr>
        <p:blipFill>
          <a:blip r:embed="rId6"/>
          <a:stretch>
            <a:fillRect/>
          </a:stretch>
        </p:blipFill>
        <p:spPr>
          <a:xfrm>
            <a:off x="4856777" y="3102625"/>
            <a:ext cx="4648849" cy="2057687"/>
          </a:xfrm>
          <a:prstGeom prst="rect">
            <a:avLst/>
          </a:prstGeom>
        </p:spPr>
      </p:pic>
      <p:pic>
        <p:nvPicPr>
          <p:cNvPr id="16" name="Picture 15">
            <a:extLst>
              <a:ext uri="{FF2B5EF4-FFF2-40B4-BE49-F238E27FC236}">
                <a16:creationId xmlns:a16="http://schemas.microsoft.com/office/drawing/2014/main" id="{2F6E7BAC-E181-094F-266A-64BC1B516591}"/>
              </a:ext>
            </a:extLst>
          </p:cNvPr>
          <p:cNvPicPr>
            <a:picLocks noChangeAspect="1"/>
          </p:cNvPicPr>
          <p:nvPr/>
        </p:nvPicPr>
        <p:blipFill>
          <a:blip r:embed="rId7"/>
          <a:stretch>
            <a:fillRect/>
          </a:stretch>
        </p:blipFill>
        <p:spPr>
          <a:xfrm>
            <a:off x="3271202" y="5497718"/>
            <a:ext cx="6220693" cy="362001"/>
          </a:xfrm>
          <a:prstGeom prst="rect">
            <a:avLst/>
          </a:prstGeom>
        </p:spPr>
      </p:pic>
    </p:spTree>
    <p:extLst>
      <p:ext uri="{BB962C8B-B14F-4D97-AF65-F5344CB8AC3E}">
        <p14:creationId xmlns:p14="http://schemas.microsoft.com/office/powerpoint/2010/main" val="82779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3564255" y="245128"/>
            <a:ext cx="5063490" cy="708210"/>
          </a:xfrm>
        </p:spPr>
        <p:txBody>
          <a:bodyPr/>
          <a:lstStyle/>
          <a:p>
            <a:r>
              <a:rPr lang="en-US" sz="4000" dirty="0"/>
              <a:t>BUSINESS INSIGHTS</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3564255" y="1035697"/>
            <a:ext cx="8322945" cy="7408507"/>
          </a:xfrm>
        </p:spPr>
        <p:txBody>
          <a:bodyPr>
            <a:normAutofit fontScale="92500" lnSpcReduction="10000"/>
          </a:bodyPr>
          <a:lstStyle/>
          <a:p>
            <a:pPr algn="l">
              <a:buFont typeface="Arial" panose="020B0604020202020204" pitchFamily="34" charset="0"/>
              <a:buChar char="•"/>
            </a:pPr>
            <a:r>
              <a:rPr lang="en-US" b="0" i="0" dirty="0">
                <a:solidFill>
                  <a:srgbClr val="1F2328"/>
                </a:solidFill>
                <a:effectLst/>
                <a:latin typeface="-apple-system"/>
              </a:rPr>
              <a:t> 'US’ and 'France' are those destinations where mostly users visited so these countries to be focused on as part of the marketing strategies.</a:t>
            </a:r>
          </a:p>
          <a:p>
            <a:pPr>
              <a:buFont typeface="Arial" panose="020B0604020202020204" pitchFamily="34" charset="0"/>
              <a:buChar char="•"/>
            </a:pPr>
            <a:r>
              <a:rPr lang="en-US" dirty="0">
                <a:solidFill>
                  <a:srgbClr val="1F2328"/>
                </a:solidFill>
                <a:latin typeface="-apple-system"/>
              </a:rPr>
              <a:t> </a:t>
            </a:r>
            <a:r>
              <a:rPr lang="en-US" b="0" i="0" dirty="0">
                <a:solidFill>
                  <a:srgbClr val="1F2328"/>
                </a:solidFill>
                <a:effectLst/>
                <a:latin typeface="-apple-system"/>
              </a:rPr>
              <a:t>'iPhones' are the most common device for users overall, but for users who spend the most time on the platform, 'Mac desktops' dominate. This suggests 'Mac' users might be more engaged in the planning and browsing process.</a:t>
            </a:r>
          </a:p>
          <a:p>
            <a:pPr algn="l">
              <a:buFont typeface="Arial" panose="020B0604020202020204" pitchFamily="34" charset="0"/>
              <a:buChar char="•"/>
            </a:pPr>
            <a:r>
              <a:rPr lang="en-US" b="0" i="0" dirty="0">
                <a:solidFill>
                  <a:srgbClr val="1F2328"/>
                </a:solidFill>
                <a:effectLst/>
                <a:latin typeface="-apple-system"/>
              </a:rPr>
              <a:t> Analyzing sessions by user helps identify "power users" with high session counts and long session durations. Exploring their behavior can provide valuable insights into user journeys and areas for improvement.</a:t>
            </a:r>
          </a:p>
          <a:p>
            <a:pPr algn="l">
              <a:buFont typeface="Arial" panose="020B0604020202020204" pitchFamily="34" charset="0"/>
              <a:buChar char="•"/>
            </a:pPr>
            <a:r>
              <a:rPr lang="en-US" b="0" i="0" dirty="0">
                <a:solidFill>
                  <a:srgbClr val="1F2328"/>
                </a:solidFill>
                <a:effectLst/>
                <a:latin typeface="-apple-system"/>
              </a:rPr>
              <a:t> Most frequent signup method for female users with bookings is 'Basic' and for male users, it is 'Facebook' which can be a good target for marketing efforts.</a:t>
            </a:r>
          </a:p>
          <a:p>
            <a:pPr algn="l">
              <a:buFont typeface="Arial" panose="020B0604020202020204" pitchFamily="34" charset="0"/>
              <a:buChar char="•"/>
            </a:pPr>
            <a:r>
              <a:rPr lang="en-US" b="0" i="0" dirty="0">
                <a:solidFill>
                  <a:srgbClr val="1F2328"/>
                </a:solidFill>
                <a:effectLst/>
                <a:latin typeface="-apple-system"/>
              </a:rPr>
              <a:t> Age group of '30-40' prefers their destination countries are ‘Australia’, 'Netherlands', 'Germany' and '40-more' prefers 'US', 'Portugal’.</a:t>
            </a:r>
          </a:p>
          <a:p>
            <a:pPr algn="l">
              <a:buFont typeface="Arial" panose="020B0604020202020204" pitchFamily="34" charset="0"/>
              <a:buChar char="•"/>
            </a:pPr>
            <a:r>
              <a:rPr lang="en-US" b="0" i="0" dirty="0">
                <a:solidFill>
                  <a:srgbClr val="1F2328"/>
                </a:solidFill>
                <a:effectLst/>
                <a:latin typeface="-apple-system"/>
              </a:rPr>
              <a:t> Total clicks made by organic users are '8469' which helps to assess its overall activity and potential impact.</a:t>
            </a:r>
          </a:p>
          <a:p>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0" y="83975"/>
            <a:ext cx="3228845" cy="6858000"/>
          </a:xfrm>
        </p:spPr>
      </p:pic>
    </p:spTree>
    <p:extLst>
      <p:ext uri="{BB962C8B-B14F-4D97-AF65-F5344CB8AC3E}">
        <p14:creationId xmlns:p14="http://schemas.microsoft.com/office/powerpoint/2010/main" val="29836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76A05-F287-DB09-CE44-17B633413C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5AA8F-7F1B-9E62-7B7A-A5FB23E887BD}"/>
              </a:ext>
            </a:extLst>
          </p:cNvPr>
          <p:cNvSpPr>
            <a:spLocks noGrp="1"/>
          </p:cNvSpPr>
          <p:nvPr>
            <p:ph sz="quarter" idx="16"/>
          </p:nvPr>
        </p:nvSpPr>
        <p:spPr>
          <a:xfrm>
            <a:off x="3433665" y="345233"/>
            <a:ext cx="8453536" cy="8098972"/>
          </a:xfrm>
        </p:spPr>
        <p:txBody>
          <a:bodyPr>
            <a:normAutofit/>
          </a:bodyPr>
          <a:lstStyle/>
          <a:p>
            <a:pPr algn="l">
              <a:buFont typeface="Arial" panose="020B0604020202020204" pitchFamily="34" charset="0"/>
              <a:buChar char="•"/>
            </a:pPr>
            <a:r>
              <a:rPr lang="en-US" b="0" i="0" dirty="0">
                <a:solidFill>
                  <a:srgbClr val="1F2328"/>
                </a:solidFill>
                <a:effectLst/>
                <a:latin typeface="-apple-system"/>
              </a:rPr>
              <a:t> 'Show' and 'Index' are the actions type in which most time was taken by the user sequentially which help optimize the user journey by focusing on significant action pairs on Windows Desktop.</a:t>
            </a:r>
          </a:p>
          <a:p>
            <a:pPr algn="l">
              <a:buFont typeface="Arial" panose="020B0604020202020204" pitchFamily="34" charset="0"/>
              <a:buChar char="•"/>
            </a:pPr>
            <a:r>
              <a:rPr lang="en-US" dirty="0">
                <a:solidFill>
                  <a:srgbClr val="1F2328"/>
                </a:solidFill>
                <a:latin typeface="-apple-system"/>
              </a:rPr>
              <a:t> </a:t>
            </a:r>
            <a:r>
              <a:rPr lang="en-US" b="0" i="0" dirty="0">
                <a:solidFill>
                  <a:srgbClr val="1F2328"/>
                </a:solidFill>
                <a:effectLst/>
                <a:latin typeface="-apple-system"/>
              </a:rPr>
              <a:t>'Untracked' and 'Linked' are the most affiliate channels for user acquisition (conversion rate is the highest) which helps us to inform marketing budget allocation and partnerships.</a:t>
            </a:r>
          </a:p>
          <a:p>
            <a:pPr algn="l">
              <a:buFont typeface="Arial" panose="020B0604020202020204" pitchFamily="34" charset="0"/>
              <a:buChar char="•"/>
            </a:pPr>
            <a:r>
              <a:rPr lang="en-US" b="0" i="0" dirty="0">
                <a:solidFill>
                  <a:srgbClr val="1F2328"/>
                </a:solidFill>
                <a:effectLst/>
                <a:latin typeface="-apple-system"/>
              </a:rPr>
              <a:t> Combination of affiliate provider and signup method is ‘Pad-mapper' and 'Facebook' which gives the highest conversion rate and hence it is the best to tailor user acquisition strategies for specific demographics and marketing channels.</a:t>
            </a:r>
          </a:p>
          <a:p>
            <a:br>
              <a:rPr lang="en-US" dirty="0"/>
            </a:br>
            <a:r>
              <a:rPr lang="en-US" b="0" i="0" dirty="0">
                <a:solidFill>
                  <a:srgbClr val="1F2328"/>
                </a:solidFill>
                <a:effectLst/>
                <a:latin typeface="-apple-system"/>
              </a:rPr>
              <a:t> </a:t>
            </a:r>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br>
              <a:rPr lang="en-US" dirty="0"/>
            </a:br>
            <a:endParaRPr lang="en-US" b="0" i="0" dirty="0">
              <a:solidFill>
                <a:srgbClr val="1F2328"/>
              </a:solidFill>
              <a:effectLst/>
              <a:latin typeface="-apple-system"/>
            </a:endParaRPr>
          </a:p>
          <a:p>
            <a:endParaRPr lang="en-US" dirty="0"/>
          </a:p>
        </p:txBody>
      </p:sp>
      <p:pic>
        <p:nvPicPr>
          <p:cNvPr id="5" name="Picture Placeholder 52" descr="Hanging lightbulbs">
            <a:extLst>
              <a:ext uri="{FF2B5EF4-FFF2-40B4-BE49-F238E27FC236}">
                <a16:creationId xmlns:a16="http://schemas.microsoft.com/office/drawing/2014/main" id="{FC99E4D5-E846-1E1B-A92A-EC59BDEE926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0" y="83975"/>
            <a:ext cx="3228845" cy="6858000"/>
          </a:xfrm>
        </p:spPr>
      </p:pic>
    </p:spTree>
    <p:extLst>
      <p:ext uri="{BB962C8B-B14F-4D97-AF65-F5344CB8AC3E}">
        <p14:creationId xmlns:p14="http://schemas.microsoft.com/office/powerpoint/2010/main" val="302996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5523" y="422344"/>
            <a:ext cx="9585338" cy="1527754"/>
          </a:xfrm>
        </p:spPr>
        <p:txBody>
          <a:bodyPr/>
          <a:lstStyle/>
          <a:p>
            <a:r>
              <a:rPr lang="en-US" i="0" dirty="0">
                <a:solidFill>
                  <a:srgbClr val="1F2328"/>
                </a:solidFill>
                <a:effectLst/>
                <a:latin typeface="-apple-system"/>
              </a:rPr>
              <a:t>Recommendations based on the insights:</a:t>
            </a:r>
            <a:endParaRPr lang="en-US" dirty="0"/>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416629"/>
            <a:ext cx="11596478" cy="6540759"/>
          </a:xfrm>
        </p:spPr>
        <p:txBody>
          <a:bodyPr>
            <a:noAutofit/>
          </a:bodyPr>
          <a:lstStyle/>
          <a:p>
            <a:pPr algn="l">
              <a:buFont typeface="Arial" panose="020B0604020202020204" pitchFamily="34" charset="0"/>
              <a:buChar char="•"/>
            </a:pPr>
            <a:r>
              <a:rPr lang="en-US" sz="400" b="0" i="0" dirty="0">
                <a:solidFill>
                  <a:srgbClr val="1F2328"/>
                </a:solidFill>
                <a:effectLst/>
                <a:latin typeface="-apple-system"/>
              </a:rPr>
              <a:t> </a:t>
            </a:r>
            <a:r>
              <a:rPr lang="en-US" sz="1800" b="0" i="0" dirty="0">
                <a:solidFill>
                  <a:srgbClr val="1F2328"/>
                </a:solidFill>
                <a:effectLst/>
                <a:latin typeface="-apple-system"/>
              </a:rPr>
              <a:t>Cater the interface to browsing and planning activities, potentially on larger screens.</a:t>
            </a:r>
          </a:p>
          <a:p>
            <a:pPr algn="l">
              <a:buFont typeface="Arial" panose="020B0604020202020204" pitchFamily="34" charset="0"/>
              <a:buChar char="•"/>
            </a:pPr>
            <a:r>
              <a:rPr lang="en-US" sz="1800" b="0" i="0" dirty="0">
                <a:solidFill>
                  <a:srgbClr val="1F2328"/>
                </a:solidFill>
                <a:effectLst/>
                <a:latin typeface="-apple-system"/>
              </a:rPr>
              <a:t> Analyze and understand power user behavior to identify potential pain points and areas for improvement.</a:t>
            </a:r>
          </a:p>
          <a:p>
            <a:pPr algn="l">
              <a:buFont typeface="Arial" panose="020B0604020202020204" pitchFamily="34" charset="0"/>
              <a:buChar char="•"/>
            </a:pPr>
            <a:r>
              <a:rPr lang="en-US" sz="1800" b="0" i="0" dirty="0">
                <a:solidFill>
                  <a:srgbClr val="1F2328"/>
                </a:solidFill>
                <a:effectLst/>
                <a:latin typeface="-apple-system"/>
              </a:rPr>
              <a:t> Use location and user demographics to tailor marketing campaigns for specific regions and user groups.</a:t>
            </a:r>
          </a:p>
          <a:p>
            <a:pPr algn="l">
              <a:buFont typeface="Arial" panose="020B0604020202020204" pitchFamily="34" charset="0"/>
              <a:buChar char="•"/>
            </a:pPr>
            <a:r>
              <a:rPr lang="en-US" sz="1800" b="0" i="0" dirty="0">
                <a:solidFill>
                  <a:srgbClr val="1F2328"/>
                </a:solidFill>
                <a:effectLst/>
                <a:latin typeface="-apple-system"/>
              </a:rPr>
              <a:t> Promote the most effective signup methods for different user segments based on demographics or referral sources.</a:t>
            </a:r>
          </a:p>
          <a:p>
            <a:pPr algn="l">
              <a:buFont typeface="Arial" panose="020B0604020202020204" pitchFamily="34" charset="0"/>
              <a:buChar char="•"/>
            </a:pPr>
            <a:r>
              <a:rPr lang="en-IN" b="0" i="0" dirty="0">
                <a:solidFill>
                  <a:srgbClr val="1F2328"/>
                </a:solidFill>
                <a:effectLst/>
                <a:latin typeface="-apple-system"/>
              </a:rPr>
              <a:t> Implement strategies to encourage organic user engagement and conversion.</a:t>
            </a:r>
          </a:p>
          <a:p>
            <a:pPr algn="l">
              <a:buFont typeface="Arial" panose="020B0604020202020204" pitchFamily="34" charset="0"/>
              <a:buChar char="•"/>
            </a:pPr>
            <a:r>
              <a:rPr lang="en-US" b="0" i="0" dirty="0">
                <a:solidFill>
                  <a:srgbClr val="1F2328"/>
                </a:solidFill>
                <a:effectLst/>
                <a:latin typeface="-apple-system"/>
              </a:rPr>
              <a:t>Analyze actions with low average time spent and consider content or interface improvements.</a:t>
            </a:r>
          </a:p>
          <a:p>
            <a:pPr algn="l">
              <a:buFont typeface="Arial" panose="020B0604020202020204" pitchFamily="34" charset="0"/>
              <a:buChar char="•"/>
            </a:pPr>
            <a:r>
              <a:rPr lang="en-US" b="0" i="0" dirty="0">
                <a:solidFill>
                  <a:srgbClr val="1F2328"/>
                </a:solidFill>
                <a:effectLst/>
                <a:latin typeface="-apple-system"/>
              </a:rPr>
              <a:t> Allocate marketing budget and resources to affiliate channels with the highest conversion rates.</a:t>
            </a:r>
          </a:p>
          <a:p>
            <a:pPr algn="l">
              <a:buFont typeface="Arial" panose="020B0604020202020204" pitchFamily="34" charset="0"/>
              <a:buChar char="•"/>
            </a:pPr>
            <a:r>
              <a:rPr lang="en-US" dirty="0">
                <a:solidFill>
                  <a:srgbClr val="1F2328"/>
                </a:solidFill>
                <a:latin typeface="-apple-system"/>
              </a:rPr>
              <a:t> </a:t>
            </a:r>
            <a:r>
              <a:rPr lang="en-US" b="0" i="0" dirty="0">
                <a:solidFill>
                  <a:srgbClr val="1F2328"/>
                </a:solidFill>
                <a:effectLst/>
                <a:latin typeface="-apple-system"/>
              </a:rPr>
              <a:t>Test different signup methods for each affiliate provider to optimize conversion rates.</a:t>
            </a:r>
          </a:p>
          <a:p>
            <a:pPr algn="l"/>
            <a:endParaRPr lang="en-US" sz="11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IN" sz="400" b="0" i="0" dirty="0">
              <a:solidFill>
                <a:srgbClr val="1F2328"/>
              </a:solidFill>
              <a:effectLst/>
              <a:latin typeface="-apple-system"/>
            </a:endParaRPr>
          </a:p>
          <a:p>
            <a:br>
              <a:rPr lang="en-IN"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b="0" i="0" dirty="0">
              <a:solidFill>
                <a:srgbClr val="1F2328"/>
              </a:solidFill>
              <a:effectLst/>
              <a:latin typeface="-apple-system"/>
            </a:endParaRPr>
          </a:p>
          <a:p>
            <a:br>
              <a:rPr lang="en-US" sz="400" dirty="0"/>
            </a:br>
            <a:endParaRPr lang="en-US" sz="400" dirty="0"/>
          </a:p>
        </p:txBody>
      </p:sp>
    </p:spTree>
    <p:extLst>
      <p:ext uri="{BB962C8B-B14F-4D97-AF65-F5344CB8AC3E}">
        <p14:creationId xmlns:p14="http://schemas.microsoft.com/office/powerpoint/2010/main" val="185076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7747" cy="3876966"/>
          </a:xfrm>
        </p:spPr>
        <p:txBody>
          <a:bodyPr tIns="457200"/>
          <a:lstStyle/>
          <a:p>
            <a:r>
              <a:rPr lang="en-US" dirty="0"/>
              <a:t>Introduction</a:t>
            </a:r>
          </a:p>
          <a:p>
            <a:r>
              <a:rPr lang="en-US" dirty="0"/>
              <a:t>Overview</a:t>
            </a:r>
          </a:p>
          <a:p>
            <a:r>
              <a:rPr lang="en-US" dirty="0"/>
              <a:t>Objectives</a:t>
            </a:r>
          </a:p>
          <a:p>
            <a:r>
              <a:rPr lang="en-US" dirty="0"/>
              <a:t>Dataset Details</a:t>
            </a:r>
          </a:p>
          <a:p>
            <a:r>
              <a:rPr lang="en-US" dirty="0"/>
              <a:t>Data Analysis In MySQL</a:t>
            </a:r>
          </a:p>
          <a:p>
            <a:r>
              <a:rPr lang="en-US" dirty="0"/>
              <a:t>Business Insights</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1079552" y="4795935"/>
            <a:ext cx="7392644" cy="1772816"/>
          </a:xfrm>
        </p:spPr>
        <p:txBody>
          <a:bodyPr/>
          <a:lstStyle/>
          <a:p>
            <a:r>
              <a:rPr lang="en-US" sz="2000" dirty="0"/>
              <a:t>+91-8958936840</a:t>
            </a:r>
          </a:p>
          <a:p>
            <a:r>
              <a:rPr lang="en-US" sz="2000" dirty="0">
                <a:hlinkClick r:id="rId3"/>
              </a:rPr>
              <a:t>surabhigoyal198@gmail.com</a:t>
            </a:r>
            <a:endParaRPr lang="en-US" sz="2000" dirty="0"/>
          </a:p>
          <a:p>
            <a:r>
              <a:rPr lang="en-US" sz="2000" dirty="0">
                <a:hlinkClick r:id="rId4"/>
              </a:rPr>
              <a:t>https://github.com/SurabhiGoyal-Coder</a:t>
            </a:r>
            <a:endParaRPr lang="en-US" sz="2000" dirty="0"/>
          </a:p>
          <a:p>
            <a:r>
              <a:rPr lang="en-US" sz="2000" dirty="0"/>
              <a:t>https://www.linkedin.com/in/surabhi-goyal-36154a207</a:t>
            </a:r>
          </a:p>
          <a:p>
            <a:endParaRPr lang="en-US" sz="2000" dirty="0"/>
          </a:p>
          <a:p>
            <a:endParaRPr lang="en-US" sz="2000" dirty="0"/>
          </a:p>
        </p:txBody>
      </p:sp>
      <p:pic>
        <p:nvPicPr>
          <p:cNvPr id="5" name="Picture 4">
            <a:extLst>
              <a:ext uri="{FF2B5EF4-FFF2-40B4-BE49-F238E27FC236}">
                <a16:creationId xmlns:a16="http://schemas.microsoft.com/office/drawing/2014/main" id="{96FE6D55-4DE6-7029-E90D-D17959918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786" y="4254759"/>
            <a:ext cx="614689" cy="2062065"/>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29252-27AB-0465-FB81-2B91905FF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FC34DC-F1B3-06EE-3241-C39BE5F7469D}"/>
              </a:ext>
            </a:extLst>
          </p:cNvPr>
          <p:cNvSpPr>
            <a:spLocks noGrp="1"/>
          </p:cNvSpPr>
          <p:nvPr>
            <p:ph type="title"/>
          </p:nvPr>
        </p:nvSpPr>
        <p:spPr>
          <a:xfrm>
            <a:off x="631048" y="746449"/>
            <a:ext cx="6208291" cy="1119673"/>
          </a:xfrm>
        </p:spPr>
        <p:txBody>
          <a:bodyPr>
            <a:normAutofit fontScale="90000"/>
          </a:bodyPr>
          <a:lstStyle/>
          <a:p>
            <a:r>
              <a:rPr lang="en-US" sz="4000" dirty="0">
                <a:latin typeface="Arial" panose="020B0604020202020204" pitchFamily="34" charset="0"/>
                <a:cs typeface="Arial" panose="020B0604020202020204" pitchFamily="34" charset="0"/>
              </a:rPr>
              <a:t>INTRODUCING</a:t>
            </a: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SURABHI GOYAL</a:t>
            </a:r>
          </a:p>
        </p:txBody>
      </p:sp>
      <p:sp>
        <p:nvSpPr>
          <p:cNvPr id="3" name="Text Placeholder 2">
            <a:extLst>
              <a:ext uri="{FF2B5EF4-FFF2-40B4-BE49-F238E27FC236}">
                <a16:creationId xmlns:a16="http://schemas.microsoft.com/office/drawing/2014/main" id="{DC147681-BFA1-68EE-36B8-B9E76F00D1C8}"/>
              </a:ext>
            </a:extLst>
          </p:cNvPr>
          <p:cNvSpPr>
            <a:spLocks noGrp="1"/>
          </p:cNvSpPr>
          <p:nvPr>
            <p:ph sz="quarter" idx="13"/>
          </p:nvPr>
        </p:nvSpPr>
        <p:spPr>
          <a:xfrm>
            <a:off x="631049" y="2127380"/>
            <a:ext cx="6656160" cy="4096139"/>
          </a:xfrm>
        </p:spPr>
        <p:txBody>
          <a:bodyPr tIns="457200">
            <a:normAutofit/>
          </a:bodyPr>
          <a:lstStyle/>
          <a:p>
            <a:pPr marL="0" indent="0">
              <a:buNone/>
            </a:pPr>
            <a:r>
              <a:rPr lang="en-US" sz="2800" dirty="0">
                <a:latin typeface="Arial" panose="020B0604020202020204" pitchFamily="34" charset="0"/>
                <a:cs typeface="Arial" panose="020B0604020202020204" pitchFamily="34" charset="0"/>
              </a:rPr>
              <a:t>Result-oriented Data Analyst with a proven ability to extract meaningful insights from complex data. Skilled in SQL, Python, and data visualization tools, I leverage statistical analysis and data mining techniques to drive business decisions.</a:t>
            </a:r>
          </a:p>
        </p:txBody>
      </p:sp>
    </p:spTree>
    <p:extLst>
      <p:ext uri="{BB962C8B-B14F-4D97-AF65-F5344CB8AC3E}">
        <p14:creationId xmlns:p14="http://schemas.microsoft.com/office/powerpoint/2010/main" val="52780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E3A4-1BA9-88E8-745F-AF018A0F8E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F2EE255-691A-15AA-469A-C36C36913DAF}"/>
              </a:ext>
            </a:extLst>
          </p:cNvPr>
          <p:cNvSpPr>
            <a:spLocks noGrp="1"/>
          </p:cNvSpPr>
          <p:nvPr>
            <p:ph type="title"/>
          </p:nvPr>
        </p:nvSpPr>
        <p:spPr>
          <a:xfrm>
            <a:off x="594360" y="102875"/>
            <a:ext cx="10873740" cy="1680205"/>
          </a:xfrm>
        </p:spPr>
        <p:txBody>
          <a:bodyPr/>
          <a:lstStyle/>
          <a:p>
            <a:r>
              <a:rPr lang="en-IN" sz="4400" b="1" i="0" dirty="0">
                <a:solidFill>
                  <a:srgbClr val="1F1F1F"/>
                </a:solidFill>
                <a:effectLst/>
                <a:latin typeface="Arial" panose="020B0604020202020204" pitchFamily="34" charset="0"/>
              </a:rPr>
              <a:t>OVERVIEW</a:t>
            </a:r>
            <a:endParaRPr lang="en-US" dirty="0"/>
          </a:p>
        </p:txBody>
      </p:sp>
      <p:sp>
        <p:nvSpPr>
          <p:cNvPr id="7" name="Text Placeholder 6">
            <a:extLst>
              <a:ext uri="{FF2B5EF4-FFF2-40B4-BE49-F238E27FC236}">
                <a16:creationId xmlns:a16="http://schemas.microsoft.com/office/drawing/2014/main" id="{26BA9494-59F8-59E6-D99D-7DCBBD9015B8}"/>
              </a:ext>
            </a:extLst>
          </p:cNvPr>
          <p:cNvSpPr>
            <a:spLocks noGrp="1"/>
          </p:cNvSpPr>
          <p:nvPr>
            <p:ph sz="quarter" idx="13"/>
          </p:nvPr>
        </p:nvSpPr>
        <p:spPr>
          <a:xfrm>
            <a:off x="2220686" y="2281238"/>
            <a:ext cx="9247414" cy="3279807"/>
          </a:xfrm>
        </p:spPr>
        <p:txBody>
          <a:bodyPr>
            <a:normAutofit/>
          </a:bodyPr>
          <a:lstStyle/>
          <a:p>
            <a:pPr marL="0" indent="0">
              <a:buNone/>
            </a:pPr>
            <a:r>
              <a:rPr lang="en-US" sz="2400" b="1" i="0" dirty="0">
                <a:solidFill>
                  <a:srgbClr val="1F1F1F"/>
                </a:solidFill>
                <a:effectLst/>
                <a:latin typeface="Arial" panose="020B0604020202020204" pitchFamily="34" charset="0"/>
              </a:rPr>
              <a:t>The project involves leveraging extensive databases within a dynamic e-commerce company to extract actionable insights. The objective is to inform key departments-such as marketing and supply chain-on strategic decisions that optimize operations, improve customer satisfaction, and enhance sales performance. This initiative aims to utilize data analysis to drive forward the company's business strategies effectively.</a:t>
            </a:r>
            <a:endParaRPr lang="en-US" sz="2400" b="1" dirty="0"/>
          </a:p>
          <a:p>
            <a:endParaRPr lang="en-US" dirty="0"/>
          </a:p>
        </p:txBody>
      </p:sp>
      <p:grpSp>
        <p:nvGrpSpPr>
          <p:cNvPr id="19" name="Group 18">
            <a:extLst>
              <a:ext uri="{FF2B5EF4-FFF2-40B4-BE49-F238E27FC236}">
                <a16:creationId xmlns:a16="http://schemas.microsoft.com/office/drawing/2014/main" id="{8E644F69-D676-E56A-5A62-E06533657E0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8A74CEB-5EDE-F5AA-886A-F9EF9EF2777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C82AE436-F517-E8D7-A767-58466594BE0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EB39874-12E4-1778-CBA4-81D62461C5E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9862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CC8C-31D8-19FA-1D8D-D2C038611F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4B39CD1-3F0B-A9ED-51D8-28262F54B9BA}"/>
              </a:ext>
            </a:extLst>
          </p:cNvPr>
          <p:cNvSpPr>
            <a:spLocks noGrp="1"/>
          </p:cNvSpPr>
          <p:nvPr>
            <p:ph type="title"/>
          </p:nvPr>
        </p:nvSpPr>
        <p:spPr>
          <a:xfrm>
            <a:off x="594360" y="102875"/>
            <a:ext cx="10873740" cy="1680205"/>
          </a:xfrm>
        </p:spPr>
        <p:txBody>
          <a:bodyPr/>
          <a:lstStyle/>
          <a:p>
            <a:r>
              <a:rPr lang="en-IN" sz="4000" i="0" dirty="0">
                <a:solidFill>
                  <a:srgbClr val="1F2328"/>
                </a:solidFill>
                <a:effectLst/>
                <a:latin typeface="Arial" panose="020B0604020202020204" pitchFamily="34" charset="0"/>
                <a:cs typeface="Arial" panose="020B0604020202020204" pitchFamily="34" charset="0"/>
              </a:rPr>
              <a:t>OBJECTIVES</a:t>
            </a:r>
            <a:endParaRPr lang="en-US" sz="40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9D4F02E1-E540-C311-A44E-25138389AF9A}"/>
              </a:ext>
            </a:extLst>
          </p:cNvPr>
          <p:cNvSpPr>
            <a:spLocks noGrp="1"/>
          </p:cNvSpPr>
          <p:nvPr>
            <p:ph sz="quarter" idx="13"/>
          </p:nvPr>
        </p:nvSpPr>
        <p:spPr>
          <a:xfrm>
            <a:off x="2313992" y="2425769"/>
            <a:ext cx="9079463" cy="3415782"/>
          </a:xfrm>
        </p:spPr>
        <p:txBody>
          <a:bodyPr>
            <a:normAutofit lnSpcReduction="10000"/>
          </a:bodyPr>
          <a:lstStyle/>
          <a:p>
            <a:pPr algn="l">
              <a:buFont typeface="Arial" panose="020B0604020202020204" pitchFamily="34" charset="0"/>
              <a:buChar char="•"/>
            </a:pPr>
            <a:r>
              <a:rPr lang="en-US" sz="2400" b="1" i="0" dirty="0">
                <a:solidFill>
                  <a:srgbClr val="1F2328"/>
                </a:solidFill>
                <a:effectLst/>
                <a:latin typeface="-apple-system"/>
              </a:rPr>
              <a:t>User Behavior and Engagement: Identify key user segments based on demographics, behavior, and preferences.</a:t>
            </a:r>
          </a:p>
          <a:p>
            <a:pPr algn="l">
              <a:buFont typeface="Arial" panose="020B0604020202020204" pitchFamily="34" charset="0"/>
              <a:buChar char="•"/>
            </a:pPr>
            <a:r>
              <a:rPr lang="en-US" sz="2400" b="1" i="0" dirty="0">
                <a:solidFill>
                  <a:srgbClr val="1F2328"/>
                </a:solidFill>
                <a:effectLst/>
                <a:latin typeface="-apple-system"/>
              </a:rPr>
              <a:t>Geographic Insights: Analyze geographic distribution of users to identify key markets.</a:t>
            </a:r>
          </a:p>
          <a:p>
            <a:pPr algn="l">
              <a:buFont typeface="Arial" panose="020B0604020202020204" pitchFamily="34" charset="0"/>
              <a:buChar char="•"/>
            </a:pPr>
            <a:r>
              <a:rPr lang="en-US" sz="2400" b="1" i="0" dirty="0">
                <a:solidFill>
                  <a:srgbClr val="1F2328"/>
                </a:solidFill>
                <a:effectLst/>
                <a:latin typeface="-apple-system"/>
              </a:rPr>
              <a:t>Sales Optimization: Analyzing sales data to identify trends, opportunities, and areas for improvement.</a:t>
            </a:r>
          </a:p>
          <a:p>
            <a:pPr algn="l">
              <a:buFont typeface="Arial" panose="020B0604020202020204" pitchFamily="34" charset="0"/>
              <a:buChar char="•"/>
            </a:pPr>
            <a:r>
              <a:rPr lang="en-US" sz="2400" b="1" i="0" dirty="0">
                <a:solidFill>
                  <a:srgbClr val="1F2328"/>
                </a:solidFill>
                <a:effectLst/>
                <a:latin typeface="-apple-system"/>
              </a:rPr>
              <a:t>Platform Performance: Track key performance indicators (KPIs) such as booking rates, conversion rates, and revenue.</a:t>
            </a:r>
          </a:p>
          <a:p>
            <a:pPr marL="0" indent="0">
              <a:buNone/>
            </a:pPr>
            <a:endParaRPr lang="en-US" dirty="0"/>
          </a:p>
          <a:p>
            <a:endParaRPr lang="en-US" dirty="0"/>
          </a:p>
        </p:txBody>
      </p:sp>
      <p:grpSp>
        <p:nvGrpSpPr>
          <p:cNvPr id="19" name="Group 18">
            <a:extLst>
              <a:ext uri="{FF2B5EF4-FFF2-40B4-BE49-F238E27FC236}">
                <a16:creationId xmlns:a16="http://schemas.microsoft.com/office/drawing/2014/main" id="{27FA3F80-2446-024D-3DE5-18C4620CAB95}"/>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2996367D-49EF-5C01-E9DF-ADBC56D4276F}"/>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CF9A3785-FACE-E928-AD09-7E07BE46E26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E30A5CD8-47A6-6638-3C33-9759146597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3906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C0E5-B97D-2212-D69A-F636CF9E96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D580422-5AD2-AAAF-091B-E0FD475DBFB1}"/>
              </a:ext>
            </a:extLst>
          </p:cNvPr>
          <p:cNvSpPr>
            <a:spLocks noGrp="1"/>
          </p:cNvSpPr>
          <p:nvPr>
            <p:ph type="title"/>
          </p:nvPr>
        </p:nvSpPr>
        <p:spPr>
          <a:xfrm>
            <a:off x="594360" y="102875"/>
            <a:ext cx="10873740" cy="1680205"/>
          </a:xfrm>
        </p:spPr>
        <p:txBody>
          <a:bodyPr/>
          <a:lstStyle/>
          <a:p>
            <a:r>
              <a:rPr lang="en-IN" sz="4000" i="0" dirty="0">
                <a:solidFill>
                  <a:srgbClr val="1F2328"/>
                </a:solidFill>
                <a:effectLst/>
                <a:latin typeface="Arial" panose="020B0604020202020204" pitchFamily="34" charset="0"/>
                <a:cs typeface="Arial" panose="020B0604020202020204" pitchFamily="34" charset="0"/>
              </a:rPr>
              <a:t>DATASET DETAILS</a:t>
            </a:r>
            <a:endParaRPr lang="en-US" sz="40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E6B222AF-5E98-89FC-0378-DB3D4713F088}"/>
              </a:ext>
            </a:extLst>
          </p:cNvPr>
          <p:cNvSpPr>
            <a:spLocks noGrp="1"/>
          </p:cNvSpPr>
          <p:nvPr>
            <p:ph sz="quarter" idx="13"/>
          </p:nvPr>
        </p:nvSpPr>
        <p:spPr>
          <a:xfrm>
            <a:off x="2313992" y="2425768"/>
            <a:ext cx="9154108" cy="3704443"/>
          </a:xfrm>
        </p:spPr>
        <p:txBody>
          <a:bodyPr>
            <a:normAutofit/>
          </a:bodyPr>
          <a:lstStyle/>
          <a:p>
            <a:pPr algn="l">
              <a:buFont typeface="Arial" panose="020B0604020202020204" pitchFamily="34" charset="0"/>
              <a:buChar char="•"/>
            </a:pPr>
            <a:r>
              <a:rPr lang="en-IN" sz="2200" b="1" i="0" dirty="0">
                <a:solidFill>
                  <a:srgbClr val="0070C0"/>
                </a:solidFill>
                <a:effectLst/>
                <a:latin typeface="-apple-system"/>
              </a:rPr>
              <a:t>Users Table: </a:t>
            </a:r>
            <a:r>
              <a:rPr lang="en-US" sz="2200" b="1" i="0" dirty="0">
                <a:solidFill>
                  <a:srgbClr val="1F2328"/>
                </a:solidFill>
                <a:effectLst/>
                <a:latin typeface="-apple-system"/>
              </a:rPr>
              <a:t>This table contains comprehensive user data for a travel or booking platform, encompassing personal details, account information, marketing interactions, device usage, and travel preferences.</a:t>
            </a:r>
          </a:p>
          <a:p>
            <a:pPr algn="l">
              <a:buFont typeface="Arial" panose="020B0604020202020204" pitchFamily="34" charset="0"/>
              <a:buChar char="•"/>
            </a:pPr>
            <a:r>
              <a:rPr lang="en-IN" sz="2200" b="1" i="0" dirty="0">
                <a:solidFill>
                  <a:schemeClr val="accent6">
                    <a:lumMod val="75000"/>
                  </a:schemeClr>
                </a:solidFill>
                <a:effectLst/>
                <a:latin typeface="Arial" panose="020B0604020202020204" pitchFamily="34" charset="0"/>
                <a:cs typeface="Arial" panose="020B0604020202020204" pitchFamily="34" charset="0"/>
              </a:rPr>
              <a:t>Sessions Table:</a:t>
            </a:r>
            <a:r>
              <a:rPr lang="en-US" sz="2200" b="1" i="0" dirty="0">
                <a:solidFill>
                  <a:schemeClr val="accent6">
                    <a:lumMod val="75000"/>
                  </a:schemeClr>
                </a:solidFill>
                <a:effectLst/>
                <a:latin typeface="Arial" panose="020B0604020202020204" pitchFamily="34" charset="0"/>
                <a:cs typeface="Arial" panose="020B0604020202020204" pitchFamily="34" charset="0"/>
              </a:rPr>
              <a:t> </a:t>
            </a:r>
            <a:r>
              <a:rPr lang="en-US" sz="2200" b="1" i="0" dirty="0">
                <a:solidFill>
                  <a:srgbClr val="1F2328"/>
                </a:solidFill>
                <a:effectLst/>
                <a:latin typeface="-apple-system"/>
              </a:rPr>
              <a:t>Analyze geographic distribution of users to identify key markets.</a:t>
            </a:r>
          </a:p>
          <a:p>
            <a:pPr algn="l">
              <a:buFont typeface="Arial" panose="020B0604020202020204" pitchFamily="34" charset="0"/>
              <a:buChar char="•"/>
            </a:pPr>
            <a:r>
              <a:rPr lang="en-IN" sz="2200" b="1" i="0" dirty="0">
                <a:solidFill>
                  <a:schemeClr val="accent5">
                    <a:lumMod val="75000"/>
                  </a:schemeClr>
                </a:solidFill>
                <a:effectLst/>
                <a:latin typeface="Arial" panose="020B0604020202020204" pitchFamily="34" charset="0"/>
                <a:cs typeface="Arial" panose="020B0604020202020204" pitchFamily="34" charset="0"/>
              </a:rPr>
              <a:t>Countries Table: </a:t>
            </a:r>
            <a:r>
              <a:rPr lang="en-US" sz="2200" b="1" i="0" dirty="0">
                <a:solidFill>
                  <a:srgbClr val="1F2328"/>
                </a:solidFill>
                <a:effectLst/>
                <a:latin typeface="-apple-system"/>
              </a:rPr>
              <a:t>This table provides insights into destination countries, including their geographical locations, distances from users, area sizes, primary languages spoken, and a measure of language similarity. </a:t>
            </a:r>
            <a:endParaRPr lang="en-US" sz="2200" b="1" dirty="0"/>
          </a:p>
          <a:p>
            <a:endParaRPr lang="en-US" dirty="0"/>
          </a:p>
        </p:txBody>
      </p:sp>
      <p:grpSp>
        <p:nvGrpSpPr>
          <p:cNvPr id="19" name="Group 18">
            <a:extLst>
              <a:ext uri="{FF2B5EF4-FFF2-40B4-BE49-F238E27FC236}">
                <a16:creationId xmlns:a16="http://schemas.microsoft.com/office/drawing/2014/main" id="{3E3BABD9-844B-FC15-08CA-3B72C2E553C7}"/>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57055C67-7B3D-AA05-F64E-E96BB794B2B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226BF616-1A13-16D1-8C6A-4DA43EE5231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C3A9B892-A962-C8CB-0074-E2F0A1BDDB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33924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DATA ANALYSIS IN </a:t>
            </a:r>
            <a:br>
              <a:rPr lang="en-US" dirty="0"/>
            </a:br>
            <a:r>
              <a:rPr lang="en-US" dirty="0"/>
              <a:t>MYSQL</a:t>
            </a:r>
          </a:p>
        </p:txBody>
      </p:sp>
      <p:pic>
        <p:nvPicPr>
          <p:cNvPr id="12" name="Picture Placeholder 4">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11113"/>
            <a:ext cx="5791200" cy="6880226"/>
          </a:xfrm>
        </p:spPr>
      </p:pic>
    </p:spTree>
    <p:extLst>
      <p:ext uri="{BB962C8B-B14F-4D97-AF65-F5344CB8AC3E}">
        <p14:creationId xmlns:p14="http://schemas.microsoft.com/office/powerpoint/2010/main" val="144087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57DBF116-1331-B14F-0DFB-6F4A9FB06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11" name="Picture 10">
            <a:extLst>
              <a:ext uri="{FF2B5EF4-FFF2-40B4-BE49-F238E27FC236}">
                <a16:creationId xmlns:a16="http://schemas.microsoft.com/office/drawing/2014/main" id="{0FC1032C-B875-D0D4-1704-738D0F5E9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EE7D4DEE-6E97-A4E0-5624-4188AE72D77F}"/>
              </a:ext>
            </a:extLst>
          </p:cNvPr>
          <p:cNvSpPr txBox="1"/>
          <p:nvPr/>
        </p:nvSpPr>
        <p:spPr>
          <a:xfrm>
            <a:off x="968354" y="559836"/>
            <a:ext cx="8856781" cy="1754326"/>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Identify the top 5 most active users who have spent more than 10,000 seconds on at least one session. </a:t>
            </a:r>
          </a:p>
          <a:p>
            <a:r>
              <a:rPr lang="en-US" b="1" dirty="0">
                <a:solidFill>
                  <a:schemeClr val="bg1"/>
                </a:solidFill>
              </a:rPr>
              <a:t>'Most active' is defined as having the highest number of sessions. </a:t>
            </a:r>
          </a:p>
          <a:p>
            <a:r>
              <a:rPr lang="en-US" b="1" dirty="0">
                <a:solidFill>
                  <a:schemeClr val="bg1"/>
                </a:solidFill>
              </a:rPr>
              <a:t>This will help you analyze user session data to find a potential correlation between session duration and user activity.</a:t>
            </a:r>
            <a:endParaRPr lang="en-IN" b="1" dirty="0">
              <a:solidFill>
                <a:schemeClr val="bg1"/>
              </a:solidFill>
            </a:endParaRPr>
          </a:p>
        </p:txBody>
      </p:sp>
      <p:pic>
        <p:nvPicPr>
          <p:cNvPr id="15" name="Picture 14">
            <a:extLst>
              <a:ext uri="{FF2B5EF4-FFF2-40B4-BE49-F238E27FC236}">
                <a16:creationId xmlns:a16="http://schemas.microsoft.com/office/drawing/2014/main" id="{86164228-8BB9-5452-A6B4-D48F289D2B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326" y="2382752"/>
            <a:ext cx="9765050" cy="921919"/>
          </a:xfrm>
          <a:prstGeom prst="rect">
            <a:avLst/>
          </a:prstGeom>
        </p:spPr>
      </p:pic>
      <p:pic>
        <p:nvPicPr>
          <p:cNvPr id="17" name="Picture 16">
            <a:extLst>
              <a:ext uri="{FF2B5EF4-FFF2-40B4-BE49-F238E27FC236}">
                <a16:creationId xmlns:a16="http://schemas.microsoft.com/office/drawing/2014/main" id="{36A497D6-FECE-BB66-382F-45A83893A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2664" y="3648075"/>
            <a:ext cx="2128935" cy="2193475"/>
          </a:xfrm>
          <a:prstGeom prst="rect">
            <a:avLst/>
          </a:prstGeom>
        </p:spPr>
      </p:pic>
    </p:spTree>
    <p:extLst>
      <p:ext uri="{BB962C8B-B14F-4D97-AF65-F5344CB8AC3E}">
        <p14:creationId xmlns:p14="http://schemas.microsoft.com/office/powerpoint/2010/main" val="320031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332A5-8118-D1A1-9AD6-F1BD79EEAA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D47F788-967D-3AC5-17DF-B1ED6A48796F}"/>
              </a:ext>
            </a:extLst>
          </p:cNvPr>
          <p:cNvSpPr>
            <a:spLocks noGrp="1"/>
          </p:cNvSpPr>
          <p:nvPr>
            <p:ph type="title"/>
          </p:nvPr>
        </p:nvSpPr>
        <p:spPr>
          <a:xfrm>
            <a:off x="594360" y="102875"/>
            <a:ext cx="10873740" cy="1680205"/>
          </a:xfrm>
        </p:spPr>
        <p:txBody>
          <a:bodyPr/>
          <a:lstStyle/>
          <a:p>
            <a:r>
              <a:rPr lang="en-US" dirty="0"/>
              <a:t>Engaging the audience</a:t>
            </a:r>
          </a:p>
        </p:txBody>
      </p:sp>
      <p:sp>
        <p:nvSpPr>
          <p:cNvPr id="7" name="Text Placeholder 6">
            <a:extLst>
              <a:ext uri="{FF2B5EF4-FFF2-40B4-BE49-F238E27FC236}">
                <a16:creationId xmlns:a16="http://schemas.microsoft.com/office/drawing/2014/main" id="{F095E906-A882-B372-DC21-E2960CE02A06}"/>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C831C95E-D959-063E-E315-72D07239ED3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D9EDB7B3-032E-624C-ACCE-92ECB6788C7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020FE90E-0C1A-3E08-0310-C69E8ACB176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B52FBEF-D5FB-E06C-C41D-207515F5BC2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4918D5D1-A212-132C-45CD-D86A779FF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11" name="Picture 10">
            <a:extLst>
              <a:ext uri="{FF2B5EF4-FFF2-40B4-BE49-F238E27FC236}">
                <a16:creationId xmlns:a16="http://schemas.microsoft.com/office/drawing/2014/main" id="{E8D5D063-D4E7-8EBF-7808-275C40C71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135" y="-36950"/>
            <a:ext cx="2400258" cy="2316827"/>
          </a:xfrm>
          <a:prstGeom prst="rect">
            <a:avLst/>
          </a:prstGeom>
        </p:spPr>
      </p:pic>
      <p:sp>
        <p:nvSpPr>
          <p:cNvPr id="13" name="TextBox 12">
            <a:extLst>
              <a:ext uri="{FF2B5EF4-FFF2-40B4-BE49-F238E27FC236}">
                <a16:creationId xmlns:a16="http://schemas.microsoft.com/office/drawing/2014/main" id="{BBDFE5E4-2BBD-542F-04D7-B4086C40C5F3}"/>
              </a:ext>
            </a:extLst>
          </p:cNvPr>
          <p:cNvSpPr txBox="1"/>
          <p:nvPr/>
        </p:nvSpPr>
        <p:spPr>
          <a:xfrm>
            <a:off x="968354" y="559836"/>
            <a:ext cx="8856781" cy="2031325"/>
          </a:xfrm>
          <a:prstGeom prst="rect">
            <a:avLst/>
          </a:prstGeom>
          <a:noFill/>
        </p:spPr>
        <p:txBody>
          <a:bodyPr wrap="square" rtlCol="0">
            <a:spAutoFit/>
          </a:bodyPr>
          <a:lstStyle/>
          <a:p>
            <a:r>
              <a:rPr lang="en-US" b="1" dirty="0">
                <a:solidFill>
                  <a:schemeClr val="bg1"/>
                </a:solidFill>
              </a:rPr>
              <a:t>Problem Statement:</a:t>
            </a:r>
          </a:p>
          <a:p>
            <a:r>
              <a:rPr lang="en-US" b="1" dirty="0">
                <a:solidFill>
                  <a:schemeClr val="bg1"/>
                </a:solidFill>
              </a:rPr>
              <a:t>determine the most frequently used signup method for each Gender category, considering only users who have made a booking (as indicated by a non-null value in the Date_first_booking column).</a:t>
            </a:r>
          </a:p>
          <a:p>
            <a:r>
              <a:rPr lang="en-US" b="1" dirty="0">
                <a:solidFill>
                  <a:schemeClr val="bg1"/>
                </a:solidFill>
              </a:rPr>
              <a:t>This exploration will help us understand if certain demographic factors are associated with specific signup preferences among users who follow through</a:t>
            </a:r>
          </a:p>
          <a:p>
            <a:r>
              <a:rPr lang="en-US" b="1" dirty="0">
                <a:solidFill>
                  <a:schemeClr val="bg1"/>
                </a:solidFill>
              </a:rPr>
              <a:t>with bookings.</a:t>
            </a:r>
            <a:endParaRPr lang="en-IN" b="1" dirty="0">
              <a:solidFill>
                <a:schemeClr val="bg1"/>
              </a:solidFill>
            </a:endParaRPr>
          </a:p>
        </p:txBody>
      </p:sp>
      <p:pic>
        <p:nvPicPr>
          <p:cNvPr id="8" name="Picture 7">
            <a:extLst>
              <a:ext uri="{FF2B5EF4-FFF2-40B4-BE49-F238E27FC236}">
                <a16:creationId xmlns:a16="http://schemas.microsoft.com/office/drawing/2014/main" id="{E58A70F2-B33F-0047-BA7B-FB24767F7F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953" y="2851450"/>
            <a:ext cx="10269383" cy="703515"/>
          </a:xfrm>
          <a:prstGeom prst="rect">
            <a:avLst/>
          </a:prstGeom>
        </p:spPr>
      </p:pic>
      <p:pic>
        <p:nvPicPr>
          <p:cNvPr id="10" name="Picture 9">
            <a:extLst>
              <a:ext uri="{FF2B5EF4-FFF2-40B4-BE49-F238E27FC236}">
                <a16:creationId xmlns:a16="http://schemas.microsoft.com/office/drawing/2014/main" id="{E836D3FD-EE24-9D24-1E0C-17BF6BA4B6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8704" y="3845143"/>
            <a:ext cx="3499878" cy="2287822"/>
          </a:xfrm>
          <a:prstGeom prst="rect">
            <a:avLst/>
          </a:prstGeom>
        </p:spPr>
      </p:pic>
    </p:spTree>
    <p:extLst>
      <p:ext uri="{BB962C8B-B14F-4D97-AF65-F5344CB8AC3E}">
        <p14:creationId xmlns:p14="http://schemas.microsoft.com/office/powerpoint/2010/main" val="67816555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1813</Words>
  <Application>Microsoft Office PowerPoint</Application>
  <PresentationFormat>Widescreen</PresentationFormat>
  <Paragraphs>163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Franklin Gothic Book</vt:lpstr>
      <vt:lpstr>Franklin Gothic Demi</vt:lpstr>
      <vt:lpstr>Custom</vt:lpstr>
      <vt:lpstr>AIRBNB ANALYTICS CASE STUDY                      BY SURABHI GOYAL</vt:lpstr>
      <vt:lpstr>Agenda</vt:lpstr>
      <vt:lpstr>INTRODUCING  SURABHI GOYAL</vt:lpstr>
      <vt:lpstr>OVERVIEW</vt:lpstr>
      <vt:lpstr>OBJECTIVES</vt:lpstr>
      <vt:lpstr>DATASET DETAILS</vt:lpstr>
      <vt:lpstr>DATA ANALYSIS IN  MYSQL</vt:lpstr>
      <vt:lpstr>Engaging the audience</vt:lpstr>
      <vt:lpstr>Engaging the audience</vt:lpstr>
      <vt:lpstr>Engaging the audience</vt:lpstr>
      <vt:lpstr>Engaging the audience</vt:lpstr>
      <vt:lpstr>Engaging the audience</vt:lpstr>
      <vt:lpstr>Engaging the audience</vt:lpstr>
      <vt:lpstr>Engaging the audience</vt:lpstr>
      <vt:lpstr>Engaging the audience</vt:lpstr>
      <vt:lpstr>Engaging the audience</vt:lpstr>
      <vt:lpstr>BUSINESS INSIGHTS</vt:lpstr>
      <vt:lpstr>PowerPoint Presentation</vt:lpstr>
      <vt:lpstr>Recommendations based on the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2024-12-17T04:06:46Z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