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72" r:id="rId12"/>
    <p:sldId id="271" r:id="rId13"/>
    <p:sldId id="266" r:id="rId14"/>
    <p:sldId id="273" r:id="rId15"/>
    <p:sldId id="274" r:id="rId16"/>
    <p:sldId id="275" r:id="rId17"/>
    <p:sldId id="268" r:id="rId18"/>
    <p:sldId id="267" r:id="rId19"/>
    <p:sldId id="269" r:id="rId20"/>
    <p:sldId id="280" r:id="rId21"/>
    <p:sldId id="270" r:id="rId22"/>
    <p:sldId id="276" r:id="rId23"/>
    <p:sldId id="277" r:id="rId24"/>
    <p:sldId id="278" r:id="rId25"/>
    <p:sldId id="279" r:id="rId26"/>
    <p:sldId id="281" r:id="rId27"/>
    <p:sldId id="282" r:id="rId28"/>
    <p:sldId id="284"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E5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1" d="100"/>
          <a:sy n="71"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D5D5589-2308-43AA-8916-DC91F5510893}"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3059B0-3780-4D7E-876E-C5585D3918E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545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5D5589-2308-43AA-8916-DC91F5510893}"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3059B0-3780-4D7E-876E-C5585D3918E7}" type="slidenum">
              <a:rPr lang="en-IN" smtClean="0"/>
              <a:t>‹#›</a:t>
            </a:fld>
            <a:endParaRPr lang="en-IN"/>
          </a:p>
        </p:txBody>
      </p:sp>
    </p:spTree>
    <p:extLst>
      <p:ext uri="{BB962C8B-B14F-4D97-AF65-F5344CB8AC3E}">
        <p14:creationId xmlns:p14="http://schemas.microsoft.com/office/powerpoint/2010/main" val="3863286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5D5589-2308-43AA-8916-DC91F5510893}"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3059B0-3780-4D7E-876E-C5585D3918E7}"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276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5D5589-2308-43AA-8916-DC91F5510893}"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3059B0-3780-4D7E-876E-C5585D3918E7}" type="slidenum">
              <a:rPr lang="en-IN" smtClean="0"/>
              <a:t>‹#›</a:t>
            </a:fld>
            <a:endParaRPr lang="en-IN"/>
          </a:p>
        </p:txBody>
      </p:sp>
    </p:spTree>
    <p:extLst>
      <p:ext uri="{BB962C8B-B14F-4D97-AF65-F5344CB8AC3E}">
        <p14:creationId xmlns:p14="http://schemas.microsoft.com/office/powerpoint/2010/main" val="1359591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5D5589-2308-43AA-8916-DC91F5510893}"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3059B0-3780-4D7E-876E-C5585D3918E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001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5D5589-2308-43AA-8916-DC91F5510893}"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3059B0-3780-4D7E-876E-C5585D3918E7}" type="slidenum">
              <a:rPr lang="en-IN" smtClean="0"/>
              <a:t>‹#›</a:t>
            </a:fld>
            <a:endParaRPr lang="en-IN"/>
          </a:p>
        </p:txBody>
      </p:sp>
    </p:spTree>
    <p:extLst>
      <p:ext uri="{BB962C8B-B14F-4D97-AF65-F5344CB8AC3E}">
        <p14:creationId xmlns:p14="http://schemas.microsoft.com/office/powerpoint/2010/main" val="4232862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5D5589-2308-43AA-8916-DC91F5510893}" type="datetimeFigureOut">
              <a:rPr lang="en-IN" smtClean="0"/>
              <a:t>06-10-2023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3059B0-3780-4D7E-876E-C5585D3918E7}" type="slidenum">
              <a:rPr lang="en-IN" smtClean="0"/>
              <a:t>‹#›</a:t>
            </a:fld>
            <a:endParaRPr lang="en-IN"/>
          </a:p>
        </p:txBody>
      </p:sp>
    </p:spTree>
    <p:extLst>
      <p:ext uri="{BB962C8B-B14F-4D97-AF65-F5344CB8AC3E}">
        <p14:creationId xmlns:p14="http://schemas.microsoft.com/office/powerpoint/2010/main" val="2533753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5D5589-2308-43AA-8916-DC91F5510893}" type="datetimeFigureOut">
              <a:rPr lang="en-IN" smtClean="0"/>
              <a:t>06-10-2023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3059B0-3780-4D7E-876E-C5585D3918E7}" type="slidenum">
              <a:rPr lang="en-IN" smtClean="0"/>
              <a:t>‹#›</a:t>
            </a:fld>
            <a:endParaRPr lang="en-IN"/>
          </a:p>
        </p:txBody>
      </p:sp>
    </p:spTree>
    <p:extLst>
      <p:ext uri="{BB962C8B-B14F-4D97-AF65-F5344CB8AC3E}">
        <p14:creationId xmlns:p14="http://schemas.microsoft.com/office/powerpoint/2010/main" val="26570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5D5589-2308-43AA-8916-DC91F5510893}" type="datetimeFigureOut">
              <a:rPr lang="en-IN" smtClean="0"/>
              <a:t>06-10-2023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3059B0-3780-4D7E-876E-C5585D3918E7}" type="slidenum">
              <a:rPr lang="en-IN" smtClean="0"/>
              <a:t>‹#›</a:t>
            </a:fld>
            <a:endParaRPr lang="en-IN"/>
          </a:p>
        </p:txBody>
      </p:sp>
    </p:spTree>
    <p:extLst>
      <p:ext uri="{BB962C8B-B14F-4D97-AF65-F5344CB8AC3E}">
        <p14:creationId xmlns:p14="http://schemas.microsoft.com/office/powerpoint/2010/main" val="5396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D5D5589-2308-43AA-8916-DC91F5510893}"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3059B0-3780-4D7E-876E-C5585D3918E7}" type="slidenum">
              <a:rPr lang="en-IN" smtClean="0"/>
              <a:t>‹#›</a:t>
            </a:fld>
            <a:endParaRPr lang="en-IN"/>
          </a:p>
        </p:txBody>
      </p:sp>
    </p:spTree>
    <p:extLst>
      <p:ext uri="{BB962C8B-B14F-4D97-AF65-F5344CB8AC3E}">
        <p14:creationId xmlns:p14="http://schemas.microsoft.com/office/powerpoint/2010/main" val="90319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5D5589-2308-43AA-8916-DC91F5510893}"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3059B0-3780-4D7E-876E-C5585D3918E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20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D5D5589-2308-43AA-8916-DC91F5510893}" type="datetimeFigureOut">
              <a:rPr lang="en-IN" smtClean="0"/>
              <a:t>06-10-2023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73059B0-3780-4D7E-876E-C5585D3918E7}"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44086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Credit Risk Prediction</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88865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026308"/>
            <a:ext cx="10515600" cy="745218"/>
          </a:xfrm>
        </p:spPr>
        <p:txBody>
          <a:bodyPr/>
          <a:lstStyle/>
          <a:p>
            <a:pPr algn="ctr"/>
            <a:r>
              <a:rPr lang="en-IN" b="1" dirty="0">
                <a:effectLst>
                  <a:outerShdw blurRad="38100" dist="38100" dir="2700000" algn="tl">
                    <a:srgbClr val="000000">
                      <a:alpha val="43137"/>
                    </a:srgbClr>
                  </a:outerShdw>
                </a:effectLst>
              </a:rPr>
              <a:t>Finding NA and Null values</a:t>
            </a:r>
          </a:p>
        </p:txBody>
      </p:sp>
      <p:sp>
        <p:nvSpPr>
          <p:cNvPr id="3" name="Content Placeholder 2"/>
          <p:cNvSpPr>
            <a:spLocks noGrp="1"/>
          </p:cNvSpPr>
          <p:nvPr>
            <p:ph idx="1"/>
          </p:nvPr>
        </p:nvSpPr>
        <p:spPr>
          <a:xfrm>
            <a:off x="309154" y="2925076"/>
            <a:ext cx="11573691" cy="1956414"/>
          </a:xfrm>
          <a:ln>
            <a:noFill/>
          </a:ln>
        </p:spPr>
        <p:style>
          <a:lnRef idx="1">
            <a:schemeClr val="accent1"/>
          </a:lnRef>
          <a:fillRef idx="2">
            <a:schemeClr val="accent1"/>
          </a:fillRef>
          <a:effectRef idx="1">
            <a:schemeClr val="accent1"/>
          </a:effectRef>
          <a:fontRef idx="minor">
            <a:schemeClr val="dk1"/>
          </a:fontRef>
        </p:style>
        <p:txBody>
          <a:bodyPr>
            <a:noAutofit/>
          </a:bodyPr>
          <a:lstStyle/>
          <a:p>
            <a:pPr marL="0" indent="0" algn="ctr">
              <a:buNone/>
            </a:pPr>
            <a:r>
              <a:rPr lang="en-IN" sz="4000" dirty="0"/>
              <a:t>We found that there are 183 null values in Savings Account</a:t>
            </a:r>
            <a:r>
              <a:rPr lang="en-IN" sz="4000" dirty="0" smtClean="0"/>
              <a:t>.</a:t>
            </a:r>
            <a:endParaRPr lang="en-IN" sz="4000" dirty="0"/>
          </a:p>
        </p:txBody>
      </p:sp>
    </p:spTree>
    <p:extLst>
      <p:ext uri="{BB962C8B-B14F-4D97-AF65-F5344CB8AC3E}">
        <p14:creationId xmlns:p14="http://schemas.microsoft.com/office/powerpoint/2010/main" val="3721013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brightnessContrast contrast="20000"/>
                    </a14:imgEffect>
                  </a14:imgLayer>
                </a14:imgProps>
              </a:ext>
            </a:extLst>
          </a:blip>
          <a:stretch>
            <a:fillRect/>
          </a:stretch>
        </p:blipFill>
        <p:spPr>
          <a:xfrm>
            <a:off x="112542" y="211015"/>
            <a:ext cx="11943470" cy="6204694"/>
          </a:xfrm>
          <a:prstGeom prst="rect">
            <a:avLst/>
          </a:prstGeom>
        </p:spPr>
      </p:pic>
    </p:spTree>
    <p:extLst>
      <p:ext uri="{BB962C8B-B14F-4D97-AF65-F5344CB8AC3E}">
        <p14:creationId xmlns:p14="http://schemas.microsoft.com/office/powerpoint/2010/main" val="293037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0919343" cy="1074772"/>
          </a:xfrm>
        </p:spPr>
        <p:txBody>
          <a:bodyPr>
            <a:normAutofit/>
          </a:bodyPr>
          <a:lstStyle/>
          <a:p>
            <a:r>
              <a:rPr lang="en-IN" sz="5400" b="1" dirty="0">
                <a:effectLst>
                  <a:outerShdw blurRad="38100" dist="38100" dir="2700000" algn="tl">
                    <a:srgbClr val="000000">
                      <a:alpha val="43137"/>
                    </a:srgbClr>
                  </a:outerShdw>
                </a:effectLst>
              </a:rPr>
              <a:t>So we replace null values with mean</a:t>
            </a:r>
            <a:r>
              <a:rPr lang="en-IN" sz="5400" b="1" dirty="0" smtClean="0">
                <a:effectLst>
                  <a:outerShdw blurRad="38100" dist="38100" dir="2700000" algn="tl">
                    <a:srgbClr val="000000">
                      <a:alpha val="43137"/>
                    </a:srgbClr>
                  </a:outerShdw>
                </a:effectLst>
              </a:rPr>
              <a:t>.</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3600" dirty="0" smtClean="0"/>
              <a:t>Code Snippet:</a:t>
            </a:r>
          </a:p>
          <a:p>
            <a:r>
              <a:rPr lang="en-US" sz="3600" dirty="0" smtClean="0"/>
              <a:t>median </a:t>
            </a:r>
            <a:r>
              <a:rPr lang="en-US" sz="3600" dirty="0"/>
              <a:t>= </a:t>
            </a:r>
            <a:r>
              <a:rPr lang="en-US" sz="3600" dirty="0" err="1"/>
              <a:t>df</a:t>
            </a:r>
            <a:r>
              <a:rPr lang="en-US" sz="3600" dirty="0"/>
              <a:t>['Saving accounts'].median</a:t>
            </a:r>
            <a:r>
              <a:rPr lang="en-US" sz="3600" dirty="0" smtClean="0"/>
              <a:t>()</a:t>
            </a:r>
            <a:endParaRPr lang="en-US" sz="3600" dirty="0"/>
          </a:p>
          <a:p>
            <a:r>
              <a:rPr lang="en-US" sz="3600" dirty="0"/>
              <a:t># Replace null values with the median</a:t>
            </a:r>
          </a:p>
          <a:p>
            <a:r>
              <a:rPr lang="en-US" sz="3600" dirty="0" err="1"/>
              <a:t>df</a:t>
            </a:r>
            <a:r>
              <a:rPr lang="en-US" sz="3600" dirty="0"/>
              <a:t>['Saving accounts'].</a:t>
            </a:r>
            <a:r>
              <a:rPr lang="en-US" sz="3600" dirty="0" err="1"/>
              <a:t>fillna</a:t>
            </a:r>
            <a:r>
              <a:rPr lang="en-US" sz="3600" dirty="0"/>
              <a:t>(median, </a:t>
            </a:r>
            <a:r>
              <a:rPr lang="en-US" sz="3600" dirty="0" err="1"/>
              <a:t>inplace</a:t>
            </a:r>
            <a:r>
              <a:rPr lang="en-US" sz="3600" dirty="0"/>
              <a:t>=True)</a:t>
            </a:r>
            <a:endParaRPr lang="en-IN" sz="3600" dirty="0"/>
          </a:p>
        </p:txBody>
      </p:sp>
    </p:spTree>
    <p:extLst>
      <p:ext uri="{BB962C8B-B14F-4D97-AF65-F5344CB8AC3E}">
        <p14:creationId xmlns:p14="http://schemas.microsoft.com/office/powerpoint/2010/main" val="5135966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11065" y="650530"/>
            <a:ext cx="9720072" cy="747195"/>
          </a:xfrm>
        </p:spPr>
        <p:txBody>
          <a:bodyPr/>
          <a:lstStyle/>
          <a:p>
            <a:pPr algn="ctr"/>
            <a:r>
              <a:rPr lang="en-IN" b="1" dirty="0">
                <a:effectLst>
                  <a:outerShdw blurRad="38100" dist="38100" dir="2700000" algn="tl">
                    <a:srgbClr val="000000">
                      <a:alpha val="43137"/>
                    </a:srgbClr>
                  </a:outerShdw>
                </a:effectLst>
              </a:rPr>
              <a:t>Unique values</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1672045"/>
            <a:ext cx="12192000" cy="4924697"/>
          </a:xfr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457200" lvl="3" indent="0">
              <a:buNone/>
            </a:pPr>
            <a:r>
              <a:rPr lang="en-IN" sz="3600" dirty="0" smtClean="0">
                <a:ln w="0"/>
                <a:solidFill>
                  <a:schemeClr val="tx1"/>
                </a:solidFill>
                <a:effectLst>
                  <a:outerShdw blurRad="38100" dist="19050" dir="2700000" algn="tl" rotWithShape="0">
                    <a:schemeClr val="dk1">
                      <a:alpha val="40000"/>
                    </a:schemeClr>
                  </a:outerShdw>
                </a:effectLst>
              </a:rPr>
              <a:t>				</a:t>
            </a:r>
          </a:p>
          <a:p>
            <a:pPr marL="457200" lvl="3" indent="0">
              <a:buNone/>
            </a:pPr>
            <a:r>
              <a:rPr lang="en-IN" sz="3600" dirty="0">
                <a:ln w="0"/>
                <a:solidFill>
                  <a:schemeClr val="tx1"/>
                </a:solidFill>
                <a:effectLst>
                  <a:outerShdw blurRad="38100" dist="19050" dir="2700000" algn="tl" rotWithShape="0">
                    <a:schemeClr val="dk1">
                      <a:alpha val="40000"/>
                    </a:schemeClr>
                  </a:outerShdw>
                </a:effectLst>
              </a:rPr>
              <a:t>	</a:t>
            </a:r>
            <a:r>
              <a:rPr lang="en-IN" sz="3600" dirty="0" smtClean="0">
                <a:ln w="0"/>
                <a:solidFill>
                  <a:schemeClr val="tx1"/>
                </a:solidFill>
                <a:effectLst>
                  <a:outerShdw blurRad="38100" dist="19050" dir="2700000" algn="tl" rotWithShape="0">
                    <a:schemeClr val="dk1">
                      <a:alpha val="40000"/>
                    </a:schemeClr>
                  </a:outerShdw>
                </a:effectLst>
              </a:rPr>
              <a:t>			Analysing </a:t>
            </a:r>
            <a:r>
              <a:rPr lang="en-IN" sz="3600" dirty="0">
                <a:ln w="0"/>
                <a:solidFill>
                  <a:schemeClr val="tx1"/>
                </a:solidFill>
                <a:effectLst>
                  <a:outerShdw blurRad="38100" dist="19050" dir="2700000" algn="tl" rotWithShape="0">
                    <a:schemeClr val="dk1">
                      <a:alpha val="40000"/>
                    </a:schemeClr>
                  </a:outerShdw>
                </a:effectLst>
              </a:rPr>
              <a:t>unique </a:t>
            </a:r>
            <a:r>
              <a:rPr lang="en-IN" sz="3600" dirty="0" smtClean="0">
                <a:ln w="0"/>
                <a:solidFill>
                  <a:schemeClr val="tx1"/>
                </a:solidFill>
                <a:effectLst>
                  <a:outerShdw blurRad="38100" dist="19050" dir="2700000" algn="tl" rotWithShape="0">
                    <a:schemeClr val="dk1">
                      <a:alpha val="40000"/>
                    </a:schemeClr>
                  </a:outerShdw>
                </a:effectLst>
              </a:rPr>
              <a:t>values : </a:t>
            </a:r>
            <a:r>
              <a:rPr lang="en-IN" sz="3600" dirty="0">
                <a:ln w="0"/>
                <a:solidFill>
                  <a:schemeClr val="tx1"/>
                </a:solidFill>
                <a:effectLst>
                  <a:outerShdw blurRad="38100" dist="19050" dir="2700000" algn="tl" rotWithShape="0">
                    <a:schemeClr val="dk1">
                      <a:alpha val="40000"/>
                    </a:schemeClr>
                  </a:outerShdw>
                </a:effectLst>
              </a:rPr>
              <a:t>-</a:t>
            </a:r>
          </a:p>
          <a:p>
            <a:r>
              <a:rPr lang="en-IN" sz="3600" dirty="0">
                <a:ln w="0"/>
                <a:solidFill>
                  <a:schemeClr val="tx1"/>
                </a:solidFill>
                <a:effectLst>
                  <a:outerShdw blurRad="38100" dist="19050" dir="2700000" algn="tl" rotWithShape="0">
                    <a:schemeClr val="dk1">
                      <a:alpha val="40000"/>
                    </a:schemeClr>
                  </a:outerShdw>
                </a:effectLst>
              </a:rPr>
              <a:t> </a:t>
            </a:r>
          </a:p>
          <a:p>
            <a:endParaRPr lang="en-IN" sz="360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3348446" y="3172814"/>
            <a:ext cx="6096000" cy="235756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lvl="1">
              <a:lnSpc>
                <a:spcPct val="115000"/>
              </a:lnSpc>
            </a:pPr>
            <a:r>
              <a:rPr lang="en-IN" sz="3200" dirty="0">
                <a:ln w="0"/>
                <a:effectLst>
                  <a:outerShdw blurRad="38100" dist="19050" dir="2700000" algn="tl" rotWithShape="0">
                    <a:schemeClr val="dk1">
                      <a:alpha val="40000"/>
                    </a:schemeClr>
                  </a:outerShdw>
                </a:effectLst>
                <a:ea typeface="Arial" panose="020B0604020202020204" pitchFamily="34" charset="0"/>
              </a:rPr>
              <a:t>Saving accounts: </a:t>
            </a:r>
            <a:r>
              <a:rPr lang="en-IN" sz="3200" dirty="0" smtClean="0">
                <a:ln w="0"/>
                <a:effectLst>
                  <a:outerShdw blurRad="38100" dist="19050" dir="2700000" algn="tl" rotWithShape="0">
                    <a:schemeClr val="dk1">
                      <a:alpha val="40000"/>
                    </a:schemeClr>
                  </a:outerShdw>
                </a:effectLst>
                <a:ea typeface="Arial" panose="020B0604020202020204" pitchFamily="34" charset="0"/>
              </a:rPr>
              <a:t> 4 </a:t>
            </a:r>
            <a:r>
              <a:rPr lang="en-IN" sz="3200" dirty="0">
                <a:ln w="0"/>
                <a:effectLst>
                  <a:outerShdw blurRad="38100" dist="19050" dir="2700000" algn="tl" rotWithShape="0">
                    <a:schemeClr val="dk1">
                      <a:alpha val="40000"/>
                    </a:schemeClr>
                  </a:outerShdw>
                </a:effectLst>
                <a:ea typeface="Arial" panose="020B0604020202020204" pitchFamily="34" charset="0"/>
              </a:rPr>
              <a:t>values</a:t>
            </a:r>
          </a:p>
          <a:p>
            <a:pPr lvl="1">
              <a:lnSpc>
                <a:spcPct val="115000"/>
              </a:lnSpc>
            </a:pPr>
            <a:r>
              <a:rPr lang="en-IN" sz="3200" dirty="0">
                <a:ln w="0"/>
                <a:effectLst>
                  <a:outerShdw blurRad="38100" dist="19050" dir="2700000" algn="tl" rotWithShape="0">
                    <a:schemeClr val="dk1">
                      <a:alpha val="40000"/>
                    </a:schemeClr>
                  </a:outerShdw>
                </a:effectLst>
                <a:ea typeface="Arial" panose="020B0604020202020204" pitchFamily="34" charset="0"/>
              </a:rPr>
              <a:t>Housing: </a:t>
            </a:r>
            <a:r>
              <a:rPr lang="en-IN" sz="3200" dirty="0" smtClean="0">
                <a:ln w="0"/>
                <a:effectLst>
                  <a:outerShdw blurRad="38100" dist="19050" dir="2700000" algn="tl" rotWithShape="0">
                    <a:schemeClr val="dk1">
                      <a:alpha val="40000"/>
                    </a:schemeClr>
                  </a:outerShdw>
                </a:effectLst>
                <a:ea typeface="Arial" panose="020B0604020202020204" pitchFamily="34" charset="0"/>
              </a:rPr>
              <a:t>             3 </a:t>
            </a:r>
            <a:r>
              <a:rPr lang="en-IN" sz="3200" dirty="0">
                <a:ln w="0"/>
                <a:effectLst>
                  <a:outerShdw blurRad="38100" dist="19050" dir="2700000" algn="tl" rotWithShape="0">
                    <a:schemeClr val="dk1">
                      <a:alpha val="40000"/>
                    </a:schemeClr>
                  </a:outerShdw>
                </a:effectLst>
                <a:ea typeface="Arial" panose="020B0604020202020204" pitchFamily="34" charset="0"/>
              </a:rPr>
              <a:t>values</a:t>
            </a:r>
          </a:p>
          <a:p>
            <a:pPr lvl="1">
              <a:lnSpc>
                <a:spcPct val="115000"/>
              </a:lnSpc>
            </a:pPr>
            <a:r>
              <a:rPr lang="en-IN" sz="3200" dirty="0">
                <a:ln w="0"/>
                <a:effectLst>
                  <a:outerShdw blurRad="38100" dist="19050" dir="2700000" algn="tl" rotWithShape="0">
                    <a:schemeClr val="dk1">
                      <a:alpha val="40000"/>
                    </a:schemeClr>
                  </a:outerShdw>
                </a:effectLst>
                <a:ea typeface="Arial" panose="020B0604020202020204" pitchFamily="34" charset="0"/>
              </a:rPr>
              <a:t>Purpose</a:t>
            </a:r>
            <a:r>
              <a:rPr lang="en-IN" sz="3200" dirty="0" smtClean="0">
                <a:ln w="0"/>
                <a:effectLst>
                  <a:outerShdw blurRad="38100" dist="19050" dir="2700000" algn="tl" rotWithShape="0">
                    <a:schemeClr val="dk1">
                      <a:alpha val="40000"/>
                    </a:schemeClr>
                  </a:outerShdw>
                </a:effectLst>
                <a:ea typeface="Arial" panose="020B0604020202020204" pitchFamily="34" charset="0"/>
              </a:rPr>
              <a:t>:              </a:t>
            </a:r>
            <a:r>
              <a:rPr lang="en-IN" sz="3200" dirty="0">
                <a:ln w="0"/>
                <a:effectLst>
                  <a:outerShdw blurRad="38100" dist="19050" dir="2700000" algn="tl" rotWithShape="0">
                    <a:schemeClr val="dk1">
                      <a:alpha val="40000"/>
                    </a:schemeClr>
                  </a:outerShdw>
                </a:effectLst>
                <a:ea typeface="Arial" panose="020B0604020202020204" pitchFamily="34" charset="0"/>
              </a:rPr>
              <a:t>8 </a:t>
            </a:r>
            <a:r>
              <a:rPr lang="en-IN" sz="3200" dirty="0" err="1">
                <a:ln w="0"/>
                <a:effectLst>
                  <a:outerShdw blurRad="38100" dist="19050" dir="2700000" algn="tl" rotWithShape="0">
                    <a:schemeClr val="dk1">
                      <a:alpha val="40000"/>
                    </a:schemeClr>
                  </a:outerShdw>
                </a:effectLst>
                <a:ea typeface="Arial" panose="020B0604020202020204" pitchFamily="34" charset="0"/>
              </a:rPr>
              <a:t>vaues</a:t>
            </a:r>
            <a:endParaRPr lang="en-IN" sz="3200" dirty="0">
              <a:ln w="0"/>
              <a:effectLst>
                <a:outerShdw blurRad="38100" dist="19050" dir="2700000" algn="tl" rotWithShape="0">
                  <a:schemeClr val="dk1">
                    <a:alpha val="40000"/>
                  </a:schemeClr>
                </a:outerShdw>
              </a:effectLst>
              <a:ea typeface="Arial" panose="020B0604020202020204" pitchFamily="34" charset="0"/>
            </a:endParaRPr>
          </a:p>
          <a:p>
            <a:pPr lvl="1">
              <a:lnSpc>
                <a:spcPct val="115000"/>
              </a:lnSpc>
            </a:pPr>
            <a:r>
              <a:rPr lang="en-IN" sz="3200" dirty="0">
                <a:ln w="0"/>
                <a:effectLst>
                  <a:outerShdw blurRad="38100" dist="19050" dir="2700000" algn="tl" rotWithShape="0">
                    <a:schemeClr val="dk1">
                      <a:alpha val="40000"/>
                    </a:schemeClr>
                  </a:outerShdw>
                </a:effectLst>
                <a:ea typeface="Arial" panose="020B0604020202020204" pitchFamily="34" charset="0"/>
              </a:rPr>
              <a:t>Risk: </a:t>
            </a:r>
            <a:r>
              <a:rPr lang="en-IN" sz="3200" dirty="0" smtClean="0">
                <a:ln w="0"/>
                <a:effectLst>
                  <a:outerShdw blurRad="38100" dist="19050" dir="2700000" algn="tl" rotWithShape="0">
                    <a:schemeClr val="dk1">
                      <a:alpha val="40000"/>
                    </a:schemeClr>
                  </a:outerShdw>
                </a:effectLst>
                <a:ea typeface="Arial" panose="020B0604020202020204" pitchFamily="34" charset="0"/>
              </a:rPr>
              <a:t>                   2 </a:t>
            </a:r>
            <a:r>
              <a:rPr lang="en-IN" sz="3200" dirty="0">
                <a:ln w="0"/>
                <a:effectLst>
                  <a:outerShdw blurRad="38100" dist="19050" dir="2700000" algn="tl" rotWithShape="0">
                    <a:schemeClr val="dk1">
                      <a:alpha val="40000"/>
                    </a:schemeClr>
                  </a:outerShdw>
                </a:effectLst>
                <a:ea typeface="Arial" panose="020B0604020202020204" pitchFamily="34" charset="0"/>
              </a:rPr>
              <a:t>values</a:t>
            </a:r>
          </a:p>
        </p:txBody>
      </p:sp>
    </p:spTree>
    <p:extLst>
      <p:ext uri="{BB962C8B-B14F-4D97-AF65-F5344CB8AC3E}">
        <p14:creationId xmlns:p14="http://schemas.microsoft.com/office/powerpoint/2010/main" val="3572721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83210"/>
          </a:xfrm>
        </p:spPr>
        <p:style>
          <a:lnRef idx="1">
            <a:schemeClr val="accent3"/>
          </a:lnRef>
          <a:fillRef idx="2">
            <a:schemeClr val="accent3"/>
          </a:fillRef>
          <a:effectRef idx="1">
            <a:schemeClr val="accent3"/>
          </a:effectRef>
          <a:fontRef idx="minor">
            <a:schemeClr val="dk1"/>
          </a:fontRef>
        </p:style>
        <p:txBody>
          <a:bodyPr/>
          <a:lstStyle/>
          <a:p>
            <a:pPr algn="ctr"/>
            <a:r>
              <a:rPr lang="en-US" dirty="0" smtClean="0"/>
              <a:t>Replacing Outliers with mean</a:t>
            </a:r>
            <a:endParaRPr lang="en-IN" dirty="0"/>
          </a:p>
        </p:txBody>
      </p:sp>
      <p:sp>
        <p:nvSpPr>
          <p:cNvPr id="3" name="Content Placeholder 2"/>
          <p:cNvSpPr>
            <a:spLocks noGrp="1"/>
          </p:cNvSpPr>
          <p:nvPr>
            <p:ph idx="1"/>
          </p:nvPr>
        </p:nvSpPr>
        <p:spPr>
          <a:xfrm>
            <a:off x="1842868" y="1209822"/>
            <a:ext cx="8004517" cy="5472333"/>
          </a:xfr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noAutofit/>
          </a:bodyPr>
          <a:lstStyle/>
          <a:p>
            <a:r>
              <a:rPr lang="en-IN" sz="2400" dirty="0" err="1"/>
              <a:t>def</a:t>
            </a:r>
            <a:r>
              <a:rPr lang="en-IN" sz="2400" dirty="0"/>
              <a:t> </a:t>
            </a:r>
            <a:r>
              <a:rPr lang="en-IN" sz="2400" dirty="0" err="1"/>
              <a:t>replace_outliers_with_mean</a:t>
            </a:r>
            <a:r>
              <a:rPr lang="en-IN" sz="2400" dirty="0"/>
              <a:t>(</a:t>
            </a:r>
            <a:r>
              <a:rPr lang="en-IN" sz="2400" dirty="0" err="1"/>
              <a:t>df</a:t>
            </a:r>
            <a:r>
              <a:rPr lang="en-IN" sz="2400" dirty="0"/>
              <a:t>, *</a:t>
            </a:r>
            <a:r>
              <a:rPr lang="en-IN" sz="2400" dirty="0" err="1"/>
              <a:t>var</a:t>
            </a:r>
            <a:r>
              <a:rPr lang="en-IN" sz="2400" dirty="0"/>
              <a:t>):</a:t>
            </a:r>
          </a:p>
          <a:p>
            <a:r>
              <a:rPr lang="en-IN" sz="2400" dirty="0"/>
              <a:t>    for </a:t>
            </a:r>
            <a:r>
              <a:rPr lang="en-IN" sz="2400" dirty="0" err="1"/>
              <a:t>i</a:t>
            </a:r>
            <a:r>
              <a:rPr lang="en-IN" sz="2400" dirty="0"/>
              <a:t> in </a:t>
            </a:r>
            <a:r>
              <a:rPr lang="en-IN" sz="2400" dirty="0" err="1"/>
              <a:t>var</a:t>
            </a:r>
            <a:r>
              <a:rPr lang="en-IN" sz="2400" dirty="0"/>
              <a:t>:</a:t>
            </a:r>
          </a:p>
          <a:p>
            <a:r>
              <a:rPr lang="en-IN" sz="2400" dirty="0"/>
              <a:t>        q1, q3 = </a:t>
            </a:r>
            <a:r>
              <a:rPr lang="en-IN" sz="2400" dirty="0" err="1"/>
              <a:t>np.percentile</a:t>
            </a:r>
            <a:r>
              <a:rPr lang="en-IN" sz="2400" dirty="0"/>
              <a:t>(</a:t>
            </a:r>
            <a:r>
              <a:rPr lang="en-IN" sz="2400" dirty="0" err="1"/>
              <a:t>df</a:t>
            </a:r>
            <a:r>
              <a:rPr lang="en-IN" sz="2400" dirty="0"/>
              <a:t>[</a:t>
            </a:r>
            <a:r>
              <a:rPr lang="en-IN" sz="2400" dirty="0" err="1"/>
              <a:t>i</a:t>
            </a:r>
            <a:r>
              <a:rPr lang="en-IN" sz="2400" dirty="0"/>
              <a:t>], (25, 75))</a:t>
            </a:r>
          </a:p>
          <a:p>
            <a:r>
              <a:rPr lang="en-IN" sz="2400" dirty="0"/>
              <a:t>        IQR = q3 - q1</a:t>
            </a:r>
          </a:p>
          <a:p>
            <a:r>
              <a:rPr lang="en-IN" sz="2400" dirty="0"/>
              <a:t>        </a:t>
            </a:r>
            <a:r>
              <a:rPr lang="en-IN" sz="2400" dirty="0" err="1"/>
              <a:t>up_ws</a:t>
            </a:r>
            <a:r>
              <a:rPr lang="en-IN" sz="2400" dirty="0"/>
              <a:t> = q3 + 1.5 * IQR</a:t>
            </a:r>
          </a:p>
          <a:p>
            <a:r>
              <a:rPr lang="en-IN" sz="2400" dirty="0"/>
              <a:t>        </a:t>
            </a:r>
            <a:r>
              <a:rPr lang="en-IN" sz="2400" dirty="0" err="1"/>
              <a:t>lw_ws</a:t>
            </a:r>
            <a:r>
              <a:rPr lang="en-IN" sz="2400" dirty="0"/>
              <a:t> = q1 - 1.5 * IQR</a:t>
            </a:r>
          </a:p>
          <a:p>
            <a:r>
              <a:rPr lang="en-IN" sz="2400" dirty="0"/>
              <a:t>      </a:t>
            </a:r>
            <a:r>
              <a:rPr lang="en-IN" sz="2400" dirty="0" smtClean="0"/>
              <a:t>  </a:t>
            </a:r>
            <a:r>
              <a:rPr lang="en-IN" sz="2400" dirty="0"/>
              <a:t># Replace outliers with mean value</a:t>
            </a:r>
          </a:p>
          <a:p>
            <a:r>
              <a:rPr lang="en-IN" sz="2400" dirty="0"/>
              <a:t>        </a:t>
            </a:r>
            <a:r>
              <a:rPr lang="en-IN" sz="2400" dirty="0" err="1"/>
              <a:t>df.loc</a:t>
            </a:r>
            <a:r>
              <a:rPr lang="en-IN" sz="2400" dirty="0"/>
              <a:t>[</a:t>
            </a:r>
            <a:r>
              <a:rPr lang="en-IN" sz="2400" dirty="0" err="1"/>
              <a:t>df</a:t>
            </a:r>
            <a:r>
              <a:rPr lang="en-IN" sz="2400" dirty="0"/>
              <a:t>[</a:t>
            </a:r>
            <a:r>
              <a:rPr lang="en-IN" sz="2400" dirty="0" err="1"/>
              <a:t>i</a:t>
            </a:r>
            <a:r>
              <a:rPr lang="en-IN" sz="2400" dirty="0"/>
              <a:t>] &gt; </a:t>
            </a:r>
            <a:r>
              <a:rPr lang="en-IN" sz="2400" dirty="0" err="1"/>
              <a:t>up_ws</a:t>
            </a:r>
            <a:r>
              <a:rPr lang="en-IN" sz="2400" dirty="0"/>
              <a:t>, </a:t>
            </a:r>
            <a:r>
              <a:rPr lang="en-IN" sz="2400" dirty="0" err="1"/>
              <a:t>i</a:t>
            </a:r>
            <a:r>
              <a:rPr lang="en-IN" sz="2400" dirty="0"/>
              <a:t>] = </a:t>
            </a:r>
            <a:r>
              <a:rPr lang="en-IN" sz="2400" dirty="0" err="1"/>
              <a:t>df</a:t>
            </a:r>
            <a:r>
              <a:rPr lang="en-IN" sz="2400" dirty="0"/>
              <a:t>[</a:t>
            </a:r>
            <a:r>
              <a:rPr lang="en-IN" sz="2400" dirty="0" err="1"/>
              <a:t>i</a:t>
            </a:r>
            <a:r>
              <a:rPr lang="en-IN" sz="2400" dirty="0"/>
              <a:t>].mean()</a:t>
            </a:r>
          </a:p>
          <a:p>
            <a:r>
              <a:rPr lang="en-IN" sz="2400" dirty="0"/>
              <a:t>        </a:t>
            </a:r>
            <a:r>
              <a:rPr lang="en-IN" sz="2400" dirty="0" err="1"/>
              <a:t>df.loc</a:t>
            </a:r>
            <a:r>
              <a:rPr lang="en-IN" sz="2400" dirty="0"/>
              <a:t>[</a:t>
            </a:r>
            <a:r>
              <a:rPr lang="en-IN" sz="2400" dirty="0" err="1"/>
              <a:t>df</a:t>
            </a:r>
            <a:r>
              <a:rPr lang="en-IN" sz="2400" dirty="0"/>
              <a:t>[</a:t>
            </a:r>
            <a:r>
              <a:rPr lang="en-IN" sz="2400" dirty="0" err="1"/>
              <a:t>i</a:t>
            </a:r>
            <a:r>
              <a:rPr lang="en-IN" sz="2400" dirty="0"/>
              <a:t>] &lt; </a:t>
            </a:r>
            <a:r>
              <a:rPr lang="en-IN" sz="2400" dirty="0" err="1"/>
              <a:t>lw_ws</a:t>
            </a:r>
            <a:r>
              <a:rPr lang="en-IN" sz="2400" dirty="0"/>
              <a:t>, </a:t>
            </a:r>
            <a:r>
              <a:rPr lang="en-IN" sz="2400" dirty="0" err="1"/>
              <a:t>i</a:t>
            </a:r>
            <a:r>
              <a:rPr lang="en-IN" sz="2400" dirty="0"/>
              <a:t>] = </a:t>
            </a:r>
            <a:r>
              <a:rPr lang="en-IN" sz="2400" dirty="0" err="1"/>
              <a:t>df</a:t>
            </a:r>
            <a:r>
              <a:rPr lang="en-IN" sz="2400" dirty="0"/>
              <a:t>[</a:t>
            </a:r>
            <a:r>
              <a:rPr lang="en-IN" sz="2400" dirty="0" err="1"/>
              <a:t>i</a:t>
            </a:r>
            <a:r>
              <a:rPr lang="en-IN" sz="2400" dirty="0"/>
              <a:t>].mean()</a:t>
            </a:r>
          </a:p>
          <a:p>
            <a:r>
              <a:rPr lang="en-IN" sz="2400" dirty="0"/>
              <a:t>    </a:t>
            </a:r>
            <a:r>
              <a:rPr lang="en-IN" sz="2400" dirty="0" smtClean="0"/>
              <a:t>return </a:t>
            </a:r>
            <a:r>
              <a:rPr lang="en-IN" sz="2400" dirty="0" err="1"/>
              <a:t>df</a:t>
            </a:r>
            <a:endParaRPr lang="en-IN" sz="2400" dirty="0"/>
          </a:p>
          <a:p>
            <a:r>
              <a:rPr lang="en-IN" sz="2400" dirty="0" err="1"/>
              <a:t>replace_outliers_with_mean</a:t>
            </a:r>
            <a:r>
              <a:rPr lang="en-IN" sz="2400" dirty="0"/>
              <a:t>(</a:t>
            </a:r>
            <a:r>
              <a:rPr lang="en-IN" sz="2400" dirty="0" err="1"/>
              <a:t>df</a:t>
            </a:r>
            <a:r>
              <a:rPr lang="en-IN" sz="2400" dirty="0"/>
              <a:t>,'</a:t>
            </a:r>
            <a:r>
              <a:rPr lang="en-IN" sz="2400" dirty="0" err="1"/>
              <a:t>Age','Credit</a:t>
            </a:r>
            <a:r>
              <a:rPr lang="en-IN" sz="2400" dirty="0"/>
              <a:t> amount', 'Duration')</a:t>
            </a:r>
          </a:p>
        </p:txBody>
      </p:sp>
    </p:spTree>
    <p:extLst>
      <p:ext uri="{BB962C8B-B14F-4D97-AF65-F5344CB8AC3E}">
        <p14:creationId xmlns:p14="http://schemas.microsoft.com/office/powerpoint/2010/main" val="36251171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aturation sat="300000"/>
                    </a14:imgEffect>
                  </a14:imgLayer>
                </a14:imgProps>
              </a:ext>
            </a:extLst>
          </a:blip>
          <a:stretch>
            <a:fillRect/>
          </a:stretch>
        </p:blipFill>
        <p:spPr>
          <a:xfrm>
            <a:off x="773723" y="-8565"/>
            <a:ext cx="10631294" cy="6866565"/>
          </a:xfrm>
          <a:prstGeom prst="rect">
            <a:avLst/>
          </a:prstGeom>
        </p:spPr>
      </p:pic>
    </p:spTree>
    <p:extLst>
      <p:ext uri="{BB962C8B-B14F-4D97-AF65-F5344CB8AC3E}">
        <p14:creationId xmlns:p14="http://schemas.microsoft.com/office/powerpoint/2010/main" val="39625886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aturation sat="300000"/>
                    </a14:imgEffect>
                  </a14:imgLayer>
                </a14:imgProps>
              </a:ext>
            </a:extLst>
          </a:blip>
          <a:stretch>
            <a:fillRect/>
          </a:stretch>
        </p:blipFill>
        <p:spPr>
          <a:xfrm>
            <a:off x="834619" y="56270"/>
            <a:ext cx="10443787" cy="6745458"/>
          </a:xfrm>
          <a:prstGeom prst="rect">
            <a:avLst/>
          </a:prstGeom>
        </p:spPr>
      </p:pic>
    </p:spTree>
    <p:extLst>
      <p:ext uri="{BB962C8B-B14F-4D97-AF65-F5344CB8AC3E}">
        <p14:creationId xmlns:p14="http://schemas.microsoft.com/office/powerpoint/2010/main" val="22907966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IN" sz="9600" b="1" dirty="0">
                <a:solidFill>
                  <a:srgbClr val="002060"/>
                </a:solidFill>
              </a:rPr>
              <a:t>Visualisation</a:t>
            </a:r>
            <a:endParaRPr lang="en-IN" sz="9600" dirty="0">
              <a:solidFill>
                <a:srgbClr val="002060"/>
              </a:solidFill>
            </a:endParaRPr>
          </a:p>
        </p:txBody>
      </p:sp>
    </p:spTree>
    <p:extLst>
      <p:ext uri="{BB962C8B-B14F-4D97-AF65-F5344CB8AC3E}">
        <p14:creationId xmlns:p14="http://schemas.microsoft.com/office/powerpoint/2010/main" val="27569073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1931" y="180267"/>
            <a:ext cx="9189017" cy="1499616"/>
          </a:xfrm>
        </p:spPr>
        <p:txBody>
          <a:bodyPr/>
          <a:lstStyle/>
          <a:p>
            <a:pPr algn="ctr"/>
            <a:r>
              <a:rPr lang="en-IN" dirty="0"/>
              <a:t>Visualising item Housing with risk </a:t>
            </a:r>
            <a:r>
              <a:rPr lang="en-IN" dirty="0" smtClean="0"/>
              <a:t/>
            </a:r>
            <a:br>
              <a:rPr lang="en-IN" dirty="0" smtClean="0"/>
            </a:br>
            <a:r>
              <a:rPr lang="en-IN" dirty="0" smtClean="0"/>
              <a:t>(</a:t>
            </a:r>
            <a:r>
              <a:rPr lang="en-IN" dirty="0"/>
              <a:t>where 0-own, 1-rent, or 2-free)</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6226" y="1679883"/>
            <a:ext cx="8438605" cy="5094514"/>
          </a:xfrm>
          <a:prstGeom prst="rect">
            <a:avLst/>
          </a:prstGeom>
        </p:spPr>
      </p:pic>
      <p:sp>
        <p:nvSpPr>
          <p:cNvPr id="5" name="Rectangle 4"/>
          <p:cNvSpPr/>
          <p:nvPr/>
        </p:nvSpPr>
        <p:spPr>
          <a:xfrm>
            <a:off x="8646941" y="2679929"/>
            <a:ext cx="3240258" cy="1831976"/>
          </a:xfrm>
          <a:prstGeom prst="rect">
            <a:avLst/>
          </a:prstGeom>
        </p:spPr>
        <p:txBody>
          <a:bodyPr wrap="square">
            <a:spAutoFit/>
          </a:bodyPr>
          <a:lstStyle/>
          <a:p>
            <a:pPr>
              <a:lnSpc>
                <a:spcPct val="115000"/>
              </a:lnSpc>
              <a:spcBef>
                <a:spcPts val="930"/>
              </a:spcBef>
              <a:spcAft>
                <a:spcPts val="0"/>
              </a:spcAft>
            </a:pPr>
            <a:r>
              <a:rPr lang="en-IN" sz="2000" b="1" dirty="0">
                <a:solidFill>
                  <a:schemeClr val="accent2">
                    <a:lumMod val="75000"/>
                  </a:schemeClr>
                </a:solidFill>
                <a:latin typeface="Arial" panose="020B0604020202020204" pitchFamily="34" charset="0"/>
              </a:rPr>
              <a:t>People who own their own home are more likely to have a 'good' credit rating compared to people who </a:t>
            </a:r>
            <a:r>
              <a:rPr lang="en-IN" sz="2000" b="1" dirty="0" smtClean="0">
                <a:solidFill>
                  <a:schemeClr val="accent2">
                    <a:lumMod val="75000"/>
                  </a:schemeClr>
                </a:solidFill>
                <a:latin typeface="Arial" panose="020B0604020202020204" pitchFamily="34" charset="0"/>
              </a:rPr>
              <a:t>rent.</a:t>
            </a:r>
            <a:endParaRPr lang="en-IN" sz="2000" b="1" dirty="0">
              <a:solidFill>
                <a:schemeClr val="accent2">
                  <a:lumMod val="75000"/>
                </a:schemeClr>
              </a:solidFill>
              <a:effectLst/>
              <a:latin typeface="Arial" panose="020B0604020202020204" pitchFamily="34" charset="0"/>
            </a:endParaRPr>
          </a:p>
        </p:txBody>
      </p:sp>
    </p:spTree>
    <p:extLst>
      <p:ext uri="{BB962C8B-B14F-4D97-AF65-F5344CB8AC3E}">
        <p14:creationId xmlns:p14="http://schemas.microsoft.com/office/powerpoint/2010/main" val="13298801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17566"/>
            <a:ext cx="12191999" cy="1619794"/>
          </a:xfrm>
        </p:spPr>
        <p:txBody>
          <a:bodyPr>
            <a:normAutofit/>
          </a:bodyPr>
          <a:lstStyle/>
          <a:p>
            <a:pPr algn="ctr"/>
            <a:r>
              <a:rPr lang="en-IN" dirty="0"/>
              <a:t>Visualising item Savings account with risk </a:t>
            </a:r>
            <a:r>
              <a:rPr lang="en-IN" dirty="0" smtClean="0"/>
              <a:t>(</a:t>
            </a:r>
            <a:r>
              <a:rPr lang="en-IN" dirty="0"/>
              <a:t>Where :- [ 1.0- little, 2.0- Quit rich, 3.0- Rich, 4.0- Moderate]) </a:t>
            </a:r>
            <a:r>
              <a:rPr lang="en-IN" dirty="0" smtClean="0"/>
              <a:t>:-</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22590" y="1616456"/>
            <a:ext cx="7800111" cy="5171204"/>
          </a:xfrm>
          <a:prstGeom prst="rect">
            <a:avLst/>
          </a:prstGeom>
        </p:spPr>
      </p:pic>
      <p:sp>
        <p:nvSpPr>
          <p:cNvPr id="5" name="Rectangle 4"/>
          <p:cNvSpPr/>
          <p:nvPr/>
        </p:nvSpPr>
        <p:spPr>
          <a:xfrm>
            <a:off x="8214482" y="1753778"/>
            <a:ext cx="3685735" cy="5017464"/>
          </a:xfrm>
          <a:prstGeom prst="rect">
            <a:avLst/>
          </a:prstGeom>
        </p:spPr>
        <p:txBody>
          <a:bodyPr wrap="square">
            <a:spAutoFit/>
          </a:bodyPr>
          <a:lstStyle/>
          <a:p>
            <a:pPr>
              <a:lnSpc>
                <a:spcPct val="115000"/>
              </a:lnSpc>
              <a:spcBef>
                <a:spcPts val="1860"/>
              </a:spcBef>
              <a:spcAft>
                <a:spcPts val="0"/>
              </a:spcAft>
            </a:pPr>
            <a:r>
              <a:rPr lang="en-IN" sz="2000" b="1" dirty="0" smtClean="0">
                <a:solidFill>
                  <a:schemeClr val="accent2">
                    <a:lumMod val="75000"/>
                  </a:schemeClr>
                </a:solidFill>
                <a:latin typeface="Arial" panose="020B0604020202020204" pitchFamily="34" charset="0"/>
              </a:rPr>
              <a:t>The trend holds. The richer you are, the more likely you are to be classified as good. However, unlike checking accounts, where those with 'little' money have equal distribution of good and bad ratings, in savings accounts, there are visibly more good ratings than bad ones. This makes sense since the very existence of a savings account implies some degree of financial security.</a:t>
            </a:r>
            <a:endParaRPr lang="en-IN" sz="2000" b="1" dirty="0">
              <a:solidFill>
                <a:schemeClr val="accent2">
                  <a:lumMod val="75000"/>
                </a:schemeClr>
              </a:solidFill>
              <a:effectLst/>
              <a:latin typeface="Arial" panose="020B0604020202020204" pitchFamily="34" charset="0"/>
            </a:endParaRPr>
          </a:p>
        </p:txBody>
      </p:sp>
    </p:spTree>
    <p:extLst>
      <p:ext uri="{BB962C8B-B14F-4D97-AF65-F5344CB8AC3E}">
        <p14:creationId xmlns:p14="http://schemas.microsoft.com/office/powerpoint/2010/main" val="2204195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38196" y="326009"/>
            <a:ext cx="9720072" cy="1499616"/>
          </a:xfrm>
        </p:spPr>
        <p:txBody>
          <a:bodyPr>
            <a:normAutofit/>
          </a:bodyPr>
          <a:lstStyle/>
          <a:p>
            <a:r>
              <a:rPr lang="en-IN" sz="4000" b="1" i="1" dirty="0"/>
              <a:t>Implement machine learning algorithm in order to predict the credit risk</a:t>
            </a:r>
            <a:endParaRPr lang="en-IN" sz="4000" i="1" dirty="0"/>
          </a:p>
        </p:txBody>
      </p:sp>
      <p:sp>
        <p:nvSpPr>
          <p:cNvPr id="3" name="Content Placeholder 2"/>
          <p:cNvSpPr>
            <a:spLocks noGrp="1"/>
          </p:cNvSpPr>
          <p:nvPr>
            <p:ph idx="1"/>
          </p:nvPr>
        </p:nvSpPr>
        <p:spPr>
          <a:xfrm>
            <a:off x="1" y="1783421"/>
            <a:ext cx="12192000" cy="4800258"/>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Autofit/>
          </a:bodyPr>
          <a:lstStyle/>
          <a:p>
            <a:pPr marL="0" indent="0" algn="ctr">
              <a:buNone/>
            </a:pPr>
            <a:r>
              <a:rPr lang="en-IN" sz="4000" b="1" u="sng" dirty="0">
                <a:ln w="0"/>
                <a:solidFill>
                  <a:schemeClr val="tx1"/>
                </a:solidFill>
                <a:effectLst>
                  <a:outerShdw blurRad="38100" dist="19050" dir="2700000" algn="tl" rotWithShape="0">
                    <a:schemeClr val="dk1">
                      <a:alpha val="40000"/>
                    </a:schemeClr>
                  </a:outerShdw>
                </a:effectLst>
              </a:rPr>
              <a:t>Abstract:</a:t>
            </a:r>
          </a:p>
          <a:p>
            <a:pPr>
              <a:buClrTx/>
              <a:buFont typeface="Times New Roman" panose="02020603050405020304" pitchFamily="18" charset="0"/>
              <a:buChar char="̶"/>
            </a:pPr>
            <a:r>
              <a:rPr lang="en-IN" sz="4000" dirty="0" smtClean="0">
                <a:ln w="0"/>
                <a:solidFill>
                  <a:schemeClr val="tx1"/>
                </a:solidFill>
                <a:effectLst>
                  <a:outerShdw blurRad="38100" dist="19050" dir="2700000" algn="tl" rotWithShape="0">
                    <a:schemeClr val="dk1">
                      <a:alpha val="40000"/>
                    </a:schemeClr>
                  </a:outerShdw>
                </a:effectLst>
              </a:rPr>
              <a:t>The </a:t>
            </a:r>
            <a:r>
              <a:rPr lang="en-IN" sz="4000" dirty="0">
                <a:ln w="0"/>
                <a:solidFill>
                  <a:schemeClr val="tx1"/>
                </a:solidFill>
                <a:effectLst>
                  <a:outerShdw blurRad="38100" dist="19050" dir="2700000" algn="tl" rotWithShape="0">
                    <a:schemeClr val="dk1">
                      <a:alpha val="40000"/>
                    </a:schemeClr>
                  </a:outerShdw>
                </a:effectLst>
              </a:rPr>
              <a:t>primary aim of implementing machine learning algorithms for credit risk prediction. </a:t>
            </a:r>
            <a:endParaRPr lang="en-IN" sz="4000" dirty="0" smtClean="0">
              <a:ln w="0"/>
              <a:solidFill>
                <a:schemeClr val="tx1"/>
              </a:solidFill>
              <a:effectLst>
                <a:outerShdw blurRad="38100" dist="19050" dir="2700000" algn="tl" rotWithShape="0">
                  <a:schemeClr val="dk1">
                    <a:alpha val="40000"/>
                  </a:schemeClr>
                </a:outerShdw>
              </a:effectLst>
            </a:endParaRPr>
          </a:p>
          <a:p>
            <a:pPr>
              <a:buClrTx/>
              <a:buFont typeface="Times New Roman" panose="02020603050405020304" pitchFamily="18" charset="0"/>
              <a:buChar char="̶"/>
            </a:pPr>
            <a:r>
              <a:rPr lang="en-IN" sz="4000" dirty="0" smtClean="0">
                <a:ln w="0"/>
                <a:solidFill>
                  <a:schemeClr val="tx1"/>
                </a:solidFill>
                <a:effectLst>
                  <a:outerShdw blurRad="38100" dist="19050" dir="2700000" algn="tl" rotWithShape="0">
                    <a:schemeClr val="dk1">
                      <a:alpha val="40000"/>
                    </a:schemeClr>
                  </a:outerShdw>
                </a:effectLst>
              </a:rPr>
              <a:t>The </a:t>
            </a:r>
            <a:r>
              <a:rPr lang="en-IN" sz="4000" dirty="0">
                <a:ln w="0"/>
                <a:solidFill>
                  <a:schemeClr val="tx1"/>
                </a:solidFill>
                <a:effectLst>
                  <a:outerShdw blurRad="38100" dist="19050" dir="2700000" algn="tl" rotWithShape="0">
                    <a:schemeClr val="dk1">
                      <a:alpha val="40000"/>
                    </a:schemeClr>
                  </a:outerShdw>
                </a:effectLst>
              </a:rPr>
              <a:t>analysis seeks to leverage machine learning techniques to enhance the accuracy and effectiveness of credit risk assessment, enabling better-informed decision-making in the financial sector and ultimately contributing to the mitigation of potential credit defaults</a:t>
            </a:r>
            <a:r>
              <a:rPr lang="en-IN" sz="4000" dirty="0" smtClean="0">
                <a:ln w="0"/>
                <a:solidFill>
                  <a:schemeClr val="tx1"/>
                </a:solidFill>
                <a:effectLst>
                  <a:outerShdw blurRad="38100" dist="19050" dir="2700000" algn="tl" rotWithShape="0">
                    <a:schemeClr val="dk1">
                      <a:alpha val="40000"/>
                    </a:schemeClr>
                  </a:outerShdw>
                </a:effectLst>
              </a:rPr>
              <a:t>.</a:t>
            </a:r>
            <a:endParaRPr lang="en-IN" sz="4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321212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9600" b="1" dirty="0" smtClean="0">
                <a:effectLst>
                  <a:outerShdw blurRad="38100" dist="38100" dir="2700000" algn="tl">
                    <a:srgbClr val="000000">
                      <a:alpha val="43137"/>
                    </a:srgbClr>
                  </a:outerShdw>
                </a:effectLst>
              </a:rPr>
              <a:t>Modeling</a:t>
            </a:r>
            <a:endParaRPr lang="en-IN" sz="9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854368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80" y="-5306"/>
            <a:ext cx="12191999" cy="1060383"/>
          </a:xfrm>
        </p:spPr>
        <p:txBody>
          <a:bodyPr>
            <a:normAutofit/>
          </a:bodyPr>
          <a:lstStyle/>
          <a:p>
            <a:pPr algn="ctr"/>
            <a:r>
              <a:rPr lang="en-US" b="1" dirty="0">
                <a:solidFill>
                  <a:schemeClr val="bg1"/>
                </a:solidFill>
              </a:rPr>
              <a:t>Splitting the dataset in to train and </a:t>
            </a:r>
            <a:r>
              <a:rPr lang="en-US" b="1" dirty="0" smtClean="0">
                <a:solidFill>
                  <a:schemeClr val="bg1"/>
                </a:solidFill>
              </a:rPr>
              <a:t>test</a:t>
            </a:r>
            <a:endParaRPr lang="en-IN" dirty="0">
              <a:solidFill>
                <a:schemeClr val="bg1"/>
              </a:solidFill>
            </a:endParaRPr>
          </a:p>
        </p:txBody>
      </p:sp>
      <p:sp>
        <p:nvSpPr>
          <p:cNvPr id="3" name="Content Placeholder 2"/>
          <p:cNvSpPr>
            <a:spLocks noGrp="1"/>
          </p:cNvSpPr>
          <p:nvPr>
            <p:ph idx="1"/>
          </p:nvPr>
        </p:nvSpPr>
        <p:spPr>
          <a:xfrm>
            <a:off x="203983" y="2813172"/>
            <a:ext cx="11802792" cy="3165232"/>
          </a:xfr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noAutofit/>
          </a:bodyPr>
          <a:lstStyle/>
          <a:p>
            <a:r>
              <a:rPr lang="en-US" sz="2800" b="1" i="1" dirty="0" smtClean="0">
                <a:solidFill>
                  <a:schemeClr val="tx1"/>
                </a:solidFill>
              </a:rPr>
              <a:t>Code snippet:</a:t>
            </a:r>
          </a:p>
          <a:p>
            <a:r>
              <a:rPr lang="en-IN" sz="2800" dirty="0">
                <a:solidFill>
                  <a:schemeClr val="tx1"/>
                </a:solidFill>
              </a:rPr>
              <a:t>X = </a:t>
            </a:r>
            <a:r>
              <a:rPr lang="en-IN" sz="2800" dirty="0" err="1">
                <a:solidFill>
                  <a:schemeClr val="tx1"/>
                </a:solidFill>
              </a:rPr>
              <a:t>df.drop</a:t>
            </a:r>
            <a:r>
              <a:rPr lang="en-IN" sz="2800" dirty="0">
                <a:solidFill>
                  <a:schemeClr val="tx1"/>
                </a:solidFill>
              </a:rPr>
              <a:t>(['Risk', 'Credit amount'], axis=1).values</a:t>
            </a:r>
          </a:p>
          <a:p>
            <a:r>
              <a:rPr lang="en-IN" sz="2800" dirty="0">
                <a:solidFill>
                  <a:schemeClr val="tx1"/>
                </a:solidFill>
              </a:rPr>
              <a:t>y = </a:t>
            </a:r>
            <a:r>
              <a:rPr lang="en-IN" sz="2800" dirty="0" err="1">
                <a:solidFill>
                  <a:schemeClr val="tx1"/>
                </a:solidFill>
              </a:rPr>
              <a:t>df</a:t>
            </a:r>
            <a:r>
              <a:rPr lang="en-IN" sz="2800" dirty="0">
                <a:solidFill>
                  <a:schemeClr val="tx1"/>
                </a:solidFill>
              </a:rPr>
              <a:t>['Risk'].</a:t>
            </a:r>
            <a:r>
              <a:rPr lang="en-IN" sz="2800" dirty="0" smtClean="0">
                <a:solidFill>
                  <a:schemeClr val="tx1"/>
                </a:solidFill>
              </a:rPr>
              <a:t>values</a:t>
            </a:r>
            <a:endParaRPr lang="en-IN" sz="2800" dirty="0">
              <a:solidFill>
                <a:schemeClr val="tx1"/>
              </a:solidFill>
            </a:endParaRPr>
          </a:p>
          <a:p>
            <a:r>
              <a:rPr lang="en-IN" sz="2800" dirty="0">
                <a:solidFill>
                  <a:schemeClr val="tx1"/>
                </a:solidFill>
              </a:rPr>
              <a:t># train-test split</a:t>
            </a:r>
          </a:p>
          <a:p>
            <a:r>
              <a:rPr lang="en-IN" sz="2800" dirty="0" err="1">
                <a:solidFill>
                  <a:schemeClr val="tx1"/>
                </a:solidFill>
              </a:rPr>
              <a:t>X_train</a:t>
            </a:r>
            <a:r>
              <a:rPr lang="en-IN" sz="2800" dirty="0">
                <a:solidFill>
                  <a:schemeClr val="tx1"/>
                </a:solidFill>
              </a:rPr>
              <a:t>, </a:t>
            </a:r>
            <a:r>
              <a:rPr lang="en-IN" sz="2800" dirty="0" err="1">
                <a:solidFill>
                  <a:schemeClr val="tx1"/>
                </a:solidFill>
              </a:rPr>
              <a:t>X_test</a:t>
            </a:r>
            <a:r>
              <a:rPr lang="en-IN" sz="2800" dirty="0">
                <a:solidFill>
                  <a:schemeClr val="tx1"/>
                </a:solidFill>
              </a:rPr>
              <a:t>, </a:t>
            </a:r>
            <a:r>
              <a:rPr lang="en-IN" sz="2800" dirty="0" err="1">
                <a:solidFill>
                  <a:schemeClr val="tx1"/>
                </a:solidFill>
              </a:rPr>
              <a:t>y_train</a:t>
            </a:r>
            <a:r>
              <a:rPr lang="en-IN" sz="2800" dirty="0">
                <a:solidFill>
                  <a:schemeClr val="tx1"/>
                </a:solidFill>
              </a:rPr>
              <a:t>, </a:t>
            </a:r>
            <a:r>
              <a:rPr lang="en-IN" sz="2800" dirty="0" err="1">
                <a:solidFill>
                  <a:schemeClr val="tx1"/>
                </a:solidFill>
              </a:rPr>
              <a:t>y_test</a:t>
            </a:r>
            <a:r>
              <a:rPr lang="en-IN" sz="2800" dirty="0">
                <a:solidFill>
                  <a:schemeClr val="tx1"/>
                </a:solidFill>
              </a:rPr>
              <a:t> = </a:t>
            </a:r>
            <a:r>
              <a:rPr lang="en-IN" sz="2800" dirty="0" err="1">
                <a:solidFill>
                  <a:schemeClr val="tx1"/>
                </a:solidFill>
              </a:rPr>
              <a:t>train_test_split</a:t>
            </a:r>
            <a:r>
              <a:rPr lang="en-IN" sz="2800" dirty="0">
                <a:solidFill>
                  <a:schemeClr val="tx1"/>
                </a:solidFill>
              </a:rPr>
              <a:t>(X, y, </a:t>
            </a:r>
            <a:r>
              <a:rPr lang="en-IN" sz="2800" dirty="0" err="1">
                <a:solidFill>
                  <a:schemeClr val="tx1"/>
                </a:solidFill>
              </a:rPr>
              <a:t>test_size</a:t>
            </a:r>
            <a:r>
              <a:rPr lang="en-IN" sz="2800" dirty="0">
                <a:solidFill>
                  <a:schemeClr val="tx1"/>
                </a:solidFill>
              </a:rPr>
              <a:t> = 0.20, </a:t>
            </a:r>
            <a:r>
              <a:rPr lang="en-IN" sz="2800" dirty="0" err="1">
                <a:solidFill>
                  <a:schemeClr val="tx1"/>
                </a:solidFill>
              </a:rPr>
              <a:t>random_state</a:t>
            </a:r>
            <a:r>
              <a:rPr lang="en-IN" sz="2800" dirty="0">
                <a:solidFill>
                  <a:schemeClr val="tx1"/>
                </a:solidFill>
              </a:rPr>
              <a:t>=42)</a:t>
            </a:r>
          </a:p>
        </p:txBody>
      </p:sp>
      <p:sp>
        <p:nvSpPr>
          <p:cNvPr id="4" name="Rectangle 3"/>
          <p:cNvSpPr/>
          <p:nvPr/>
        </p:nvSpPr>
        <p:spPr>
          <a:xfrm>
            <a:off x="1575583" y="1381448"/>
            <a:ext cx="8665697" cy="1077218"/>
          </a:xfrm>
          <a:prstGeom prst="rect">
            <a:avLst/>
          </a:prstGeom>
          <a:solidFill>
            <a:schemeClr val="accent3">
              <a:lumMod val="40000"/>
              <a:lumOff val="6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a:spAutoFit/>
          </a:bodyPr>
          <a:lstStyle/>
          <a:p>
            <a:r>
              <a:rPr lang="en-US" sz="3200" b="1" i="1" dirty="0">
                <a:solidFill>
                  <a:schemeClr val="tx1"/>
                </a:solidFill>
              </a:rPr>
              <a:t>Module used:</a:t>
            </a:r>
          </a:p>
          <a:p>
            <a:r>
              <a:rPr lang="en-IN" sz="3200" dirty="0">
                <a:solidFill>
                  <a:schemeClr val="tx1"/>
                </a:solidFill>
              </a:rPr>
              <a:t>from </a:t>
            </a:r>
            <a:r>
              <a:rPr lang="en-IN" sz="3200" dirty="0" err="1">
                <a:solidFill>
                  <a:schemeClr val="tx1"/>
                </a:solidFill>
              </a:rPr>
              <a:t>sklearn.model_selection</a:t>
            </a:r>
            <a:r>
              <a:rPr lang="en-IN" sz="3200" dirty="0">
                <a:solidFill>
                  <a:schemeClr val="tx1"/>
                </a:solidFill>
              </a:rPr>
              <a:t> import </a:t>
            </a:r>
            <a:r>
              <a:rPr lang="en-IN" sz="3200" dirty="0" err="1" smtClean="0">
                <a:solidFill>
                  <a:schemeClr val="tx1"/>
                </a:solidFill>
              </a:rPr>
              <a:t>train_test_split</a:t>
            </a:r>
            <a:endParaRPr lang="en-IN" sz="3200" dirty="0">
              <a:solidFill>
                <a:schemeClr val="tx1"/>
              </a:solidFill>
            </a:endParaRPr>
          </a:p>
        </p:txBody>
      </p:sp>
    </p:spTree>
    <p:extLst>
      <p:ext uri="{BB962C8B-B14F-4D97-AF65-F5344CB8AC3E}">
        <p14:creationId xmlns:p14="http://schemas.microsoft.com/office/powerpoint/2010/main" val="34333669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Rectangle 3"/>
          <p:cNvSpPr/>
          <p:nvPr/>
        </p:nvSpPr>
        <p:spPr>
          <a:xfrm>
            <a:off x="2391508" y="478302"/>
            <a:ext cx="6752492" cy="5632311"/>
          </a:xfrm>
          <a:prstGeom prst="rect">
            <a:avLst/>
          </a:prstGeom>
        </p:spPr>
        <p:txBody>
          <a:bodyPr wrap="square">
            <a:spAutoFit/>
          </a:bodyPr>
          <a:lstStyle/>
          <a:p>
            <a:r>
              <a:rPr lang="en-IN" sz="4000" b="1" dirty="0">
                <a:solidFill>
                  <a:srgbClr val="000000"/>
                </a:solidFill>
                <a:latin typeface="Helvetica Neue"/>
              </a:rPr>
              <a:t>Models used to predict :</a:t>
            </a:r>
          </a:p>
          <a:p>
            <a:r>
              <a:rPr lang="en-IN" sz="4000" dirty="0">
                <a:solidFill>
                  <a:srgbClr val="000000"/>
                </a:solidFill>
                <a:latin typeface="Helvetica Neue"/>
              </a:rPr>
              <a:t>1.LogisticRegression</a:t>
            </a:r>
          </a:p>
          <a:p>
            <a:r>
              <a:rPr lang="en-IN" sz="4000" dirty="0">
                <a:solidFill>
                  <a:srgbClr val="000000"/>
                </a:solidFill>
                <a:latin typeface="Helvetica Neue"/>
              </a:rPr>
              <a:t>2.KNeighborsClassifier</a:t>
            </a:r>
          </a:p>
          <a:p>
            <a:r>
              <a:rPr lang="en-IN" sz="4000" dirty="0">
                <a:solidFill>
                  <a:srgbClr val="000000"/>
                </a:solidFill>
                <a:latin typeface="Helvetica Neue"/>
              </a:rPr>
              <a:t>3.DecisionTreeClassifier</a:t>
            </a:r>
          </a:p>
          <a:p>
            <a:r>
              <a:rPr lang="en-IN" sz="4000" dirty="0">
                <a:solidFill>
                  <a:srgbClr val="000000"/>
                </a:solidFill>
                <a:latin typeface="Helvetica Neue"/>
              </a:rPr>
              <a:t>4.RandomForest Classifier</a:t>
            </a:r>
          </a:p>
          <a:p>
            <a:r>
              <a:rPr lang="en-IN" sz="4000" dirty="0">
                <a:solidFill>
                  <a:srgbClr val="000000"/>
                </a:solidFill>
                <a:latin typeface="Helvetica Neue"/>
              </a:rPr>
              <a:t>5.Support Vector Classification (SVC)</a:t>
            </a:r>
          </a:p>
          <a:p>
            <a:r>
              <a:rPr lang="en-IN" sz="4000" dirty="0">
                <a:solidFill>
                  <a:srgbClr val="000000"/>
                </a:solidFill>
                <a:latin typeface="Helvetica Neue"/>
              </a:rPr>
              <a:t>6.Naive Bayes</a:t>
            </a:r>
          </a:p>
          <a:p>
            <a:r>
              <a:rPr lang="en-IN" sz="4000" dirty="0">
                <a:solidFill>
                  <a:srgbClr val="000000"/>
                </a:solidFill>
                <a:latin typeface="Helvetica Neue"/>
              </a:rPr>
              <a:t>7.xgboost</a:t>
            </a:r>
            <a:endParaRPr lang="en-IN" sz="4000" b="0" i="0" dirty="0">
              <a:solidFill>
                <a:srgbClr val="000000"/>
              </a:solidFill>
              <a:effectLst/>
              <a:latin typeface="Helvetica Neue"/>
            </a:endParaRPr>
          </a:p>
        </p:txBody>
      </p:sp>
    </p:spTree>
    <p:extLst>
      <p:ext uri="{BB962C8B-B14F-4D97-AF65-F5344CB8AC3E}">
        <p14:creationId xmlns:p14="http://schemas.microsoft.com/office/powerpoint/2010/main" val="42773792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2178" y="0"/>
            <a:ext cx="8829822" cy="685799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Autofit/>
          </a:bodyPr>
          <a:lstStyle/>
          <a:p>
            <a:r>
              <a:rPr lang="en-IN" sz="3200" dirty="0"/>
              <a:t>from </a:t>
            </a:r>
            <a:r>
              <a:rPr lang="en-IN" sz="3200" dirty="0" err="1"/>
              <a:t>sklearn.linear_model</a:t>
            </a:r>
            <a:r>
              <a:rPr lang="en-IN" sz="3200" dirty="0"/>
              <a:t> import </a:t>
            </a:r>
            <a:r>
              <a:rPr lang="en-IN" sz="3200" dirty="0" err="1"/>
              <a:t>LogisticRegression</a:t>
            </a:r>
            <a:endParaRPr lang="en-IN" sz="3200" dirty="0"/>
          </a:p>
          <a:p>
            <a:r>
              <a:rPr lang="en-IN" sz="3200" dirty="0"/>
              <a:t>from </a:t>
            </a:r>
            <a:r>
              <a:rPr lang="en-IN" sz="3200" dirty="0" err="1"/>
              <a:t>sklearn.neighbors</a:t>
            </a:r>
            <a:r>
              <a:rPr lang="en-IN" sz="3200" dirty="0"/>
              <a:t> import </a:t>
            </a:r>
            <a:r>
              <a:rPr lang="en-IN" sz="3200" dirty="0" err="1"/>
              <a:t>KNeighborsClassifier</a:t>
            </a:r>
            <a:endParaRPr lang="en-IN" sz="3200" dirty="0"/>
          </a:p>
          <a:p>
            <a:r>
              <a:rPr lang="en-IN" sz="3200" dirty="0"/>
              <a:t>from </a:t>
            </a:r>
            <a:r>
              <a:rPr lang="en-IN" sz="3200" dirty="0" err="1"/>
              <a:t>sklearn.tree</a:t>
            </a:r>
            <a:r>
              <a:rPr lang="en-IN" sz="3200" dirty="0"/>
              <a:t> import </a:t>
            </a:r>
            <a:r>
              <a:rPr lang="en-IN" sz="3200" dirty="0" err="1"/>
              <a:t>DecisionTreeRegressor</a:t>
            </a:r>
            <a:endParaRPr lang="en-IN" sz="3200" dirty="0"/>
          </a:p>
          <a:p>
            <a:r>
              <a:rPr lang="en-IN" sz="3200" dirty="0"/>
              <a:t>from </a:t>
            </a:r>
            <a:r>
              <a:rPr lang="en-IN" sz="3200" dirty="0" err="1"/>
              <a:t>sklearn.tree</a:t>
            </a:r>
            <a:r>
              <a:rPr lang="en-IN" sz="3200" dirty="0"/>
              <a:t> import </a:t>
            </a:r>
            <a:r>
              <a:rPr lang="en-IN" sz="3200" dirty="0" err="1"/>
              <a:t>DecisionTreeClassifier</a:t>
            </a:r>
            <a:endParaRPr lang="en-IN" sz="3200" dirty="0"/>
          </a:p>
          <a:p>
            <a:r>
              <a:rPr lang="en-IN" sz="3200" dirty="0"/>
              <a:t>from </a:t>
            </a:r>
            <a:r>
              <a:rPr lang="en-IN" sz="3200" dirty="0" err="1"/>
              <a:t>sklearn.ensemble</a:t>
            </a:r>
            <a:r>
              <a:rPr lang="en-IN" sz="3200" dirty="0"/>
              <a:t> import </a:t>
            </a:r>
            <a:r>
              <a:rPr lang="en-IN" sz="3200" dirty="0" err="1"/>
              <a:t>RandomForestClassifier</a:t>
            </a:r>
            <a:endParaRPr lang="en-IN" sz="3200" dirty="0"/>
          </a:p>
          <a:p>
            <a:r>
              <a:rPr lang="en-IN" sz="3200" dirty="0"/>
              <a:t>from </a:t>
            </a:r>
            <a:r>
              <a:rPr lang="en-IN" sz="3200" dirty="0" err="1"/>
              <a:t>sklearn.metrics</a:t>
            </a:r>
            <a:r>
              <a:rPr lang="en-IN" sz="3200" dirty="0"/>
              <a:t> import accuracy_score,f1_score</a:t>
            </a:r>
          </a:p>
          <a:p>
            <a:r>
              <a:rPr lang="en-IN" sz="3200" dirty="0"/>
              <a:t>from </a:t>
            </a:r>
            <a:r>
              <a:rPr lang="en-IN" sz="3200" dirty="0" err="1"/>
              <a:t>sklearn.svm</a:t>
            </a:r>
            <a:r>
              <a:rPr lang="en-IN" sz="3200" dirty="0"/>
              <a:t> import SVC</a:t>
            </a:r>
          </a:p>
          <a:p>
            <a:r>
              <a:rPr lang="en-IN" sz="3200" dirty="0"/>
              <a:t>from </a:t>
            </a:r>
            <a:r>
              <a:rPr lang="en-IN" sz="3200" dirty="0" err="1"/>
              <a:t>sklearn.naive_bayes</a:t>
            </a:r>
            <a:r>
              <a:rPr lang="en-IN" sz="3200" dirty="0"/>
              <a:t> import </a:t>
            </a:r>
            <a:r>
              <a:rPr lang="en-IN" sz="3200" dirty="0" err="1"/>
              <a:t>GaussianNB</a:t>
            </a:r>
            <a:endParaRPr lang="en-IN" sz="3200" dirty="0"/>
          </a:p>
          <a:p>
            <a:r>
              <a:rPr lang="en-IN" sz="3200" dirty="0"/>
              <a:t>from </a:t>
            </a:r>
            <a:r>
              <a:rPr lang="en-IN" sz="3200" dirty="0" err="1"/>
              <a:t>sklearn.metrics</a:t>
            </a:r>
            <a:r>
              <a:rPr lang="en-IN" sz="3200" dirty="0"/>
              <a:t> import </a:t>
            </a:r>
            <a:r>
              <a:rPr lang="en-IN" sz="3200" dirty="0" err="1"/>
              <a:t>accuracy_score</a:t>
            </a:r>
            <a:r>
              <a:rPr lang="en-IN" sz="3200" dirty="0"/>
              <a:t>, </a:t>
            </a:r>
            <a:r>
              <a:rPr lang="en-IN" sz="3200" dirty="0" err="1"/>
              <a:t>confusion_matrix</a:t>
            </a:r>
            <a:r>
              <a:rPr lang="en-IN" sz="3200" dirty="0"/>
              <a:t>, </a:t>
            </a:r>
            <a:r>
              <a:rPr lang="en-IN" sz="3200" dirty="0" err="1"/>
              <a:t>classification_report</a:t>
            </a:r>
            <a:r>
              <a:rPr lang="en-IN" sz="3200" dirty="0"/>
              <a:t>, </a:t>
            </a:r>
            <a:r>
              <a:rPr lang="en-IN" sz="3200" dirty="0" err="1"/>
              <a:t>fbeta_score</a:t>
            </a:r>
            <a:endParaRPr lang="en-IN" sz="3200" dirty="0"/>
          </a:p>
          <a:p>
            <a:r>
              <a:rPr lang="en-IN" sz="3200" dirty="0"/>
              <a:t>import </a:t>
            </a:r>
            <a:r>
              <a:rPr lang="en-IN" sz="3200" dirty="0" err="1"/>
              <a:t>xgboost</a:t>
            </a:r>
            <a:r>
              <a:rPr lang="en-IN" sz="3200" dirty="0"/>
              <a:t> as </a:t>
            </a:r>
            <a:r>
              <a:rPr lang="en-IN" sz="3200" dirty="0" err="1"/>
              <a:t>xgb</a:t>
            </a:r>
            <a:endParaRPr lang="en-IN" sz="3200" dirty="0"/>
          </a:p>
        </p:txBody>
      </p:sp>
      <p:sp>
        <p:nvSpPr>
          <p:cNvPr id="4" name="Rectangle 3"/>
          <p:cNvSpPr/>
          <p:nvPr/>
        </p:nvSpPr>
        <p:spPr>
          <a:xfrm>
            <a:off x="-1" y="1383442"/>
            <a:ext cx="3487615" cy="3139321"/>
          </a:xfrm>
          <a:prstGeom prst="rect">
            <a:avLst/>
          </a:prstGeom>
        </p:spPr>
        <p:txBody>
          <a:bodyPr wrap="square">
            <a:spAutoFit/>
          </a:bodyPr>
          <a:lstStyle/>
          <a:p>
            <a:pPr algn="ctr"/>
            <a:r>
              <a:rPr lang="en-IN" sz="6600" dirty="0" smtClean="0">
                <a:ln w="0"/>
                <a:effectLst>
                  <a:outerShdw blurRad="38100" dist="19050" dir="2700000" algn="tl" rotWithShape="0">
                    <a:schemeClr val="dk1">
                      <a:alpha val="40000"/>
                    </a:schemeClr>
                  </a:outerShdw>
                </a:effectLst>
              </a:rPr>
              <a:t>Libraries </a:t>
            </a:r>
          </a:p>
          <a:p>
            <a:pPr algn="ctr"/>
            <a:r>
              <a:rPr lang="en-IN" sz="6600" dirty="0" smtClean="0">
                <a:ln w="0"/>
                <a:effectLst>
                  <a:outerShdw blurRad="38100" dist="19050" dir="2700000" algn="tl" rotWithShape="0">
                    <a:schemeClr val="dk1">
                      <a:alpha val="40000"/>
                    </a:schemeClr>
                  </a:outerShdw>
                </a:effectLst>
              </a:rPr>
              <a:t>for </a:t>
            </a:r>
          </a:p>
          <a:p>
            <a:pPr algn="ctr"/>
            <a:r>
              <a:rPr lang="en-IN" sz="6600" dirty="0" err="1">
                <a:ln w="0"/>
                <a:effectLst>
                  <a:outerShdw blurRad="38100" dist="19050" dir="2700000" algn="tl" rotWithShape="0">
                    <a:schemeClr val="dk1">
                      <a:alpha val="40000"/>
                    </a:schemeClr>
                  </a:outerShdw>
                </a:effectLst>
              </a:rPr>
              <a:t>M</a:t>
            </a:r>
            <a:r>
              <a:rPr lang="en-IN" sz="6600" dirty="0" err="1" smtClean="0">
                <a:ln w="0"/>
                <a:effectLst>
                  <a:outerShdw blurRad="38100" dist="19050" dir="2700000" algn="tl" rotWithShape="0">
                    <a:schemeClr val="dk1">
                      <a:alpha val="40000"/>
                    </a:schemeClr>
                  </a:outerShdw>
                </a:effectLst>
              </a:rPr>
              <a:t>odeling</a:t>
            </a:r>
            <a:endParaRPr lang="en-IN" sz="6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914720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5366" y="1111348"/>
            <a:ext cx="3815157" cy="4318781"/>
          </a:xfrm>
        </p:spPr>
        <p:txBody>
          <a:bodyPr>
            <a:normAutofit/>
          </a:bodyPr>
          <a:lstStyle/>
          <a:p>
            <a:pPr algn="ctr"/>
            <a:r>
              <a:rPr lang="en-US" dirty="0" smtClean="0"/>
              <a:t>Creating </a:t>
            </a:r>
            <a:br>
              <a:rPr lang="en-US" dirty="0" smtClean="0"/>
            </a:br>
            <a:r>
              <a:rPr lang="en-US" dirty="0" smtClean="0"/>
              <a:t>models</a:t>
            </a:r>
            <a:endParaRPr lang="en-IN" dirty="0"/>
          </a:p>
        </p:txBody>
      </p:sp>
      <p:sp>
        <p:nvSpPr>
          <p:cNvPr id="3" name="Content Placeholder 2"/>
          <p:cNvSpPr>
            <a:spLocks noGrp="1"/>
          </p:cNvSpPr>
          <p:nvPr>
            <p:ph idx="1"/>
          </p:nvPr>
        </p:nvSpPr>
        <p:spPr>
          <a:xfrm>
            <a:off x="0" y="0"/>
            <a:ext cx="7765366" cy="6858000"/>
          </a:xfrm>
          <a:solidFill>
            <a:schemeClr val="accent2">
              <a:lumMod val="20000"/>
              <a:lumOff val="80000"/>
            </a:schemeClr>
          </a:solidFill>
          <a:ln/>
        </p:spPr>
        <p:style>
          <a:lnRef idx="1">
            <a:schemeClr val="accent6"/>
          </a:lnRef>
          <a:fillRef idx="2">
            <a:schemeClr val="accent6"/>
          </a:fillRef>
          <a:effectRef idx="1">
            <a:schemeClr val="accent6"/>
          </a:effectRef>
          <a:fontRef idx="minor">
            <a:schemeClr val="dk1"/>
          </a:fontRef>
        </p:style>
        <p:txBody>
          <a:bodyPr>
            <a:noAutofit/>
          </a:bodyPr>
          <a:lstStyle/>
          <a:p>
            <a:pPr marL="310896" lvl="2" indent="0">
              <a:buNone/>
            </a:pPr>
            <a:endParaRPr lang="en-IN" sz="1800" dirty="0" smtClean="0">
              <a:ln w="0"/>
              <a:solidFill>
                <a:schemeClr val="tx1"/>
              </a:solidFill>
              <a:effectLst>
                <a:outerShdw blurRad="38100" dist="19050" dir="2700000" algn="tl" rotWithShape="0">
                  <a:schemeClr val="dk1">
                    <a:alpha val="40000"/>
                  </a:schemeClr>
                </a:outerShdw>
              </a:effectLst>
            </a:endParaRPr>
          </a:p>
          <a:p>
            <a:pPr marL="310896" lvl="2" indent="0">
              <a:buNone/>
            </a:pPr>
            <a:endParaRPr lang="en-IN" sz="3600" dirty="0" smtClean="0">
              <a:ln w="0"/>
              <a:solidFill>
                <a:schemeClr val="tx1"/>
              </a:solidFill>
              <a:effectLst>
                <a:outerShdw blurRad="38100" dist="19050" dir="2700000" algn="tl" rotWithShape="0">
                  <a:schemeClr val="dk1">
                    <a:alpha val="40000"/>
                  </a:schemeClr>
                </a:outerShdw>
              </a:effectLst>
            </a:endParaRPr>
          </a:p>
          <a:p>
            <a:pPr marL="310896" lvl="2" indent="0">
              <a:buNone/>
            </a:pPr>
            <a:r>
              <a:rPr lang="en-IN" sz="3600" dirty="0" smtClean="0">
                <a:ln w="0"/>
                <a:solidFill>
                  <a:schemeClr val="tx1"/>
                </a:solidFill>
                <a:effectLst>
                  <a:outerShdw blurRad="38100" dist="19050" dir="2700000" algn="tl" rotWithShape="0">
                    <a:schemeClr val="dk1">
                      <a:alpha val="40000"/>
                    </a:schemeClr>
                  </a:outerShdw>
                </a:effectLst>
              </a:rPr>
              <a:t>models</a:t>
            </a:r>
            <a:r>
              <a:rPr lang="en-IN" sz="3600" dirty="0">
                <a:ln w="0"/>
                <a:solidFill>
                  <a:schemeClr val="tx1"/>
                </a:solidFill>
                <a:effectLst>
                  <a:outerShdw blurRad="38100" dist="19050" dir="2700000" algn="tl" rotWithShape="0">
                    <a:schemeClr val="dk1">
                      <a:alpha val="40000"/>
                    </a:schemeClr>
                  </a:outerShdw>
                </a:effectLst>
              </a:rPr>
              <a:t>=[0]*</a:t>
            </a:r>
            <a:r>
              <a:rPr lang="en-IN" sz="3600" dirty="0" smtClean="0">
                <a:ln w="0"/>
                <a:solidFill>
                  <a:schemeClr val="tx1"/>
                </a:solidFill>
                <a:effectLst>
                  <a:outerShdw blurRad="38100" dist="19050" dir="2700000" algn="tl" rotWithShape="0">
                    <a:schemeClr val="dk1">
                      <a:alpha val="40000"/>
                    </a:schemeClr>
                  </a:outerShdw>
                </a:effectLst>
              </a:rPr>
              <a:t>7</a:t>
            </a:r>
            <a:endParaRPr lang="en-IN" sz="3600" dirty="0">
              <a:ln w="0"/>
              <a:solidFill>
                <a:schemeClr val="tx1"/>
              </a:solidFill>
              <a:effectLst>
                <a:outerShdw blurRad="38100" dist="19050" dir="2700000" algn="tl" rotWithShape="0">
                  <a:schemeClr val="dk1">
                    <a:alpha val="40000"/>
                  </a:schemeClr>
                </a:outerShdw>
              </a:effectLst>
            </a:endParaRPr>
          </a:p>
          <a:p>
            <a:pPr marL="310896" lvl="2" indent="0">
              <a:buNone/>
            </a:pPr>
            <a:r>
              <a:rPr lang="en-IN" sz="3600" dirty="0">
                <a:ln w="0"/>
                <a:solidFill>
                  <a:schemeClr val="tx1"/>
                </a:solidFill>
                <a:effectLst>
                  <a:outerShdw blurRad="38100" dist="19050" dir="2700000" algn="tl" rotWithShape="0">
                    <a:schemeClr val="dk1">
                      <a:alpha val="40000"/>
                    </a:schemeClr>
                  </a:outerShdw>
                </a:effectLst>
              </a:rPr>
              <a:t>models[0] = </a:t>
            </a:r>
            <a:r>
              <a:rPr lang="en-IN" sz="3600" dirty="0" err="1">
                <a:ln w="0"/>
                <a:solidFill>
                  <a:schemeClr val="tx1"/>
                </a:solidFill>
                <a:effectLst>
                  <a:outerShdw blurRad="38100" dist="19050" dir="2700000" algn="tl" rotWithShape="0">
                    <a:schemeClr val="dk1">
                      <a:alpha val="40000"/>
                    </a:schemeClr>
                  </a:outerShdw>
                </a:effectLst>
              </a:rPr>
              <a:t>LogisticRegression</a:t>
            </a:r>
            <a:r>
              <a:rPr lang="en-IN" sz="3600" dirty="0">
                <a:ln w="0"/>
                <a:solidFill>
                  <a:schemeClr val="tx1"/>
                </a:solidFill>
                <a:effectLst>
                  <a:outerShdw blurRad="38100" dist="19050" dir="2700000" algn="tl" rotWithShape="0">
                    <a:schemeClr val="dk1">
                      <a:alpha val="40000"/>
                    </a:schemeClr>
                  </a:outerShdw>
                </a:effectLst>
              </a:rPr>
              <a:t>()</a:t>
            </a:r>
          </a:p>
          <a:p>
            <a:pPr marL="310896" lvl="2" indent="0">
              <a:buNone/>
            </a:pPr>
            <a:r>
              <a:rPr lang="en-IN" sz="3600" dirty="0">
                <a:ln w="0"/>
                <a:solidFill>
                  <a:schemeClr val="tx1"/>
                </a:solidFill>
                <a:effectLst>
                  <a:outerShdw blurRad="38100" dist="19050" dir="2700000" algn="tl" rotWithShape="0">
                    <a:schemeClr val="dk1">
                      <a:alpha val="40000"/>
                    </a:schemeClr>
                  </a:outerShdw>
                </a:effectLst>
              </a:rPr>
              <a:t>models[1] = </a:t>
            </a:r>
            <a:r>
              <a:rPr lang="en-IN" sz="3600" dirty="0" err="1">
                <a:ln w="0"/>
                <a:solidFill>
                  <a:schemeClr val="tx1"/>
                </a:solidFill>
                <a:effectLst>
                  <a:outerShdw blurRad="38100" dist="19050" dir="2700000" algn="tl" rotWithShape="0">
                    <a:schemeClr val="dk1">
                      <a:alpha val="40000"/>
                    </a:schemeClr>
                  </a:outerShdw>
                </a:effectLst>
              </a:rPr>
              <a:t>KNeighborsClassifier</a:t>
            </a:r>
            <a:r>
              <a:rPr lang="en-IN" sz="3600" dirty="0">
                <a:ln w="0"/>
                <a:solidFill>
                  <a:schemeClr val="tx1"/>
                </a:solidFill>
                <a:effectLst>
                  <a:outerShdw blurRad="38100" dist="19050" dir="2700000" algn="tl" rotWithShape="0">
                    <a:schemeClr val="dk1">
                      <a:alpha val="40000"/>
                    </a:schemeClr>
                  </a:outerShdw>
                </a:effectLst>
              </a:rPr>
              <a:t>()</a:t>
            </a:r>
          </a:p>
          <a:p>
            <a:pPr marL="310896" lvl="2" indent="0">
              <a:buNone/>
            </a:pPr>
            <a:r>
              <a:rPr lang="en-IN" sz="3600" dirty="0">
                <a:ln w="0"/>
                <a:solidFill>
                  <a:schemeClr val="tx1"/>
                </a:solidFill>
                <a:effectLst>
                  <a:outerShdw blurRad="38100" dist="19050" dir="2700000" algn="tl" rotWithShape="0">
                    <a:schemeClr val="dk1">
                      <a:alpha val="40000"/>
                    </a:schemeClr>
                  </a:outerShdw>
                </a:effectLst>
              </a:rPr>
              <a:t>models[2] = </a:t>
            </a:r>
            <a:r>
              <a:rPr lang="en-IN" sz="3600" dirty="0" err="1">
                <a:ln w="0"/>
                <a:solidFill>
                  <a:schemeClr val="tx1"/>
                </a:solidFill>
                <a:effectLst>
                  <a:outerShdw blurRad="38100" dist="19050" dir="2700000" algn="tl" rotWithShape="0">
                    <a:schemeClr val="dk1">
                      <a:alpha val="40000"/>
                    </a:schemeClr>
                  </a:outerShdw>
                </a:effectLst>
              </a:rPr>
              <a:t>DecisionTreeClassifier</a:t>
            </a:r>
            <a:r>
              <a:rPr lang="en-IN" sz="3600" dirty="0">
                <a:ln w="0"/>
                <a:solidFill>
                  <a:schemeClr val="tx1"/>
                </a:solidFill>
                <a:effectLst>
                  <a:outerShdw blurRad="38100" dist="19050" dir="2700000" algn="tl" rotWithShape="0">
                    <a:schemeClr val="dk1">
                      <a:alpha val="40000"/>
                    </a:schemeClr>
                  </a:outerShdw>
                </a:effectLst>
              </a:rPr>
              <a:t>()</a:t>
            </a:r>
          </a:p>
          <a:p>
            <a:pPr marL="310896" lvl="2" indent="0">
              <a:buNone/>
            </a:pPr>
            <a:r>
              <a:rPr lang="en-IN" sz="3600" dirty="0">
                <a:ln w="0"/>
                <a:solidFill>
                  <a:schemeClr val="tx1"/>
                </a:solidFill>
                <a:effectLst>
                  <a:outerShdw blurRad="38100" dist="19050" dir="2700000" algn="tl" rotWithShape="0">
                    <a:schemeClr val="dk1">
                      <a:alpha val="40000"/>
                    </a:schemeClr>
                  </a:outerShdw>
                </a:effectLst>
              </a:rPr>
              <a:t>models[3] = </a:t>
            </a:r>
            <a:r>
              <a:rPr lang="en-IN" sz="3600" dirty="0" err="1">
                <a:ln w="0"/>
                <a:solidFill>
                  <a:schemeClr val="tx1"/>
                </a:solidFill>
                <a:effectLst>
                  <a:outerShdw blurRad="38100" dist="19050" dir="2700000" algn="tl" rotWithShape="0">
                    <a:schemeClr val="dk1">
                      <a:alpha val="40000"/>
                    </a:schemeClr>
                  </a:outerShdw>
                </a:effectLst>
              </a:rPr>
              <a:t>RandomForestClassifier</a:t>
            </a:r>
            <a:r>
              <a:rPr lang="en-IN" sz="3600" dirty="0">
                <a:ln w="0"/>
                <a:solidFill>
                  <a:schemeClr val="tx1"/>
                </a:solidFill>
                <a:effectLst>
                  <a:outerShdw blurRad="38100" dist="19050" dir="2700000" algn="tl" rotWithShape="0">
                    <a:schemeClr val="dk1">
                      <a:alpha val="40000"/>
                    </a:schemeClr>
                  </a:outerShdw>
                </a:effectLst>
              </a:rPr>
              <a:t>()</a:t>
            </a:r>
          </a:p>
          <a:p>
            <a:pPr marL="310896" lvl="2" indent="0">
              <a:buNone/>
            </a:pPr>
            <a:r>
              <a:rPr lang="en-IN" sz="3600" dirty="0">
                <a:ln w="0"/>
                <a:solidFill>
                  <a:schemeClr val="tx1"/>
                </a:solidFill>
                <a:effectLst>
                  <a:outerShdw blurRad="38100" dist="19050" dir="2700000" algn="tl" rotWithShape="0">
                    <a:schemeClr val="dk1">
                      <a:alpha val="40000"/>
                    </a:schemeClr>
                  </a:outerShdw>
                </a:effectLst>
              </a:rPr>
              <a:t>models[4] = SVC()</a:t>
            </a:r>
          </a:p>
          <a:p>
            <a:pPr marL="310896" lvl="2" indent="0">
              <a:buNone/>
            </a:pPr>
            <a:r>
              <a:rPr lang="en-IN" sz="3600" dirty="0">
                <a:ln w="0"/>
                <a:solidFill>
                  <a:schemeClr val="tx1"/>
                </a:solidFill>
                <a:effectLst>
                  <a:outerShdw blurRad="38100" dist="19050" dir="2700000" algn="tl" rotWithShape="0">
                    <a:schemeClr val="dk1">
                      <a:alpha val="40000"/>
                    </a:schemeClr>
                  </a:outerShdw>
                </a:effectLst>
              </a:rPr>
              <a:t>models[5] = </a:t>
            </a:r>
            <a:r>
              <a:rPr lang="en-IN" sz="3600" dirty="0" err="1">
                <a:ln w="0"/>
                <a:solidFill>
                  <a:schemeClr val="tx1"/>
                </a:solidFill>
                <a:effectLst>
                  <a:outerShdw blurRad="38100" dist="19050" dir="2700000" algn="tl" rotWithShape="0">
                    <a:schemeClr val="dk1">
                      <a:alpha val="40000"/>
                    </a:schemeClr>
                  </a:outerShdw>
                </a:effectLst>
              </a:rPr>
              <a:t>GaussianNB</a:t>
            </a:r>
            <a:r>
              <a:rPr lang="en-IN" sz="3600" dirty="0">
                <a:ln w="0"/>
                <a:solidFill>
                  <a:schemeClr val="tx1"/>
                </a:solidFill>
                <a:effectLst>
                  <a:outerShdw blurRad="38100" dist="19050" dir="2700000" algn="tl" rotWithShape="0">
                    <a:schemeClr val="dk1">
                      <a:alpha val="40000"/>
                    </a:schemeClr>
                  </a:outerShdw>
                </a:effectLst>
              </a:rPr>
              <a:t>()</a:t>
            </a:r>
          </a:p>
          <a:p>
            <a:pPr marL="310896" lvl="2" indent="0">
              <a:buNone/>
            </a:pPr>
            <a:r>
              <a:rPr lang="en-IN" sz="3600" dirty="0">
                <a:ln w="0"/>
                <a:solidFill>
                  <a:schemeClr val="tx1"/>
                </a:solidFill>
                <a:effectLst>
                  <a:outerShdw blurRad="38100" dist="19050" dir="2700000" algn="tl" rotWithShape="0">
                    <a:schemeClr val="dk1">
                      <a:alpha val="40000"/>
                    </a:schemeClr>
                  </a:outerShdw>
                </a:effectLst>
              </a:rPr>
              <a:t>models[6] = </a:t>
            </a:r>
            <a:r>
              <a:rPr lang="en-IN" sz="3600" dirty="0" err="1">
                <a:ln w="0"/>
                <a:solidFill>
                  <a:schemeClr val="tx1"/>
                </a:solidFill>
                <a:effectLst>
                  <a:outerShdw blurRad="38100" dist="19050" dir="2700000" algn="tl" rotWithShape="0">
                    <a:schemeClr val="dk1">
                      <a:alpha val="40000"/>
                    </a:schemeClr>
                  </a:outerShdw>
                </a:effectLst>
              </a:rPr>
              <a:t>xgb.XGBClassifier</a:t>
            </a:r>
            <a:r>
              <a:rPr lang="en-IN" sz="3600" dirty="0">
                <a:ln w="0"/>
                <a:solidFill>
                  <a:schemeClr val="tx1"/>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15546135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5168"/>
            <a:ext cx="12191999" cy="6794696"/>
          </a:xfrm>
          <a:solidFill>
            <a:schemeClr val="accent1">
              <a:lumMod val="20000"/>
              <a:lumOff val="80000"/>
            </a:schemeClr>
          </a:solidFill>
        </p:spPr>
        <p:txBody>
          <a:bodyPr>
            <a:noAutofit/>
          </a:bodyPr>
          <a:lstStyle/>
          <a:p>
            <a:pPr marL="128016" lvl="1" indent="0">
              <a:buNone/>
            </a:pPr>
            <a:endParaRPr lang="en-IN" sz="3200" dirty="0" smtClean="0"/>
          </a:p>
          <a:p>
            <a:pPr marL="128016" lvl="1" indent="0">
              <a:buNone/>
            </a:pPr>
            <a:r>
              <a:rPr lang="en-IN" sz="3200" dirty="0" err="1" smtClean="0"/>
              <a:t>def</a:t>
            </a:r>
            <a:r>
              <a:rPr lang="en-IN" sz="3200" dirty="0" smtClean="0"/>
              <a:t> </a:t>
            </a:r>
            <a:r>
              <a:rPr lang="en-IN" sz="3200" dirty="0"/>
              <a:t>check():</a:t>
            </a:r>
          </a:p>
          <a:p>
            <a:pPr marL="128016" lvl="1" indent="0">
              <a:buNone/>
            </a:pPr>
            <a:r>
              <a:rPr lang="en-IN" sz="3200" dirty="0"/>
              <a:t>    for m in models:</a:t>
            </a:r>
          </a:p>
          <a:p>
            <a:pPr marL="128016" lvl="1" indent="0">
              <a:buNone/>
            </a:pPr>
            <a:r>
              <a:rPr lang="en-IN" sz="3200" dirty="0"/>
              <a:t>        model=m</a:t>
            </a:r>
          </a:p>
          <a:p>
            <a:pPr marL="128016" lvl="1" indent="0">
              <a:buNone/>
            </a:pPr>
            <a:r>
              <a:rPr lang="en-IN" sz="3200" dirty="0"/>
              <a:t>        </a:t>
            </a:r>
            <a:r>
              <a:rPr lang="en-IN" sz="3200" dirty="0" err="1"/>
              <a:t>model.fit</a:t>
            </a:r>
            <a:r>
              <a:rPr lang="en-IN" sz="3200" dirty="0"/>
              <a:t>(</a:t>
            </a:r>
            <a:r>
              <a:rPr lang="en-IN" sz="3200" dirty="0" err="1"/>
              <a:t>X_train,y_train</a:t>
            </a:r>
            <a:r>
              <a:rPr lang="en-IN" sz="3200" dirty="0"/>
              <a:t>)</a:t>
            </a:r>
          </a:p>
          <a:p>
            <a:pPr marL="128016" lvl="1" indent="0">
              <a:buNone/>
            </a:pPr>
            <a:r>
              <a:rPr lang="en-IN" sz="3200" dirty="0"/>
              <a:t>        </a:t>
            </a:r>
            <a:r>
              <a:rPr lang="en-IN" sz="3200" dirty="0" err="1"/>
              <a:t>y_pred</a:t>
            </a:r>
            <a:r>
              <a:rPr lang="en-IN" sz="3200" dirty="0"/>
              <a:t> = </a:t>
            </a:r>
            <a:r>
              <a:rPr lang="en-IN" sz="3200" dirty="0" err="1"/>
              <a:t>model.predict</a:t>
            </a:r>
            <a:r>
              <a:rPr lang="en-IN" sz="3200" dirty="0"/>
              <a:t>(</a:t>
            </a:r>
            <a:r>
              <a:rPr lang="en-IN" sz="3200" dirty="0" err="1"/>
              <a:t>X_test</a:t>
            </a:r>
            <a:r>
              <a:rPr lang="en-IN" sz="3200" dirty="0"/>
              <a:t>)</a:t>
            </a:r>
          </a:p>
          <a:p>
            <a:pPr marL="128016" lvl="1" indent="0">
              <a:buNone/>
            </a:pPr>
            <a:r>
              <a:rPr lang="en-IN" sz="3200" dirty="0"/>
              <a:t>        print('Model Name: ',m)</a:t>
            </a:r>
          </a:p>
          <a:p>
            <a:pPr marL="128016" lvl="1" indent="0">
              <a:buNone/>
            </a:pPr>
            <a:r>
              <a:rPr lang="en-IN" sz="3200" dirty="0"/>
              <a:t>        print("Accuracy score is</a:t>
            </a:r>
            <a:r>
              <a:rPr lang="en-IN" sz="3200" dirty="0" smtClean="0"/>
              <a:t>: ",</a:t>
            </a:r>
            <a:r>
              <a:rPr lang="en-IN" sz="3200" dirty="0" err="1"/>
              <a:t>accuracy_score</a:t>
            </a:r>
            <a:r>
              <a:rPr lang="en-IN" sz="3200" dirty="0"/>
              <a:t>(</a:t>
            </a:r>
            <a:r>
              <a:rPr lang="en-IN" sz="3200" dirty="0" err="1"/>
              <a:t>y_test,y_pred</a:t>
            </a:r>
            <a:r>
              <a:rPr lang="en-IN" sz="3200" dirty="0"/>
              <a:t>)*100)</a:t>
            </a:r>
          </a:p>
          <a:p>
            <a:pPr marL="128016" lvl="1" indent="0">
              <a:buNone/>
            </a:pPr>
            <a:r>
              <a:rPr lang="en-IN" sz="3200" dirty="0"/>
              <a:t>        print(</a:t>
            </a:r>
            <a:r>
              <a:rPr lang="en-IN" sz="3200" dirty="0" err="1"/>
              <a:t>confusion_matrix</a:t>
            </a:r>
            <a:r>
              <a:rPr lang="en-IN" sz="3200" dirty="0"/>
              <a:t>(</a:t>
            </a:r>
            <a:r>
              <a:rPr lang="en-IN" sz="3200" dirty="0" err="1"/>
              <a:t>y_test</a:t>
            </a:r>
            <a:r>
              <a:rPr lang="en-IN" sz="3200" dirty="0"/>
              <a:t>, </a:t>
            </a:r>
            <a:r>
              <a:rPr lang="en-IN" sz="3200" dirty="0" err="1"/>
              <a:t>y_pred</a:t>
            </a:r>
            <a:r>
              <a:rPr lang="en-IN" sz="3200" dirty="0"/>
              <a:t>))</a:t>
            </a:r>
          </a:p>
          <a:p>
            <a:pPr marL="128016" lvl="1" indent="0">
              <a:buNone/>
            </a:pPr>
            <a:r>
              <a:rPr lang="en-IN" sz="3200" dirty="0"/>
              <a:t>        print(</a:t>
            </a:r>
            <a:r>
              <a:rPr lang="en-IN" sz="3200" dirty="0" err="1"/>
              <a:t>classification_report</a:t>
            </a:r>
            <a:r>
              <a:rPr lang="en-IN" sz="3200" dirty="0"/>
              <a:t>(</a:t>
            </a:r>
            <a:r>
              <a:rPr lang="en-IN" sz="3200" dirty="0" err="1"/>
              <a:t>y_test</a:t>
            </a:r>
            <a:r>
              <a:rPr lang="en-IN" sz="3200" dirty="0"/>
              <a:t>, </a:t>
            </a:r>
            <a:r>
              <a:rPr lang="en-IN" sz="3200" dirty="0" err="1"/>
              <a:t>y_pred</a:t>
            </a:r>
            <a:r>
              <a:rPr lang="en-IN" sz="3200" dirty="0"/>
              <a:t>))</a:t>
            </a:r>
          </a:p>
          <a:p>
            <a:pPr marL="128016" lvl="1" indent="0">
              <a:buNone/>
            </a:pPr>
            <a:r>
              <a:rPr lang="en-IN" sz="3200" dirty="0"/>
              <a:t>        print</a:t>
            </a:r>
            <a:r>
              <a:rPr lang="en-IN" sz="3200" dirty="0" smtClean="0"/>
              <a:t>()</a:t>
            </a:r>
          </a:p>
          <a:p>
            <a:pPr marL="128016" lvl="1" indent="0">
              <a:buNone/>
            </a:pPr>
            <a:r>
              <a:rPr lang="en-IN" sz="3200" dirty="0"/>
              <a:t>check()</a:t>
            </a:r>
          </a:p>
        </p:txBody>
      </p:sp>
    </p:spTree>
    <p:extLst>
      <p:ext uri="{BB962C8B-B14F-4D97-AF65-F5344CB8AC3E}">
        <p14:creationId xmlns:p14="http://schemas.microsoft.com/office/powerpoint/2010/main" val="23018948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rcRect l="12560" t="36160" r="43893" b="27232"/>
          <a:stretch/>
        </p:blipFill>
        <p:spPr>
          <a:xfrm>
            <a:off x="5741894" y="2084832"/>
            <a:ext cx="6723530" cy="4450439"/>
          </a:xfrm>
          <a:prstGeom prst="rect">
            <a:avLst/>
          </a:prstGeom>
        </p:spPr>
      </p:pic>
      <p:sp>
        <p:nvSpPr>
          <p:cNvPr id="2" name="Title 1"/>
          <p:cNvSpPr>
            <a:spLocks noGrp="1"/>
          </p:cNvSpPr>
          <p:nvPr>
            <p:ph type="title"/>
          </p:nvPr>
        </p:nvSpPr>
        <p:spPr/>
        <p:txBody>
          <a:bodyPr/>
          <a:lstStyle/>
          <a:p>
            <a:r>
              <a:rPr lang="en-US" dirty="0" smtClean="0"/>
              <a:t>So we get the highest accuracy score in </a:t>
            </a:r>
            <a:r>
              <a:rPr lang="en-US" dirty="0" err="1" smtClean="0"/>
              <a:t>SVc</a:t>
            </a:r>
            <a:r>
              <a:rPr lang="en-US" dirty="0" smtClean="0"/>
              <a:t> and Logistic regression</a:t>
            </a:r>
            <a:endParaRPr lang="en-IN" dirty="0"/>
          </a:p>
        </p:txBody>
      </p:sp>
      <p:sp>
        <p:nvSpPr>
          <p:cNvPr id="4" name="Rectangle 1"/>
          <p:cNvSpPr>
            <a:spLocks noGrp="1" noChangeArrowheads="1"/>
          </p:cNvSpPr>
          <p:nvPr>
            <p:ph idx="1"/>
          </p:nvPr>
        </p:nvSpPr>
        <p:spPr bwMode="auto">
          <a:xfrm>
            <a:off x="211016" y="2084832"/>
            <a:ext cx="5746031" cy="43088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3736" lvl="1" indent="0" eaLnBrk="0" fontAlgn="base" hangingPunct="0">
              <a:lnSpc>
                <a:spcPct val="100000"/>
              </a:lnSpc>
              <a:spcBef>
                <a:spcPct val="0"/>
              </a:spcBef>
              <a:spcAft>
                <a:spcPct val="0"/>
              </a:spcAft>
              <a:buClrTx/>
              <a:buFontTx/>
              <a:buNone/>
            </a:pPr>
            <a:r>
              <a:rPr kumimoji="0" lang="en-US" altLang="en-US" sz="2000" b="0" i="0" u="none" strike="noStrike" cap="none" normalizeH="0" baseline="0" dirty="0" smtClean="0">
                <a:ln>
                  <a:noFill/>
                </a:ln>
                <a:solidFill>
                  <a:srgbClr val="000000"/>
                </a:solidFill>
                <a:effectLst/>
                <a:latin typeface="Courier New" panose="02070309020205020404" pitchFamily="49" charset="0"/>
              </a:rPr>
              <a:t>Model Name: </a:t>
            </a:r>
            <a:r>
              <a:rPr kumimoji="0" lang="en-US" altLang="en-US" sz="2000" b="0" i="0" u="none" strike="noStrike" cap="none" normalizeH="0" baseline="0" dirty="0" err="1" smtClean="0">
                <a:ln>
                  <a:noFill/>
                </a:ln>
                <a:solidFill>
                  <a:srgbClr val="000000"/>
                </a:solidFill>
                <a:effectLst/>
                <a:latin typeface="Courier New" panose="02070309020205020404" pitchFamily="49" charset="0"/>
              </a:rPr>
              <a:t>LogisticRegression</a:t>
            </a:r>
            <a:r>
              <a:rPr kumimoji="0" lang="en-US" altLang="en-US" sz="2000" b="0" i="0" u="none" strike="noStrike" cap="none" normalizeH="0" baseline="0" dirty="0" smtClean="0">
                <a:ln>
                  <a:noFill/>
                </a:ln>
                <a:solidFill>
                  <a:srgbClr val="000000"/>
                </a:solidFill>
                <a:effectLst/>
                <a:latin typeface="Courier New" panose="02070309020205020404" pitchFamily="49" charset="0"/>
              </a:rPr>
              <a:t>() </a:t>
            </a:r>
          </a:p>
          <a:p>
            <a:pPr marL="173736" lvl="1" indent="0" eaLnBrk="0" fontAlgn="base" hangingPunct="0">
              <a:lnSpc>
                <a:spcPct val="100000"/>
              </a:lnSpc>
              <a:spcBef>
                <a:spcPct val="0"/>
              </a:spcBef>
              <a:spcAft>
                <a:spcPct val="0"/>
              </a:spcAft>
              <a:buClrTx/>
              <a:buFontTx/>
              <a:buNone/>
            </a:pPr>
            <a:r>
              <a:rPr kumimoji="0" lang="en-US" altLang="en-US" sz="2000" b="0" i="0" u="none" strike="noStrike" cap="none" normalizeH="0" baseline="0" dirty="0" smtClean="0">
                <a:ln>
                  <a:noFill/>
                </a:ln>
                <a:solidFill>
                  <a:srgbClr val="000000"/>
                </a:solidFill>
                <a:effectLst/>
                <a:latin typeface="Courier New" panose="02070309020205020404" pitchFamily="49" charset="0"/>
              </a:rPr>
              <a:t>Accuracy score is: 70.0 </a:t>
            </a:r>
          </a:p>
          <a:p>
            <a:pPr marL="173736" lvl="1" indent="0" eaLnBrk="0" fontAlgn="base" hangingPunct="0">
              <a:lnSpc>
                <a:spcPct val="100000"/>
              </a:lnSpc>
              <a:spcBef>
                <a:spcPct val="0"/>
              </a:spcBef>
              <a:spcAft>
                <a:spcPct val="0"/>
              </a:spcAft>
              <a:buClrTx/>
              <a:buFontTx/>
              <a:buNone/>
            </a:pPr>
            <a:r>
              <a:rPr kumimoji="0" lang="en-US" altLang="en-US" sz="2000" b="0" i="0" u="none" strike="noStrike" cap="none" normalizeH="0" baseline="0" dirty="0" smtClean="0">
                <a:ln>
                  <a:noFill/>
                </a:ln>
                <a:solidFill>
                  <a:srgbClr val="000000"/>
                </a:solidFill>
                <a:effectLst/>
                <a:latin typeface="Courier New" panose="02070309020205020404" pitchFamily="49" charset="0"/>
              </a:rPr>
              <a:t>[[134 7] </a:t>
            </a:r>
          </a:p>
          <a:p>
            <a:pPr marL="173736" lvl="1" indent="0" eaLnBrk="0" fontAlgn="base" hangingPunct="0">
              <a:lnSpc>
                <a:spcPct val="100000"/>
              </a:lnSpc>
              <a:spcBef>
                <a:spcPct val="0"/>
              </a:spcBef>
              <a:spcAft>
                <a:spcPct val="0"/>
              </a:spcAft>
              <a:buClrTx/>
              <a:buFontTx/>
              <a:buNone/>
            </a:pPr>
            <a:r>
              <a:rPr kumimoji="0" lang="en-US" altLang="en-US" sz="2000" b="0" i="0" u="none" strike="noStrike" cap="none" normalizeH="0" baseline="0" dirty="0" smtClean="0">
                <a:ln>
                  <a:noFill/>
                </a:ln>
                <a:solidFill>
                  <a:srgbClr val="000000"/>
                </a:solidFill>
                <a:effectLst/>
                <a:latin typeface="Courier New" panose="02070309020205020404" pitchFamily="49" charset="0"/>
              </a:rPr>
              <a:t>[ 53 6]] </a:t>
            </a:r>
          </a:p>
          <a:p>
            <a:pPr marL="173736" lvl="1" indent="0" eaLnBrk="0" fontAlgn="base" hangingPunct="0">
              <a:lnSpc>
                <a:spcPct val="100000"/>
              </a:lnSpc>
              <a:spcBef>
                <a:spcPct val="0"/>
              </a:spcBef>
              <a:spcAft>
                <a:spcPct val="0"/>
              </a:spcAft>
              <a:buClrTx/>
              <a:buFontTx/>
              <a:buNone/>
            </a:pPr>
            <a:r>
              <a:rPr kumimoji="0" lang="en-US" altLang="en-US" sz="2000" b="0" i="0" u="none" strike="noStrike" cap="none" normalizeH="0" baseline="0" dirty="0" smtClean="0">
                <a:ln>
                  <a:noFill/>
                </a:ln>
                <a:solidFill>
                  <a:srgbClr val="000000"/>
                </a:solidFill>
                <a:effectLst/>
                <a:latin typeface="Courier New" panose="02070309020205020404" pitchFamily="49" charset="0"/>
              </a:rPr>
              <a:t>  precision recall f1-score support </a:t>
            </a:r>
          </a:p>
          <a:p>
            <a:pPr marL="173736" lvl="1" indent="0" eaLnBrk="0" fontAlgn="base" hangingPunct="0">
              <a:lnSpc>
                <a:spcPct val="100000"/>
              </a:lnSpc>
              <a:spcBef>
                <a:spcPct val="0"/>
              </a:spcBef>
              <a:spcAft>
                <a:spcPct val="0"/>
              </a:spcAft>
              <a:buClrTx/>
              <a:buFontTx/>
              <a:buNone/>
            </a:pPr>
            <a:r>
              <a:rPr kumimoji="0" lang="en-US" altLang="en-US" sz="2000" b="0" i="0" u="none" strike="noStrike" cap="none" normalizeH="0" baseline="0" dirty="0" smtClean="0">
                <a:ln>
                  <a:noFill/>
                </a:ln>
                <a:solidFill>
                  <a:srgbClr val="000000"/>
                </a:solidFill>
                <a:effectLst/>
                <a:latin typeface="Courier New" panose="02070309020205020404" pitchFamily="49" charset="0"/>
              </a:rPr>
              <a:t>0 		0.72      0.95   0.82     141 </a:t>
            </a:r>
          </a:p>
          <a:p>
            <a:pPr marL="173736" lvl="1" indent="0" eaLnBrk="0" fontAlgn="base" hangingPunct="0">
              <a:lnSpc>
                <a:spcPct val="100000"/>
              </a:lnSpc>
              <a:spcBef>
                <a:spcPct val="0"/>
              </a:spcBef>
              <a:spcAft>
                <a:spcPct val="0"/>
              </a:spcAft>
              <a:buClrTx/>
              <a:buFontTx/>
              <a:buNone/>
            </a:pPr>
            <a:r>
              <a:rPr kumimoji="0" lang="en-US" altLang="en-US" sz="2000" b="0" i="0" u="none" strike="noStrike" cap="none" normalizeH="0" baseline="0" dirty="0" smtClean="0">
                <a:ln>
                  <a:noFill/>
                </a:ln>
                <a:solidFill>
                  <a:srgbClr val="000000"/>
                </a:solidFill>
                <a:effectLst/>
                <a:latin typeface="Courier New" panose="02070309020205020404" pitchFamily="49" charset="0"/>
              </a:rPr>
              <a:t>1 		0.46      0.10   0.17     59 </a:t>
            </a:r>
          </a:p>
          <a:p>
            <a:pPr marL="173736" lvl="1" indent="0" eaLnBrk="0" fontAlgn="base" hangingPunct="0">
              <a:lnSpc>
                <a:spcPct val="100000"/>
              </a:lnSpc>
              <a:spcBef>
                <a:spcPct val="0"/>
              </a:spcBef>
              <a:spcAft>
                <a:spcPct val="0"/>
              </a:spcAft>
              <a:buClrTx/>
              <a:buFontTx/>
              <a:buNone/>
            </a:pPr>
            <a:r>
              <a:rPr kumimoji="0" lang="en-US" altLang="en-US" sz="2000" b="0" i="0" u="none" strike="noStrike" cap="none" normalizeH="0" baseline="0" dirty="0" smtClean="0">
                <a:ln>
                  <a:noFill/>
                </a:ln>
                <a:solidFill>
                  <a:srgbClr val="000000"/>
                </a:solidFill>
                <a:effectLst/>
                <a:latin typeface="Courier New" panose="02070309020205020404" pitchFamily="49" charset="0"/>
              </a:rPr>
              <a:t>accuracy       0.70      200 </a:t>
            </a:r>
          </a:p>
          <a:p>
            <a:pPr marL="173736" lvl="1" indent="0" eaLnBrk="0" fontAlgn="base" hangingPunct="0">
              <a:lnSpc>
                <a:spcPct val="100000"/>
              </a:lnSpc>
              <a:spcBef>
                <a:spcPct val="0"/>
              </a:spcBef>
              <a:spcAft>
                <a:spcPct val="0"/>
              </a:spcAft>
              <a:buClrTx/>
              <a:buFontTx/>
              <a:buNone/>
            </a:pPr>
            <a:r>
              <a:rPr kumimoji="0" lang="en-US" altLang="en-US" sz="2000" b="0" i="0" u="none" strike="noStrike" cap="none" normalizeH="0" baseline="0" dirty="0" smtClean="0">
                <a:ln>
                  <a:noFill/>
                </a:ln>
                <a:solidFill>
                  <a:srgbClr val="000000"/>
                </a:solidFill>
                <a:effectLst/>
                <a:latin typeface="Courier New" panose="02070309020205020404" pitchFamily="49" charset="0"/>
              </a:rPr>
              <a:t>macro </a:t>
            </a:r>
            <a:r>
              <a:rPr kumimoji="0" lang="en-US" altLang="en-US" sz="2000" b="0" i="0" u="none" strike="noStrike" cap="none" normalizeH="0" baseline="0" dirty="0" err="1" smtClean="0">
                <a:ln>
                  <a:noFill/>
                </a:ln>
                <a:solidFill>
                  <a:srgbClr val="000000"/>
                </a:solidFill>
                <a:effectLst/>
                <a:latin typeface="Courier New" panose="02070309020205020404" pitchFamily="49" charset="0"/>
              </a:rPr>
              <a:t>avg</a:t>
            </a:r>
            <a:r>
              <a:rPr kumimoji="0" lang="en-US" altLang="en-US" sz="2000" b="0" i="0" u="none" strike="noStrike" cap="none" normalizeH="0" baseline="0" dirty="0" smtClean="0">
                <a:ln>
                  <a:noFill/>
                </a:ln>
                <a:solidFill>
                  <a:srgbClr val="000000"/>
                </a:solidFill>
                <a:effectLst/>
                <a:latin typeface="Courier New" panose="02070309020205020404" pitchFamily="49" charset="0"/>
              </a:rPr>
              <a:t>      0.59   	</a:t>
            </a:r>
            <a:r>
              <a:rPr kumimoji="0" lang="en-US" altLang="en-US" sz="2000" b="0" i="0" u="none" strike="noStrike" cap="none" normalizeH="0" dirty="0" smtClean="0">
                <a:ln>
                  <a:noFill/>
                </a:ln>
                <a:solidFill>
                  <a:srgbClr val="000000"/>
                </a:solidFill>
                <a:effectLst/>
                <a:latin typeface="Courier New" panose="02070309020205020404" pitchFamily="49" charset="0"/>
              </a:rPr>
              <a:t>  </a:t>
            </a:r>
            <a:r>
              <a:rPr kumimoji="0" lang="en-US" altLang="en-US" sz="2000" b="0" i="0" u="none" strike="noStrike" cap="none" normalizeH="0" baseline="0" dirty="0" smtClean="0">
                <a:ln>
                  <a:noFill/>
                </a:ln>
                <a:solidFill>
                  <a:srgbClr val="000000"/>
                </a:solidFill>
                <a:effectLst/>
                <a:latin typeface="Courier New" panose="02070309020205020404" pitchFamily="49" charset="0"/>
              </a:rPr>
              <a:t>0.53   0.49     200 </a:t>
            </a:r>
          </a:p>
          <a:p>
            <a:pPr marL="173736" lvl="1" indent="0" eaLnBrk="0" fontAlgn="base" hangingPunct="0">
              <a:lnSpc>
                <a:spcPct val="100000"/>
              </a:lnSpc>
              <a:spcBef>
                <a:spcPct val="0"/>
              </a:spcBef>
              <a:spcAft>
                <a:spcPct val="0"/>
              </a:spcAft>
              <a:buClrTx/>
              <a:buFontTx/>
              <a:buNone/>
            </a:pPr>
            <a:r>
              <a:rPr kumimoji="0" lang="en-US" altLang="en-US" sz="2000" b="0" i="0" u="none" strike="noStrike" cap="none" normalizeH="0" baseline="0" dirty="0" smtClean="0">
                <a:ln>
                  <a:noFill/>
                </a:ln>
                <a:solidFill>
                  <a:srgbClr val="000000"/>
                </a:solidFill>
                <a:effectLst/>
                <a:latin typeface="Courier New" panose="02070309020205020404" pitchFamily="49" charset="0"/>
              </a:rPr>
              <a:t>weighted </a:t>
            </a:r>
            <a:r>
              <a:rPr kumimoji="0" lang="en-US" altLang="en-US" sz="2000" b="0" i="0" u="none" strike="noStrike" cap="none" normalizeH="0" baseline="0" dirty="0" err="1" smtClean="0">
                <a:ln>
                  <a:noFill/>
                </a:ln>
                <a:solidFill>
                  <a:srgbClr val="000000"/>
                </a:solidFill>
                <a:effectLst/>
                <a:latin typeface="Courier New" panose="02070309020205020404" pitchFamily="49" charset="0"/>
              </a:rPr>
              <a:t>avg</a:t>
            </a:r>
            <a:r>
              <a:rPr kumimoji="0" lang="en-US" altLang="en-US" sz="2000" b="0" i="0" u="none" strike="noStrike" cap="none" normalizeH="0" baseline="0" dirty="0" smtClean="0">
                <a:ln>
                  <a:noFill/>
                </a:ln>
                <a:solidFill>
                  <a:srgbClr val="000000"/>
                </a:solidFill>
                <a:effectLst/>
                <a:latin typeface="Courier New" panose="02070309020205020404" pitchFamily="49" charset="0"/>
              </a:rPr>
              <a:t>   0.64      0.70   0.63     200</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cxnSp>
        <p:nvCxnSpPr>
          <p:cNvPr id="7" name="Straight Connector 6"/>
          <p:cNvCxnSpPr/>
          <p:nvPr/>
        </p:nvCxnSpPr>
        <p:spPr>
          <a:xfrm>
            <a:off x="6051176" y="2084832"/>
            <a:ext cx="53789" cy="47731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2808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275933"/>
            <a:ext cx="9720072" cy="638466"/>
          </a:xfrm>
        </p:spPr>
        <p:txBody>
          <a:bodyPr>
            <a:normAutofit fontScale="90000"/>
          </a:bodyPr>
          <a:lstStyle/>
          <a:p>
            <a:r>
              <a:rPr lang="en-US" dirty="0" smtClean="0"/>
              <a:t>After </a:t>
            </a:r>
            <a:r>
              <a:rPr lang="en-US" dirty="0" err="1" smtClean="0"/>
              <a:t>hyperparameter</a:t>
            </a:r>
            <a:r>
              <a:rPr lang="en-US" dirty="0" smtClean="0"/>
              <a:t> tuning we get</a:t>
            </a:r>
            <a:endParaRPr lang="en-IN" dirty="0"/>
          </a:p>
        </p:txBody>
      </p:sp>
      <p:sp>
        <p:nvSpPr>
          <p:cNvPr id="3" name="Content Placeholder 2"/>
          <p:cNvSpPr>
            <a:spLocks noGrp="1"/>
          </p:cNvSpPr>
          <p:nvPr>
            <p:ph idx="1"/>
          </p:nvPr>
        </p:nvSpPr>
        <p:spPr>
          <a:xfrm>
            <a:off x="123175" y="914399"/>
            <a:ext cx="11764025" cy="5669280"/>
          </a:xfrm>
        </p:spPr>
        <p:txBody>
          <a:bodyPr>
            <a:normAutofit/>
          </a:bodyPr>
          <a:lstStyle/>
          <a:p>
            <a:r>
              <a:rPr lang="en-US" sz="2400" b="1" dirty="0" smtClean="0"/>
              <a:t>Logistic Regression:</a:t>
            </a:r>
          </a:p>
          <a:p>
            <a:endParaRPr lang="en-IN" sz="2400" b="1" dirty="0"/>
          </a:p>
        </p:txBody>
      </p:sp>
      <p:sp>
        <p:nvSpPr>
          <p:cNvPr id="4" name="Rectangle 1"/>
          <p:cNvSpPr>
            <a:spLocks noChangeArrowheads="1"/>
          </p:cNvSpPr>
          <p:nvPr/>
        </p:nvSpPr>
        <p:spPr bwMode="auto">
          <a:xfrm>
            <a:off x="230751" y="1368931"/>
            <a:ext cx="11764025"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Best </a:t>
            </a:r>
            <a:r>
              <a:rPr kumimoji="0" lang="en-US" alt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Hyperparameters</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 0.1, 'penalty': 'l2', 'solver': '</a:t>
            </a:r>
            <a:r>
              <a:rPr kumimoji="0" lang="en-US" alt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liblinear</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Best Model Accuracy: 0.7</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230751" y="2578435"/>
            <a:ext cx="11961249"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0000"/>
                </a:solidFill>
                <a:cs typeface="Courier New" panose="02070309020205020404" pitchFamily="49" charset="0"/>
              </a:rPr>
              <a:t>SVC: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Best </a:t>
            </a:r>
            <a:r>
              <a:rPr kumimoji="0" lang="en-US" alt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Hyperparameters</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 0.1, 'gamma': 'scale', 'kernel': 'linear'}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Accuracy: 0.705</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230750" y="4140231"/>
            <a:ext cx="11961249"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0000"/>
                </a:solidFill>
                <a:effectLst/>
                <a:cs typeface="Courier New" panose="02070309020205020404" pitchFamily="49" charset="0"/>
              </a:rPr>
              <a:t>Naïve Bayes: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Best </a:t>
            </a:r>
            <a:r>
              <a:rPr kumimoji="0" lang="en-US" alt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Hyperparameters</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var_smoothing</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0.12328467394420659} Accuracy: 0.7</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23175" y="5375485"/>
            <a:ext cx="12068824"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err="1" smtClean="0">
                <a:solidFill>
                  <a:srgbClr val="000000"/>
                </a:solidFill>
                <a:latin typeface="Courier New" panose="02070309020205020404" pitchFamily="49" charset="0"/>
                <a:cs typeface="Courier New" panose="02070309020205020404" pitchFamily="49" charset="0"/>
              </a:rPr>
              <a:t>Xgboost</a:t>
            </a:r>
            <a:r>
              <a:rPr lang="en-US" altLang="en-US" sz="2400" b="1" dirty="0" smtClean="0">
                <a:solidFill>
                  <a:srgbClr val="000000"/>
                </a:solidFill>
                <a:latin typeface="Courier New" panose="02070309020205020404" pitchFamily="49" charset="0"/>
                <a:cs typeface="Courier New" panose="02070309020205020404" pitchFamily="49" charset="0"/>
              </a:rPr>
              <a:t>:</a:t>
            </a:r>
            <a:endParaRPr kumimoji="0" lang="en-US" alt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Best </a:t>
            </a:r>
            <a:r>
              <a:rPr kumimoji="0" lang="en-US" alt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Hyperparameters</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colsample_bytree</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0.7, '</a:t>
            </a:r>
            <a:r>
              <a:rPr kumimoji="0" lang="en-US" alt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learning_rate</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0.01, '</a:t>
            </a:r>
            <a:r>
              <a:rPr kumimoji="0" lang="en-US" alt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max_depth</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5, '</a:t>
            </a:r>
            <a:r>
              <a:rPr kumimoji="0" lang="en-US" alt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n_estimators</a:t>
            </a: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200, 'subsample': 0.8} Accuracy: 0.705</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43779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AutoShape 2" descr="data:image/png;base64,iVBORw0KGgoAAAANSUhEUgAAArkAAAIrCAYAAADr8IH8AAAAOXRFWHRTb2Z0d2FyZQBNYXRwbG90bGliIHZlcnNpb24zLjcuMCwgaHR0cHM6Ly9tYXRwbG90bGliLm9yZy88F64QAAAACXBIWXMAAA9hAAAPYQGoP6dpAAD60klEQVR4nOzddXRUV9vG4d9M3EMSYhCCuwenQAst7i7FipZSoFgIVjy4tFgpUKDFi2uxYsUKxd0TokSIy2TmfH/wko+BAElISAjPtdasxTlz5NkpDffs2WdvlaIoCkIIIYQQQuQg6qwuQAghhBBCiIwmIVcIIYQQQuQ4EnKFEEIIIUSOIyFXCCGEEELkOBJyhRBCCCFEjiMhVwghhBBC5DgScoUQQgghRI4jIVcIIYQQQuQ4EnKFEEIIIUSOIyFXCPFGjx49QqVSpfgyMzPD3d2dli1bsnXr1ndeKy4ujiVLltCkSRPy5MmDqakpNjY2FC9enN69e3Ps2LFU1RQREcHcuXNp2LBh8nXMzMwoWLAgbdu2Zc2aNcTFxaWrvSdOnKB///6ULl0aOzs7jIyMsLOzo1q1anh6enLt2rV0XTcn0mg0ODg46P2dMDIyIiQkJKtL05M/f/7k+j7//PMsqaFHjx56PychxAeiCCHEGzx8+FABUvX65ptv3nidkydPKnny5HnnNVq0aKFERES88Tpr165VbGxs3nmdH374IU3tfPr0qdKwYcNUtfPZs2dpunZOtWvXrhR/PosWLcrq0vS4u7sn11anTp0sqaF79+56PyMhxIdhmCnJWQiRIzk4OFCnTh00Gg03btzg3r17ye+tXLmSbt26UadOHb1zTp8+Td26dUlMTEze5+TkhIeHB1FRUZw5cwaNRgPAjh07+PLLLzlx4gQmJiZ611mwYAFDhgzR22djY0PlypUxNTXFx8eHa9euodPp0Ol0qW5TaGgo1atX12sLQJkyZcifPz8xMTFcunSJsLAwABRFSfW1c7J169a9cf+AAQM+cDXZW+XKlYmOjs7qMoT49GR1yhZCZF+v9uS+3BOm1WqVjh076r3v5eWld358fLzi5uamd8yQIUOUxMREvXuUKlVK7xhPT0+965w7d04xMDDQO2bs2LFKfHy83nF+fn7KiBEjlBEjRqS6jc2aNdO7brFixZT//vtP7xitVqvs2rVLKVu2rBIeHp7qa+dUMTExioWFRfLPzMjIKPnPKpVKefToUVaXmCw79OQKIbKGhFwhxBu9LeQqiqJs27ZN7/2+ffvqvb98+XK992vVqpXifW7duqUYGhomH2dpaak3LKBx48ZpGo7wavh9k3Pnzuld18bGRvHx8Xnj8RqNRtFqtcnbL5/bvXt3vWNf/dn9+OOPeu+/eq6vr6/SvXt3xdnZWVGr1crkyZP1gmSPHj1eqycsLEwvYPbv31/v/ZCQEGXChAlKpUqVFBsbG8XIyEjJkyeP0qlTJ+Xs2bOp+hmlZO3ata994Hh529vbO8XzXv3aXqfTKb/++qtSsWJFxdTUVLG3t1c6d+6s+Pn5vXbupk2blF69eikeHh5Knjx5FFNTU8XExERxc3NTWrZsqezcuTPFe6YUcqOiohRra+vk/d26dXvtvJCQEL2/ky//nbt165bSp08fpWjRooqZmZlibGys5MmTR6lSpYoyYMAAZdOmTW9t96s2bNigNGzYUHF2dlaMjIwUKysrpVChQkrDhg2V8ePHK9euXXvjfwshxJtJyBVCvNG7Qu7WrVvfGuSaN2+u9/6GDRveeK9Xx8Ru375dURRFiYyM1AsbJiYmSmhoaIa0b+TIkXr3TEsPsKJkXMitU6eO4uTkpLdv3rx5Srdu3fQC+Kvh/dUPEadPn05+79SpU69d8+WXWq1W5syZk6b2vtCkSZPk61hYWCixsbFKwYIFk/eVKVMmxfNeDXvt27dPsbZixYopcXFxeufWrFnzjW158Ro8ePBr93xTT+7gwYOT95uZmb3WQ//LL7/oXfvKlSuKoijK1atXFUtLy7fWUahQobe2+2U//vjjO9s1efLkVP6XEUK8TGZXEEKki06nY+PGjXr7mjZtqrf933//6W1Xr179jdd79b0X5164cIGkpKTk/ZUqVcLOzi5dNb/q7Nmzetv169fPkOum1bFjxwgKCiJv3rw0atSIsmXLolKp6NGjR/IxERER7N+/X++8l3/+xYoVo1q1agAEBgbSrFkzgoKCAFCr1VSvXp3GjRvj4OAAPP/vN2zYMHbv3p2mWsPCwjhw4EDydpMmTTAzM6NNmzbJ+65evZqqmSg2bdqEi4sLX375JRYWFsn7b9++neKYX1NTU8qVK0fdunVp0aIFtWvX1jtvwYIFnDlzJlXtGDhwYPJMB3Fxcaxdu/a12l6oVKkSZcqUAWD+/Pl642srV65M8+bNqVq1Kk5OTqm69wuJiYnMmjUredvKyoqvvvqKRo0aUbp0aczMzNJ0PSGEPnnwTAiRatevX6dt27YpPng2dOhQKlWqpHf8q9NJOTs7v/Har7739OlTAIKDg/X2u7m5pav2lGTmtdOqf//+LFy4EAMDA+B5ADIyMsLd3Z3Hjx8Dz0NtixYtgOc/nyNHjiSf/3IgnjNnDqGhoQAYGRlx4sQJqlatCkB0dDTVqlXj+vXrAIwbN+61Dydvs2nTpuQHBYHkcNumTRu9wLZu3TqmTZv21mvVqlWL/fv3Y25uzunTp6lRo0bye8ePH+ebb75J3l62bBmFChV67YHEp0+fUrBgweTguWXLluSw/zaFCxemUaNG7N27F4Bff/2V7777LvmaR48eTT725Tr8/PyS/9ynTx+WLVumd92rV69y7ty5d94fIDw8nNjY2OTt/fv36/0M4uPjOXLkCJaWlqm6nhBCn4RcIUSqhYSEsGXLFr19pqamLF++nC5durzXtZVXZi140cv26v5XtzPynhl57bSwt7dnzpw5yQEXwNjYGIBu3boxefJkAHbu3ElsbCzm5ub8+eefaLVa4HlP7ddff5187p49e5L/bGFhoRc+Ab15hC9dukRgYOBbP4C87OUeVjMzM5o0aQJA1apVyZcvHz4+PgCsX7/+nSF3woQJmJubA8978m1tbXn27BkAAQEBese6u7uzcOFCdu7cya1btwgPD9cL2y/cuXMnVe0A+P7775ND7uXLl/n333+pXLkyW7ZsSf7Zmpqa0qlTp+RzChcunPznffv2MXfuXEqXLk3x4sVxc3OjTJkyyb2+7+Lo6IiVlRVRUVEATJkyhY4dO1KsWDGKFy+OjY0NjRs3TnV7hBD6ZLiCEOK9xMfHM2LECG7cuPHaey++Gn8hMDDwjdd58dX6q+e++hWwr69vekt9TWZeOy0qVqyYHPZe1b179+Q/x8TEJA8veHmowpdffknevHmTtx89epT852fPnrFlyxa914MHD/Tu8SKYvouvry8nT55M3m7YsKHecIHWrVvr1XDq1Km3Xq9ChQp62y/3WCYkJCT/OSoqimrVqjF8+HCOHz9OcHBwigEXIDIyMlVtAWjQoAFFixZN3v71118B/aEKrVq1wtbWNnl78ODByXU+efKEYcOG0aBBA9zd3cmdOzdff/11qhcNUalUjBkzJnl73759dO/enWrVqmFra0vJkiWZPHkyMTExqW6TEOL/ScgVQqRanTp1UBSFgIAAvv322+T9AQEBycMYXlaxYkW97dOnT7/x2q++9+LcihUrYmj4/186XbhwIXnO2vf14iv8F14ea5pWL3r+Xnh1KMTbvK0XtVChQnz22WfJ2xs2bCAgIIATJ04k73t5qEJ6vPyV+dusX79er7f70KFD5M2bN/m1evVqvePfNJfuC7ly5dLbfrkn+2WLFi3SC44WFhbUq1ePNm3a0KZNG70PCGnpjVepVAwcODB5e/369dy/f5/jx48n73t5qAI878m9ePEiAwcOpGjRoqjV///PaGhoKGvXrqVWrVqp/uDg6enJ1q1bad68+WsfCm/evMn48ePp1q1bqtskhPh/EnKFEGnm7OzM4sWL9cYP3rx5M7kn7IVmzZrpbS9ZsiTF6925c4dDhw4lb1tYWCQvwWptba33QFhCQgJTpkx5a30v9wK+zcsPS8Hznry39eYmJSXpLTRhZGSU/OcXX7O/8K5ezJe9HJRS8nKI3bdvHytWrEiuw9rampYtW+od7+7unvznokWLojyfSeeNr9Qud/tqaI2KisLPzy/5FR4ervf+pk2b9B4aTK+Xf5YmJibcvn2bQ4cO8eeff7Jx48b3Wiq3R48eWFlZAc/HK3fu3Dn5A4u7uzv16tV77ZzChQvz888/c/v2bWJjY7l9+zaLFy9ODunPnj17Z8B/WatWrdixYwdPnz4lLCyM06dP07Zt2+T3t27d+tZvQYQQKZOQK4RIt1fHXM6YMUOvN7dr1656X6MfO3aMYcOG6QWfx48f07ZtW719AwYMwMbGJnl7woQJer188+bNY/z48a+FWX9/f0aMGMG4ceNSVX+VKlX0gnhERARfffUVly5d0jtOp9Oxe/duPDw89L4Of7kH9vjx48njQa9evcr06dNTVUNqtG/fPrm3Mj4+Xi/kd+jQ4bWn8Bs1apT85zt37jB79uzXVoELDQ3l119/ZfDgwamq4ebNm1y+fDlNdT99+lTvw0t6vfx3Sq1WY2pqCjzvtZ04ceJ7fZ1vZWWl9yHi5YfGevTo8VqA3rp1K7t27Ur+u2diYkLRokXp3Lmz3n+HFw8Lvou3tzdXr15N3s6VKxfVqlWjYcOGesel9npCiJd88EnLhBAfjXfNk6soilK9enW9Y3777Te990+cOKG3YAGgODs7K02aNFHq1Knz2nsVK1Z8bY5URVGUefPmvTZ/qK2trfLVV18pzZo1U8qWLauo1eo3zpf6JiEhIUqhQoVeu3bZsmWV5s2bK3Xr1lXs7OyS9788n2rXrl31zjE0NFTc3NwUlUr12vXetRjEu3Tp0iXFOVT/+eef14718/NTbG1t9Y7Lly+f0rBhQ6VRo0ZKiRIlkn9WqV0FbMyYMXrX27hxY4rHnTlzRu+4rl27Jr/3rkUR3jSn7bhx4/TOc3R0VJo0aaIUK1ZMAfR+3q+2JzUrnt25c+e1/2YqlUp5+PDha8d+9913CqCYm5srpUqVUurXr680atRIyZ07t975s2fPTlW7Xyz44eTkpFSuXFlp1qyZ8tlnn+nNDa1Wq5WgoKAUaxdCvJmEXCHEG6Um5O7cuVPvmOLFi+utCqYoinLs2DHFxcXlnZPeN23a9K3L5v7xxx96K1W96fWuFdFeFRwcrDRo0OCd1wX0VmK7fv26YmZmluJxffv2zdCQe/DgwdfuUaRIkTcef+LECcXR0fGd7albt26qfkYvfxAwMTFRIiMjUzxOp9MpefPmTT7WyspKiY2NVRQl/SE3ODhYyZMnT4r19+rV661BNrXL+r66GMmbfi4vQu7bXsWKFdP7e5KakPu216hRo95YtxDizWS4ghDivTRt2pTSpUsnb9+6dYtt27bpHVO7dm3u37/PwoULadiwIS4uLhgbG2NpaUmRIkXo2bMnR44cYdeuXXpPsr+qS5cu+Pj4MGfOHOrXr4+LiwsmJiaYmJhQoEABWrduzapVq5g6dWqa2pA7d27279/P8ePH6du3LyVLlsTGxgYDAwNy5cpFlSpVGDlyJFeuXNEbRlGyZEmOHj2avJiBhYUFtWrVYs+ePXh5eaWphnepW7cu+fLl09v38swLr/rss8+4efMmU6dOpUaNGuTKlQsDAwMsLS0pUaIEXbp0Yc2aNezYseOd9z579iz3799P3v7yyy+Tx7G+SqVS6c2yEBUVxa5du955j7fJnTs3p0+fplOnTtjZ2WFqakqpUqWYP3/+a+PA0+v777/X2371gbMXBgwYwNSpU2nYsCGFChXC2to6+e9J1apVmTJlCufOndP7e/I2v//+O4MGDaJKlSrkyZMHExMTjI2NyZs3L82bN2fbtm14e3u/d/uE+BSpFCWLJoYUQgghsolVq1bRs2dPAGxtbfH395cVx4T4yMliEEIIIT5J169fZ9++fQQGBur1CPfr108CrhA5gPTkCiGE+CS93Hv7QoECBbh48WKqhxsIIbIvGZMrhBDik6ZSqXBxcaF79+6cOHFCAq4QOYT05AohhBBCiBxHenKFEEIIIUSOIyFXCCGEEELkODK7wv/odDr8/f2xsrJ6r3XQhRBCCCFE5lAUhaioKFxdXVGr395XKyH3f/z9/XFzc8vqMoQQQgghxDv4+vqSN2/etx4jIfd/Xqze4+vri7W1dRZXI4QQQgghXhUZGYmbm9sbV118mYTc/3kxRMHa2lpCrhBCCCFENpaaoaXy4JkQQgghhMhxJOQKIYQQQogcR0KuEEIIIYTIcSTkCiGEEEKIHEdCrhBCCCGEyHEk5AohhBBCiBxHQq4QQgghhMhxJOQKIYQQQogcR0KuEEIIIYTIcSTkCiGEEEKIHEdCrhBCCCGEyHEk5AohhBBCiBxHQq4QQgghhMhxJOQKIYQQQogcJ1uG3OPHj9OsWTNcXV1RqVRs3779neccO3YMDw8PTE1NKViwIEuXLs38QoUQQgghRLaULUNuTEwM5cqVY+HChak6/uHDhzRu3JhatWpx8eJFRo8ezaBBg9iyZUsmVyqEEEIIIbIjw6wuICWNGjWiUaNGqT5+6dKl5MuXj/nz5wNQokQJzp8/z+zZs2nTpk0mVSmEEEII8Wn779gO7mz8iY6LD2d1Ka/Jlj25aXX69Gnq16+vt69BgwacP38ejUaT4jkJCQlERkbqvYQQQgghxLspioJXx7q0qN8Oh78esXlC56wu6TU5IuQGBgbi5OSkt8/JyYmkpCRCQkJSPMfb2xsbG5vkl5ub24coVQghhBDio+Z3/w6tCjkxfePfPEnUMC8ujPw1m2d1Wa/JESEXQKVS6W0ripLi/he8vLyIiIhIfvn6+mZ6jUIIIYQQH7ON3uOoX7YcOx4+BaBBKWf+uHqLyl91zOLKXpctx+SmlbOzM4GBgXr7goODMTQ0xN7ePsVzTExMMDEx+RDlCSGEEEJ81BIio5jUpBY/n7pKlE6HlYGa7/o1wXvRzqwu7Y1yRE9u9erVOXjwoN6+AwcOUKlSJYyMjLKoKiGEEEKIj9/NAwf5+4sqLPxfwC3kYMbOAxuydcCFbNqTGx0dzb1795K3Hz58yKVLl7CzsyNfvnx4eXnh5+fHmjVrAOjfvz8LFy5k6NCh9OnTh9OnT7NixQrWr1+fVU0QQgghhPio6RISODxsEK6Hj+OugGdBF/52NmDHX1cwN7fJ6vLeKVv25J4/f54KFSpQoUIFAIYOHUqFChUYP348AAEBAfj4+CQfX6BAAfbu3cvRo0cpX748kydP5qeffpLpw4QQQggh0iHo0nUmlyvJwx17UStwuhR4/DyAgycefxQBF0ClvHhC6xMXGRmJjY0NERERWFtbZ3U5QgghhBAfnKLTcWySN4sXzGbzs2fYGBjQp28Rho3bgLNLuawuL015LVsOVxBCCCGEEB9W1CMftn/diannL3A7IQEVULVBQabMOY+JmUVWl5dm2XK4ghBCCCGE+DAUReH6irX8XKsG/U6d5nZCAhZmBsxZMJC/9tz5KAMuSE+uEEIIIcQnK/FpCP8MGMSig3vZEhEBgFshS/Zt30Op0rWzuLr3Iz25QgghhBCfIJ9d+7nSoD7OVy+i+9++Ju1Kc//G048+4IL05AohhBBCfFK00TGcHzEWk8N7sVCr8XEA007OLHfrT69vpmd1eRlGQq4QQgghxCci5NQZrg3+gfl3bvA0SUvTNm741bJkcet12NoXyeryMpSEXCGEEEKIHE6XmMi1yTO4/8dKhvv78yAxEZUKPi9VgJ+/2YXKwCCrS8xwEnKFEEIIIXKwmOs3uPrdDxy4dYVpwUEkKAqmtoYsmTeKHj0mZ3V5mUZCrhBCCCFEDqRotdz7eSkhSxYyJcCPvVFRALiXteXvLYcpULhiFleYuSTkCiGEEELkMAk+PlwdOBSLO9fx9PPlREwMqKFzj6qsWXoCAyOjrC4x08kUYkIIIYQQOYSiKPj9vp5bTZpjcec6ccaQp6Uj5k7GrPt9CmtXnPkkAi5IT64QQgghRI6Q9PQp14eOIuHMCS7GxeFQwpJFTQ2olMsV/wVHsLHPn9UlflAScoUQQgghPnKh+/bjO2Y8d8OCGervj79WQ7GeBZhSrDGt6v+ESv3pfXkvIVcIIYQQ4iOljYriztgJKPv3sOlZOLOeBpOkgLmDEVPKfUfrhsOyusQsIyFXCCGEEOIjFH36DPeGjST+aSBjAgM4Eh0NQPFK9hzeehJXt+JZXGHWkpArhBBCCPER0SUk8Gj6LBLWr+VWXBw/BPoRmJiEylBFn76fs/TnQ5/k8IRXScgVQgghhPhIxF2/zp3BwzB+8hiA9bZxBPokYeFozLpfZtG85aAsrjD7kJArhBBCCJHNKUlJBCxdRvjixRjrtESZw6LGau4Xyk39A1b8PucAjq4Fs7rMbEVCrhBCCCFENpb46BF3fxiO+uZ1LsbGMjM+FLP++VDZwOx8TWm4zhtUqqwuM9uRkCuEEEIIkQ0pikLouvUEzpiJKiGexRFhLAp+iqJA8YMhHPh5PW4F62V1mdmWhFwhhBBCiGxGExTMQ08vtGdO8SwpiUHhAVwMiwGgQk1nDv12FjvHfFlcZfYmj94JIYQQQmQjEXv3cqtJU7RnTnEqLo5GAY+4GBaD2ljFsBHNuHDcTwJuKkhPrhBCCCFENqCNiMBnwiTi9+3FEFiji2a67xNQwMbVhG2rfuGLr7pndZkfDQm5QgghhBBZLObUKR6NGIU69Ck6VByuqmJnWXMMJhpQsaIzB7acw9beNavL/KhIyBVCCCGEyCK6uDgCZs0mct061MB/Rip2d1BxzU2NvdaQzauH0arVjKwu86MkIVcIIYQQIgvEXb3Ko2EjwOcxSYrCWHUEO68H4hboRl1XO2Z8tQwnt+pZXeZHS0KuEEIIIcQHpGg0PF26lJAlS1HpdNwxMOS7qAf4+cYCUPSxEcvnnMDQxCqLK/24yewKQgghhBAfSMKDB9zt0InQRYtR6XSstlDTzucmfr6xGJiomTShE4d23ZeAmwGkJ1cIIYQQIpMpOh3ha9cROGsWqsREnhmaMNIkiJP/BQJgn8+MPWvXUvWzVllcac4hIVcIIYQQIhNpAgN5MsqL+DNnUAHXnFxZWPIBJ5c+D7ifNyjAnk3nMbe2y9pCcxgJuUIIIYQQmUBRFCJ378Fv4iRU0VHEGxixv5IrWz73JUFtibuvA9/WaILn6FVZXWqOlG3H5C5evJgCBQpgamqKh4cHJ06ceOvxixYtokSJEpiZmVGsWDHWrFnzgSoVQgghhNCnffaMJz8MxX/ECFTRUVy3caa3YxirKzwiQa2mltaIi78ekoCbibJlT+7GjRsZMmQIixcvpmbNmvzyyy80atSIGzdukC/f68vYLVmyBC8vL3799VcqV67MuXPn6NOnD7ly5aJZs2ZZ0AIhhBBCfKqiT5zgiddolJAQtCo1a/IXZNmtw0Q8isMiwJyFUxrTrcXvqI1Ms7rUHE2lKIqS1UW8qmrVqlSsWJElS5Yk7ytRogQtW7bE29v7teNr1KhBzZo1mTVrVvK+IUOGcP78eU6ePJmqe0ZGRmJjY0NERATW1tbv3wghhBBCfFJ0sbEEzZrFs/UbAPC1zM38fIkc+OtftLE6DM3VzJrYhyHDl2ZxpR+vtOS1bNeTm5iYyIULFxg1apTe/vr163Pq1KkUz0lISMDUVP/TkJmZGefOnUOj0WBkZJTiOQkJCcnbkZGRGVC9EEIIIT5FcZcu4TvCE62vDwDb8nuwJv4wt7c9f7jMuZAFBzZuo4zHV1lZ5icl243JDQkJQavV4uTkpLffycmJwMDAFM9p0KABy5cv58KFCyiKwvnz51m5ciUajYaQkJAUz/H29sbGxib55ebmluFtEUIIIUTOpiQmEjx/Pg87d0Hr68NTMxsmV6nK9FtbuX3seW5p0rIEj68GScD9wLJdyH1BpVLpbSuK8tq+F8aNG0ejRo2oVq0aRkZGtGjRgh49egBgYGCQ4jleXl5EREQkv3x9fTO0fiGEEELkbAn37vGgYydCl/6CSqfjSN4K/NbJnWs1z5Go0WFkacCi+YPYve0GxmYWWV3uJyfbhVwHBwcMDAxe67UNDg5+rXf3BTMzM1auXElsbCyPHj3Cx8eH/PnzY2VlhYODQ4rnmJiYYG1trfcSQgghhHgXRacjdNUqHrRuQ+KNG0QamTOtUnNOtH/EeacbKKYGdBlYlKv/HGHA4AVZXe4nK9uNyTU2NsbDw4ODBw/SqtX/r/px8OBBWrRo8dZzjYyMyJs3LwAbNmygadOmqNXZLscLIYQQ4iOl8ffH32s0sWfPAvCvYzH+KO3EqV0/YZlgQ97G9oyyq0ybLr+iMnz9mSDx4WS7kAswdOhQunbtSqVKlahevTrLli3Dx8eH/v37A8+HGvj5+SXPhXvnzh3OnTtH1apVCQ8PZ+7cuVy7do3Vq1dnZTOEEEIIkUMoikLEjh0ETp6KEhNNvIERv5Zuyg2Lvzmxche6BB1JB5PYP2wK5av1zupyBdk05Hbo0IHQ0FAmTZpEQEAApUuXZu/evbi7uwMQEBCAj49P8vFarZY5c+Zw+/ZtjIyM+OKLLzh16hT58+fPohYIIYQQIqdICg8ncPyPRB08CMDNXO4s9KjH4yuzeXAiGIB8xa048udfFCpVPStLFS/JlvPkZgWZJ1cIIYQQr4r6+2/8x45DFxpKkkrN2uL1uVxMy/E/lhHrlwAq6NChAmvXnMHAyDiry83xPup5coUQQgghspo2OobgGdN5tvlPAB5bOTHLowOFyh3h4IhtaGO0mNgYsnzOKL7uNTmLqxUpkZArhBBCCPGS2AsX8B/lhcbXFx0qthWqxeHq1XFx+4XTROPYyhGzi7Ec2XYE9yIVs7pc8QYScoUQQgghAF1iIiE//0zo8hWgKASZ2TKnYkdM893jmXYKIZhhodMxo2MLGv72E2qZPSFbk5ArhBBCiE9e/O07+I8cScLt2wAcdKvE6orNcAidzZ6p5zHKZUTjcQVZUG8a+Uq0esfVRHYgIVcIIYQQnyxFqyVs1SqC5y8AjYYIYwt+Kt+WqLLOhGz5lv/OhAGQ38mCxU0345K/dBZXLFJLQq4QQgghPkmJT57gP2oUcecvAHDWqQQ/V2xHRZfTbJv9I/FBiaCG3t1r8suyo6gNJTZ9TOS/lhBCCCE+KYqiELF1K4FTp6HExhJraMKy0s25Vq46uR+MY8WY/1CSFMztjFi3cBotOg3P6pJFOkjIFUIIIcQnIyk0lIBx44k+cgSA63b5me3RiarVLXFJHM9f62+jJCmUrGDP4W0ncXYvnsUVi/SSkCuEEEKIT0LU4cMEjBuPNiwMjcqA30s04GCZr+he9TIbg/8gRgWlerlQ/Z47cxf8hUqtzuqSxXuQkCuEEEKIHE0bHU3Q1GlEbNsGwENrF2Z5dMKxfBFynx3ClBO+uHZ3paIGZjRZhHPhr7K4YpERJOQKIYQQIseKOXeOgFFeaPz90aFiS5E6rC/ViM4ecSyZ3oqA/54B0KlqPuaPPYihhUPWFiwyjIRcIYQQQuQ4uoQEns5fQNiqVaAoBJrnYnbFTiSULEsrk01M+fZXEkM1qAxVDPn2K+ZM3SfDE3IYCblCCCGEyFHib97Ef6QnCXfvArDfvQrLSjenzWdunN7eC++110ALVrmN2bb8J+o175fFFYvMICFXCCGEEDmCotUSunwFT3/+GZKSeGZiyfzy7bhfpCI/fqVj5PBG+J58vriDR1UnDmw7g51L/qwtWmQaCblCCCGE+OglPn6M/ygv4i5eBOCUS2l+Kt+WSuULMrjAIWbfXIu6ihXqc+GM+K4x3rN3yvCEHE5CrhBCCCE+Woqi8GzjJoJmzkxe2GFJmZacLFSF4Q3cOPXfIGY+DAGVikYlrBl8agfFPZplddniA5CQK4QQQoiPkiY4mIBx44g5dhyAK/YFmVOxI87FCjC5TAADBtQk7H4MRScWYmTeInTvsA61qU0WVy0+FAm5QgghhPjoRO7/i8AJE9A+e4bGwJDfSjRiR+Fa9P+8MBF3Z9G55e8kPUtCbayiX1I1enZcDSpVVpctPiAJuUIIIYT4aGgjIwmcMoXInbsAuG/jyiyPTiTlK8iy5m6Mm9iYM5vvgQK5XEzYs+Y3qn/ZKYurFllBQq4QQgghPgoxp0/jP3oMSQEB6FQqNhWpy9riX9G0Yj6+yneXDu1aEHYjGoBaddzYu/VfLO2csrhqkVUk5AohhBAiW9PFxxM8dy7ha34HIMDSgVkVOvIkT2FmtShJZNQyvpm6lLAb0RgYq5g0siOjJ6/L4qpFVpOQK4QQQohsK+7adfw9PUm8fx+APfmrsbx0M8oVcWFj87wsOt6b4/H+OLR0xD5My+8zluNRu3UWVy2yAwm5QgghhMh2lKQkQpYtI2TxkucLO5hZM7dcOy66lmRY/WLkMzpDw54tsG7viIkKPG2L0+7Yv6iMzbO6dJFNSMgVQgghRLaS8PAh/p6jiL9yBYATrmVZWK4NDnkd2dK+HCvX9eX7KdvQRmspaqKwZfSPFKs6MIurFtmNhFwhhBBCZAuKohC+bh3Bs2ajxMcTZ2zGz2Va8nfeinxd3Z1eNa1p1bsCl3c+BsDJzYxNI1dSrKos7iBeJyFXCCGEEFlOExREwOgxxPzzDwCXcxdhdoUOKLkdWdG2LNEheyhf43si78UC0LBBYbZuOoeZda6sLFtkY7JosxBCCCGyVMSePTxo3oKYf/5BY2jEkjIt8KrRhzIVirBnUA227xpAm0Z9ibwXi6GZmp+8+7Jv/10JuOKtpCdXCCGEEFlC++wZgZMmE7l3LwAP7NyYXqEjwblcmNSkBF+VMmDU7ib8k+SHTqPDxd2cg5u2UapK/SyuXHwMJOQKIYQQ4oOLPvkPAaNHkxQcjE6tZn2Reqwv9iXF8+bit47lefBkJ+23ziBcpWDnYky/ifX5/vtNmFhYZ3Xp4iMhIVcIIYQQH4wuLo7gWbMJX/d8sYZAG0e8y3fkrl0++tUuxPf1CjBwWkt+n3sQ90HuVMxvwmyPkbhX6JG1hYuPjoRcIYQQQnwQcZcv4+85isRHjwDYVbAmK0o2wc7emnXty+NsGYJHswLcPhAAgNn+cP746xwm9oWzsGrxscq2D54tXryYAgUKYGpqioeHBydOnHjr8WvXrqVcuXKYm5vj4uJCz549CQ0N/UDVCiGEEOJNFI2Gpz/9xKPOXUh89IhIC1vG1OjD4rKtqO+Rn/2Da3P/7u+UqVYhOeC2bVmaiyefSMAV6ZYtQ+7GjRsZMmQIY8aM4eLFi9SqVYtGjRrh4+OT4vEnT56kW7du9OrVi+vXr7N582b+/fdfevfu/YErF0IIIcTLEu7f51HHTs9XLtNqOZmvIr3qDOWuWynmdSjH7HYlGTC5Id1bDSPmURzGFgas+nk4m7ddxchUVi8T6adSFEXJ6iJeVbVqVSpWrMiSJUuS95UoUYKWLVvi7e392vGzZ89myZIl3P/futYAP//8MzNnzsTX1zdV94yMjMTGxoaIiAisrWVQuxBCCPE+FJ2O8D/+IHjOXJSEBOJNLZhXuhXH85ancv5czG1fHvCn2+wWHPW+AUD+wpYc3rqfgmVqZmntIvtKS17Ldj25iYmJXLhwgfr19acHqV+/PqdOnUrxnBo1avDkyRP27t2LoigEBQXx559/0qRJkzfeJyEhgcjISL2XEEIIId6fJiAAn169CJrmjZKQwDWX4vSuM5RT+SowvH5RNvStzvUnm2m/sxVPi6qw97Cic9vy3L32VAKuyDDZ7sGzkJAQtFotTk5OevudnJwIDAxM8ZwaNWqwdu1aOnToQHx8PElJSTRv3pyff/75jffx9vZm4sSJGVq7EEII8SlTFIXIXbsInDwFXVQUSUbG/FKyCbvz16BAbktWdihPMRdTuoyty5V8QRiYGVAxUcf0337FtUyHrC5f5DDZrif3BZVKpbetKMpr+164ceMGgwYNYvz48Vy4cIH9+/fz8OFD+vfv/8bre3l5ERERkfxK7bAGIYQQQrwuKTwcvyE/4D/SE11UFI8d89O/zg/sLlCTTlXd2TPoM4yUB5T4Kh8bvY/i/5s/vXRWrGx3QAKuyBTZrifXwcEBAwOD13ptg4ODX+vdfcHb25uaNWsyYsQIAMqWLYuFhQW1atViypQpuLi4vHaOiYkJJiYmGd8AIYQQ4hMTfewY/mPHon0ags7AgA3FvmJt4S+wsTRlWZuy1C/lzOKtkxg+aBpxfgmggtaFijKo6zHUhkZZXb7IobJdyDU2NsbDw4ODBw/SqlWr5P0HDx6kRYsWKZ4TGxuLoaF+UwwMDIDnPcBCCCGEyHi6mBiCZs7i2caNAITauTChbAfu2ealdtHczG5bFkszHc2HVGf3krMoiQpm1gb8Pn88bXqOz+LqRU6X7UIuwNChQ+natSuVKlWievXqLFu2DB8fn+ThB15eXvj5+bFmzRoAmjVrRp8+fViyZAkNGjQgICCAIUOGUKVKFVxdXbOyKUIIIUSOFPvfRfxHjULzv+k99xX/nKVFGoCJCRMaFadb9fxc8zlH065N8T0ZAkCxkjYc3n6UPEXKZ2Hl4lORLUNuhw4dCA0NZdKkSQQEBFC6dGn27t2Lu7s7AAEBAXpz5vbo0YOoqCgWLlzIsGHDsLW1pW7dusyYMSOrmiCEEELkSEpiIk8XLiJ0+XLQ6YixsWdy6bZczl2E4s5W/NSpAkUcLdn23yIm/bOIgGvPQAX9utZg0fK/MTAyzuomiE9EtpwnNyvIPLlCCCHE28XfuYO/5ygSbt4E4Gzhqswq2pQYYzP61CrA8AbFSNLFMWnvN+yNeH5MwetR9Cr7Lc2/9szK0kUOkZa8li17coUQQgiRfSg6HWGrVvN03jwUjYZECyvmlG7NcZcyOFubsqx9OWoWduD8vWO06NYadRlz7KvbMFCdm2/GH0Zt6ZjVTRCfIAm5QgghhHijxCd+BHh5EfvvvwDcyV+WCcVbEm5qTeMyzkxrVQYbMyOm/z6UCSMWkRCUiOHlZ6xr1JZazeeAOtvOVipyOAm5QgghhHiNoihEbNtO0NSp6GJi0JmY8muZ5mzPUxkLE0NmtyhNm4p5iEyI4Mt+n/P3b1dQkhQscxmyeeksarUcktVNEJ84CblCCCGE0JMUFkbA+PFEHzoMQIBbUcYUb02AhQMV89kyr0N53O0tOHXzIK27tyfo32cAlC/vwMEdp3DIVyQLqxfiOQm5QgghhEgWdeQIAePGow0NRTE0ZGvZxqx0+wyVgQFD6hZm4BeFMVCr+PXIRAZ2mkZicCIqAxjW5ytmLtqPSoYniGxCQq4QQggh0EbHEOQ9jYgtWwGIdHZjdIm23LfJg7u9OfM6lKdivlw8iwtn7J5uHIt5hHUlaxLPRrDt15+o26p/FrdACH0ScoUQQohPXOz58/h7jkLj5wcqFUfLfcVcty/QGBjRvlJexjcrhaWJIceu7mHMIU8i7FQY6xTmt69Ao2VLsctTMKubIMRrJOQKIYQQnyhdYiJPFywgbOVvoCgk2DsyuUxbLtgWxNbciOmty9CwtAs6RcfoX3oze8waDG0M+XxEPuaW+JritceASpXVzRAiRRJyhRBCiE9Q/K1b+I/0JOHOHQCulqnFhHwNiDUy5bPCDsxuVw5nG1NCYp7S7NtanFl3G7RgoYLZZaZSvGabLG6BEG8nIVcIIYT4hChaLaErV/L0p59Bo0FrY8tP5dtyIFdxjA3UjG1YjG9qFkCtVnHw4lY69exJ6OVIAGpUdWbP9jPYOrtncSuEeDcJuUIIIcQnItHXF3/PUcT99x8AT0pUYnj+JkSYWFHMyYr5HctTwsUarU7LsIU9+Xn8ejThSagNVfw4uCXjZv4psyeIj4aEXCGEECKHUxSFZ5s3EzR9BkpsLIqZOWsrt2FtrrKgUtGzZn48GxbH1MiA4OhAPHd/zca5p9CEJ2HnaMyeNSup1qBLVjdDiDSRkCuEEELkYEkhIQSMHUf00aMAPCtcihGFW/DE1A5HKxNmtytH7aK5Afjn/l5GnxxNGFoK93XF+YCGLZtOY+XgmoUtECJ9JOQKIYQQOVTkgQME/jgBbXg4GBlxoHorFuSqhE6lpkEpJ7xbl8XOwhiNTsMPC75my/njONR3oFiihtl1BpLfc7DMniA+WhJyhRBCiBxGGxVF0JSpROzYAUCCeyFGl2jDDVNHzI0N+LFZSdpXckOlUuH3zIfGfT/nyp8PAWiSx4JFQ/7ExLV8FrZAiPcnIVcIIYTIQWLOnMV/tBdJ/gGgVnOxRlN+zFUDjYEh5dxsmd+hPAUcLADY+s9vfNN3EBE3ogH4so47C7xOYZLLMSubIESGkJArhBBC5AC6hASezp1H2OrVz7ddXJlZviPHTFxRq2DQF4X5vl4RjAzUaLQavpvTnt+m7iYpMgkDYxUzPbswdNLvWdwKITKOhFwhhBDiIxd3/Tr+np4k3rsPgE/1rxhqX4cYQ1Pc7MyY36E8Hu52APhGPKZpv8+5sukRKOCUx5S/1m2gXO0WWdgCITKehFwhhBDiI6UkJRG6fDlPFy6CpCSws2NV9c5sNMoPQOuKeZjYvBRWpkYAHLi5kR/PTiXEPBEUaFyvIJv/PIu5rUMWtkKIzCEhVwghhPgIJT569Hxhh8uXAXhWqSZDXBsSpDbD2tSQaa3L0LTs86m/ErQJTNk1gO0R50AFn1e1pF2NkbTsPSMrmyBEppKQK4QQQnxEFEXh2YYNBM2chRIXh8rCkr11u/CTujCoVNQoZM+c9uVwsTED4N7T2zTtVY8Hp4IpNLEQ/Uws+K7VZowci2dxS4TIXBJyhRBCiI+EJiiYgLFjiTlxAoDEMhXwLNKSWzoLjAxUjGhQjN6fFUStfj637apD8/l+wBii78YC0OyaLUN++huMTLOsDUJ8KBJyhRBCiI9A5L59BE6YiDYiApWxMf816MwYdUkUnZrCjpYs6FieUq42AMQlxfHN1BZsnnUEbYwWI1M1i37sR59Ri7O4FUJ8OBJyhRBCiGxMGxFB4OQpRO7eDYBSpBjTKnTgRKI1AN2ru+PVuASmRgYA3Ai4QoveDbm3NwAAN3dzDv25k6KV6mVNA4TIIhJyhRBCiGwq5tQp/L1GkxQUBGo1Po3a84NxRWIT1ThYmjCrXVm+KPZ84QZFUdh+ZSUDxowicG8IAO2blmTNhtOYWFhnZTOEyBIScoUQQohsRhcXR/CcuYT/8QcA6rxurKjdnU2xtqDAlyWcmNGmDPaWJgDEaGKY8ld/dodewraRA4mXo5g7dADdf5ibha0QImtJyBVCCCGykbirV/Ef6Uniw4cARNZvzvc2nxEcq8bUSM24piXpXCUfKtXzh8uuPrlAtynt0VQzwxAYbGpDj4vXMXQolIWtECLrScgVQgghsgFFoyFk6S+ELF0KWi3q3LnZ26gXCyIdQANl8tgwv2N5CuW2fH68orBw12RGDfYm9lE8xeKcWdO2BRUb/QSGxlncGiGy3nuH3LCwMC5cuEBISAju7u7UqFEjI+oSQgghPhkJDx7g7zmK+KtXAUiqXY+ReRtwM1KNSgUDPi/E4HpFMTZUAxCVGEXncQ3Z+/MZdHE6TCzUTKjSg4rNvLOyGUJkK+r0nhgUFESHDh1wcnKiYcOGfP311yxfvjz5/cWLF2NnZ8eJ/83lJ4QQQgh9ik5H2O9/8LBVa+KvXkVtbc3l7sNo6dCYm7Fq8tiasbFvdUY0KJ4ccC88OkXpxoXZPfMUujgdhQtbcefMKTp+JwFXiJelK+SGhIRQo0YNNm/eTNmyZfnuu+9QFEXvmJYtWxIVFcWff/6ZIYUKIYQQOYkmMBDf3r0JmjoVJSEBdeWqTG0zllERLmh1Ci3Lu7JvSC2qFLADng9PmLVlNLXq1MPncDAA37Tz4MbVQPKVrpqVTREiW0pXyJ08eTIPHz5k0qRJXLhwgZ9++um1Y1xdXSlRogTHjx9PV2GLFy+mQIECmJqa4uHh8dYe4R49eqBSqV57lSpVKl33FkIIITKLoihE7NrNg+YtiDl1GpWpKf7dvqN1/vYcD1djZWrIgo7lmd+xAtamRgBEJEQwaEc7Fv+7njjfeMwsDdjyy4+s2HQeI1PzLG6RENlTukLuzp07KVGiBGPHjn3rce7u7jx58iTN19+4cSNDhgxhzJgxXLx4kVq1atGoUSN8fHxSPH7BggUEBAQkv3x9fbGzs6Ndu3ZpvrcQQgiRWbTPnuE3dCj+I0agi4zEqFQpVvWYRK/IAsRoFKoUsGPf4Fq0KJ8n+ZyLfmdou7EeRyNuk6u4Bf2/KcKdc2do3XdC1jVEiI9AukJuQEAApUuXfudxpqamREVFpfn6c+fOpVevXvTu3ZsSJUowf/583NzcWLJkSYrH29jY4OzsnPw6f/484eHh9OzZM833FkIIITJD9IkTPGjWnKh9+8HAgJjOPelWoQ8bAtUYqlV4NizO+j7VyJvrec+sTtExecMwPvu8Ho8DIsmn0bDWuSFLfrlB3hKVsrg1QmR/6ZpdwcbGBj8/v3ced/fuXZydndN07cTERC5cuMCoUaP09tevX59Tp06l6horVqzgyy+/xN3d/Y3HJCQkkJCQkLwdGRmZpjqFEEKI1NDFxhI0axbP1m8AwCh/AfY3789sHwMgiYK5LVjQoQJl8toknxMaF0rbkV9ybNlllEQFzRp/Nm7dhGWxxlnUCiE+Punqya1Rowbnzp3j+vXrbzzmn3/+4cqVK9SuXTtN1w4JCUGr1eLk5KS338nJicDAwHeeHxAQwL59++jdu/dbj/P29sbGxib55ebmlqY6hRBCiHeJu3SJB61aJQdc2nTgh3pD/xdw4etq+djzfS29gHv8zgFK1y/K0YWXUBIVSpew5dT2UxJwhUijdIXcYcOGodVqad68OYcPH0an0+m9f/LkSbp27YqhoSE//PBDugp7sZLLC4qivLYvJatWrcLW1paWLVu+9TgvLy8iIiKSX76+vumqUwghhHiVkphI8Pz5POrcBc1jHwydnbkxdCotVFW5GpqAvYUxK7pXYkrLMpgZPw+8Wp2Wcb9/R/0vmhN4MgxUMKhbLS5dDsKlSNksbpEQH590DVf47LPPmDdvHkOHDqV+/fpYWVmhUqnYunUru3btIiwsDJVKxU8//USFChXSdG0HBwcMDAxe67UNDg5+rXf3VYqisHLlSrp27Yqx8dtXezExMcHExCRNtQkhhBDvknDvHv4jPYm/cQMA44aNmV6kCQcfxAE6viiWm5lty5Hb6v//DXoaE0yvn1qxe8JplEQFSxtDNi+aTsMuw7KoFUJ8/NK9GMSgQYM4efIkzZo1Q6fToSgKkZGRREdHU79+ff7++28GDBiQ5usaGxvj4eHBwYMH9fYfPHjwnaupHTt2jHv37tGrV68031cIIYR4H4pOR+iqVTxs3Yb4GzcwsLHh6dAfaWvXgIO+cZgYqpncohQre1TWC7inHh+m7ZaGPHCMwNzNlAql7bh/8bIEXCHe03st61utWjW2b9+OoiiEhoai1WqTe2Lfx9ChQ+natSuVKlWievXqLFu2DB8fH/r37w88H2rg5+fHmjVr9M5bsWIFVatWTdXMD0IIIURG0fj74+81mtizZwEwrVmT1TW/ZtWdGEBDKVdrFnQsT2FHq+RzknRJjF/7HbsS/gEjFcV0SayZ9R3lm3mjNnyvf56FEKQz5B4/fhxnZ2eKFi0KPB8/6+Dg8Npxd+/eJSAgIM0Pn3Xo0IHQ0FAmTZqUPF3Z3r17k2dLCAgIeG3O3IiICLZs2cKCBQvS0yQhhBAizRRFIWLHDoKmTEUXHY3KzIzEPgP5Njo/j+7EoFJBv9qFGPpV0eRleQECovxpNfRLzq26hf1X9nzfwpGRX/2CacE6WdgaIXIWlfLqerypoFar6dmzJytWrHjrcX369GHlypVotdp0F/ihREZGYmNjQ0REBNbW1lldjhBCiGwuKTycwPE/EvW/4XWm5cpxuOW3eF+NQatTcLExZW778lQvZK933r7LW+jatxeh5yIAqFI+N6eOX8fAKvcHb4MQH5u05LV0fx+SmmycjvwshBBCZHtRf/9NwLjxaENCwNAQ42/6MtKkPP9efj7netOyLkxtWQYbc6PkczRaDSOW92LJ+I0kBieiUsPovg2Z9PMuGZ4gRCbI1P+r/P39sbS0zMxbCCGEEB+MNjqG4BnTebb5TwCMCxXiVs9heF5NJDohEisTQya1LEXL8nn0pr30jfCh1ZCv+O+PuyhJCrZ2RuxcvpBarfpmVVOEyPFSHXJffcjr3r17r+17ISkpidu3b3Po0CGqVav2fhUKIYQQ2UDshQv4j/JC4+sLKhUWXb5mdr667DwfCkDl/LmY2748bnbmeucdursdz91eXNpwDyVJoaaHE7t2niaXa4GsaIYQn4xUj8lVq9WpWozhBUVRMDU1ZefOnXz55ZfpLvBDkTG5QgghUqJLTCTk558JXb4CFAVDVxfCB3ox6JaawMh4DNUqhnxZhG8/L4yB+v//nUzQJjDnqCfrnxwGwPpkCA3NqzB23jZU6nTP4CnEJy1TxuSOHz8elUqFoihMmjSJ8uXL06JFixSPNTY2xtXVlfr16+Pi4pK26oUQQohsIv72HfxHjiTh9m0ALFu0YH2Vtiz5NwhFgQIOFszvUJ5ybrZ65z169pCW339FRB4tliUs6RkP34/fgZFblSxohRCfpnTNrpA/f37at2/PzJkzM6OmLCE9uUIIIV5QtFrCVq3i6fwFKBoNBrlyoQwdxQ/+ubgR8Pzhsk5V3BjbpCQWJvr9RRvPrKT/t0N4dikKIxsDts/6isZdN4CpTVY0RYgcJdNnV3j06FF6ThNCCCGyvcQnT/AfNYq48xcAsPj8c0626MPEf4JISIokl7kRM9qUpX4pZ73z4pLiGPhzF36fshtNmAa1oYrJfVrRqNdGkOEJQnxwMmeJEEIIwf8Wdti6laCp09DFxqI2N8fsh2GM1xTi6LEAAGoXzc3stmVxtDbVO/de6B1aDGzAjU2PQAe5HY3Z+/tqKtXvmAUtEULAe4bckydPsmPHDu7evUtUVFSK8+KqVCoOHz78PrcRQgghMlVSaCgB48YTfeQIAGYVK/Kw93CG/RNCWEwIxoZqvBoVp3v1/KjV+g9hb7qwkr7fDCbiSjQAX9VwY8uOM1g5uH7wdggh/l+6Qq6iKPTq1YvVq1cnB9sXD6W98GI7LTMyCCGEEB9a1OHDzxd2CAsDIyNsv/uOhbmrsfbAEwCKO1vxU6cKFHWy0jsvVhPL1MOD2RF4GswNMDBSMWtYJ4ZM/V1mTxAiG0jX/4VLly5l1apVeHh4cPDgQVq3bg3A7du32bdvHz169ECtVjNixAgePHiQoQULIYQQGUEbHY2/12iefDcQbVgYJkWLolm4gi7RxVj77/OA26dWAXYMrPlawL0RfI02a+qyM+gMBsCkTvm4cOBPfvBeKwFXiGwiXT25q1atwsLCgn379mFvb88ff/wBQJEiRShSpAgNGjSgcePGdOjQgRo1auDu7p6hRQshhBDvI+bcOQJGeaHx9weVilzffMPWck2Y+9dDknQKztamzGlfjpqFHfTOUxSFX4/OY/j3P4KJikrfujLTpgKVOv0KJrLCpxDZSbpC7s2bN6levTr29vYAyUMStFotBgYGALRt2xYPDw9mz579xvl0hRBCiA9Jl5DA0/kLCFu1ChQFozx5MBw7kUG31Zw78vybx8ZlnJnWqgy25sZ650YnRtNrdmu2zvybpIgkDI1VTLPpQqV247KgJUKId0lXyNXpdDg4/P+nW3Pz50sYhoeH6+0vUqQIe/bsec8ShRBCiPcXf/Mm/iM9Sbh7FwCbtm34t3F3xv71gKiEJCyMDZjQvBRtPfK+9jzJlcBLtBnQlHvb/UCBPK6m7F+/kdK1m2dFU4QQqZCugUN58uThyZMnydsvhiNcvHhR77g7d+5gaCizlAkhhMg6ilZLyC/LeNi+Awl372Jgb4/dvAVML9WGwTvvEJWQRMV8tuwdXIt2ldz0Aq6iKCw8MI2aX3zGvW3PA26reoW5c91XAq4Q2Vy6Qm7FihW5ceMGSUlJANSvXx9FURgxYgQ3b94kKiqKWbNmceHCBSpUqJChBQshhBCplejjw+Ovu/J03jzQaLD8sh7hC1fR+rIhOy/7Y6BWMeTLImzqVx13ewu9cyMSIhi8qzMj+08h+lYMRiYqlk3ux9ZDdzG3dXjDHYUQ2UW6ulmbN2/Oxo0b2b17Ny1btqRcuXJ07NiRDRs2ULp06f+/uKEhU6dOzbBihRBCiNRQFIVnmzYTNGMGSmwsagsL7L28WGFRkqWbbqMokM/OnPkdy1MxX67Xzr8c+B8jD32LvzYWt87OaP4IYt+GbRSrVj8LWiOESA+VktIKDqmQkJCAoaFh8oNmGo2GOXPmsH37dsLDwylatCgjR46kVq1aGVpwZknLWshCCCGyL01wMAHjxhFz7DgA5pUrkzh8LD8cD+KaXyQA7SvlZXyzUlia6Pf16BQd8/ZOYtHB37CoYI2bRsMsh5qUbLwQlbHZB2+LEEJfWvJaukNuTiMhVwghPn6R+/8icMIEtM+eoTI2JvcPQ9hX7HOm7LtFvEaHrbkR01uXoWFpl9fODYsP4+upzTkw/wy6RB3dRuZjYdtpWJbrnAUtEUKkJC15LVNnrA4ODmbUqFGZeQshhBACbWQkfiNH4jdkCNpnzzApUQLbNesYqSrN2J03iNfo+KywA/sH104x4J55fJIKbUqyb8o/aKO15Hc2Y2yLlRJwhfiIZUrI9fX15fvvv6dAgQLMmjUrM24hhBBCABBz+jQPWrQkcucuUKux79ePx5N+pulufw7fCsbYQM3YJiVY800VnG1M9c7V6rRM2+5FvXr18dkbBMDXTUpz80YAhSvVzYrmCCEySKofPNPpdGzYsIG//vqL4OBgHB0dadSoEe3bt0f9vyUMfX19mThxIr///nvyzAutWrXKnMqFEEJ80nTx8QTPnUv4mt8BMMqXD/spU5nrb8rvay8BUMzJivkdy1PC5fWvNUPiQug0qSl//3webYwWEzM1v00bSqch0jkjRE6QqpCblJRE48aNOXz4MC8P4f3jjz/YtGkTW7duZeXKlQwaNIi4uDgAWrRowYQJEyhbtmzmVC6EEOKTFXftOv6eniTevw+AbYcOhHbtR7udd7gX/LxHtmfN/Hg2LI6pkcFr55/2PYHX0R+4cdMHbYyWIgUs+WvrPgqU/+yDtkMIkXlSFXIXLlzIoUOHMDU1pUePHpQqVYqoqCj27dvHjh076Nu3LytWrEBRFOrXr8+MGTMoV65cZtcuhBDiE6MkJRGybBkhi5dAUhIGuR1wmjSZ9Wo35vx2EY1WIbeVCXPalaN20dyvnZ+kS2Lx6Wksv7sZRQU1GtlSwaUkXnN2Y2xumQUtEkJkllTNrlC9enXOnz/PqVOnqFy5st573377Lb/88gsqlYoZM2YwfPjwTCs2M8nsCkIIkb0lPHyI/6hRxF++AoBVgwbww0iGH3jMmQdhADQo5YR367LYWRi/dn5gTCAdJzTh/O7buA91p11SEqM+n4VpCVm5TIiPRYZPIWZra0u5cuU4duzYa+89ePCAwoULU7x4cW7cuJH+qrOYhFwhhMieFEUhfP16gmfOQomPR21lhfP4cRxzq8jY7deIjE/C3NiAH5uVpP0ry/K+cPD2Prp/142AwyEA9Gqfn+W/HAdbtw/dHCHEe0hLXkvVcIWoqCjy58+f4nsFChQAoHz58mkqUgghhHgXTVAQAaPHEPPPPwCYV6uG1YRJTDgbyrYNlwAo52bL/A7lKeBg8fr5Og3jNwxh/uiVxD+OB6B/u8r8tPoomJp/qGYIIbJAqkKuoijJK5u96sUnZlNT0xTfF0IIIdIjYs8eAidNRhcRgcrEBMdhw7j/WSM6b7iC37M41CoY+EVhvq9XBCOD12fE9Iv2o/24JpxZehVdvA5zSwPWz/2R5n3GZUFrhBAfWqqnEBNCCCE+BO2zZwROmkzk3r0AmJYqhaO3N0se6lj861l0CrjZmTGvfXkq5bdL8RqHH+yj15jePN7gD0CZojbs23GYPMU9Plg7hBBZK1VjctVqdYpjnFJ1A5Uqec7c7EzG5AohRNaLPvkPAaNHkxQcDAYGOPTrR2S7rgzdco3LTyIAaF0xDxObl8LK1Oi18xO1icw9OY61j/aS+DSRRxPu8W2LasxeeRhDE/nGUYiPXYaPyQVIRRbO0POEEEJ8OnRxcQTPmk34unUAGOfPj8uM6exIyMWkxWeI02ixNjVkWusyNC3rmuI1fCJ96LWkHYHOsQD0NVfx9d+bcKrc5oO1QwiRfaRqWV+dTvder/RYvHgxBQoUwNTUFA8PD06cOPHW4xMSEhgzZgzu7u6YmJhQqFAhVq5cma57CyGE+HDiLl/mYavWyQE3V5cu2P6xgcGXNXhtvUqcRkv1gvbsH1L7jQF3++UNVGpankOjzqG7GMEiHBnW9agEXCE+YdlyTO7GjRsZMmQIixcvpmbNmvzyyy80atSIGzdukC9fvhTPad++PUFBQaxYsYLChQsTHBz8UQyTEEKIT5Wi0RCyZAkhvywDrRZDR0dcpk3jgmNRhv/yL0+jEjAyUDGiQTF6f1YQtfr1YXPxSfEMW9OXFeM2keCfgEoF7ROKU7vrPlCn/MC0EOLTkKoxuR9a1apVqVixIkuWLEneV6JECVq2bIm3t/drx+/fv5+OHTvy4MED7OxSfgjhXWRMrhBCfDgJ9+/jP9KT+OvXAbBu0gRbr9HMOhXAqlOPACjsaMmCjuUp5WqT4jXuh9+nnVdTLv12GyVRwdragK1LZlOv85AP1AohxIeWlryWquEKH1JiYiIXLlygfv36evvr16/PqVOnUjxn586dVKpUiZkzZ5InTx6KFi3K8OHDiYuLe+N9EhISiIyM1HsJIYTIXIpOR9iaNTxs3Yb469dR29iQZ+4cIoaNp9XvV5MDbvfq7uz+/rM3BtyNF9ZQtUklLv5yCyVRoUppe+5euiIBVwiRLNsNVwgJCUGr1eLk5KS338nJicDAwBTPefDgASdPnsTU1JRt27YREhLCgAEDCAsLe+O4XG9vbyZOnJjh9QshhEiZJiAA/9GjiT19BgCLmjVxmjKFNXdjmbXoHxK1OhwsTZjVrixfFHNM8RqxmlimHR3Bmp27CD39DJUaRn/zJZOW7ENtmO3+SRNCZKFs+xvh1SnLFEV54zRmOp0OlUrF2rVrsbF5/ql/7ty5tG3blkWLFmFmZvbaOV5eXgwdOjR5OzIyEjc3Wd5RCCEymqIoRO7aReDkKeiiolCZmuI4cgQJjVvxzZ+X+edeKABflnBkepuyOFiapHidO2G3Gf5XXx4mhpHLw5qS9e3x6j2JOu0GfMjmCCE+Etku5Do4OGBgYPBar21wcPBrvbsvuLi4kCdPnuSAC8/H8CqKwpMnTyhSpMhr55iYmGBikvIvUiGEEBkjKTycwAkTifrrLwBMy5bFdcZ0Dkeb4rXgBBFxGkyN1IxrWpLOVfKl2JmhKAq/n1vO8NGjsG/piKs5TDcpSOWtx8DC/kM3SQjxkch2Y3KNjY3x8PDg4MGDevsPHjxIjRo1UjynZs2a+Pv7Ex0dnbzvzp07qNVq8ubNm6n1CiGESFn0sWM8aN78ecA1NMRh0Pc4/LaaMecjGbD2PyLiNJTJY8OeQbXoUtU9xYAbnRhNj0Wt6dN8IE+PhBH7qw+bi/SgcuddEnCFEG+V7XpyAYYOHUrXrl2pVKkS1atXZ9myZfj4+NC/f3/g+VADPz8/1qxZA0Dnzp2ZPHkyPXv2ZOLEiYSEhDBixAi++eabFIcqCCGEyDy6mBiCZs7i2caNABgXLIjrzJncsHLlh0Wn8QmLRaWCb+sUYsiXRTE2TLm/5frTa7Qf0YKbax+iJCnY2RmxbuIC7Gr3/pDNEUJ8pDIk5N69e5eQkBDs7e0pWrToe1+vQ4cOhIaGMmnSJAICAihdujR79+7F3d0dgICAAHx8fJKPt7S05ODBg3z//fdUqlQJe3t72rdvz5QpU967FiGEEKkX+99F/EeNQvO/39F23buRa9BgFp16wsJ1p9HqFPLYmjGvQ3mqFEh5ykdFUVj+z0JGDBlLxIXnM9/UqejM1h0nsctb6IO1RQjxcUv3PLlxcXFMmDCB5cuX8+zZMwC6d++ePJvBb7/9xs8//8zKlSspX758RtWbaWSeXCGESD8lMZGnCxcRunw56HQYurjg6j2Np4XLMGTjJS75PgOgZXlXJrUsjbWpUYrXiUyM5PvfurN+3B40TzWoDWDqdy3xnLcFlTrbjbATQnxgmT5PbkxMDHXq1GH27NmYmJjQpEkTXs3KtWvX5tKlS2z839dVQgghcqb4O3d42KEjocuWgU6HTYvmFNi+jT0GeWj80wku+T7DytSQBR3LM79jhTcG3CvBl2m/uSH/KrdRqVTktjfi9PZVjFqwTQKuECLN0jVcYcaMGZw/f56+ffuyYMECTExMUL/yC6hQoUIUL16cQ4cOpbhKmRBCiI+botMRtmo1T+fNQ9FoMLC1xXniRLSffc7ArVfZf/35LDlVCtgxt3058uYyT/E6OkXHspPzWXp/JVqVCndDHTM9P+ezzsuwdXb/kE0SQuQg6Qq5GzduJH/+/CxatAgDgzevDe7u7s6lS5fSW5sQQohsSuPnh/8oL2L//RcAizq1cZk8mbMRaoYtOE5QZAKGahXD6hejb+2CGKhTnuc8PD6c3gs7sMv7KA6NHOhUw5wJFYZgVe07eMPc6EIIkRrpCrk+Pj40bdr0rQEXwNramvDw8HQVJoQQIvtRFIWIbdsJmjoVXUwMKnNznDw9MW3VmukH7rDi5EMACua2YEGHCpTJm/KyvAD/+p2j07C23N/sCzowOBKG99QdGLtX/lDNEULkYOkKuRYWFoSEhLzzuIcPH2JvL/MYCiFETpAUFkbA+PFEHzoMgFmFCrjOmM5D41wMXnyKW4FRAHSpmo+xTUpiZpxyR4hO0TH/0DQmDJ9B1JXn85s3rpGP9dtPYZw7z4dpjBAix0tXyPXw8ODkyZP4+vq+cSnc69evc/HiRVq0aPFeBQohhMh6UUeOEDBuPNrQUDAyIvfAgeT65htWn/Vl+v6TJCbpsLcwZmbbstQrkfLqlAAhcSH0nN+O/TNPkvQsCUMjFfOHd2HAlNXycJkQIkOlK+QOHDiQgwcP0rp1a9avX0/hwoX13n/8+DHdunVDp9MxcODADClUCCHEh6eNjiHIexoRW7YCYFKkMK4zZxKZpwA91lzgxN3n3+p9USw3M9uWI7fVm5dLP+N3mqHbvuXM+CsoSQp5nEzYs3Yt5eq1+SBtEUJ8WtI9T+6wYcOYN28eKpWKEiVKcPPmTVxcXHB2dubKlSskJSXh6en50cysIPPkCiGEvtjz5/H3HIXGzw9UKux69iT34EEcuBuO19YrhMdqMDFUM7ZJCb6ulvKyvABanZal5+fwy83fUQDdzkCKhljx+9ZTWNo7f9hGCSE+amnJa+kOuQCbNm1i2rRpXLlyRW9/sWLFGDt2LF26dEnvpT84CblCCPGcLjGRpwsWELbyN1AUjFxdcZnuDeUqMmnXDTae9wWglKs1CzqWp7Cj1RuvFRQTRPe5bbhvEIRpHlPaRMcxsuoYzDx6vDEUCyHEm3ywkPvC06dPefz4MVqtlrx585Inz8f34ICEXCGEgPhbt/Af6UnCnTsA2LRujdNoL66GJzFkw0UehcaiUkHf2gUZ9lUxjA3fPI722KO/6fZDF3x2BGDmYsLvniVo03E9OBb/UM0RQuQwaclr6RqT+6rcuXOTO3fujLiUEEKILKBotYSuXMnTn34GjQYDOztcJk/C7PMvWHT0PgsO30WrU3CxMWVu+/JUL/TmmXM0Og3T9oxlluciYm7GANCseD4adTsItg4fqklCiE9cukJurVq1+Prrr2nXrh12dnYZXZMQQogPKNHXF/9RXsRduACAZd26uEyeRIDKjB7LznDh8fP5zpuWdWFqyzLYmKe8LC9AQHQAX89qxbH559FGajE2VrF0fH96jln8QdoihBAvpGu4glqtRqVSYWhoSMOGDenSpQvNmzfH1NQ0M2r8IGS4ghDiU6MoCs/+/JNg7+noYmNRm5vjNGY01q1ase2iPz/uvE50QhKWJoZMalGKVhXyvHUc7cF7+/lmaA+e7A4CBQrkNWPvpq0Ur97wA7ZKCJGTZfpwhbNnz7J27Vo2b97Mrl272L17NxYWFrRu3ZouXbpQr1491DLfoRBCZFtJISEEjB1H9NGjAJhV8sB1+nTi7Jz4fsMl9lwJAKBy/lzMbV8eNzvzN15Lo9Uw99Qkfr+3jbA7UaBAlwYl+HXTScys5ds+IUTWeK8HzxRF4ciRI6xdu5Zt27YRERGBSqXC0dGRjh070rlzZypX/jiWZ5SeXCHEpyLywAECf5yANjwclZERuYcMwa5Hd04/DGfY5ssERMRjqFYx5MsifPt5YQzUb+699Y30ZfhffbkR+wSAFk+iKWncgs4j5n+g1gghPiUffHYFgMTERHbv3s26devYu3cv8fHxqFQqChcuzO3btzPiFplKQq4QIqfTRkURNGUqETt2AGBSvDiuM2agKlSIOQfu8OuJBygKFHCwYH6H8pRzs33r9fbc3kmfoX1I1Ggp1tGRqVprPm+9FuwLfYDWCCE+RVkScl8WFRWFp6cnS5cuRaVSodVqM/oWGU5CrhAiJ4s5cxb/0V4k+QeAWo19r144fD+Q++EJDN5wiRsBkQB0quLG2CYlsTB582i2BG0CY7YMYfGY1cTdiwPg4IKOfDlgFRi+ecUzIYR4Xx98CrEX7ty5w7p161i3bh33798HwMREfuEJIURW0SUk8HTuPMJWrwbAyM0N1xnTMatQgTWnHzNt700SknTkMjdiepuyNCj19hXIHkY8pPO0Vvy76BraGC2mZmpWTR3Gl4NmfojmCCFEqr13yA0MDGTDhg2sXbuW//77D0VRUKlU1K5dmy5dutCuXbuMqFMIIUQaxV2/jr+nJ4n3nnc62LZrh6OnJ6GKAQNW/cvR208BqF00N7PblsXR+u0z5Gy9vpkBQwcQdCAEgBL5LdmzbS8FytfK3IYIIUQ6pCvkRkZGsmXLFtatW8fRo0fR6XQoikLZsmXp0qULnTt3/ihXPRNCiJxASUoidPlyni5cBElJGDg44DJ5ElZffMGhG0GM3HKFsJhEjA3VeDUqTvfq+VG/5eGyWE0s046PZsGQFURfiwagX8uK/LT2GMbmlh+qWUIIkSbpCrnOzs4kJCSgKAru7u506tSJLl26UKpUqYyuTwghRBokPn6M/0hP4i5fBsDqq69wnjiBREtrRm+7yrqzPgAUd7ZiQccKFHO2euv17oXfY/iBftyPD8auTi50D2JZO2sMLQdMyvS2CCHE+0hXyDUzM6N79+506dKFzz77LKNrEkIIkUaKovBs40aCZsxEiYtDbWmJ09gx2LRowTW/SAavPMmDkOdL7PapVYDhDYphYmjw1uttvPIHk3dNRu1mQu6kJFZUyE/REXuxdS/9oZolhBDplq6QGxQUhKFhhj6zJoQQIp00QcEEjB1LzIkTAJhXrYqr9zTUzi4sPnqfeQfvkKRTcLY2ZU77ctQs7PDW68VoYvhhbT9+n7AFTZiGjl55WVChA/ZfTQGDNy/pK4QQ2Um6kqoEXCGEyB4i9+0jcMJEtBERqIyNcRw2lFxdu+IXEc/QZWc49ygMgMZlnJnWqgy25sZvvd6tsFt0ntiKy8vuoIvXYWmhpq/799g3HPYhmiOEEBkmVWn1+PHjAFSpUgVTU9Pk7dSqXbt22isTQgjxRtqICAInTyFy924ATEuWxHXmDEwKF2b7RT/Gbb9GVEISFsYGTGheirYeeVGp3vxwmaIo/P7fSoYNH0nI0efBuHwRG3btOETeEpU+SJuEECIjpWoxCLVajUql4ubNmxQtWjR5O7VkMQghhMg4MadO4e81mqSgoOcLO/TrS+5vvyVSq2Lc9mvsvOwPQMV8tszrUB53e4u3Xi8yMZJBa3qxcdJu4n3jQQXDOtZk+m+HMDR5+7RiQgjxIWX4YhDdunVDpVJhY2Ojty2EEOLD0cXFETxnLuF//AGAkXs+8syYgVn58px5EMqwTZfxexaHgVrF93ULM/CLwhgaqN96zatPrzLi0Lf8u/4m8b7xWFsZsPmnadTvMfJDNEkIITJNpizr+zGSnlwhRHYWd/Uq/iM9SXz4EADbTh1xGjGCJGNT5h26w9Jj91EUyGdnzvyO5amYL9dbr6coCr9fXcG8iz+RhIJTdCK2m2P4+dc9uBQp9yGaJIQQaZZly/oKIYTIWIpGQ8jSXwhZuhS0Wgxz58Zl2lQsa9XiXnA0Qzb+wzW/SADaV8rL+GalsDR5+6/2Z/HP+Pa37hzYehKXzi7Uj4tjQonuWB8ZA+o3TysmhBAfk3SF3IIFC9KuXTtmzJjx1uO8vLzYtGkT9+/fT1dxQgjxKUt48BB/T0/ir14FwKpRQ5zHj8fA1pY/zjxmyp4bxGt02JobMb11GRqWdnnnNf8LvMDXP3bg1qoHKIkKTawNmDNrM6qCdTK7OUII8UGlK+Q+evSIp0+fvvO4kJAQHj16lJ5bCCHEJ0vR6Qhft57g2bNR4uNRW1vjPH48Nk2bEBKdgOfq8xy+FQzAZ4UdmN2uHM42b39ATKfoWHxqPuNHTib81DMAapZ2YPbso6gKlMzsJgkhxAf39icS3lNMTAxGRumbOHzx4sUUKFAAU1NTPDw8OPG/Sc5TcvToUVQq1WuvW7dupbd0IYTIEprAQHx79yZoyhSU+HgsatSg4M4d2DRtwt+3gmk4/ziHbwVjbKBmbJMSrPmmyjsDbmhcKO0XNmVYWy/CTz1DpYIfe9Xn+MUAHCXgCiFyqEwZk6vT6bh9+zZ///03+fLlS/P5GzduZMiQISxevJiaNWvyyy+/0KhRI27cuPHW692+fVtvEHLu3LnTVb8QQnxoiqIQuXsPgZMno4uMRGVqiuPw4eTq3In4JIVJ26/x+5nHABRzsmJ+x/KUcHn3Q7LnAs7Sc9rX3PzlPopGwc7WkG2/LKB2+wGZ3SQhhMhSqQ65Bgb6DyOsXr2a1atXv/UcRVHo27dvmouaO3cuvXr1onfv3gDMnz+fv/76iyVLluDt7f3G8xwdHbG1tU3z/YQQIitpnz0jYOJEovbtB8C0TBlcZ8zApGABrvlFMGTjJe4FRwPQs2Z+PBsWx9To7Q+IaXValv33M0uvryDBQUGlQK2yjmzZeQIH96KZ3iYhhMhqqQ65bm5uyXPj+vj4YG5ujoNDyuufGxsb4+rqSvPmzRk0aFCaCkpMTOTChQuMGjVKb3/9+vU5derUW8+tUKEC8fHxlCxZkrFjx/LFF1+88diEhAQSEhKStyMjI9NUpxBCZIToEycIGD2GpKdPwcAAh2+/xaFfX3QGhiw9dp85B26j0SrktjJhTrty1C767m+ogmOD+WF7X65onj/028lBoeGSQVTvMRu1LMsuhPhEpPq33csPkKnVatq1a8fKlSszvKCQkBC0Wi1OTk56+52cnAgMDEzxHBcXF5YtW4aHhwcJCQn8/vvv1KtXj6NHj75xSWFvb28mTpyY4fULIURq6GJjCZo1i2frNwBgXKAArjNnYFamDP7P4hi66TxnHjxfXrd+SSemtymLnYXxO6970vcEPcd+zYPNTyg+0p3puc1p1nw9uFXJ1PYIIUR2k66P9H///TfOzs4ZXYueV1dUUxTljausFStWjGLFiiVvV69eHV9fX2bPnv3GkOvl5cXQoUOTtyMjI3Fzc8uAyoUQ4u3iLl3Cz9MTzWMfAHJ17Yrj0B9Qm5mx67I/Y7ZdJTI+CXNjA35sVpL2ldzeucpkki6JWUcmM91rPpHnn38zVfm0imbbjoO5Xaa3SQghspt0hdw6dTJvPkUHBwcMDAxe67UNDg5+rXf3bapVq8Yf/1v6MiUmJiaYmJiku04hhEgrJTGRp4sXE7rsV9DpMHR2xnXaVCxq1CAyXsOEjZfYetEPgHJutszvUJ4CDhbvvG5gTCDfLO7EoVn/oHmqwcAAvL9rxfB5f4I6UyfREUKIbCtVIff48eMAVKlSBVNT0+Tt1HpTb2pKjI2N8fDw4ODBg7Rq1Sp5/8GDB2nRokWqr3Px4kVcXN49MboQQnwICffu4T/Sk/gbNwCwbtYM57FjMLCx4d9HYQzZcAm/Z3GoVTDwi8J8X68IRgbvDqh/Pz5Cr9HdebTRD0Wr4GxvxM7Vy6ncpFtmN0kIIbK1VIXczz//HJVKxc2bNylatGjydmpptdo0FTV06FC6du1KpUqVqF69OsuWLcPHx4f+/fsDz4ca+Pn5sWbNGuD57Av58+enVKlSJCYm8scff7Blyxa2bNmSpvsKIURGU3Q6wtas4enceSiJiRjY2OA8cQLWDRui0eqY99dtFh+9h06BvLnMmN+hPJXyv3t4gUarYd5ZbxauW47vuicANKqSh3Xb/8HWxT2zmyWEENleqkJut27dUKlU2NjY6G1nlg4dOhAaGsqkSZMICAigdOnS7N27F3f357+4AwIC8PHxST4+MTGR4cOH4+fnh5mZGaVKlWLPnj00btw402oUQoh30fj74+81mtizZwGwqFULlylTMHJy5GFIDEM2XOTykwgAWlfMw8TmpbAyffcCOk+injDi4ACuRT3E2sOaEqXN6degGYNmrkMlwxOEEAIAlaIoSlYXkR1ERkZiY2NDRESE3oISQgiRVoqiELFjB0FTpqKLjkZlZoaT50hsO3QAYMO/vkzadYM4jRZrU0OmtS5D07Kuqbr2/vv7+G5qf0yrWWJrqDA53ogvWq5G5Vo+E1skhBDZQ1rymkyYKIQQGSgpPJzA8T8SdfAgAGblyuE6YzrG+fMTFpOI55YrHLwRBED1gvbMaV8OV1uzd143QZvAhH2jWThmGdFXoil025rNg5vi2nkJmMoHcyGEeFWGh9xbt25x7do18uXLR5UqMi+jEOLTEfX33wSMG482JAQMDck98Dvse/dGZWjIsTtPGb75Mk+jEjAyUDG8fjH61CqIWv3uoV+PIh7R46eO/DPvAknhSRgaqRhWpwUubVfJ7AlCCPEG6frtuHHjRurWrcvZ/40ze2HUqFGUKlWKDh06UL16ddq1a4dOp8uQQoUQIrvSRscQMG4cT74dgDYkBOPChci/cQMO/fuToKiYsPM63Vee42lUAoUdLdn+XU361SmUqoC76+5OavWuwbEJZ0kKTyKfkwkX9m/m22lrZPytEEK8RbrG5DZr1oyTJ08SGBiYPNfs2bNnqV69OtbW1jRp0oQzZ87w6NEj1qxZQ5cuXTK88IwmY3KFEOkRe+EC/qO80Pj6gkqFXffu5P5hCGoTE274RzJk40XuBEUD0L26O16NS2BqZPDO68YlxTFu93B+GbeG6GvPz29bqyC/bfsHS/vMXYxHCCGyq0wfk3vt2jXKli2rt5jCmjVrUKlUbNq0ifr16xMeHk6BAgVYtmzZRxFyhRAiLXSJiYT8/DOhy1eAomDo6oKr93QsqlZBp1P49fgDZv11m0StDgdLE2a1K8sXxRxTde37z+4z/OC33PTzIe5RHEZGKhZ5fUPvH5dJ760QQqRSukJucHAw1atX19v3999/4+joSP369QHIlSsXtWrV4sKFC+9fpRBCZCPxt+/gP3IkCbdvA2DTsiVOY0ZjYGVFYEQ8wzZf4p97oQB8WcKR6W3K4mD57hUWFUVh250teJ+dQryixcVKzaA+hajTchalajfP1DYJIUROk66Qa25uTmxsbPJ2WFgYt2/fpl27dnrH2draEh4e/n4VCiFENqFotYStWsXT+QtQNBoMcuXCedJErL/6CoC9VwPw2nqViDgNpkZqxjUtSecq+VI1r3isJhbPHYP5bfx67L+0p35JI7ydvsBh+gIwNs/spgkhRI6TrpBbsGBBTp8+jUajwcjIiK1btwIk9+K+EBgYiKNj6r6eE0KI7CzxyRP8R40i7vzzb6csP/8cl8mTMMydm+iEJCbsvM6fF56vPFYmjw3zO5anUG7LVF37dthtus/tyPmfr6KN1GIcEM/PB37DtHLXTGuPEELkdOkKud988w3ffvsttWvXpnr16vz2229YWlrSokWL5GOSkpI4f/48lSpVyrBihRDiQ1MUhYitWwmaOg1dbCxqc3McvUZh27YtKpWKC4/D+WHjJXzCYlGp4Ns6hRjyZVGMDd89dlZRFDZcW8vQMcMI3B0MChTJY8auzVsxrdzwA7ROCCFyrnSF3F69evH333+zadMmzp49i4WFBb/++iv29vbJx+zatYuIiAjq1q2bYcUKIcSHlBQaSsC48UQfOQKAWcWKzxd2cHMjSavj5yN3Wfj3PbQ6hTy2ZszrUJ4qBexSde2oxCiGbfmOtRO2EHvn+fCvHg1KsnjTCcysU3cNIYQQb/Zey/o+fvyY4OBgihcvjpWVld57ly5d4vHjx1SrVg0nJ6f3LjSzyRRiQoiXRR0+/Hxhh7AwMDIi96Dvsf/mG1QGBjwOjWHIxktc9HkGQMvyrkxqWRprU6NUXftayDUGb+3LseHn0EZpMTVRsWLiIDp7zs+8BgkhRA6Qlrz2XiE3J5GQK4QA0EZHEzR1GhHbtgFgUrQorjNnYFq8OIqisPnCEybuvE5MohYrU0OmtCxNi/J5UnVtRVH44/pq5l6YSxIKEaufYHEvkZ1/7qRIlXqZ2SwhhMgRMn2e3JclJSVx+fJl/P39UalUuLi4UK5cOQwNM3zFYCGEyFQx584RMMoLjb8/qFTY9/oGh0GDUBsbEx6TiNfWq+y/HghAlQJ2zG1fjry5UjfzQURCBIM39edM2EWMbI34MiYWr++7YP3lFEytbDOxVUII8WlKdxJNSEjgxx9/ZOnSpURFRem9Z2VlRf/+/ZkwYQKmpqbvXaQQQmQmXUICT+cvIGzVKlAUjPLkwXXGdMz/9+DsybshDNt8iaDIBAzVKobWL0q/2oUwSMWyvACXgi/RY2Znri29g1leExb3debrBnNQlWqZeY0SQohPXLpCbkJCAvXq1eP06dMAlC1blvz58wPPx+levnyZWbNmcfLkSQ4fPqy3MpoQQmQn8Tdv4j/Sk4S7dwGwadsGp1FeGFhaEK/RMuuv26w4+RCAgrktWNChAmXy2qTq2jpFx68XljJu7I88/SsEgPwJaho23YiqqMw8I4QQmSldIXfevHmcOnWKzz77jMWLF1O6dGm9969du8bAgQM5ceIE8+fPx9PTM0OKFUKIjKJotYQuX8HThQtBo8HA3h6XyZOw+t+MMLcDoxi84SK3Ap9/U9Wlaj7GNimJmbFBqq4fFh/GwPW92T5lP3EP4gD4rqUHc9cexdg8dfPnCiGESL90PXhWrlw5AgMDuX//PpaWKf+yjo6OplChQjg5OXHlypX3LjSzyYNnQnw6En188PccRdzFiwBYflkPl0mTMLSzQ6dTWHXqEdP33yIxSYe9hTEz2pTly5KpnyXm38B/+WbG19z45R66OB2W5mr+mDmGFt9NyqwmCSHEJyHTHzy7d+8eTZs2fWPABbC0tOTzzz9n9+7d6bmFEEJkOEVReLZpM0EzZqDExqK2sMBpzBhsWrVEpVIRHBnPsM2XOXH3+dCCL4rlZmbbcuS2St2QK61Oy7LLS1jy31LubnqMLk5HhULWbNu6D/eyNTKzaUIIIV6RrpBraGhIbGzsO4+LjY2VWRaEENmCJjiYgHHjiDl2HADzypVx8fbGOO/z6b/+uh7IqC1XCI/VYGKoZmyTEnxdzR2VKnUPlz2NfYrXkcGcDb0Khiq6dbfH5oE701Ydwsg0dTMwCCGEyDjpSqBlypThyJEjPHz4kAIFCqR4zMOHDzly5AgVK1Z8rwKFEOJ9Re7/i8AJE9A+e4bK2JjcP/yAXfduqNRqYhKSmLz7Bhv+9QWglKs1CzqWp7Cj1Tuu+v9O+Z+it3d3nj2LIW/dXIyNTKR5j9+gaP3MapIQQoh3ePfi6ino168fcXFxfP7556xevZrExMTk9xISEli1ahWff/458fHx9O/fP8OKFUKItNBGRuI3ciR+Q4agffYMkxIlyP/nZux79kClVnPJ9xlNfjrBhn99UamgX52CbBtQM9UBN0mXxOyT02nWpSk3F94jcF0A4x5Z0LzHUQm4QgiRxdK94lm/fv349ddfUalUqFQqnJycUKlUBAYGoigKiqLQr18/lixZktE1Zwp58EyInCXm9Gn8R48hKSAA1Grs+/Qh93cDUBkbk6TVsfjofRYcvotWp+BiY8qc9uWoUcgh1dcPjAmk/+qe/DX9KPG+8ahUMLLTZ0xZeRBDE5kfXAghMsMHWfHsl19+oX79+vz000+cPXuWgIAAAIyNjalWrRrff/89bdq0Se/lhRAiXXTx8QTPnUv4mt8BMMqXD9fp0zGvWAEA37BYfth4ifOPwwFoWtaFqS3LYGNulOp7HH9ynD5Te3Dvt8foEnTYWhqwaeE0vuo+MuMbJIQQIl3S3ZP7sqSkJEJDQwGwt7f/KB82k55cIT5+cdeu4+/pSeL9+wDYduiA08gRqC0sUBSFrf/58ePO60QnJGFpYsikFqVoVSFPqh8u02g1LDg/G+/Rswk7EgZA9eK52LLzb1yKlMu0dgkhhHgu03py9+7dy/bt2/H19cXExIRy5crRs2dP8ufPj5NT6ueQFEKIjKQkJRGybBkhi5dAUhIGuR1wnTIFyzp1AIiI1TB6+1X2XHn+jVMl91zM61AeN7vUz3rgF+3HyEPfcyXiLiYuJqhUMLbbF/z4634MjIwzpV1CCCHSL9U9uV26dGHDhg3A87kmAVQqFSYmJmzYsIHmzZtnXpUfgPTkCvFxSnj4EP9Ro4i//HzRGasGDXCe8COGuXIBcOp+CMM2XSYgIh5DtYohXxahf51CGBqk/rnbQ48O4rVvBPHmWqy0OiZFJZG78EjKNemVKW0SQgiRsgzvyV2xYgXr16/H0NCQrl27UqFCBaKioti9ezenT5+mW7duPH78GBub1K3nLoQQ70tRFMLXryd45iyU+HjUVlY4jx+HddOmqFQqEpK0zD1wh2UnHqAoUMDBgvkdylPOzTbV90jQJjDt74n8NGEJsfdiaTEqL/NyFSdPr9/A0jHzGieEEOK9pSrkrl69GrVazb59+6hXr17yfi8vL3r27MmaNWvYunUrPXv2zLRChRDiBU1QEAGjxxDzzz8AmFerhqv3NIxcXAC4GxTF4A2XuBEQCUCnKm6MbVISC5PUj9DyifShz4quHJt1loSABFQq6BBTkzyDVoE6XbMvCiGE+IBS9Rv/6tWrVKtWTS/gvjB69GhWr17N1atXM7w4IYR4VcSePQROmowuIgKViQmOw4aR6+suqNRqFEVhzenHTNt7k4QkHbnMjZjepiwNSjmn6R577+9h4NQBPPrDF0WjkNvGkC2/LqBWuwGZ1CohhBAZLVUhNzIykkKFCqX43ov9kZGRGVeVEEK8QvvsGYGTJhO5dy8ApqVK4TpzBib/+x0UHBXPyD+vcPT2UwBqF83N7LZlcbRO/Zy18UnxTDw8liUTlhNxJgKAumUd2bjzBA7uRTO4RUIIITJTqkKuoigYGBik+J76f1/b6XS6jKtKCCFeEn3yHwJGjyYpOBgMDHDo1w+Hb/ujMno+t+2hG0F4brlCaEwixoZqvBoVp3v1/KjVqZsaDODBswcMO/wdx34+S8SZCNRqmNavKSN+2ob6I5wWUQghPnXZdmDZ4sWLKVCgAKampnh4eHDixIlUnffPP/9gaGhI+fLlM7dAIUSm08XFEThpMr69e5MUHIxx/vzkX7+O3IO+R2VkRGxiEqO3XaX3mvOExiRS3NmKXQM/o2fNAmkKuDvubafjzjbci35C8RYOlMpvxskty/FcvEsCrhBCfKRSNYWYWq1O9WTpr91ApSIpKSlN52zcuJGuXbuyePFiatasyS+//MLy5cu5ceMG+fLle+N5ERERVKxYkcKFCxMUFMSlS5dSfU+ZQkyI7CXuyhX8R3qS+OgRALm6dMFx+DDUZmYAXH0SweANF3kQEgNAn1oFGN6gGCaGKX/rlJJYTSzj/hrFhi1bsPvcjqpx8Uy3Lod9i19QWdhneJuEEEK8n7TktVSH3PeR1qEMVatWpWLFiixZsiR5X4kSJWjZsiXe3t5vPK9jx44UKVIEAwMDtm/fLiFXiI+QotEQsmQpIb/8Alotho6OuEybhuVnNQHQ6hSWHrvPvIN3SNIpOFubMqd9OWoWdkjTfW6H3ab3sm6cnXsRzVMN33R1YFn/8RhUHwjp/FAvhBAic2X4PLkfcrxtYmIiFy5cYNSoUXr769evz6lTp9543m+//cb9+/f5448/mDJlyjvvk5CQQEJCQvK2PDgnRNZLuH8f/5GexF+/DoB1kyY4jx+Hwf/m4H4SHsvQjZc59+j5krqNyzgzrVUZbM1Tv+KYoihsur2J4VOG4rchAEWr4GpnRL92szGo0T3jGyWEECJLZLvBZiEhIWi12teWCXZyciIwMDDFc+7evcuoUaM4ceIEhqkcP+ft7c3EiRPfu14hxPtTdDrC//iD4DlzURISUNvY4PLjeKwbN04+ZvtFP8Ztv0ZUQhIWxgZMaF6Kth550zSUKjoxGq99w1g9aT1R/0UB0LRKXn7ffhJbF/cMb5cQQoisk+1C7guv/sOlKEqK/5hptVo6d+7MxIkTKVo09VP8eHl5MXTo0OTtyMhI3Nzc0l+wECJdNAEB+I8eTezpMwBY1KyJy7SpGP3vg25EnIZx26+x87I/ABXz2TKvQ3nc7S3SdJ/rodfps7Q75+ddQROqwdAA5g7uwMBZ61DJ4g5CCJHjZLuQ6+DggIGBwWu9tsHBwa/17gJERUVx/vx5Ll68yMCBA4HnwysURcHQ0JADBw5Qt27d184zMTHBxMQkcxohhHgnRVGI3LWLwMlT0EVFoTI1xXHkCHJ16pT8gfbsg1CGbrqM37M4DNQqvq9bmIFfFMbQIPWhVFEU1t34g9nnZxMeGoEmVIObgzHb/1hFxQadMqt5Qgghsli2C7nGxsZ4eHhw8OBBWrVqlbz/4MGDtGjR4rXjra2tX1ttbfHixRw5coQ///yTAgUKZHrNQoi0SQoPJ3DCRKL++gsA07JlcZ0xHZP//f+amKRj3qE7LD12H0WBfHbmzO9Ynor5cqXpPhEJEYw75snfAc+X/21R2ICyg2rSbswGrB3zZmyjhBBCZCvZLuQCDB06lK5du1KpUiWqV6/OsmXL8PHxoX///sDzoQZ+fn6sWbMGtVpN6dKl9c53dHTE1NT0tf1CiKwXfewY/mPHon0aAoaGOAz4Foe+fVH9bzz9veBohmy8yDW/5w+DtvPIy4/NS2FpkrZfV5efXqbPoh5cWXGTQoPzMdoggc6f/Yjq254ye4IQQnwCsmXI7dChA6GhoUyaNImAgABKly7N3r17cXd//mBIQEAAPj4+WVylECItdDExBM2cxbONGwEwLlgQ15kzMStdCng+rGDtWR+m7LlBvEaHrbkR3q3K0KiMS9ruo+j47cpKxk0ZS8DWINBBwU0hdNl5HJzlg68QQnwqUjVP7qdA5skVIvPEXryIv+coNP/7cGrXvRu5f/gBtakpACHRCYzacoVDN4MB+KywA7PblcPZxjRN9wmPD+eHHQPZMmUn0deiAehQuxDLt57E0t45A1skhBAiK2T4PLlCCJEeSmIiTxctJvTXX0Gnw9DFBVfvaVhUq5Z8zN+3ghnx52VCohMxNlAzsmExvknjsrwA5wPP03dRT64uvEXSsySMjVQs8fqGnj8uk9kThBDiE5QhIffu3buEhIRgb2+fpmm8hBA5V/ydO/h7jiLh5k0AbFo0x2nMGAz+98k7LlHLtL03+f3MYwCKOVkxv2N5Srik7ZsUrU7L8iu/Mv33GTya9wgUKOxiyvYNGylVu3mGtkkIIcTHI93dG3FxcXh6emJvb0/x4sX57LPPmD59evL7v/32GxUrVkzT0rpCiI+fotMRuvI3HrVtR8LNmxjY2pJnwQJcZ8xIDrjX/CJotvBkcsDtWTM/OwbWTHPADYkLod/+niy8vAjz4uY45TGma91iXLr+WAKuEEJ84tLVkxsTE8MXX3zBhQsXcHJyokmTJuzevVvvmNq1a9OrVy82btxI+fLlM6JWIUQ2p/Hzw3+UF7H//guARZ3auEyejJGjIwA6ncKyEw+Yc+A2Gq1CbisT5rQrR+2iudN8r9P+p/lueV8S3RTMURgTHUvdjUuxqtEzQ9skhBDi45SuntwZM2Zw/vx5+vTpw8OHD9m5c+drxxQqVIjixYtz6NCh9y5SCJG9KYrCs63beNC8BbH//ovK3BzniRNxW7o0OeD6P4uj8/IzTN93C41WoX5JJ/4aUjvNATdJl8T8s3Np0b8FFydcI2lrAOvjLWnx9V8ScIUQQiRLV0/uxo0byZ8/P4sWLcLAwOCNx7m7u8twBSFyuKSwMALGjyf60GEAzCpUwHXGdIzz5Us+Ztdlf8Zsu0pkfBJmRgb82KwkHSq7pbhU99sExQQx8M9+7PU+SOztWABqJblQsNffYGyecY0SQgjx0UtXyPXx8aFp06ZvDbjwfDWy8PDwdBUmhMj+oo4cIWDceLShoWBkRO6BA7Hv3QvV/343RMVr+HHHdbZe9AOgnJst8zuUp4CDRZrvdfzJcQb81JdbS++hjdJiZqJi5aTBdBw5L0PbJIQQImdIV8i1sLAgJCTkncc9fPgQe3v79NxCCJGNaaNjCPKeRsSWrQCYFCmM68yZmJYokXzM+UdhDNl4iSfhcahVMPCLwnxfrwhGBmkbJaXRaZh/dg4zp84hZM/z3zul3CzY9ucOilSpl3GNEkIIkaOkK+R6eHhw8uRJfH19cXNzS/GY69evc/HiRVq0aPFeBQohspfY8+fxH+WF5skTUKmw69mT3IMHoTYxAUCj1fHT4bss+vseOgXy5jJjfofyVMpvl+Z7+Uf7M+LIYP69cZnQA6EA9G9Sjnnrj2JqZZuRzRJCCJHDpCvkDhw4kIMHD9K6dWvWr19P4cKF9d5//Pgx3bp1Q6fTMXDgwAwpVAiRtXSJiYT89BOhK1aComDk6orLdG8sqlRJPuZhSAxDNlzk8pMIAFpXzMPE5qWwMjVK8/0O+xxm3HEvorRxODga0aqtPZUr96TtDzMzrE1CCCFyrnSF3GbNmvHDDz8wb948ihUrRokSJVCpVBw4cIBKlSpx5coVkpKS8PT05PPPP8/gkoUQH1r87dv4jxhJwp07ANi0bo3TaC8MLC2B57MrbPjXl0m7bhCn0WJtasi01mVoWtY1zfdK1CYy85Q3C7wXYu1hTdW8BsxUOZF34W6wK5Ch7RJCCJFzqRRFUdJ78qZNm5g2bRpXrlzR21+sWDHGjh1Lly5d3rvADyUtayEL8alQtFpCV67k6U8/g0aDgZ0dLpMnYVXv/8fChsUkMmrLFQ7cCAKgekF75rQvh6utWZrv5xPpw7cbevP3jJPEPYgjl50Bj1cOxqqJNxgaZ1i7hBBCfJzSktfeK+S+8PTpUx4/foxWqyVv3rzkyZPnfS/5wUnIFUJfoq8v/qO8iLtwAQDLunVxmTwJw5ceJj125ynDN1/maVQCRgYqhtcvRp9aBVGr0zY1GMD+R/sZNO877i9/hC5Wh6WZmj9mjabFd5MzrE1CCCE+bmnJa+karvCq3Llzkzt32lcsEkJkP4qi8OzPPwn2no4uNha1uTlOY0Zj07p18ry28Rot0/fdYtWpRwAUdrRkQcfylHK1SfP94pPimXZiMoumLSXsUBgAHgWt2bJtH+5la2RYu4QQQnxaMiTkCiFyhqSQEALGjiP66FEAzCp54Dp9OsZ58yYfczMgksEbLnInKBqA7tXd8WpcAlOjt8+bnZIHEQ8YtONbDv94nPhH8QAMa1sN798PY2QqizsIIYRIv3SF3Lp166b6WJVKxeHDh9NzGyHEBxR54ACBP05AGx6OysiI3EOGYNeje/LCDjqdwsp/HjJz/20StTocLE2Y1a4sXxRzTNf9dt3fxeRTE4jVJWBha4iJhZq1c3+kSd/xGdksIYQQn6h0hdyj/+vleRuVSoWiKGletlMI8WFpo6IImjKViB07ADApXhzXGTMwLVY0+ZjAiHiGbb7EP/eez1X7ZQlHprcpi4OlSZrvF6uJZdKxH9l5fw8GpgZUjU/As6cH5l/OIm/JyhnTKCGEEJ+8dIXchw8fprhfp9Ph6+vLX3/9xYIFC/juu+8YMGDAexUohMg8MWfP4e81iiT/AFCrse/VC4fvB6I2/v+ZDPZeDcBr61Ui4jSYGqkZ17QknavkS9cH2Dvhd+j/ey9Ozz6PqasJUztY0a9M7/9r777jmry+P4B/EhISNirIEAVc4B64UbF1ts466q5UraO2bgX3HmhV6sAJuEdddQ/q3qtu3IKDvffIOL8//JJfIyAJhKGe9+uV10tuznOfcwORw5P73Au9b6YBejx7ijHGmO7k67eKvb19rs85OjqiZcuW+Oabb/Ddd9+hSZMmn4xnjBU9ZUYGopavQOyWLQAAcfnysPVaDMP69VUxyRlyzD78GPvuvAcA1CpnBu8+dVHJ0ljr8xER9r/Yj8krJuLN5ndQpithECdDlwbroNeij24GxRhjjP2HTpYQy02TJk1ARLhx40ZhnUJneAkx9rVIDwxEyOTJyHz5CgBg3qsXynp4QM/YSBVz500cxu25h7exqRAIgJFulTC2TVXoi4Rany85MxkzzkzBlsU7EHcxDgDg6lwaf/39D2yd6ulmUIwxxr4KRb6EWG7Kly+PEydOFOYpGGMaIrkcMZs2IWr1GkAuh56FxYeNHb75RhUjVyix6uxLrD73EgoloZy5AZb/WAeNK5b5RM+5C4wJxMitQ3Fj+b/IeJ8BgQCYMfBbzNx0Anpi3tyBMcZY4Sm0IjctLQ23bt2CVCotrFMwxjSU+eYNQid7IO3+fQCASdu2sJ4zG6LSpVUxb2JSMHbPPdx9Gw8A6FbXFnO61oSZgVjr8xERdj3dhaXXvRC4+CkyIzNhYaKHPT5L8e2AcToZE2OMMfYp+Spy3759m+tzycnJeP78OZYtW4Z3796hb9+++U6OMVYwRIT4PXsQ4bUElJYGobExrGdMh2mXLqobx4gIe++8x5zDj5GSqYCJVIT53Wqia9387VyYmJmIWZem4Z/35wEh8H2fMkg6K8eOQ2dhVbGmDkfHGGOM5S5fRa6Dg0Oed1YTEZycnLB06dJ8JcYYKxhZRCTCpk9HyqVLAADDxo1hu2ghxLa2qpi4lExMPfgQJx6FAwAaOZbG8h/rwK5U/jZieBD1ACO3DMX7kAiUrmOC8XEJGNB9LLB8PAS8egJjjLEilK/fOi1btsy1yNXX14eNjQ3c3NzQt29fnq7AWDFIPHEC4bPnQJGQAIG+PspOGI9SAwdCIPz/G8cuv4jGhL33EJGYAZFQgPHtqmJ4y0rQE2q/NJiSlNj6aAtmrpiB99tDIRQK4DPRAR2H7gYcXHU5NMYYY0wjhbYZBGOs6CkSEhA+bz4Sjx4FAEirV4ftEi9IKldWxaTLFFh66hl8L39Y77qipRH+7F0PtezM8nXO+PR4TDo1DnsXH0TC9QQAwDe1LdFo6DHAwbmAI2KMMcbyJ19F7sqVK2FoaIihQ4fqOh/GWD6lXL2K0ClTIY+I+LCxw/BhsBw5EoL/bOzwLDwJY3bfxdPwJABA/8YVML1jdRjo6+XrnP9G/IuR/r/gnvcjZEZkQigEFg7rhEmrDkIo4ukJjDHGik++1skVi8X4/vvvceh/24B+CXidXPa5UqalIXLZcsRt3w4AENtXQDkvLxjUrfv/MUrC5qvBWHzyKTLlSpQx0odXj9poU90qf+ckJXwfbsKcZXMQujMMJCfYmIuwz9cHzbr/oothMcYYY9kU+jq51tbWPNeWsRIg7eFDhE72QOb/tto279sHVpMmQWj4/zeORSamY8Le+7j0IhoA8I2TJZb0rANLE0m+zhmdFo2pFybjWsQtZERmguSE7+vZYOuhiyhTvnLeHTDGGGNFIF9Fbvv27XHixAlkZmZCX58XdGesqJFMhuj1GxC9di2gUEBkaQmbhQtg3KKFWtypx+Hw3P8AcakySERCTO9YDQOa2Oe5OkpuboTdgMfZ8YiRJ0KqVMLnG32kN/oJA2b5q93UxhhjjBW3fE1XiIiIQMOGDdG4cWOsXLkSNjY2hZFbkeLpCuxzkfE6CKEeHkh/+BAAYPJdB1jPnAlRqVKqmJQMOeYdDcTuW+8AADVsTfFnn7qoXNYkX+dUKBVYe88HC5ctRMKdRLQeUw7LZRJU7r4ZsHMp8JgYY4wxTRT6dIUpU6agTp06OHDgAI4dO4b69eujQoUKOU5hEAgE8PX11focPj4+WLp0KcLCwlCjRg14e3ujxUdXqbJcvnwZHh4eePr0KVJTU2Fvb4/hw4dj3DjeWYl9OUipRNzOXYj84w9QejqEpqawnjkTZp06qsXdexePsbvvIjgmFQIBMKxlRUxo6wR9Uf6utEamRmLskd9wdMlJJP374Ya1Lg9Ko/Lyk4CBeUGHxRhjjBUKja7kVqxYEb169YKXlxcAQKjFx5ICgQAKhUKrpPbs2YOBAwfCx8cHrq6uWL9+PTZt2oTAwEBUqFAhW/zdu3fx9OlT1K5dG0ZGRrh8+TKGDx+OFStWYNiwYRqdk6/kspJMFh6OsKlTkXL1GgDAqFkz2CxcALG1tSpGrlDC5/wr/HnmBRRKgo2ZFMt+rINmlSzyfd7LIZfxm+8IBK58DlmMDCI9YMXYPhi1ZAdPT2CMMVbktKnXNCpyhUIh3N3d4efnBwC4cOGCVgm5ublpFd+4cWPUr18fa9euVbVVq1YN3bp1w6JFizTqo3v37jAyMsK2bds0iucil5VERITEo8cQPm8elImJEEilKDtxIkr166tWZL6LTcW4Pfdw+00cAKBTbRss6FYLZobifJ1XppRh5e0/8cfyZQjfFw4oAHsLfezf5geXDv11MjbGGGNMW4U+XUHbolUbmZmZuHPnDjw9PdXa27Vrh6tXr2rUx927d3H16lXMnz8/15iMjAxkZGSovk5MTMxfwowVEkV8PMLmzEHSiZMAAGmtWrD18oKkoqMqhohw4N8QzDr8GMkZchhLRJjbtQZ+qFcu3zeXhSWHYdL5cTi55h/EnIwBAPRsag/fvy/BtGz5gg+MMcYYKwIlbrX26OhoKBQKWFmpr99pZWWF8PDwTx5rZ2eHqKgoyOVyzJ49+5ObVSxatAhz5szRSc6M6VrypUsImzoN8qgoQE8PFiNHwmL4MAjE/39lNiFVhql/P8SxB2EAgAb2pbCid12UL22YW7d5Ovf2HKZf8kSiPBV2LcwhvxQHr9/7Y9iCzTw9gTHG2GelxBW5WT6+CkVEeV6ZunTpEpKTk3H9+nV4enqicuXK6Nu3b46xU6ZMwfjx41VfJyYmonx5vkrFipcyNRURS5ciftduAIC+oyNsl3jBoFYttbirr6Ix4a/7CEtIh0gowNg2VTDCrRJEevkrRGUKGf64+Qc2Ht0Io6pGqJmRgSWmpij94CqMKjYu8LgYY4yxoqZxkXvv3j3MnTs3XyeZOXOmxrEWFhbQ09PLdtU2MjIy29Xdjzk6fvgYt1atWoiIiMDs2bNzLXIlEgkkkvwths9YYUi7dw+hHp7IfPMGAFBq4ECUHT8OQgMDVUyGXIHlp59jw6XXIAIcLYzg3bsu6pQ3z/d53yW9w+8HR+LM0gtIfpyMYaPKYrVbJ4g7ewOS/C05xhhjjBU3jYvc+/fv4/79+1p1nnX1VZsiV19fHy4uLggICMAPP/ygag8ICEDXrl21Ovd/59wyVlJRZiai1q5FzPoNgFIJkbU1bBcugFGzZmpxLyKSMGb3PQSGfZg/3rdReUzvWB1Gkvx/IHMq+BTGbxyD5z6vII+XQyIWoJVND4h7rAHyOaeXMcYYKwk0/u1YqVIluLq6FmYuKuPHj8fAgQPRoEEDNG3aFBs2bMDbt28xYsQIAB+mGoSEhGDr1q0AgDVr1qBChQpwdnYG8GHd3D/++AO///57keTLWH5lvHyJ0MkeSA8MBACYdu4M6+nToGdmpoohImy99gYLjz9BhlyJUoZiLO5RG+1rWOfWbd7nVWTA69oirFm+FpF/RwIEVLGW4sCu3ajZSvM/JhljjLGSSuMit3nz5qolxApb7969ERMTg7lz5yIsLAw1a9bE8ePHYW9vDwAICwvD27dvVfFKpRJTpkxBUFAQRCIRKlWqhMWLF2P48OFFki9j2iKlErFbtyJq+QpQZib0zMxgPWc2TDt0UIuLTErH5H0PcP5ZFACgZVVL/NGzNsqaZt94RVNBCUH4/cBInP/jMlICUwAAP31TFT77L8GoVNn8D4oxxhgrQfK1Tu6XiNfJZUVFFhqK0ClTkXrjBgDAqEUL2MyfD7GVeoH5T2AEPPY/QExKJvRFQkz5zhmDmjpAKMz/NIIjr45g3tXZCL0QgRDfEEjFAqyfMRw/zVib98GMMcZYMSv0dXIZY9ojIiQcOoSI+QugTE6GwMAAVh6TYd67t9rKIamZcsw/9gQ7b3z4tMLZ2gR/9qkHJ+v83wSWKkvFohsL8ferQwCAti5SlAq1xS/TNqGa63cFGxhjjDFWAnGRy1gRkMfFIXzmLCQFBAAADOrUga3XYug7OKjFPXyfgDG77+J19IdpBEObO2JSBydIRHr5PvfLuJcYtX84bvjdQbn+NhglS8Fwx67QO7QEEBvk3QFjjDH2GeIil7FClnTuHMJmzIQiOhoQiWD52yiUGToUAtH/v/0USsK6C6+wIuA55EqCtakUy36sA9fKFvk+LxHh4MuD8NwwGa/XB0ORpECTdBl+3bIFqNVTF0NjjDHGSiyNilylUlnYeTD2xVEkpyDSazHi9+4DAOhXrgRbLy8Y1KihFvc+LhXj/7qPm0GxAIDva1lj4Q+1YG6on+9zp8hSMPviLGxesQXRx6IBALXsDLFq7SGgVpt898sYY4x9LvhKLmOFIPXffxHq4QnZu3eAQIDSgwbBctxYCD/agOTQvRBM//sRktLlMNLXw+wuNdDTxS7P3f0+5WnsU4z6aziuL7+N1BepAICR39fB8t3nITUxL8iwGGOMsc8GF7mM6ZAyMxPRq1Yjxtf3w8YOtjawXbQYRo0bqcUlpMkw4+9HOHw/FABQr4I5vHvXhX0Zo3yfm4iw59kezN45Ey+Xv4YiRQEjqQCbF05Ez3FLCjQuxhhj7HPDRS5jOpL+7DlCJ09GxrNnAACzbt1gNW0q9EzUV0W48ToG4/+6j5D4NOgJBfj928r47ZvKEOkJ833uxMxEzL4yEwFvz0BgpQcDfQGqWBhj34GjqFjfrUDjYowxxj5HXOQyVkCkUCB282ZEef8JksmgV6oUrOfOgWnbtmpxmXIlVvzzHOsuvAIRUKG0Ibz71EX9CqUKdP5H0Y/w+9+/IkoUCzGAiRlJaOrlDvt+yyAx4jWfGWOMfZ24yGWsADLfv0eopyfSbt8BABi3agWbeXMhsrRUi3sZmYxxe+7hYUgCAKCXix1mdakBY0n+34JEhG2B2zBr/Sy89X2Laj3LYmttKWp9vw6o1in/g2KMMca+AFzkMpYPRISEAwcQsWAhlKmpEBoaouwUT5j37Kl20xgRYceNt5h/LBDpMiXMDMRY3L0WvqtlU6Dzx6fHY+pZD+xZsQ+x/3xYlaH0jXTU9L4OlLIvUN+MMcbYl4CLXMa0JI+JQdiMmUg+exYAYFC//oeNHcqXV4uLTs6A5/4H+OdJJACgeWUL/NGrDqzNpAU6/93Iu/ht10j8630f6cHpAIAJPRpj0fazEEgNC9Q3Y4wx9qXgIpcxLSSdOfNhY4fYWEAshuXo31Fm8GAI9NR3JDv3NBKT9t1HdHIm9PWEmNzBCYNdHSEU5n9pMCUp4ffID/PXzcM7//dQpilhZijEjhWz0HHYzIIOjTHGGPuicJHLmAYUycmIWLAQCQcPAgAkVavCdokXpM7OanFpmQosOvEEW6+9AQA4WZnAu09dVLMp2A1gMWkxmHrRE+fuXcCbtW8BAppWNsOev0+jfI1GeXfAGGOMfWW4yGUsDyk3byLMcwpkoaGAQIAyQwbDYvRoCPXVdyR7FJKAsXvu4WVkMgDgZ1cHeHRwhlSsl1O3GrsVfgse5ycgKiMOpmXF6N3GGI5l6mLe5gCIJAWb+sAYY4x9qbjIZSwXyowMRHn/idjNmwEiiMuVg63XYhg2aKAepyRsuPQay04/g0xBsDSR4I9edeBW1TLnjjWkUCqw4cEGLFq/CFIHKaqVFuKPRDmq+BwEKvPWvIwxxtincJHLWA7SnzxB6GQPZLx4AQAw69kDVp5ToGesviNZaHwaxv91D9dff1jhoF11KyzuURuljfSz9amNyNRITDo1Hke8jyPuYhys7fThP7MVSv+yGTAt2MoMjDHG2NeAi1zG/oMUCsRs8kXU6tWATAa9MmVgM28uTL79NlvskfuhmHbwIRLT5TAQ62FW5+ro3bC82hJi+XE15CrG7BqFh38+Qcb7DAgEwLBvXWHmfgQQF6x4ZowVjEwmg0KhKO40GPviiMVi6OkVbHrfx7jIZex/Mt++RaiHJ9Lu3gUAGLdpDZu5cyEqXVotLildhlmHHuPA3RAAQJ3y5vDuXReOFkbZ+tSGXCnHmntrsHTtUoRuDQVlEixM9LB7jRdaD5xQoL4ZYwWTmJiI6OhoZGRkFHcqjH2RBAIBzMzMYG1tXeCLRVm4yGVfPSJC/F97EeHlBUpNhdDICFbTp8OsW9dsb7TbwbEYu+ce3selQSgAfvumMn5vXQViPWGBcghPCcf4k2NwYsVpxF+JBwB8U70Mdh46B+vKtQrUN2OsYBITExESEgJjY2NYWFhALBbr7JcwY+zD7+GUlBRERUXBwMAA5ubmOumXi1z2VZNFRiJsxgykXLgIADBs2BA2ixZB366cepxCiZVnXmDNuZdQEmBXygDeveuigUPpnLrVyvl35zH90hTEpSVCFpoOoQCY83N7TFl3GHo8PYGxYhcdHQ1jY2PY2dlxcctYITEwMEBGRgYiIyNhZmamk/caF7nsq5V48hTCZ8+GIj4eAn19WI4bh9KDfoJAqH5VNig6BWP33MP9d/EAgO71y2FOlxowkYoLdH6ZQoYVd1Zg6+OtEAgFqKmQYWN/W8hqjIVbn98L1DdjTDdkMhkyMjJgYWHBBS5jhczU1BSJiYlQKBQQiQpeonKRy746isREhM+fj8TDRwAAkmrVYOu1GNKqVdXiiAi7b73D3COBSJMpYCoVYWH3WuhU27bAObxPeo+xx3/HP97nIC4txsT2hhhXqj70PTcCRhYF7p8xphtZN5mJxQX7o5YxlreswlYul3ORy5i2Uq5fR+iUqZCHhQFCIcr88gssR/0KwUcbO8SmZMJz/wOcDowAADStWAbLfqwDW3ODAucQ8CYAE3eMw9OVL5AZkQk9IdDbfTr0e8wBhAWb28sYKxx8FZexwqfr9xkXueyroExPR+Ty5Yjbug0AIK5QAbaLF8Owfr1ssReeR2Hi3vuISsqAWE+Aie2c8EuLihAKC/bmy1BkYOnNpfBZ54PwneEgOcHGXIS9m1bDocfwAvXNGGOMMXVc5LIvXtqjxwj18EDmq1cAAPPevWE1eRKERupLfqXLFFh84ik2Xw0GAFQuawzv3nVRs5xZgXMITgjG2GO/45z3RSTeSgQAfF/PBlsPXUSZ8pUL3D9jjDHG1HGRy75YJJcjesMGRPusBeRy6FlawHb+fBi7uWWLfRKWiDG77+J5RDIAYFBTe3h+Vw0G+gVfmPrY62OYc3kWHk5/jPR36dATAktG/YBx3vuy3eTGGGOMMd3g37Dsi5QRFITg/v0RvXIVIJfDpH17VDx8OFuBq1QSNl16ja6rr+B5RDIsjCXw/7kh5nStWeACN02ehllXZsLzkifSKAMN25jBrpQYV/72x/iVB7jAZYyVOOfPn4dAIMDixYs1ivvvw9jYGPXr18eKFSsgl8t1llNCQgIMDQ0hEAiwefPmXOMEAgFatWqV6/OtWrXKdc7nq1ev8Pvvv6NatWowNjaGVCpF5cqVMXjwYFy5cqWAI1B3584ddOjQAWZmZjAxMUGrVq1w8eJFjY+fPXt2ttc+6zF27Fi12OfPn2PmzJlo0qQJLC0tYWJigrp162LBggVISUnJ1veyZcvQqlUr2NjYQCKRwMbGBt9++y0OHTpU0GEXC76Sy74oRIS4XbsQuWQpKD0dQhMTWM+cAdNOnbL95xaekI4Je+/hyssYAECbamWxuEdtWBhLCpzHq/hXGH1kFJ4FvYRhBSmGxydieNtvkbl0KQzLlMu7A8YY+wz07t0bnTp1AhEhPDwcW7duxfjx4/HkyRNs2LBBJ+fYuXMn0tPTUalSJfj6+sLd3V0n/WbZtm0bfvnlF4hEIvTt2xf16tWDvr4+Xr9+jYMHD8Lf3x9XrlxBs2bNCnyuW7duwc3NDWXLlsWMGTMgkUiwYcMGtG7dGidOnECbNm007mvFihWwsFBfjadatWpqX/v5+WH16tXo3Lkz+vXrB319fZw7dw7Tp0/HX3/9hevXr8PA4P9vqL558yYcHR3RsWNHlClTBrGxsdi7dy+6deuGOXPmYObMmQV7AYoaMSIiSkhIIACUkJBQ3KmwfMoMD6c3g4dQoJMzBTo5U/Agd8oMDc0x9tiDUKo9+xTZexwlp+nHafv1YFIqlQXOQalU0oHnB8h5lhOJy4hJ30xEx2dYEV1fR6SD/hljRSstLY0CAwMpLS2tuFMpEufOnSMAtGjRonzFJScnU/ny5UkgEFBkZKROcnJxcSE3Nzfy8fEhAPT06dMc4wCQm5tbrv24ubnRx2XPuXPnSE9Pj6pXr07v3r3LdoxCoaD169fT9evXCzSGLE2aNCEjIyN68+aNqi0+Pp7KlStHVapU0ej30KxZswgABQUF5Rl769YtiouLy9Y+bdo0AkCrV6/Osw+ZTEa1atUiQ0NDyszMzDO+IDR5v2lTr/HnpeyLkHDsGF536YqUK1cgkEhgNXUqKvj5QmxjoxaXnCHHxL338euOf5GQJkOtcmY4NroF+je2L/DSJamyVEy5NAW/zvgVT+c/gyxGBluREBW+WQ00Hg7wEkSMsS+ckZERGjduDCLCq//d7FsQDx48wJ07d+Du7o6+fftCIpHAz89PB5l+MGnSJCiVSuzZswd2dnbZnhcKhRg2bBgaN25c4HO9fv0a169fR69evVChQgVVu5mZGYYOHYoXL17gxo0bWvWZlJQEmUyW6/MNGjTIcYvcH3/8EQDw8OHDPM8hEolQvnx5pKamIjMzU6v8ihtPV2CfNUV8PMLnzkPi8eMAAGmNGrBd4gVJpUrZYu+8icO4PffwNjYVAgEw0q0SxrapCn1Rwf/Wexb7DKMPj8I175tIup8EAOjZxB6b/r4IM6sKeRzNGPvcEBHSZIriTiNHBmK9Yl3XN6u4LVOmTIH72rRpE4yMjNCzZ08YGxujS5cu2Lp1KxYsWFDgzQLevHmD27dvo3nz5qhZs6bGx8XFxak2CcmLiYkJJJIPU+Bu3rwJADlOe8hqu3nzJpo0aaJR33Xq1EFiYiKEQiHq1auHSZMmoXfv3hodGxISAgAoW7Zsjs/HxsZCoVAgJiYG+/fvx8mTJ+Hm5gajj1YlKulKbJHr4+ODpUuXIiwsDDVq1IC3tzdatGiRY+yBAwewdu1a3Lt3DxkZGahRowZmz56N9u3bF3HWrCglX76CsKlTIY+MBPT0YDF8OCxGjoDgo52J5AolVp19idXnXkKhJJQzN8DyH+ugccWC/wdMRNj7fC9mbJ+G1z7BkMfKoS8CvMf3x4hFW/nmMsa+UGkyBarPPFXcaeQocG57GOoXza/31NRUREdHq+bkrlu3Dnfv3kXDhg1RpUqVAvWdkZGBHTt2oEePHjA2NgYAuLu7Y+/evTh+/Di6dOlSoP4fPHgAAKhXL/t66Z9Sr149vHnzRqNYf39/1RzirMIypyvGWW3v37/Ps09zc3MMHToUrq6uKFOmDF69eoXVq1ejT58+ePHiBaZPn/7J4xUKBebOnQuRSIT+/fvnGFO1alXExHy4X0VPTw/dunXD2rVr88ytpCmRRe6ePXswduxY+Pj4wNXVFevXr8d3332HwMBAtUv8WS5evIi2bdti4cKFMDc3h7+/Pzp37owbN25o/cPLSj5lWhoil/6BuJ07AQD6Dg6wXeIFg9q1s8W+iUnB2D33cPdtPACga11bzO1aE2YGBd+iMykzCbOvzsbpN6cRcSYK8lg5KllKsG/HVtRt+2OB+2eMsZJu3rx5mDdvnlqbrgqigwcPIjY2Vu1Gs/bt28PGxga+vr4FLnITEz+sWW5qaqrVcTt27EBaWppGsTVq1FD9OzU1FQBUV3b/SyqVqsV8yscrKADA8OHD0bBhQ8yZMwcDBw6Evb19rsePHj0a169fx/z58+Hk5JRjzIEDB5Ceno6QkBDs27cPMpkMycnJuV75LalKZJG7fPlyDBkyBEOHDgUAeHt749SpU1i7di0WLVqULd7b21vt64ULF+LQoUM4cuQIF7lfmLQHDxA62QOZwcEAgFL9+6PsxAkQGqhvt0tE2HvnPeYcfoyUTAVMpCLM71YTXevqZmWDx9GPMfH8OLxPCYOICIs7GeJ5GTvM8T8NEwtbnZyDMVZyGYj1EDi3ZH5aaCAu+PremhoyZAj69OkDuVyOR48eYfHixYiIiFC7Yz+/fH19YWlpCTs7O7x8+VLV3rZtW+zcuRPh4eGwtrbOd/9ZxW1WsaspV1fXfJ3P0NAQwIcr1B/LKpqzYrRlYGCASZMmwd3dHadPn8Yvv/ySY9z06dPh4+ODoUOHYurUqbn217JlS9W/f/75Z/Tt2xeurq4IDAxEqVKl8pVjcShxRW5mZibu3LkDT09PtfZ27drh6tWrGvWhVCqRlJSE0qVL5xqTkZGh9oOm7Q85K1okkyF67TpEr18PKBQQlS0Lm4ULYdw8+382cSmZmHrwIU48CgcANHIsjeU/1oFdqfz956GWBxF2PNmBOdtnI/ZGHFz6WGJpXBLqdFgMTBnIN5cx9pUQCARFNiWgJKtcubJq2asOHTqgefPmcHV1xciRI7Hzf5+25UdwcDDOnDkDIkLVqlVzjNmyZQs8PDxUX0ul0k9eYU1NTVUrvmvVqgUAuHv3rla5RUVFaTwn18zMTHXOcuU+XGTJaUrCp6YyaMrBwUGVX05mz56NBQsW4KeffsL69eu1mrc9aNAg7N69GwcOHMCQIUPynWNRK3Hv0OjoaCgUClhZWam1W1lZITw8XKM+li1bhpSUFNXdgzlZtGgR5syZU6BcWdHIePUKoZM9kP74MQDAtGNHWM+cAT2z7NvtXn4RjQl77yEiMQMioQDj21XF8JaVoCcsePGZkJGAqRemYt+6fYj8OxIgoJuNKeosCwCsqhe4f8YY+9w1adIEAwYMwNatWzF69GiNb6L6mL+/P4gI69evz/GC1dy5c+Hn56dW5Do6OuL58+dQKBTQ01O/mi2Xy/H8+XM4Ojqq2hwcHODi4oIrV64gMDAQ1atr9v94w4YN8zUnt2HDhgCAq1evZrvSmnURLysmP168eAEAOV7dnjNnDubMmYMBAwbA398fQi3vF8n64yE2Njbf+RULXaxrpkshISEEgK5evarWPn/+fHJycsrz+J07d5KhoSEFBAR8Mi49PZ0SEhJUj3fv3vE6uSWMUqGgmC1b6EntOhTo5ExPGzWmhGPHcoxNy5TT3COPyd7jKNl7HKVv/jhHD97F6yyXuxF3qeV6VzKqbkQACAANalWVkmMjdHYOxljJw+vkah/34sUL0tPTozZt2uQrB4VCQRUqVKDq1avnGrN48WICQJcuXVK1eXp6EgBav359tvh169YRAJoyZYpa+5kzZ0goFFLNmjUpJCQkx1zWrVuntk7u5cuXKSAgQKNH6EdrtTdq1IiMjIzo7du3qraEhASys7OjSpUqqa2TGx8fT0+ePKGoqChVm0wmo+jo6Gx5xsXFUcWKFUlfX5/ev3+v9tycOXMIAPXv35/kcnm2Y7MkJydTUlJStna5XE6tW7cmAHTx4sVcj9cFXa+TW+Ku5FpYWEBPTy/bVdvIyMhsV3c/tmfPHgwZMgR79+7Nc9cQiUSS4+RvVjLIwsIQOnUqUq9dBwAYubrCZuECiHP4GXgWnoQxu+/iafiHpbv6N66AaR2r6eSjRCUpsfnxZizYNh9v172DPFEOA7EAa6cPw6CZ6wrcP2OMlUTnzp3LcWtec3Nz/Pbbb588tnLlyujTpw927NiBS5cuqVZG2rx5M37++WfMmjULs2fPzvX4gIAAvH379pO7a/Xo0QOenp7w9fVF8+bNAQCenp74+++/MXz4cJw9exZNmzYFAFy7dg179uxBtWrV1K78AsC3334LX19fDB8+HE5OTmo7nr169QoHDx7E06dP1aZL5ndOLgCsXLkSrVq1QosWLTB69Gjo6+tj/fr1CAsLw/Hjx9WmEBw8eDDb65WcnAw7Ozt0794dtWrVQpkyZfD69Wv4+fkhMjIS3t7eqmkRALBmzRrMmjULFSpUQNu2bbFr1y61fKysrNC2bVsAH64Eu7m5oWfPnnByckLp0qXx/v177N69G8+ePcOgQYNyXeWqxNJlBa4rjRo1opEjR6q1VatWjTw9PXM9ZufOnSSVSungwYP5OifveFYyKJVKij90iJ42aEiBTs70pE5ditmxI8ddYBQKJfleek1Vph0ne4+jVH/uaQp4HK6zXGLSYmj46eFk3c+aIPhw9ba6rQEFXs75ajJj7MvztV7Jze1hb2+vFpfbFd/AwEASCoXUqlUrVdvKlSsJAG3YsOGTOfTq1YsA0IMHDz4ZV7t2bTIyMqLExERVW3x8PHl6epKzszNJpVKSSqXk7OxMnp6eFB+f+6d7z58/p1GjRpGTkxMZGhqSRCKhSpUq0eDBg3W221mWmzdvUtu2bcnExIQMDQ2pZcuWdO7cuWxx/v7+BIBmzZqlaktPT6chQ4ZQrVq1yNzcnEQiEVlaWlKnTp3on3/+ydbHoEGDPvn9/O8OcVFRUfTrr79S7dq1qVSpUiQSiahMmTLUpk0b2r59u052Bc2Lrq/kCoiIirSq1sCePXswcOBArFu3Dk2bNsWGDRuwceNGPH78GPb29pgyZQpCQkKwdetWAMCuXbvw008/4c8//0T37t1V/RgYGMAsh3mbOUlMTISZmRkSEhK0Xk6E6YY8Lg7hs+cg6dSHtSeltWvD1msxJP+ZQ5UlMjEdE/c9wMXnHybYf+NkiSU968DSRDdX52+F34LnhUmITI+B7HkyXiwOxs+tq2PlXxdgaG6RdweMsS9Ceno6goKC4OjoqFrmieVP9+7d8fDhQwQGBkIsLvgyjuzLo8n7TZt6rcRNVwCA3r17IyYmBnPnzkVYWBhq1qyJ48ePq9Z9CwsLw9u3b1Xx69evh1wux6hRozBq1ChV+6BBg7B58+aiTp/lQ/LFiwidNg2KqGhAJILFryNhMWwYBDnsaHPqcTg89z9AXKoMEpEQ0ztWw4AmBd+WFwAUSgU2PtyIlRf+hJ6ZCI6ZMvxhpoDywAo4dx1b4P4ZY+xrJJfLcfbsWfj6+nKBy4pMibySWxz4Sm7xUKakIGLJUsTv2QMA0K9YEbZLlsCgZo1ssSkZcsw7Gojdt94BAGrYmuLPPnVRuayJTnKJTovG5HOTcMTnKGL/icWQCdbwtnOAYa8tgEVlnZyDMfZ54Su5jBWdr+JKLvs6pN69i1APT8j+d1W+9KCfYDluHIQ5/GDfexePsbvvIjgmFQIBMKxlRUxo6wR9kW62zb0aehXjDo7Foz8fI/XFhx1nKr53hOHsfwAx/2JjjDHGPjdc5LIiR5mZiFrjg5iNGwGlEiIbG9guWgijHNZTlCuUWHv+FbzPvIBCSbAxk2LZj3XQrJJu5sXKlXL43PPB8m3L8X7jeyhSFDCWCuA7bxx+nLhMJ+dgjDHGWNHjIpcVqfTnzxHq4YmMJ08AAGZdu8Bq2jTo5fCRw7vYVIzbcw+338QBADrVtsGCbrVgZqib+VzhKeGYdGYCTqw9hZiTMQCA+hWM8deBw6jk8o1OzsEYY4yx4sFFLisSpFQidvMWRHl7gzIzoWduDus5c2Davl32WCIc+DcEsw4/RnKGHMYSEeZ2rYEf6pXTyc1lAHDx/UVMuzQFr08Gqwrc0V1csGTnWUiMeE42Y4wx9rnjIpcVOllICEI9pyD11i0AgJFbS9jMmwdx2bLZYhNSZZj690McexAGAGhgXworetdF+dKGuslFIcPKuyux+fFmAEDTJkZIvmOA4cPH4YffF+jkHIwxxhgrflzkskJDREg4+DciFiyAMiUFAkNDWHl4wPzHXjlekb36KhoT/rqPsIR06AkFGNu6Cka2qgSRnm5uLgtJDsGEgHE4v/siyrQtgwGpKZhgUBH6lwKAUvY6OQdjjDHGSgYuclmhkMfGImzmTCT/cwYAYFCvHmy9FkO/QoVssRlyBZaffo4Nl16DCHC0MMKK3nVRt7y5zvL5580/mHxwIp6ufI60oDQ0eZ+IKTPHAa1nASJ9nZ2HMcYYYyUDF7lM55LOnkPYjBlQxMQAYjEsf/sNZYYOgUBPL1vsy8gkjN51D4FhiQCAvo3KY3rH6jCS6OZHM0ORgWW3l2HdtnUI8QuBMk0Jc0Mhhg70ANrP0sk5GGOMMVbycJHLdEaRnIKIxYuQsG8/AEBSpTJslyyBtFq1bLFEhG3X32DBsSfIkCtRylCMxT1qo30Na53l8zbxLcadHoPzay8i9mwsAKBZZXPs/vsUytdopLPzMMYYY6zk4SKX6UTq7dsI9ZwC2fv3gECA0j//DMsxoyGUSLLFRiVlYPK++zj3LAoA0LKqJf7oWRtlTXW36cKJoBOYctADz/58gfS36QAAzz6umOt/GmKpbm5iY4wxxljJxUUuKxBlZiaiV65EjK8fQASxrS1sFi+CUaOcr5T+ExgBj/0PEJOSCX2REFO+c8agpg4QCnWzNFi6PB2Lby7G/hf7kanMhCIqE6WNhNjx53x0GDJFJ+dgjDHGWMmnm9vW2Vcp/dkzBPfshZhNvgARzLp3h+PhQzkWuOkyBaYdfIihW28jJiUTztYmOPJbc/zs6qizAvd1/Gv0OdQb+1/sh4AIo8RpOP6bCx7cvskFLmOMaSgyMhKTJ09GzZo1YWJiAjMzM1SpUgV9+vTBgQMHAACPHz+GQCBAt27dPtnXrl27IBAIMHPmTLX2hIQELFy4EI0bN0apUqWgr68PW1tbdO3aFbt374ZSqSzwOBISEmBoaAiBQIDNmzfnGicQCNCqVatcn2/VqlWua7S/evUKv//+O6pVqwZjY2NIpVJUrlwZgwcPxpUrVwo4AnV37txBhw4dYGZmBhMTE7Rq1QoXL17U+PjZs2dDIBDk+Bg7dmyOx+zatQsuLi4wMDCAhYUF+vbtizdv3uQYGxERgcGDB8PKygpSqRS1a9fGxo0b8zNUneEruUxrpFAgxs8PUStXATIZ9EqXhs28uTBp3TrH+Ey5EsO23cHF5x+mJwxt7ohJHZwgEWW/ES2/Dr08hOn7p+Llmteo3MMS66wy0KzRaOA3D0CPf8wZY0wT7969Q8OGDZGUlIT+/ftj5MiRAICXL1/i2LFjSE5ORvfu3VGjRg00adIEx44dQ0REBKysrHLsz8/PDwKBAD///LOq7e7du+jcuTPCwsLQqVMn9OnTB+bm5ggLC0NAQAD69u2L169fY+rUqQUay86dO5Geno5KlSrB19cX7u7uBervY9u2bcMvv/wCkUiEvn37ol69etDX18fr169x8OBB+Pv748qVK2jWrFmBz3Xr1i24ubmhbNmymDFjBiQSCTZs2IDWrVvjxIkTaNOmjcZ9rVixAhYWFmpt1XK4d2b16tX4/fff4erqihUrViA6Ohre3t64ePEibt26BVtbW1VsfHw8mjdvjpCQEIwdOxaOjo44dOgQhg0bhtDQUMyaVUw3ehMjIqKEhAQCQAkJCcWdSomW8fYtBfXrT4FOzhTo5ExvR/5KsujoXOPlCiWN3H6b7D2OkvP0E3T+WaRO80nJTKGpl6ZSuV/KkUBfQAComrU+KZ7/o9PzMMa+TmlpaRQYGEhpaWnFnUqR+P333wkAHT58OMfn3717p/r3xo0bCQD98ccfOca+efOGhEIhtW7dWtUWERFBNjY2ZGJiQhcuXMjxuIsXL5Kvr28BRvGBi4sLubm5kY+PDwGgp0+f5hgHgNzc3HLtx83NjT4ul86dO0d6enpUvXp1tdcki0KhoPXr19P169cLNIYsTZo0ISMjI3rz5o2qLT4+nsqVK0dVqlQhpVKZZx+zZs0iABQUFJRnbHR0NBkbG1P9+vVJJpOp2m/dukUCgYCGDBmiFu/p6UkAaP/+/WrtnTt3JrFYTK9fv87znESavd+0qde4yP0fLnI/TalUUuxff9HTevUp0MmZntarT3H79n3yjaVUKmny3vtk73GUKk89Rhd0XOA+jXlK3+1sT+bNzQkAAaBvqpWhsBcPdHoextjX62srctu3b08AKCkpKc/YxMREMjIyourVq+f4/Jw5cwgA7dy5U9U2ceJEAkBr1qzRWc45uX//PgEgf39/iouLI4lEQpMnT84xNj9FboMGDUggENDDhw91mXaOXr16RQDI3d0923NZheu1a9fy7Oe/RW5iYiJlZmbmGuvr60sAaPPmzdmec3NzIxMTE8rIyFC1lS9fnhwdHbPFnjt3jgDQokWL8syPSPdFLs/JZXmSR0fj/chfET5jJpSpqTBo4ALHw4dg3qNHrvOUiAgLjj3BntvvIBQAK/vUQ8uqljrJh4iw9/ledF/fDWcnnkf85XgIBcDcwW0RcD8U1pVr6eQ8jDGWKyIgM6VkPojyPayKFSsCADZu3AjKox8TExP8+OOPCAwMxI0bNz56eQibN2+Gubk5fvjhB1X7vn37oK+vr/OpAx/btGkTjIyM0LNnT5ibm6NLly7YunUr5HJ5gft+8+YNbt++DVdXV9SsWVPj4+Li4hAdHa3RIyMjQ3XczZs3ASDHaQ9ZbVkxmqhTpw5MTU0hlUrRoEED7NmzJ1tMXudMSkrC06dPAQDh4eF49+4dmjZtmi22adOmEAgEWuWnSzxZkX1SYkAAwmfOgiIuDgKxGJZjx6K0+6AcN3b4r9VnX2LT5SAAwOIetfFdLRud5JOcmYw51+bg8M3DeDH7BSiTYGWqh93rV6BVn991cg7GGMuTLBVYaJt3XHGYGgroG+Xr0IkTJ2LHjh0YP348VqxYgRYtWqBhw4Zo0aIFXFxcssUPGTIE/v7+8Pf3R+PGjVXt58+fR1BQEEaNGgWp9MPykElJSQgODkatWrVgaFh4SzlmZGRgx44d6NGjB4yNjQEA7u7u2Lt3L44fP44uXboUqP8HDx4AAOrVq6fVcfXq1cv1pq2P+fv7q/4QCAkJAQDY2dlli8tqe//+fZ59mpubY+jQoXB1dUWZMmXw6tUrrF69Gn369MGLFy8wffp0Vaym56xdu/YnYyUSCSwsLDTKrzBwkctypEhKQsSChUj4+28AgMTZGbZeXpA6Vc3z2C1Xg7Es4DkAYEan6vixQXmd5PQ45jEmnZ+Ad8khMLAUw7WuAQzTjLHt0DmUdayuk3MwxtjXrGLFirh//z6WLl2KQ4cOYefOndi5cycAoFatWvD391crdl1dXeHs7Izdu3djxYoVMDAwAPDhhjPgQxGcJTHxw86WpqamhTqGgwcPIjY2Vu1qcfv27WFjYwNfX98CF7n5HceOHTuQlpamUWyNGjVU/05NTQXwoWD8WNYfEFkxn5LTCgrDhw9Hw4YNMWfOHAwcOBD29vZan/NTsVnxmuRXGLjIZdmk3LiJ0CmekIeGAUIhygwZAovff4NQXz/PY/ffeY9Zhx8DAEa3roIhzR0LnA8RYefTnZi3fx4EZgKUNwSWRMWh2sJZELuNh1DEP8aMsSImNvxwxbQkEhfsKqmDgwPWrFmDNWvWICwsDNeuXcOWLVtw+PBhdOrUCY8fP0bp0qVV8YMHD8bkyZOxf/9+DBgwAImJiThw4ADq1aundrUzqyjMKhILi6+vLywtLWFnZ4eXL1+q2tu2bYudO3ciPDwc1tb5310zv+NwdXXN1/myrnr/dwpDlqyiOb9Xxg0MDDBp0iS4u7vj9OnT+OWXX7KdM+sPl9zO+an8suIL8noXBFcHTEWZkYGo5SsQu2ULAEBcvjxsvRbDsH59jY4//Tgck/d/+BjHvZkDxrWpUuCcEjISMOPyDOzfuh9hO8NQvqoUewbbo1Tfg4B99vk/jDFWJASCfE8J+JzY2Nige/fu6N69O/r164ddu3bh+PHjGDBggCrmp59+wtSpU+Hv748BAwZg9+7dSE1NxeDBg9X6MjExgb29PZ49e4a0tLRsxZMuBAcH48yZMyAiVK2a8yePW7ZsgYeHh+prqVT6ySusqamparnWqvXhvo+7d+9qlVtUVBQUCoVGsWZmZqpzlitXDkDOUxI+NVVAUw4ODqr8svz3nFWqqP8u//icn8ovPT0dMTExaNGiRb7zKwi+8YwBANIDAxHUo4eqwDXv1QuOBw9qXOBeeRmN33behUJJ6FHfDjM7Vc/1pjRN3Y+6jx92d8OWqVsQujUUJCfU0jeDeOApLnAZY6yIZd1YlFXkZLGyskKnTp1w7tw5BAcHw8/PDxKJBP3798/WR8+ePZGZmYkt//tdo2v+/v4gIqxfvx579+7N9qhVq5ZqKkUWR0dHPH/+PMcCVC6X4/nz53B0/P9PJR0cHODi4oIrV64gMDBQ49waNmwIGxsbjR7/vRmsYcOGAICrV69m6zOrLSsmP168eAEAaldb8zqnsbExnJ2dVcfZ2dnh2rVr2WKvX78OIipQfgWi0ZoOX4GvdQkxpUxGUWvXUmCNmhTo5EzPXJtT4tmzWvXx75tYqjbjBNl7HKVhW2+RTK4oUE4KpYL8H/pT1dlVSL+sPgEgkRC0dFRXUvxnvT7GGCtsX9sSYmfPnqXU1NRs7QqFgtq2bZvrGrpHjhwhANSrVy8CQH379s2x//DwcLKysiJTU1O6fPlyjjEXLlzI1zq5CoWCKlSokOuSZkREixcvJgB06dIlVVvWGq/r16/PFr9u3ToCQFOmTFFrP3PmDAmFQqpZsyaFhITkmMu6devU1sm9fPkyBQQEaPQIDQ1V669Ro0ZkZGREb9++VbUlJCSQnZ0dVapUSW05z/j4eHry5AlFRUWp2mQyGUXnsKZ9XFwcVaxYkfT19en9+/eq9qioKDI0NMx1ndzBgwer9TN58uRc18kViUT06tWrbOfOCa+TW0i+xiI3IziYgn7srdrY4d1vv5MsJkarPp6GJVLt2afI3uMo9d94ndJl8gLlFJsWSyNOjyCb/jYkEH3Y3KFCKTFd+7vgC4Mzxpi2vrYit2PHjmRubk4DBgygFStWkJ+fHy1cuJBcXFw+rEX+zTekUGS/kCGXy8nW1la1Zvk//+S+Ic+tW7fIxsaGhEIhdevWTe08rVq1yrauqr+/PwGgWbNmfTL3kydPEgCaOXNmrjEvXrzItuZsfHw8OTs7EwDq3bs3eXt7k7e3N/Xu3fvDBkPVqlF8fHy2vvz9/UlfX5+MjY3pl19+IR8fH9q0aRNNmTJF1d/Vq1c/mbOmrl+/TlKplOzt7WnZsmW0atUqqlmzJunp6dGpU6ey5fXx6xUXF0dSqZT69etHixYtog0bNpCnpyeVLVuWAJC3t3e2c3p7exMAcnV1pXXr1tH8+fOpTJkyZG1trVYQExHFxsZSxYoVydDQkKZOnUobN26kTp06EQCaMWOGxuPkIreQfE1FrlKppNhdu+hJ3XofNnZwaUDxf/+t0Y4p/xUcnUwN5geQvcdR6rbmMiWnF+wq662wW/Ttnm+o2rpqJPnfFdyuLuUoNkSznVIYY0zXvrYi99q1azR+/Hhq0KABlS1blkQiEZmZmVGTJk1o2bJllJ6enuuxU6ZMIQDk4OCQ5++T2NhYmjdvHjVs2JBMTU1JJBKRjY0Nde3alfbu3atWSK9cuZIA0IYNGz7ZZ9ZV5AcPPr0hUO3atcnIyIgSExNVbfHx8eTp6UnOzs4klUpJKpWSs7MzeXp65ljgZnn+/DmNGjWKnJycyNDQkCQSCVWqVIkGDx6ss93Osty8eZPatm1LJiYmZGhoSC1btqRz585li8upyE1PT6chQ4ZQrVq1yNzcnEQiEVlaWlKnTp0++QfJ9u3bqV69eiSVSql06dLUu3fvXHcvCw0NJXd3d7K0tCSJREI1atSgtWvXajVGXRe5AqICrBr9BUlMTISZmRkSEhIKfXmT4iSLiETY9OlIuXQJAGDYuDFsFy2E2Fa79R7DE9LRc91VvI9Lg7O1CXYPawJzw7xXX8iJQqnApoeb4HNvDZQgOGTK4H4/Cu/FrTF62W4IhDx1nDFWPNLT0xEUFARHR0fV0kmsaHXv3h0PHz5EYGAgxGJxcafDCpEm7zdt6jVeXeErknjyJMJnzYYiIQECfX2UnTAepQYO1LqIjE3JxEDfG3gflwb7MobYOqRRvgvc6LRoeF70xLEtxyAUCzGooQTTFcYwnBIAlNPspjfGGGNfJrlcjrNnz8LX15cLXKY1LnK/EvH79yNs2ofdTKTVq8N2iRcklStr3U9Sugzu/jfxIjIZ1qZSbB/SGGVN8nd143rYdUw4Nh4P1zxC0r0kiPSAwfW7wnD4FkBqlq8+GWOMfTlEIhHi4+OLOw32meIi9yugSEpC5LLlAIBSAwfCatJECDTY2OFj6TIFhm65jQfvE1DKUIztQxuhfGntF6CWK+VYd38dVuxfgXdr30EWK4O+CPAe3x+Vft8K8PQExhhjjBUQF7lfgZgNG6CIjYV+xYqwmjwJgnx85CNTKDFqx7+4ERQLY4kIWwc3RuWyJlr3E5ESgcnnJ+PUllOI2B8BKIHKlhLs3bEVddv+qHV/jDHGGGM54SL3C5f5PgSxmz8sul02nwWuUkmYuPc+zjyNhEQkxKZBDVDLTvvpBBffX8S0C1Nw/4+HSLqXBADo61oR6/++BBML7W58Y4wxxhj7FP5c+AsXtXw5SCaDYdMmMHZz0/p4IsLMw49w6F4oREIB1g6ojyYVy2jVh0wpw/LbyzHqzCjEyxNh7yCBRARsnP4zdlx8wQUuY4wxxnSuxBa5Pj4+qiUkXFxccOl/S17lJCwsDP369YOTkxOEQiHGjh1bdImWYKl37yLx+HFAIICVh0e+ttldeuoZtl9/C4EAWN67Lr51ttLq+NDkUPx09CdsvLoRANAnMQk3v6mAR5eOY+g8P14ejDHGGGOFokRWGHv27MHYsWMxbdo03L17Fy1atMB3332Ht2/f5hifkZEBS0tLTJs2DXXq1CnibEsmIkLkYi8AgFmP7pD+b49pbay78Ao+518BAOZ3q4kudbS74nrm7Rl02dYZR6YewRuvICx8F4lpdh1gMPwCKjf5Tut8GGOMMcY0VSKL3OXLl2PIkCEYOnQoqlWrBm9vb5QvXx5r167NMd7BwQF//vknfvrpJ5iZ8dJTAJB04gTS7t+HwNAQlqNHa338zhtvsfjEUwCARwdn9G9sr/GxmYpMLL65GEPXDMV9zwdIeZwCRGWiVLkRwA/rAImx1vkwxhhjjGmjxN14lpmZiTt37sDT01OtvV27drh69arOzpORkYGMjAzV14mJiTrru7gpMzIQ+ccyAECZoUMgLltWq+OP3A/FtL8fAgBGtqqEka0qaXzs28S3mHB2Ai5svoCow1EAAdVtDLB3z1+o3qKTVnkwxhhjjOVXibuSGx0dDYVCASsr9bmfVlZWCA8P19l5Fi1aBDMzM9WjfPnyOuu7uMVt2wZZaChEVlYo8/PPWh177mkkxu25ByKgf+MKmNzeSeNjTwafRLetXXFiyglEHfpQ4A5pUx23At9ygcsYY4yxIlXiitwsH98kRUT5unEqN1OmTEFCQoLq8e7dO531XZzkMTGIXrceAFB2/DgIDQw0PvbG6xiM2H4HciWhSx1bzOtaU6PXPF2ejrnX5mLShUl4tfk1Up6mwFBfgO0Lf8emgMcwNLfI93gYY4wxxvKjxE1XsLCwgJ6eXrartpGRkdmu7haERCKBRCLRWX8lRdTq1VAmJ0NaowZMO3fW+LiH7xMwZMttZMiV+Na5LJb9WAdCYd4F7uuE15h4fiJexL8AAIzvbISLyQL4bP4LTk3a5XscjDHGGGMFUeKu5Orr68PFxQUBAQFq7QEBAWjWrFkxZfV5yHj5EvF7/gIAWHl6aLw818vIZAzyv4nkDDkaO5aGT//6EOvlfeyRV0fQfcsPuL7vOkorFFgXHolZLr1x5mE4F7iMMfYZOn/+PAQCAQQCAdatW5djjEAgQIcOHdTaWrVqpTou62FpaYkmTZpg48aNUCqVOsuxX79+EAgEaNWqVa4x7u7uEAgECA4OzvH5zZs3QyAQYPPmzdmeS09Px6pVq+Dm5oYyZcpALBajbNmyaN++PTZu3Kh2P09BJSUlYfz48ShfvjwkEgmqVq2KxYsXQy6Xa3R8cHBwttc962Fubp7jMS9fvkTPnj1RpkwZGBoaonHjxjhw4EC2uOTkZMyZMwddunRBuXLl8nzNS6ISdyUXAMaPH4+BAweiQYMGaNq0KTZs2IC3b99ixIgRAD5MNQgJCcHWrVtVx9y7dw/Ah29KVFQU7t27B319fVSvXr04hlAsIpYuBZRKmLRtA8OGDTU65l1sKgZsuoHYlEzUKmeGTYMaQCrW++QxqbJULLyxENsPbMf7je+hSFZgETLh6rEBqNldF0NhjDFWzObMmYOBAwfCyMhIo3ixWAw/Pz8AH6YYRkREYPfu3Rg2bBgCAwOxYsWKAucUFxeHgwcPokqVKrhw4QJevnyJypUrF7jfLMHBwejYsSMCAwPx7bffwsPDA5aWloiJicH58+cxYsQI3Lp1Cxs2bCjwuWQyGdq1a4dbt27h119/Re3atXHx4kVMmTIFz549g7+/v8Z9/fDDD+jeXf33r76+fo7ja9q0KYgI48aNg4WFBbZv344ePXrA398f7u7uqtjo6GjMnj0bVlZWcHFxQWRkZL7HWmyohFqzZg3Z29uTvr4+1a9fny5cuKB6btCgQeTm5qYWDyDbw97eXuPzJSQkEABKSEjQ0QiKVtKlyxTo5EyBNWtRRlCQRsdEJKaR25KzZO9xlFovO08xyRl5HvMs9hl12tuRLL6zUL3O9SsY0cvbZws4AsYYK3nS0tIoMDCQ0tLSijuVInHu3DkCQA0aNCAANG/evGwxAKh9+/ZqbW5ubiSRSLLFpqWlkY2NDZmZmekkv1WrVpFAIKA7d+6QRCKhKVOm5Bg3aNAgAkBBufw+9Pf3JwDk7++vlmuNGjVIT0+P/vrrrxyPe/jwIS1btqygwyAionXr1hGAbP399ttvBIAuXbqUZx9BQUEEgGbNmqXROfv06UMCgYBu3bqlasvMzKR69epRqVKlKDExUdWenp5O7969U31tZGSUrfbSNU3eb9rUayVuukKWX3/9FcHBwcjIyMCdO3fQsmVL1XObN2/G+fPn1eKJKNsjt48pvjSkUCDS68PGD6X79YO+g0OexySkyvCT700Ex6TCrpQBtg9pjNJG2f/qU52DCPuf70ePzd1xxvMsok9EAwB+71wfVwNDUcnlG52MhTHGWPHr0aMHGjVqhKVLlyI6Ojrf/UilUpQuXRpisVgnefn6+qJly5aoX78+unbtii1btkChUOis78ePH2P8+PHo1atXjjE1a9bE+PHjdXK+HTt2wMDAACNHjlRrnzBhAgBg+/btWvWXnp6OlJSUXJ9PSUnB33//DTc3NzRo0EDVLhaLMXr0aMTFxeHYsWOqdolEAjs7O61yKGlKbJHLNBe/fz8yXryA0MwMFiNH5BmfkiHHz5tv4ml4EixNJNg+pDGszaS5xidnJsPjkgfGrx2PwOlPkPYqDaZSAfb/6YmVh+9AYmSqy+EwxliJR0RIlaWWyAcR6WSMXl5eSExMxPz58zU+Jjo6GtHR0YiKikJgYCA8PDzw+PFjDB8+vMD5/Pvvv7h37x4GDRoEABg0aBBCQ0Nx4sSJAvcNAHv37gUArXJNTU1VjTmvR0JCguo4pVKJO3fuoF69ejD4aBUkBwcH2NjY4ObNmxrnsWzZMhgaGsLY2Bg2NjYYP348kpKS1GIePnyI9PT0HO9vymrT5pyfgxI5J5dpTpGcgqiVqwAAlqN+hV4uE82zZMgVGLH9Dv59Gw8zAzG2DWkEB4vc51s9iXmCiRcm4G3SOwhkBGWqEo0cTLD74HE41m2uy6EwxthnI02ehsY7Gxd3Gjm60e8GDMWGBe6nVatW6NChA9auXYuxY8fCIY9PCTMyMmBpaanWpqenh+nTp2PevHkFzsfX1xdGRkaqq6zt27eHjY0N/Pz80KlTwddif/jwIUxMTFCpkuYbIC1ZsgRz5szRKNbNzU31KXRcXBxSU1NzvVJqZ2en0afRQqEQ33zzDbp27QpHR0fExsbi6NGjWLFiBc6ePYsrV66o5lSHhISo+s7pfADw/v17jcbyueAi9zMXs2kjFNHR0Le3R6k+fT4ZK1coMWbXPVx6EQ1DfT34/9wQztY5X4UlIux+thtLrntBLlDAWi7H1nJpCJreHZ2mbIG+IW/NyxhjXzovLy/Uq1cP06dPz/Pjc7FYjOPHj6u+joqKwqlTp7BgwQLEx8dj1apV+c4jPT0dO3fuRI8ePWBs/OH3j56eHgYMGABvb29ERkairJa7e34sMTFR66VKf/rpJzRvrtkFn1KlSqn+nZqaCgC5LmUqlUpVMZ9SoUIFnD17Vq3N3d0d8+bNw8yZM/Hnn39i6tSpeZ5TKpWqxXwpuMj9jMlCQxHrvxkAUHbSRAhyuJMyi1JJ8DzwECcfh0NfT4iNPzVA/QqlcoxNzEzErCuzsH//fkTsi0C/0dZYIRLAvPtW1HP6rjCGwhhjnxUDkQFu9LtR3GnkyECk+SZAealduzb69euHHTt2YOLEiahbt26usUKhEG3atFFr69u3LyQSCVavXo1u3bqhdevW+cpj//79iI+Ph5ubG16+fKlqb968OZYuXYqtW7di4sSJWvf73w2PTE1Ns33En5eKFSuiYsWKWp/X0PDDlfbcliNLS0tTxeSHp6cn5s+fj2PHjqmK3E+dMy0tTS3mS8FF7mcscoU3KCMDhg0bwvgT/3EQEeYdC8S+O++hJxRgVb96cK2c8y5kD6IeYELAePzrexexZ2MBAGbnCOZ7LwPmX87Wx4wxVhACgUAnUwI+B/Pnz8fevXvh6emJkydPan38d999hw0bNiAgICDfRa6vry8AYMiQIbk+/98iN2uea1bx9rGsK5b/nQ9bq1YtXLhwAa9evdJ4ykJycjKSk5M1itXX10fp0qUBfLiqa2BgkOv0gJCQkALd9CUWi2Fra4uoqChVW7ly5QDkPCXhU1MZPmdc5H6m0h4+ROKRI4BAgLKeHp/cfvfPMy/gfyUYALCkR220r2GdLYaIsDVwK7yOLUaQTzDS36QDADx6N8O8zQGA9Ov4z5wxxpg6e3t7jBw5Et7e3tk+GteETCYD8GE6QH68fv0a58+fR9++fbOtBQsAFy9exKpVq3Dt2jU0bdoUAODo6AgACAwMRLVq1bIdExgYqBYHAD179sSFCxewceNGLF68WKPc/vjjj3zNyRUKhXBxccGdO3eQlpamVmwHBwcjLCwMnbXYtfRjaWlpeP/+ver1AD4U8RKJBFevXs0Wn9XWUMM19j8XXOR+hogIEYs/LBlm1rUrDGrUyDXW73IQvP/5sOXu7M7V0cMl+19p8enxmH5lOg7tO4TQzaFQpitRxkiIbd7z8N3QqYUzCMYYY5+N6dOnw8/PD56enlofu3//fgCAi4tLvs7t5+en2rwgpyLM1dUVq1evhq+vr6qo69KlCzw9PbF69Wp07txZbWOE0NBQ7N69G+XLl0e9evVU7UOGDIGPjw+WLVuGRo0a5VhQP3z4EKdPn1Yt85XfObnAh53bLl++jLVr16otS7Z8+XIAwIABA9Tinz59CrFYrHaVOTw8HNbW2S9cTZ8+HXK5HF26dFG1GRkZoWvXrti7dy/u3Lmj+n7I5XKsWrUK5ubm6Nixo0Zj+VxwkfsZSjodgLQ7dyCQSmE5bmyucXtvv8Pcox/+Wh3ftircXR2zxfwb8S8mX5yEpwHPELLxw8cVLaqWwq5DASjnnL//kBhjjH1ZypQpg8mTJ2P69Om5xiiVSrWb06Kjo3Hq1CmcPHkSdevWzVa0CQQC2Nvbf3IVAYVCgc2bN8Pe3j7Xq4w2NjZo1qwZ9uzZA29vbxgbG8PZ2Rmenp5YtGgR6tevj969e8PKygqvXr3Cpk2bkJSUhC1btkAk+v8yyMDAAEePHkXHjh3Ro0cPtGnTBu3atYOFhQViYmJw4cIFHD9+HL/88ovqmPzOyQWAoUOHYvPmzZg8eTKCg4NRp04dXLx4EVu3bsXAgQPRokULtfhq1aple71GjhyJ8PBwtGnTBuXLl0d8fDyOHTuGixcvolmzZvjtt9/U+li0aBHOnDmD9u3bq3Y827ZtG/79919s2rQJpqbqN6OvXr0a8fHxAD5ckX/z5o1qSTl7e3sMHDgwX2MvMgXcnOKL8bnseKbIyKAXbdpSoJMzRf65Mte4Ew9DydHzKNl7HKV5Rx6TUqlU70epoI0PNlKdLbWp5uaa1H51FapcVo+mD3AjWfrXsbMPY4zl5Wvd8WzRokXZnktJSSEbG5tcdzzDR7uOSiQScnZ2pilTpqjtpEVElJiYSACoWbNmn8zn2LFjBIDGjx//ybjly5cTAPL19VVr3717N7Vq1YrMzMxIJBKRlZUV9ezZU23Hr5zG6e3tTc2bN6dSpUqRSCQiS0tLat++Pfn6+lJGRt67g2oqPj6exowZQ7a2tqSvr0+VK1emBQsWkEwmyxaLHHZy9fX1pVatWpG1tTWJxWIyMjKi+vXrk5eXF6Wnp+d4zmfPnlH37t3J3NycpFIpNWjQgPbu3ZtjrL29fY47ygIolN3PdL3jmYBIR6tGf+YSExNhZmaGhISEbH/JlCQx/psR6eUFkaUlKp08AWEOe4pfehGFIZtvI1OhxI8N7ODVo7banN3otGhMvTQVAQEBMKpuhE6pqZiRJoTe92sgrd6+KIfDGGMlWnp6OoKCguDo6KhaZokV3OHDh9G1a1ecOXMG3377bXGnw0oITd5v2tRrPF3hMyKPi0O0jw8AwHLs2BwL3Dtv4jBs6x1kKpT4vpY1FnVXL3BvhN3ApNMT8XDTI8RfjsdPHU2wqFdLCH7aBJhkn9fDGGOM6dqpU6fQqVMnLnBZoeIi9zMSvcYHyqQkSJydYdata7bnn4Ql4mf/m0iTKdCiigVW9K4LPeGHAlehVGDdg3X48/ifeLvmLTJCMyAUAE7WzSAYeAgQ6hX1cBhjjH2l1qxZU9wpsK8AF7mfiYzXQYjbvRsAYOUxGQI99aI0KDoFA31vIjFdDhf7Ulg/0AUS0YeYyNRIeFzwQMC+AIRuDwVlEqxM9LB7/XK06ju6yMfCGGOMMVbYuMj9TET+8Qcgl8P4m29g9J917wAgLCENAzbdQHRyBqrbmMLPvSEM9T98ay+HXIZHwGQ83hCIhGsJAIB2Ncti2+FzKOtYvcjHwRhjjDFWFLjI/QykXL+O5LNnAZEIZSdNUnsuJjkDAzbdQEh8GhwtjLBlcCOYGYghU8qw+u5q+D3yQ9qbNCTeTICeEJg39Dt4rDkMoYi/9Ywxxhj7cnGlU8KRQoEIryUAgFK9e0NS8f/Xuk1Ml2GQ/028ikqBrZkU24c2hqWJBGHJYZh0cRLuR90HALiXlqNsD2tU7zULzXuOKJZxMMYYY4wVJS5yS7iEvw8h48kTCE1MYPHbKFV7WqYCQzffxqOQRJQx0se2oY1RztwA596eg2eAB577vUD5tqWw1DAV7cu1BPzWAkZlinEkjDHGGGNFh4vcEkyZmooob28AgMXIkRD9b0vATLkSI3fcwc3gWJhIRNgyuBEqlJbA66YXNp7YiHc+75AZmQmLF0los+8PoPloQCgsxpEwxhhjjBUtLnJLsBhfP8ijoiAuXx6lBvQHACiUhPF/3cP5Z1GQioXw+7khzEwTMeD4MFz66xLCd4eD5IQKpcTYumEt9FoOKeZRMMYYY4wVPS5ySyhZRARifH0BAGUnTIBQXx9EhOl/P8LRB2EQ6wmwboALYnELv+6ehufrXyDxTiIAoItLOfj/fQGl7SoV5xAYY4wxxooNF7klVNQKb1B6Ogzq14dJ+3YAgMUnn2LXzbcQCoClvWrgctwGbL+2Ha8XvoYsWgaxHrD0954YvWwPBDw9gTHGGGNfMS5yS6C0x4+RcOgQAMDK0wMCgQA+519i/YXXAIAJ35fC9rcT8CzuGUTmIjiWEUKmFGPP1k1o2PGn4kydMcYYY6xE4CK3hCEiRHotAYhg2rkzDGrXxrbrb7Dk5DMAQI+WEfB9PAMZwgyUEREWRsXAeWIXiDothbm1fTFnzxhjjDFWMvBn2iVM8tmzSL15EwKJBGXHjcWheyGYeegRIMhE/fqn8ffVBXg07RFkW99jX3gMmn8zHxZD9nCByxhjrMCmTp0KgUAAPz+/HJ9v164dxGIx/v3332zPXbp0Cf3794ejoyMMDAxgaGiIypUro1+/fjh06BCISC3ewcEBAoFA9RAKhbC2tsY333yDffv26XRczZo1g0AggLu7e64xrVq1gkAgyPX52bNnQyAQ4Pz589meS0hIwMKFC9G4cWOUKlUK+vr6sLW1RdeuXbF7924olUodjOKDiIgIDB48GFZWVpBKpahduzY2btyo8fHnz59Xe93/+6hbt65arEwmw4gRI+Di4gILCwtIJBI4Ojqid+/euHfvXp7nevDgAcRiMQQCAXbv3q3lSAuOr+SWIJSZicglSwEApd3dcSFeD+P/ugOBOALWlfbg6v77iNgXASgBeiaA/qajgHOLYs6aMcbYl2L27Nk4evQoxo0bhzZt2qBChQqq59auXYuAgADMmjUL9evXV7UrlUr89ttvWLt2Lezs7PDjjz+iatWqEAqFCAoKwsmTJ9GtWzcsXLgQU6ZMUTufjY0Nliz5sOGRQqFASEgItmzZgl69esHb2xtjxowp8JiePHmCa9euoUqVKti7dy9WrlwJU1PTAveb5e7du+jcuTPCwsLQqVMn9OnTB+bm5ggLC0NAQAD69u2L169fY+rUqQU+V3x8PJo3b46QkBCMHTsWjo6OOHToEIYNG4bQ0FDMmjVL476GDRuGFi3Ua4jSpUurfZ2ZmYnbt2+jefPmGDhwIExMTPD27Vv4+/ujUaNGOHHiBFq3bp1j/0qlEr/88gukUimSk5O1H6wuECMiooSEBAJACQkJxZZDzJYtFOjkTM+audLVB2+pyrRjVGnhLKqxsiYZ1zYmAASA+rg6UkLk+2LLkzHGvhZpaWkUGBhIaWlpxZ1Kkfn3339JLBbTt99+S0qlkoiIXr16RUZGRlSvXj3KzMxUi581axYBoH79+lF6enqOfZ49e5a2b9+u1mZvb09OTk7ZYqOjo0ksFlOdOnV0Mp4JEyaQkZER3bx5kwDQ+vXrc4xzc3OjT5VFWeM8d+6cqi0iIoJsbGzIxMSELly4kONxFy9eJF9f3wKNIYunpycBoP3796u1d+7cmcRiMb1+/TrPPs6dO0cAyN/fP995hISEkJ6eHrVt2zbXmD///JOMjIxozpw5BIB27dqVZ7+avN+0qdd4ukIJoYiPR9QaHwBAxk+/YOi+uxCW3QVl0lY8m/kUyQ+SIRUB66cOws6LL2FqWa6YM2aMMfYlqlevHqZNm4azZ89izZo1UCqVcHd3h0wmw5YtWyAWi1WxkZGR8PLygqOjI/z8/CCRSHLs85tvvkH//v01On+pUqUglUrVzpNfMpkM27ZtQ8+ePdGwYUM0atQIvv9bnlMXli5dirCwMCxevBgtW7bMMaZFixYYPHiwTs63Y8cOODo6onv37mrt48ePh0wmw549e7TqLzU1Fenp6VrnYW1tDUNDQ8TFxeX4/Lt37zB9+nTMmjVL7dOAosbTFUqI6LXroExIABwrYWCEIcjGB3rCd3i35h3kiXI4lZXgr107UPvbHsWdKmOMffWICJSWVtxp5EhgYPDJuaWamDZtGg4fPgwPDw88f/4cly5dwsKFC1GrVi21uGPHjiE9PR0DBw7MtcD9FIVCgejoaAAfPt4ODQ3Fn3/+iaSkJAwfPrxAYwCAI0eOIDIyEoMGDQIADBo0CKNGjcKjR49Qs2bNAve/b98+6Ovrf3Ku78eSk5M1LiylUimMjY0BAOHh4Xj37h369euXLa5p06YQCAS4efOmxnmMGTMGP//8M4AP86MHDx4MT0/PHP+4UCgUiIuLg0KhwLt377B8+XIkJSWhY8eOOfY9atQoODg4YNy4cdi+fbvGOekaF7klQGZwMGJ37gQALKnSBAqbldDTj4e5gvDHD4a4E2wFn/0XYVzGupgzZYwxBgCUloZn9V2KO40cOf17BwJDwwL1IRKJsGXLFri4uGDVqlVo1KgRJk+enC3u0aNHAJDthiXgw81YMplMrU9zc3O1mJcvX8LS0lKtTSqVwsfHB0OHDi3QGADA19cXDg4OaNWqFQCgb9++GD9+PPz8/LB8+fIC9Z2UlITg4GDUqlULhlq83r/99hu2bNmiUeygQYOwefNmAEBISAgAwM7OLlucRCKBhYUF3r9/n2efYrEYnTp1wvfffw87OzuEh4dj9+7dmDlzJq5cuYJjx45BT09P7ZgnT56o/YFjYmKCyZMnY9q0adn637t3L44ePYrLly9DJCreMpOL3BIgctkyQCbDg/IVcUmyDfInGXCuboB10YlwGOMD1NPsIx7GGGNMV0xNTSGRSJCZmYkOHTpkK3wAIDExURX7sdatW+POnTuqr52cnPD06VO1mPLly6tWciAihIeHY9++fRg1ahRSU1MxYcKEfOcfEhKCU6dOYdq0aaor26VKlUKXLl2wbds2LF68GPr6+vnu/1Nj/5TJkydjwIABGsXa2tqq/p2amgoAuV4xl0qlqphPcXV1xZEjR9TafvnlFwwdOhS+vr7Ys2dPtqvFjo6OCAgIQGZmJl6+fImdO3ciJSUFmZmZald+4+PjMWbMGAwZMgTNmjXTaIyFiYvcYpZ66xaSAv5BJoAZuI1XyyIhNhDi7yk14TDsDFDWubhTZIwx9hGBgQGc/r2Td2AxEBgYFLgPIsLgwYORnp6O6tWrw8vLC3369EG1atXU4rIKvKyC7798fHxU7bkVdYaGhmjTpo1a28CBA9G+fXt4eHigc+fOqFq1ar7GsHnzZigUCjRr1gwvX75Utbdq1Qp79+7F4cOH0bNnT637zSqYPzX2T6levTqqV6+u9XmzrhZnZGTk+HxaWhqsrfP/ie+MGTPg6+uLY8eOZStyjYyM1L5PgwcPRv369fHixQucOnVK1T558mTI5XJ4eXnlOw9dKrE3nvn4+MDR0RFSqRQuLi64dOnSJ+MvXLgAFxcXSKVSVKxYEevWrSuiTPOPlEqELlqMKLkcveLe4sU/kQABfZtWQdXfuMBljLGSSiAQQGhoWCIfBZ2PC3z4HXzmzBnMmDEDBw4cUK0xq1Ao1OJq1KgBADmumdqoUSO0adMGbdq0gVQq1er83333HRQKBc6ePZuv/IkI/v7+AIAOHTqgSpUqqseoUaMAINsNaAb/++MgLZe51llXSbPiTExMYG9vj2fPnuV6TE4SEhIQHh6u0SMhIUF1XLlyH244z2lKQnp6OmJiYnKcyqCp8uXLQ09PD1FRUXnGGhsbo3v37jh9+jRevXoF4MNSaps2bcKYMWOQmJiI4OBgBAcHq+ZcR0VFITg4ONcivTCUyCJ3z549GDt2LKZNm4a7d++iRYsW+O677/D27dsc44OCgvD999+jRYsWuHv3LqZOnYrRo0dj//79RZy5dqIPHsL5W7fQLTgILyJTIdYXwH/Br9jyz1MYmlsUd3qMMca+Qq9evYKHhwdcXFwwZcoUODk5Yd68ebh58yaWLl2qFtuxY0dIpVJs27ZNp8VL1lxeba+SZjl//jxevXqF0aNHY+/evdkeffr0wenTp9UKRkdHRwBAYGBgjn1mtTs4OKjaevbsiczMTI3n2AIfbviysbHR6PHfdYKtra1hZ2eHa9euZevz+vXrICI0bNhQ4zw+9vr1aygUCo2vBmcV9rGxsQCAN2/egIgwffp0ODo6qh6TJk0CAIwePRqOjo64e/duvnPUWp6LjBWDRo0a0YgRI9TanJ2dydPTM8f4yZMnk7Ozs1rb8OHDqUmTJhqfs6jXyU2OjSJ3awsS/G/tW5tyUnpy9USRnJsxxphmvrZ1chUKBTVv3pwkEgk9evRIrb1p06YkkUjo8ePHasdMnz49z3VyK1SokG1N3NzWyVUqldS0aVMCQP/880++xtG/f38SCoUUHh6e4/PXr18nADRv3jxV28mTJwkA9e/fnxQKhVr8gwcPSF9fn5o2barWHh4eTlZWVmRqakqXL1/O8VwXLlxQWyf38ePHFBAQoNHj49d68uTJua6TKxKJ6NWrV6q2zMxMevLkCb1580YtNiwsLFuOcrmcevbsSQBo7969qvbIyMhsr0VWHzY2NmRsbEwpKSlERBQaGkoHDx7M9vj9998JAE2YMIEOHjxIsbGxOb5ORLpfJ7fEzcnNzMzEnTt34Onpqdberl07XL16Ncdjrl27hnbt2qm1tW/fHr6+vpDJZDkuh5GRkaH2V2d+/1rMr78mtkd6uhwEoGUre5w89C8MTEvneRxjjDFWWJYvX47Lly/Dy8tLNRUBAIRCITZv3oy6devC3d0d165dU92INmfOHERERGDjxo24ePEifvzxRzg5OQH48NH64cOH8fbtW3To0CHb+RITE1VLTBERIiIisH//fly/fh3fffed2m5awcHBcHR0hJubW45b62aJj4/H/v370bx5c1hZWeUY06hRI9jZ2cHPz091Y1r79u3Rt29f7NixA0FBQejcuTPMzc3x5MkTbNq0Cfr6+li9erVaP1ZWVjh69Ci6dOmCli1bokuXLnBzc4OZmRnCw8Nx+vRpnD9/HosWLVIdk985uQDg6emJffv2YeDAgbhz545qx7OjR49ixowZqFixoio2JCQE1apVy/Z6ff/99yhTpgyaN2+OcuXKISIiAnv37sX9+/fRvXt39Ojx/0uV7tixA97e3vjhhx/g6OgIfX19PH/+HFu2bEFcXBw2bdqkmitsY2ODbt26Zcs5Pj4eANCgQYMcny9UeZbBRSwkJIQA0JUrV9TaFyxYQFWrVs3xmCpVqtCCBQvU2q5cuUIAKDQ0NMdjsnYu+fhRVFdyL66bT6caVaVpfb8pkvMxxhjT3td0JTcwMJCkUik1adKE5HJ5jjHLli0jANl+5xJ92Emrb9++ZG9vTxKJhKRSKVWsWJH69OlDBw8eVO2elsXe3j7b72ADAwOqU6cOeXl5UUZGhlr8gwcPVFeMP2XNmjUEgFauXPnJuNGjRxMAOnPmjKpNoVDQ2rVrqXHjxmRsbEwikYjs7Oxo0KBB9OzZs1z7io2NpXnz5lHDhg3J1NSURCIR2djYUNeuXWnv3r05Xg3Nr9DQUHJ3dydLS0uSSCRUo0YNWrt2bba4oKAgAkBubm5q7YsXL6ZmzZqRpaUliUQiMjU1pWbNmtH69euz5Xn79m3q168fVapUiYyMjEgsFpOdnR39+OOP2eq03Pj7+xfbjmcCIqKiLas/LTQ0FOXKlcPVq1fRtGlTVfuCBQuwbdu2bMuPAEDVqlXx888/q+2JfeXKFTRv3hxhYWE5zi/J6Upu+fLlkZCQoNM9rT8lNjoMpcpY6+QmAcYYY7qXnp6OoKAg1Y3QrPisXLkSEyZMwOPHj/O94gIr2TR5vyUmJsLMzEyjeq3ETVewsLCAnp4ewsPD1dojIyNz/djB2to6x3iRSIQyZcrkeIxEIsnX7iy6VNrCpljPzxhjjH0uTp06hREjRnCByzRW4lZX0NfXh4uLCwICAtTaAwICcl1YuGnTptniT58+jQYNGuhk72vGGGOMFa9jx45h1apVxZ0G+4yUuCIXAMaPH49NmzbBz88PT548wbhx4/D27VuMGDECADBlyhT89NNPqvgRI0bgzZs3GD9+PJ48eQI/Pz/4+vpi4sSJxTUExhhjjDFWjErcdAUA6N27N2JiYjB37lyEhYWhZs2aOH78OOzt7QEAYWFhamvmOjo64vjx4xg3bhzWrFkDW1tbrFy5Uu0OQcYYY4wx9vUocTeeFRdtJjIzxhj7OvCNZ4wVHV3feFYipyswxhhjjDFWEFzkMsYYY3ngDz0ZK3y6fp9xkcsYY4zlImtXL5lMVsyZMPblk8vlAACRSDe3jHGRyxhjjOVCLBZDIpEgISGBr+YyVsgSExOhp6en+uOyoErk6gqMMcZYSWFhYYGQkBC8f/8eZmZmEIvFvFMlYzpEREhJSUFiYiJsbGx09v7iIpcxxhj7hKw7uKOjoxESElLM2TD2ZRIIBDA3N4eZmZnO+uQilzHGGMuDqakpTE1NIZPJoFAoijsdxr44YrFYZ9MUsnCRyxhjjGlILBbzdvGMfSb4xjPGGGOMMfbF4SKXMcYYY4x9cbjIZYwxxhhjXxwuchljjDHG2BeHi1zGGGOMMfbF4dUV/idrJ5vExMRizoQxxhhjjOUkq07TZAdCLnL/JykpCQBQvnz5Ys6EMcYYY4x9SlJSUp4bRwiIN+MGACiVSoSGhsLExKTItmtMTExE+fLl8e7dO9WOOl8SHt/n70sfI4/v8/elj5HH9/n70sdY1OMjIiQlJcHW1hZC4adn3fKV3P8RCoWws7MrlnNn7aTzpeLxff6+9DHy+D5/X/oYeXyfvy99jEU5Pk23/uUbzxhjjDHG2BeHi1zGGGOMMfbF4SK3GEkkEsyaNQsSiaS4UykUPL7P35c+Rh7f5+9LHyOP7/P3pY+xJI+PbzxjjDHGGGNfHL6SyxhjjDHGvjhc5DLGGGOMsS8OF7mMMcYYY+yLw0UuY4wxxhj74nCRW4h8fHzg6OgIqVQKFxcXXLp06ZPxFy5cgIuLC6RSKSpWrIh169YVUab5p80Yw8LC0K9fPzg5OUEoFGLs2LFFl2g+aTO+AwcOoG3btrC0tISpqSmaNm2KU6dOFWG22tNmfJcvX4arqyvKlCkDAwMDODs7Y8WKFUWYbf5o+z7McuXKFYhEItStW7dwEywgbcZ3/vx5CASCbI+nT58WYcba0/Z7mJGRgWnTpsHe3h4SiQSVKlWCn59fEWWrPW3G5+7unuP3sEaNGkWYsXa0/f7t2LEDderUgaGhIWxsbPDzzz8jJiamiLLNH23HuGbNGlSrVg0GBgZwcnLC1q1biyhT7V28eBGdO3eGra0tBAIB/v777zyPKTH1DLFCsXv3bhKLxbRx40YKDAykMWPGkJGREb158ybH+NevX5OhoSGNGTOGAgMDaePGjSQWi2nfvn1FnLnmtB1jUFAQjR49mrZs2UJ169alMWPGFG3CWtJ2fGPGjCEvLy+6efMmPX/+nKZMmUJisZj+/fffIs5cM9qO799//6WdO3fSo0ePKCgoiLZt20aGhoa0fv36Is5cc9qOMUt8fDxVrFiR2rVrR3Xq1CmaZPNB2/GdO3eOANCzZ88oLCxM9ZDL5UWcueby8z3s0qULNW7cmAICAigoKIhu3LhBV65cKcKsNaft+OLj49W+d+/evaPSpUvTrFmzijZxDWk7vkuXLpFQKKQ///yTXr9+TZcuXaIaNWpQt27dijhzzWk7Rh8fHzIxMaHdu3fTq1evaNeuXWRsbEyHDx8u4sw1c/z4cZo2bRrt37+fANDBgwc/GV+S6hkucgtJo0aNaMSIEWptzs7O5OnpmWP85MmTydnZWa1t+PDh1KRJk0LLsaC0HeN/ubm5lfgityDjy1K9enWaM2eOrlPTCV2M74cffqABAwboOjWdye8Ye/fuTdOnT6dZs2aV6CJX2/FlFblxcXFFkJ1uaDvGEydOkJmZGcXExBRFegVW0PfhwYMHSSAQUHBwcGGkV2Dajm/p0qVUsWJFtbaVK1eSnZ1doeVYUNqOsWnTpjRx4kS1tjFjxpCrq2uh5agrmhS5Jame4ekKhSAzMxN37txBu3bt1NrbtWuHq1ev5njMtWvXssW3b98et2/fhkwmK7Rc8ys/Y/yc6GJ8SqUSSUlJKF26dGGkWCC6GN/du3dx9epVuLm5FUaKBZbfMfr7++PVq1eYNWtWYadYIAX5HtarVw82NjZo3bo1zp07V5hpFkh+xnj48GE0aNAAS5YsQbly5VC1alVMnDgRaWlpRZGyVnTxPvT19UWbNm1gb29fGCkWSH7G16xZM7x//x7Hjx8HESEiIgL79u1Dx44diyJlreVnjBkZGZBKpWptBgYGuHnzZon8fa+tklTPcJFbCKKjo6FQKGBlZaXWbmVlhfDw8ByPCQ8PzzFeLpcjOjq60HLNr/yM8XOii/EtW7YMKSkp+PHHHwsjxQIpyPjs7OwgkUjQoEEDjBo1CkOHDi3MVPMtP2N88eIFPD09sWPHDohEoqJIM9/yMz4bGxts2LAB+/fvx4EDB+Dk5ITWrVvj4sWLRZGy1vIzxtevX+Py5ct49OgRDh48CG9vb+zbtw+jRo0qipS1UtD/Z8LCwnDixIkv6j3YrFkz7NixA71794a+vj6sra1hbm6OVatWFUXKWsvPGNu3b49Nmzbhzp07ICLcvn0bfn5+kMlkJfL3vbZKUj1Tsv8X/8wJBAK1r4koW1te8Tm1lyTajvFzk9/x7dq1C7Nnz8ahQ4dQtmzZwkqvwPIzvkuXLiE5ORnXr1+Hp6cnKleujL59+xZmmgWi6RgVCgX69euHOXPmoGrVqkWVXoFp8z10cnKCk5OT6uumTZvi3bt3+OOPP9CyZctCzbMgtBmjUqmEQCDAjh07YGZmBgBYvnw5evbsiTVr1sDAwKDQ89VWfv+f2bx5M8zNzdGtW7dCykw3tBlfYGAgRo8ejZkzZ6J9+/YICwvDpEmTMGLECPj6+hZFuvmizRhnzJiB8PBwNGnSBEQEKysruLu7Y8mSJdDT0yuKdAtdSaln+EpuIbCwsICenl62v+IiIyOz/XWTxdraOsd4kUiEMmXKFFqu+ZWfMX5OCjK+PXv2YMiQIfjrr7/Qpk2bwkwz3woyPkdHR9SqVQu//PILxo0bh9mzZxdipvmn7RiTkpJw+/Zt/PbbbxCJRBCJRJg7dy7u378PkUiEs2fPFlXqGtHVe7BJkyZ48eKFrtPTifyM0cbGBuXKlVMVuABQrVo1EBHev39fqPlqqyDfQyKCn58fBg4cCH19/cJMM9/yM75FixbB1dUVkyZNQu3atdG+fXv4+PjAz88PYWFhRZG2VvIzRgMDA/j5+SE1NRXBwcF4+/YtHBwcYGJiAgsLi6JIu1CVpHqGi9xCoK+vDxcXFwQEBKi1BwQEoFmzZjke07Rp02zxp0+fRoMGDSAWiwst1/zKzxg/J/kd365du+Du7o6dO3eW2DlkgO6+f0SEjIwMXaenE9qO0dTUFA8fPsS9e/dUjxEjRsDJyQn37t1D48aNiyp1jejqe3j37l3Y2NjoOj2dyM8YXV1dERoaiuTkZFXb8+fPIRQKYWdnV6j5aqsg38MLFy7g5cuXGDJkSGGmWCD5GV9qaiqEQvXSJOvqZtbVwJKkIN9DsVgMOzs76OnpYffu3ejUqVO2sX+OSlQ9U8Q3un01spYU8fX1pcDAQBo7diwZGRmp7oD19PSkgQMHquKzltwYN24cBQYGkq+v72ezhJimYyQiunv3Lt29e5dcXFyoX79+dPfuXXr8+HFxpJ8nbce3c+dOEolEtGbNGrUlfuLj44trCJ+k7fhWr15Nhw8fpufPn9Pz58/Jz8+PTE1Nadq0acU1hDzl52f0v0r66grajm/FihV08OBBev78OT169Ig8PT0JAO3fv7+4hpAnbceYlJREdnZ21LNnT3r8+DFduHCBqlSpQkOHDi2uIXxSfn9GBwwYQI0bNy7qdLWm7fj8/f1JJBKRj48PvXr1ii5fvkwNGjSgRo0aFdcQ8qTtGJ89e0bbtm2j58+f040bN6h3795UunRpCgoKKqYRfFpSUpLqdzcAWr58Od29e1e1RFpJrme4yC1Ea9asIXt7e9LX16f69evThQsXVM8NGjSI3Nzc1OLPnz9P9erVI319fXJwcKC1a9cWccba03aMALI97O3tizZpLWgzPjc3txzHN2jQoKJPXEPajG/lypVUo0YNMjQ0JFNTU6pXrx75+PiQQqEohsw1p+3P6H+V9CKXSLvxeXl5UaVKlUgqlVKpUqWoefPmdOzYsWLIWjvafg+fPHlCbdq0IQMDA7Kzs6Px48dTampqEWetOW3HFx8fTwYGBrRhw4YizjR/tB3fypUrqXr16mRgYEA2NjbUv39/ev/+fRFnrR1txhgYGEh169YlAwMDMjU1pa5du9LTp0+LIWvNZC09mNvvtpJczwiISuD1f8YYY4wxxgrg85/8wRhjjDHG2Ee4yGWMMcYYY18cLnIZY4wxxtgXh4tcxhhjjDH2xeEilzHGGGOMfXG4yGWMMcYYY18cLnIZY4wxxtgXh4tcxhhjjDH2xeEilzFWJAQCwScfrVq1yle/wcHBBTq+MHw8NqFQCHNzc7Ro0QKbNm1CUe7B4+7uDoFAgPPnzxfJcYUtp9fWzMwMTZo0wYoVKyCTyYo7RcZYCSEq7gQYY1+XQYMG5dju7OxcxJkUvqyxKhQKvHr1CleuXMHly5dx5swZ7Nq1q1hzc3BwwJs3b4q04Nal/762wcHBuHr1Km7cuIFjx47h5MmTEIkK9utt9uzZmDNnDvz9/eHu7q6DjBljRY239WWMFQmBQAAAOi+qgoOD4ejoCDc3txJz1TG3sQYEBOD777+HXC7HkSNH0KlTp0LPJSwsDAkJCahQoQIMDQ1V7XkVubkdV9xye21v3LiBVq1aIT09Hdu2bcOAAQMKdB4uchn7/PF0BcYYKyJt27bFwIEDAQB///13kZzTxsYGzs7OWheq+T2uuDRu3FhVjJ46dap4k2GMlQhc5DLGSpRLly7ht99+Q+3atVGqVCkYGBjA2dkZnp6eiI+P16qvU6dOoX379rCzs4NEIoGtrS2aN2+OOXPm5Bh/5MgRtG/fHmXKlIFUKkXVqlUxY8YMJCcn62BkH9SrVw8A8O7dO7X2bdu2oXnz5jA1NYWhoSFq166NRYsWIT09PVsfMpkM69evR6NGjWBhYQFDQ0M4ODigU6dO2L17t1rsx3Nrz58/D4FAgDdv3gBQn+Pq4OCQ63EymUz1uuT2fbh58yYEAgFcXV2zPVcUr22NGjUAAJGRkWrtRIRdu3ahT58+qFq1KoyMjGBiYoJGjRrBx8cHSqVSLd7BwUH1M/Lzzz+rvUYff1pw+fJl/PDDDyhbtiwkEgkcHBwwevRoREVF6WxcjLH84SKXMVaiTJo0CZs2bYK+vj6+/fZbtG7dGomJifDy8kLz5s01LorWrVuHDh064MKFC6hWrRp69OiBGjVqIDg4GLNnz84WP2HCBHTp0gUXL15EzZo10bFjR2RmZmL+/Plo1aoVUlJSdDK+pKQkAIBEIlG1DR8+HD/99BPu3LmDFi1aoGPHjggLC8PUqVPx7bffIi0tTa2PgQMHYsSIEQgKCkKzZs3QpUsXlC9fHpcuXcK6des+eX5ra2sMGjQIRkZGAD7Mbc169OzZM9fjxGIxevXqhYyMDOzfvz/HmJ07dwIA+vfvr9Ze1K9t2bJl1dozMjLQr18/nD59GmXLlkXnzp3RuHFjPH78GKNGjcLgwYPV4nv27Ik6deoAAFxdXdVeI2tra1XcypUr0bJlSxw5cgSVK1dGly5dYGBggFWrVqFx48YICwvTybgYY/lEjDFWBACQJv/lHDt2jGJjY9Xa0tPTadiwYQSA5syZo/ZcUFAQASA3Nze1dnt7ezI1NaWgoCC1dqVSSWfPnlVr27NnDwGgevXqqcVnZmaqzjtx4sS8B/k/uY1VqVRS06ZNCQBNmzaNiIj27dtHAKhcuXL04sULVWxCQgI1b96cANCkSZOyjbdhw4aUlpam1n9qaipdvXpVrW3QoEEEgM6dO6fWbm9v/8nvR07HXbx4kQDQt99+my1eoVCQjY0NiUQiioqKUrUX1WtLRNSyZUsCQNu3b1drl8lktH//fsrIyFBrj4yMpAYNGhAAunDhgtpzs2bNIgDk7++f47muXbtGQqGQ7O3t6f79+6p2pVJJc+fOJQDUs2dPjcfFGNM9LnIZY0UiqzjJ7REXF/fJ41NTU0kkElH9+vXV2nMrcg0MDKhOnToa5VanTh0CQE+fPs32XFpaGllbW5O5uTkpFAqN+vu4EJPL5fT8+XNyd3cnACSRSOjly5dE9P+Fma+vb7Z+Hjx4QAKBgExMTFQF2o0bNwgAjRkzRqNcdFnkKpVKsre3J6FQSCEhIWrxAQEBBIA6duyo1l7Yr61CoaCXL1/SiBEjCAB16dKFZDKZRn39N+/x48ertedV5Hbt2pUA0KlTp7I9p1QqqV69eiQUCtUKfsZY0eIlxBhjRSq3JcT09fVV/w4JCcGRI0fw9OlTJCYmquZM6uvr48WLFxqdx8XFBZcvX4anpyd++eUXVKpUKce4yMhI3L9/H9WqVYOTk1O256VSKRo0aICjR4/ixYsXOcbkJmslgP8yMTHBli1bUKlSJchkMly/fh0CgQD9+vXLFlurVi3Url0b9+/fx/3799GwYUM4OzvDyMgI/v7+qFGjBrp3744yZcponFNBCAQC9O3bF4sXL8bu3bsxfvx41XM5TVUo6td2yJAh2LBhA4TCnGfi3bt3D6dPn8abN2+QmpoKIlJNcdD05woAlEolzpw5AxMTE7Ru3TrH3FxdXXH37l3cuXMH7du317hvxpjucJHLGCtSmzdv/uTzy5cvx5QpU5CZmVmg86xZswbdunWDl5cXvLy8YGtrixYtWqBnz57o3r27qhDKugHryZMnORZO/xUdHa1VIZZV0AuFQpiamqJWrVro3r07SpUqBQCIiYlBZmYmrK2tIZVKc+zDwcEB9+/fR2hoKADA1NQUGzduxLBhwzBs2DAMHz4cTk5O+Oabb/DTTz+hSZMmGueXH/3798fixYuxY8cOVZGbkZGBAwcOwMjICF27dlXFFsVrm56ejnv37uHZs2fw9fVF06ZNMWTIELXYzMxMuLu7f3Jt4qxiVxMxMTGqueF5rccbHR2tcb+MMd3iIpcxVmJcv34dEyZMgJmZGTZs2IBWrVrB2tpadZOWra2txjfz1K5dG4GBgTh58iSOHz+OCxcuYM+ePdizZw+aN2+OM2fOQF9fHwqFAsCHJbPatWv3yT61vWKaV0GfJa8C8OOYvn37ok2bNjh06BBOnz6NCxcuYO3atVi7di0mTZqEJUuWaJWnNmrWrInatWvj33//xdOnT+Hs7Ixjx44hISEBAwYMUFtyrChf2yVLlsDDwwO///472rRpA3t7e9Vzy5cvx65du1CzZk0sXboU9evXR6lSpSAWi/H8+XM4OTlptX5z1rhMTEzQvXv3T8b+Nw/GWBEr7vkSjLGvAzS48Wzy5MkEgFatWpXtudTUVBIIBNn6yG1Obk4eP35MtWvXJgDk4+NDRETv3r1T3RilK5qMlejDzVf6+vokEAgoNTU1x5i6desSALp582au/SiVSjpx4gSZmpoSAHr8+LHqOV3Oyc3i5eVFAGjGjBlERNSjRw8CQCdOnFCLK+rXtl27dgSAfv75Z7X2Ro0aEQB6+PBhtmNOnDiR48/Pp+bkymQykkgkVLp06XyPgzFW+HgJMcZYiREXFwcAKF++fLbn9u7dW+Dd0qpXr45Ro0YBAB4+fAgAsLOzg5OTEx48eICgoKAC9a8tsViMJk2aqNZx/dijR49w//59mJiYqJa0yolAIECHDh3QsWNH1XF5yZoDLZfLtc67X79+EAgE2LlzJxITE3Hs2DGULVsWbdq0UYsr6tfWy8sLAoEA27ZtU02VAD79c/XXX3/l2NenXh+RSIRWrVohNjYWFy9e1EXqjLFCwEUuY6zEqFq1KgDA19cXMplM1R4YGAgPDw+N+0lNTcXKlSuzbVqgVCpx+vRpAECFChVU7dOnT4dCoUCPHj1yLBBfvXoFPz8/bYaisd9//x0AMGvWLLx+/VrVnpSUhN9++w1EhOHDh6uKrrt37+LAgQNqrw/woZC7ceMGAPWx5cbW1hYA8OzZM61ztrOzQ8uWLfHq1St4eHggPT0dvXv3znF+alG+tnXr1kXXrl0hl8vVpmxk/Vx9vIbwvn37sHXr1hz7yuv1mTp1KoRCIQYNGoTLly9nez40NBRr1qzJ1zgYYzpSzFeSGWNfCWjwEX50dDRZW1sTAHJ0dKQff/yR2rRpQ2KxmHr16pXjR+w5TVeIi4sjAKSvr09NmjShPn36UPfu3alChQoEgCpWrJhtLd6sqRJ6enrUoEED6tWrF7Vv356cnZ0JgMbLkWk61v/KWi/WwMCAOnbsSL169SJLS0sCQE2aNKGUlBRV7MGDBwkAmZmZUevWral///7UsWNH1VSFH374Qa3v3KYdLFu2jACQlZUV9enTh4YMGUIeHh55Hpdlw4YNakvAXb9+PdfxFeVre+/ePRIIBCSVSiksLIyIiC5cuEB6enoEgFxcXKhv376q9XEnTpyY43SFkJAQkkqlpKenRx06dKDBgwfTkCFD1JZCW7Vqlarf2rVrU48ePahjx45Us2ZN0tPTIzMzM43HxRjTPS5yGWNFQtPC7927d9SvXz8qV64cSaVSqlatGi1atIjkcrnGRa5MJqM1a9ZQ9+7dqVKlSmRoaEjm5uZUp04dmjdvXq5r8p45c4Z++OEHsra2JrFYTGXLlqX69evTpEmT6M6dOzof639t3bqVmjVrRsbGxiSVSqlGjRq0YMGCbHN1w8LCaP78+fTtt9+SnZ0d6evrk5WVFTVv3py2bNmSbY3Y3IpVmUxG06dPp0qVKpFYLCYAZG9vn+dxWeLi4kgikRAAqlSpUp7jK8rXtnv37tk20bh27Rp9++23VKpUKTIxMaFmzZrR/v37Pzmn+9SpU+Tq6krGxsaq8378ety+fZv69+9P5cuXJ7FYTKVLl6batWvTqFGj6Pz58xqPizGmewKiAk5yY4wxxhhjrIThObmMMcYYY+yLw0UuY4wxxhj74nCRyxhjjDHGvjhc5DLGGGOMsS8OF7mMMcYYY+yLw0UuY4wxxhj74nCRyxhjjDHGvjhc5DLGGGOMsS8OF7mMMcYYY+yLw0UuY4wxxhj74nCRyxhjjDHGvjhc5DLGGGOMsS/O/wE/Zh14Va+scAAAAABJRU5ErkJggg=="/>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stretch>
            <a:fillRect/>
          </a:stretch>
        </p:blipFill>
        <p:spPr>
          <a:xfrm>
            <a:off x="1761565" y="4515"/>
            <a:ext cx="8336788" cy="6638331"/>
          </a:xfrm>
          <a:prstGeom prst="rect">
            <a:avLst/>
          </a:prstGeom>
        </p:spPr>
      </p:pic>
    </p:spTree>
    <p:extLst>
      <p:ext uri="{BB962C8B-B14F-4D97-AF65-F5344CB8AC3E}">
        <p14:creationId xmlns:p14="http://schemas.microsoft.com/office/powerpoint/2010/main" val="21008649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766482" y="585216"/>
            <a:ext cx="10892118" cy="5724144"/>
          </a:xfrm>
        </p:spPr>
        <p:txBody>
          <a:bodyPr>
            <a:noAutofit/>
          </a:bodyPr>
          <a:lstStyle/>
          <a:p>
            <a:r>
              <a:rPr lang="en-US" sz="3600" dirty="0"/>
              <a:t>According to our evaluation metric, we can see that the </a:t>
            </a:r>
            <a:r>
              <a:rPr lang="en-US" sz="3600" dirty="0" smtClean="0"/>
              <a:t>SVC and naïve </a:t>
            </a:r>
            <a:r>
              <a:rPr lang="en-US" sz="3600" dirty="0" err="1" smtClean="0"/>
              <a:t>bayes</a:t>
            </a:r>
            <a:r>
              <a:rPr lang="en-US" sz="3600" dirty="0" smtClean="0"/>
              <a:t> works </a:t>
            </a:r>
            <a:r>
              <a:rPr lang="en-US" sz="3600" dirty="0"/>
              <a:t>the best as it gives us the highest recall. However, when we plot the ROC curves and calculate the AUC for all our models, we can see that SVC and XGB give us the highest AUCs.</a:t>
            </a:r>
          </a:p>
          <a:p>
            <a:r>
              <a:rPr lang="en-US" sz="3600" dirty="0"/>
              <a:t>Surprisingly, our stacked model does not perform very well. In fact, it has the lowest recall compared to all the base models.</a:t>
            </a:r>
          </a:p>
          <a:p>
            <a:r>
              <a:rPr lang="en-US" sz="3600" dirty="0"/>
              <a:t>To be short, as our primary aim is to identify bad loans to the best of our abilities, we should stick with the </a:t>
            </a:r>
            <a:r>
              <a:rPr lang="en-US" sz="3600" dirty="0" smtClean="0"/>
              <a:t>SVC </a:t>
            </a:r>
            <a:r>
              <a:rPr lang="en-US" sz="3600" dirty="0"/>
              <a:t>Classifier</a:t>
            </a:r>
            <a:r>
              <a:rPr lang="en-US" sz="3600" dirty="0" smtClean="0"/>
              <a:t>.</a:t>
            </a:r>
            <a:endParaRPr lang="en-US" sz="3600" dirty="0"/>
          </a:p>
        </p:txBody>
      </p:sp>
    </p:spTree>
    <p:extLst>
      <p:ext uri="{BB962C8B-B14F-4D97-AF65-F5344CB8AC3E}">
        <p14:creationId xmlns:p14="http://schemas.microsoft.com/office/powerpoint/2010/main" val="1706892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6023" y="0"/>
            <a:ext cx="10515600" cy="849721"/>
          </a:xfrm>
        </p:spPr>
        <p:txBody>
          <a:bodyPr/>
          <a:lstStyle/>
          <a:p>
            <a:pPr algn="ctr"/>
            <a:r>
              <a:rPr lang="en-IN" b="1" dirty="0" smtClean="0">
                <a:effectLst>
                  <a:outerShdw blurRad="38100" dist="38100" dir="2700000" algn="tl">
                    <a:srgbClr val="000000">
                      <a:alpha val="43137"/>
                    </a:srgbClr>
                  </a:outerShdw>
                </a:effectLst>
              </a:rPr>
              <a:t>Objective</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718458"/>
            <a:ext cx="12192000" cy="6139542"/>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oAutofit/>
          </a:bodyPr>
          <a:lstStyle/>
          <a:p>
            <a:r>
              <a:rPr lang="en-IN" sz="3300" dirty="0" smtClean="0">
                <a:ln w="0"/>
                <a:solidFill>
                  <a:schemeClr val="tx1"/>
                </a:solidFill>
                <a:effectLst>
                  <a:outerShdw blurRad="38100" dist="19050" dir="2700000" algn="tl" rotWithShape="0">
                    <a:schemeClr val="dk1">
                      <a:alpha val="40000"/>
                    </a:schemeClr>
                  </a:outerShdw>
                </a:effectLst>
              </a:rPr>
              <a:t>The </a:t>
            </a:r>
            <a:r>
              <a:rPr lang="en-IN" sz="3300" dirty="0">
                <a:ln w="0"/>
                <a:solidFill>
                  <a:schemeClr val="tx1"/>
                </a:solidFill>
                <a:effectLst>
                  <a:outerShdw blurRad="38100" dist="19050" dir="2700000" algn="tl" rotWithShape="0">
                    <a:schemeClr val="dk1">
                      <a:alpha val="40000"/>
                    </a:schemeClr>
                  </a:outerShdw>
                </a:effectLst>
              </a:rPr>
              <a:t>overarching objective of this comprehensive analysis is to harness the capabilities of machine learning algorithms to effectively and accurately predict credit risk. </a:t>
            </a:r>
            <a:endParaRPr lang="en-IN" sz="3300" dirty="0" smtClean="0">
              <a:ln w="0"/>
              <a:solidFill>
                <a:schemeClr val="tx1"/>
              </a:solidFill>
              <a:effectLst>
                <a:outerShdw blurRad="38100" dist="19050" dir="2700000" algn="tl" rotWithShape="0">
                  <a:schemeClr val="dk1">
                    <a:alpha val="40000"/>
                  </a:schemeClr>
                </a:outerShdw>
              </a:effectLst>
            </a:endParaRPr>
          </a:p>
          <a:p>
            <a:r>
              <a:rPr lang="en-IN" sz="3300" dirty="0" smtClean="0">
                <a:ln w="0"/>
                <a:solidFill>
                  <a:schemeClr val="tx1"/>
                </a:solidFill>
                <a:effectLst>
                  <a:outerShdw blurRad="38100" dist="19050" dir="2700000" algn="tl" rotWithShape="0">
                    <a:schemeClr val="dk1">
                      <a:alpha val="40000"/>
                    </a:schemeClr>
                  </a:outerShdw>
                </a:effectLst>
              </a:rPr>
              <a:t>Through </a:t>
            </a:r>
            <a:r>
              <a:rPr lang="en-IN" sz="3300" dirty="0">
                <a:ln w="0"/>
                <a:solidFill>
                  <a:schemeClr val="tx1"/>
                </a:solidFill>
                <a:effectLst>
                  <a:outerShdw blurRad="38100" dist="19050" dir="2700000" algn="tl" rotWithShape="0">
                    <a:schemeClr val="dk1">
                      <a:alpha val="40000"/>
                    </a:schemeClr>
                  </a:outerShdw>
                </a:effectLst>
              </a:rPr>
              <a:t>the utilization of advanced data analytics techniques and predictive modelling, we aim to develop a robust and precise system that can assess the creditworthiness of individuals, businesses, or entities. </a:t>
            </a:r>
            <a:endParaRPr lang="en-IN" sz="3300" dirty="0" smtClean="0">
              <a:ln w="0"/>
              <a:solidFill>
                <a:schemeClr val="tx1"/>
              </a:solidFill>
              <a:effectLst>
                <a:outerShdw blurRad="38100" dist="19050" dir="2700000" algn="tl" rotWithShape="0">
                  <a:schemeClr val="dk1">
                    <a:alpha val="40000"/>
                  </a:schemeClr>
                </a:outerShdw>
              </a:effectLst>
            </a:endParaRPr>
          </a:p>
          <a:p>
            <a:r>
              <a:rPr lang="en-IN" sz="3300" dirty="0" smtClean="0">
                <a:ln w="0"/>
                <a:solidFill>
                  <a:schemeClr val="tx1"/>
                </a:solidFill>
                <a:effectLst>
                  <a:outerShdw blurRad="38100" dist="19050" dir="2700000" algn="tl" rotWithShape="0">
                    <a:schemeClr val="dk1">
                      <a:alpha val="40000"/>
                    </a:schemeClr>
                  </a:outerShdw>
                </a:effectLst>
              </a:rPr>
              <a:t>By </a:t>
            </a:r>
            <a:r>
              <a:rPr lang="en-IN" sz="3300" dirty="0">
                <a:ln w="0"/>
                <a:solidFill>
                  <a:schemeClr val="tx1"/>
                </a:solidFill>
                <a:effectLst>
                  <a:outerShdw blurRad="38100" dist="19050" dir="2700000" algn="tl" rotWithShape="0">
                    <a:schemeClr val="dk1">
                      <a:alpha val="40000"/>
                    </a:schemeClr>
                  </a:outerShdw>
                </a:effectLst>
              </a:rPr>
              <a:t>leveraging historical data, relevant financial indicators, and other pertinent information, our endeavour seeks to enhance the decision-making process in the financial sector, ultimately aiding in the identification and mitigation of potential credit defaults, thereby promoting prudent lending practices and safeguarding financial stability</a:t>
            </a:r>
            <a:r>
              <a:rPr lang="en-IN" sz="3300" dirty="0" smtClean="0">
                <a:ln w="0"/>
                <a:solidFill>
                  <a:schemeClr val="tx1"/>
                </a:solidFill>
                <a:effectLst>
                  <a:outerShdw blurRad="38100" dist="19050" dir="2700000" algn="tl" rotWithShape="0">
                    <a:schemeClr val="dk1">
                      <a:alpha val="40000"/>
                    </a:schemeClr>
                  </a:outerShdw>
                </a:effectLst>
              </a:rPr>
              <a:t>.</a:t>
            </a:r>
            <a:endParaRPr lang="en-IN" sz="33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85360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rPr>
              <a:t>Challenges</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Many outliers in Savings and </a:t>
            </a:r>
            <a:endParaRPr lang="en-IN" dirty="0"/>
          </a:p>
        </p:txBody>
      </p:sp>
    </p:spTree>
    <p:extLst>
      <p:ext uri="{BB962C8B-B14F-4D97-AF65-F5344CB8AC3E}">
        <p14:creationId xmlns:p14="http://schemas.microsoft.com/office/powerpoint/2010/main" val="4237893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49086" y="169184"/>
            <a:ext cx="10515600" cy="679904"/>
          </a:xfrm>
        </p:spPr>
        <p:txBody>
          <a:bodyPr>
            <a:normAutofit fontScale="90000"/>
          </a:bodyPr>
          <a:lstStyle/>
          <a:p>
            <a:pPr algn="ctr"/>
            <a:r>
              <a:rPr lang="en-IN" b="1" dirty="0">
                <a:effectLst>
                  <a:outerShdw blurRad="38100" dist="38100" dir="2700000" algn="tl">
                    <a:srgbClr val="000000">
                      <a:alpha val="43137"/>
                    </a:srgbClr>
                  </a:outerShdw>
                </a:effectLst>
              </a:rPr>
              <a:t>Real World Impact</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849088"/>
            <a:ext cx="12192000" cy="5721529"/>
          </a:xfrm>
          <a:ln/>
        </p:spPr>
        <p:style>
          <a:lnRef idx="1">
            <a:schemeClr val="accent3"/>
          </a:lnRef>
          <a:fillRef idx="2">
            <a:schemeClr val="accent3"/>
          </a:fillRef>
          <a:effectRef idx="1">
            <a:schemeClr val="accent3"/>
          </a:effectRef>
          <a:fontRef idx="minor">
            <a:schemeClr val="dk1"/>
          </a:fontRef>
        </p:style>
        <p:txBody>
          <a:bodyPr>
            <a:normAutofit/>
          </a:bodyPr>
          <a:lstStyle/>
          <a:p>
            <a:pPr marL="173736" lvl="1" indent="0">
              <a:buNone/>
            </a:pPr>
            <a:r>
              <a:rPr lang="en-IN" sz="2800" dirty="0">
                <a:solidFill>
                  <a:schemeClr val="tx1"/>
                </a:solidFill>
              </a:rPr>
              <a:t>By harnessing the power of these advanced technologies, financial institutions can make more informed and precise lending decisions, reducing the likelihood of granting credit to high-risk borrowers and thus minimizing the potential for financial losses. </a:t>
            </a:r>
            <a:endParaRPr lang="en-IN" sz="2800" dirty="0" smtClean="0">
              <a:solidFill>
                <a:schemeClr val="tx1"/>
              </a:solidFill>
            </a:endParaRPr>
          </a:p>
          <a:p>
            <a:pPr marL="173736" lvl="1" indent="0">
              <a:buNone/>
            </a:pPr>
            <a:r>
              <a:rPr lang="en-IN" sz="2800" dirty="0" smtClean="0">
                <a:solidFill>
                  <a:schemeClr val="tx1"/>
                </a:solidFill>
              </a:rPr>
              <a:t>This </a:t>
            </a:r>
            <a:r>
              <a:rPr lang="en-IN" sz="2800" dirty="0">
                <a:solidFill>
                  <a:schemeClr val="tx1"/>
                </a:solidFill>
              </a:rPr>
              <a:t>not only safeguards the stability of these institutions but also promotes responsible lending practices, thereby protecting borrowers from excessive debt burdens and fostering a healthier financial ecosystem. </a:t>
            </a:r>
            <a:endParaRPr lang="en-IN" sz="2800" dirty="0" smtClean="0">
              <a:solidFill>
                <a:schemeClr val="tx1"/>
              </a:solidFill>
            </a:endParaRPr>
          </a:p>
          <a:p>
            <a:pPr marL="173736" lvl="1" indent="0">
              <a:buNone/>
            </a:pPr>
            <a:r>
              <a:rPr lang="en-IN" sz="2800" dirty="0" smtClean="0">
                <a:solidFill>
                  <a:schemeClr val="tx1"/>
                </a:solidFill>
              </a:rPr>
              <a:t>Furthermore</a:t>
            </a:r>
            <a:r>
              <a:rPr lang="en-IN" sz="2800" dirty="0">
                <a:solidFill>
                  <a:schemeClr val="tx1"/>
                </a:solidFill>
              </a:rPr>
              <a:t>, enhanced credit risk prediction can expand access to credit for deserving individuals and businesses, stimulating economic growth and financial inclusion. </a:t>
            </a:r>
            <a:endParaRPr lang="en-IN" sz="2800" dirty="0" smtClean="0">
              <a:solidFill>
                <a:schemeClr val="tx1"/>
              </a:solidFill>
            </a:endParaRPr>
          </a:p>
          <a:p>
            <a:pPr marL="173736" lvl="1" indent="0">
              <a:buNone/>
            </a:pPr>
            <a:r>
              <a:rPr lang="en-IN" sz="2800" dirty="0" smtClean="0">
                <a:solidFill>
                  <a:schemeClr val="tx1"/>
                </a:solidFill>
              </a:rPr>
              <a:t>Overall</a:t>
            </a:r>
            <a:r>
              <a:rPr lang="en-IN" sz="2800" dirty="0">
                <a:solidFill>
                  <a:schemeClr val="tx1"/>
                </a:solidFill>
              </a:rPr>
              <a:t>, the implementation of machine learning algorithms in credit risk assessment has the potential to significantly mitigate financial risks, promote economic stability, and improve financial well-being for both lenders and borrowers in the real world</a:t>
            </a:r>
            <a:r>
              <a:rPr lang="en-IN" sz="2800" dirty="0" smtClean="0">
                <a:solidFill>
                  <a:schemeClr val="tx1"/>
                </a:solidFill>
              </a:rPr>
              <a:t>.</a:t>
            </a:r>
            <a:endParaRPr lang="en-IN" sz="2800" dirty="0">
              <a:solidFill>
                <a:schemeClr val="tx1"/>
              </a:solidFill>
            </a:endParaRPr>
          </a:p>
        </p:txBody>
      </p:sp>
    </p:spTree>
    <p:extLst>
      <p:ext uri="{BB962C8B-B14F-4D97-AF65-F5344CB8AC3E}">
        <p14:creationId xmlns:p14="http://schemas.microsoft.com/office/powerpoint/2010/main" val="3694598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u="sng" dirty="0" smtClean="0">
                <a:effectLst>
                  <a:outerShdw blurRad="38100" dist="38100" dir="2700000" algn="tl">
                    <a:srgbClr val="000000">
                      <a:alpha val="43137"/>
                    </a:srgbClr>
                  </a:outerShdw>
                </a:effectLst>
              </a:rPr>
              <a:t>Dataset</a:t>
            </a:r>
            <a:endParaRPr lang="en-IN" sz="5400"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2455817"/>
            <a:ext cx="12192000" cy="3161212"/>
          </a:xfrm>
          <a:solidFill>
            <a:schemeClr val="accent1"/>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endParaRPr lang="en-IN" sz="4000" i="1" u="sng" dirty="0" smtClean="0">
              <a:ln w="0"/>
              <a:solidFill>
                <a:schemeClr val="tx1"/>
              </a:solidFill>
              <a:effectLst>
                <a:outerShdw blurRad="38100" dist="19050" dir="2700000" algn="tl" rotWithShape="0">
                  <a:schemeClr val="dk1">
                    <a:alpha val="40000"/>
                  </a:schemeClr>
                </a:outerShdw>
              </a:effectLst>
            </a:endParaRPr>
          </a:p>
          <a:p>
            <a:pPr marL="1271016" lvl="8" indent="0">
              <a:buNone/>
            </a:pPr>
            <a:r>
              <a:rPr lang="en-IN" sz="4000" b="1" i="1" dirty="0" smtClean="0">
                <a:ln w="0"/>
                <a:solidFill>
                  <a:schemeClr val="tx1"/>
                </a:solidFill>
                <a:effectLst>
                  <a:outerShdw blurRad="38100" dist="19050" dir="2700000" algn="tl" rotWithShape="0">
                    <a:schemeClr val="dk1">
                      <a:alpha val="40000"/>
                    </a:schemeClr>
                  </a:outerShdw>
                </a:effectLst>
              </a:rPr>
              <a:t>german_credit_data.csv</a:t>
            </a:r>
            <a:r>
              <a:rPr lang="en-IN" sz="4000" b="1" dirty="0" smtClean="0">
                <a:ln w="0"/>
                <a:solidFill>
                  <a:schemeClr val="tx1"/>
                </a:solidFill>
                <a:effectLst>
                  <a:outerShdw blurRad="38100" dist="19050" dir="2700000" algn="tl" rotWithShape="0">
                    <a:schemeClr val="dk1">
                      <a:alpha val="40000"/>
                    </a:schemeClr>
                  </a:outerShdw>
                </a:effectLst>
              </a:rPr>
              <a:t> </a:t>
            </a:r>
            <a:r>
              <a:rPr lang="en-IN" sz="4000" b="1" dirty="0">
                <a:ln w="0"/>
                <a:solidFill>
                  <a:schemeClr val="tx1"/>
                </a:solidFill>
                <a:effectLst>
                  <a:outerShdw blurRad="38100" dist="19050" dir="2700000" algn="tl" rotWithShape="0">
                    <a:schemeClr val="dk1">
                      <a:alpha val="40000"/>
                    </a:schemeClr>
                  </a:outerShdw>
                </a:effectLst>
              </a:rPr>
              <a:t>:</a:t>
            </a:r>
            <a:r>
              <a:rPr lang="en-IN" sz="4000" u="sng" dirty="0">
                <a:ln w="0"/>
                <a:solidFill>
                  <a:schemeClr val="tx1"/>
                </a:solidFill>
                <a:effectLst>
                  <a:outerShdw blurRad="38100" dist="19050" dir="2700000" algn="tl" rotWithShape="0">
                    <a:schemeClr val="dk1">
                      <a:alpha val="40000"/>
                    </a:schemeClr>
                  </a:outerShdw>
                </a:effectLst>
              </a:rPr>
              <a:t> </a:t>
            </a:r>
            <a:endParaRPr lang="en-IN" sz="4000" u="sng" dirty="0" smtClean="0">
              <a:ln w="0"/>
              <a:solidFill>
                <a:schemeClr val="tx1"/>
              </a:solidFill>
              <a:effectLst>
                <a:outerShdw blurRad="38100" dist="19050" dir="2700000" algn="tl" rotWithShape="0">
                  <a:schemeClr val="dk1">
                    <a:alpha val="40000"/>
                  </a:schemeClr>
                </a:outerShdw>
              </a:effectLst>
            </a:endParaRPr>
          </a:p>
          <a:p>
            <a:pPr marL="1271016" lvl="8" indent="0">
              <a:buNone/>
            </a:pPr>
            <a:r>
              <a:rPr lang="en-IN" sz="4000" dirty="0" smtClean="0">
                <a:ln w="0"/>
                <a:solidFill>
                  <a:schemeClr val="tx1"/>
                </a:solidFill>
                <a:effectLst>
                  <a:outerShdw blurRad="38100" dist="19050" dir="2700000" algn="tl" rotWithShape="0">
                    <a:schemeClr val="dk1">
                      <a:alpha val="40000"/>
                    </a:schemeClr>
                  </a:outerShdw>
                </a:effectLst>
              </a:rPr>
              <a:t>The </a:t>
            </a:r>
            <a:r>
              <a:rPr lang="en-IN" sz="4000" dirty="0">
                <a:ln w="0"/>
                <a:solidFill>
                  <a:schemeClr val="tx1"/>
                </a:solidFill>
                <a:effectLst>
                  <a:outerShdw blurRad="38100" dist="19050" dir="2700000" algn="tl" rotWithShape="0">
                    <a:schemeClr val="dk1">
                      <a:alpha val="40000"/>
                    </a:schemeClr>
                  </a:outerShdw>
                </a:effectLst>
              </a:rPr>
              <a:t>data set has historical data on default status of </a:t>
            </a:r>
            <a:endParaRPr lang="en-IN" sz="4000" dirty="0" smtClean="0">
              <a:ln w="0"/>
              <a:solidFill>
                <a:schemeClr val="tx1"/>
              </a:solidFill>
              <a:effectLst>
                <a:outerShdw blurRad="38100" dist="19050" dir="2700000" algn="tl" rotWithShape="0">
                  <a:schemeClr val="dk1">
                    <a:alpha val="40000"/>
                  </a:schemeClr>
                </a:outerShdw>
              </a:effectLst>
            </a:endParaRPr>
          </a:p>
          <a:p>
            <a:pPr marL="1271016" lvl="8" indent="0">
              <a:buNone/>
            </a:pPr>
            <a:r>
              <a:rPr lang="en-IN" sz="4000" dirty="0" smtClean="0">
                <a:ln w="0"/>
                <a:solidFill>
                  <a:schemeClr val="tx1"/>
                </a:solidFill>
                <a:effectLst>
                  <a:outerShdw blurRad="38100" dist="19050" dir="2700000" algn="tl" rotWithShape="0">
                    <a:schemeClr val="dk1">
                      <a:alpha val="40000"/>
                    </a:schemeClr>
                  </a:outerShdw>
                </a:effectLst>
              </a:rPr>
              <a:t>1000 </a:t>
            </a:r>
            <a:r>
              <a:rPr lang="en-IN" sz="4000" dirty="0">
                <a:ln w="0"/>
                <a:solidFill>
                  <a:schemeClr val="tx1"/>
                </a:solidFill>
                <a:effectLst>
                  <a:outerShdw blurRad="38100" dist="19050" dir="2700000" algn="tl" rotWithShape="0">
                    <a:schemeClr val="dk1">
                      <a:alpha val="40000"/>
                    </a:schemeClr>
                  </a:outerShdw>
                </a:effectLst>
              </a:rPr>
              <a:t>customers</a:t>
            </a:r>
          </a:p>
        </p:txBody>
      </p:sp>
    </p:spTree>
    <p:extLst>
      <p:ext uri="{BB962C8B-B14F-4D97-AF65-F5344CB8AC3E}">
        <p14:creationId xmlns:p14="http://schemas.microsoft.com/office/powerpoint/2010/main" val="365226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67286"/>
          </a:xfrm>
        </p:spPr>
        <p:txBody>
          <a:bodyPr/>
          <a:lstStyle/>
          <a:p>
            <a:r>
              <a:rPr lang="en-IN" b="1" u="sng" dirty="0" smtClean="0">
                <a:effectLst>
                  <a:outerShdw blurRad="38100" dist="38100" dir="2700000" algn="tl">
                    <a:srgbClr val="000000">
                      <a:alpha val="43137"/>
                    </a:srgbClr>
                  </a:outerShdw>
                </a:effectLst>
              </a:rPr>
              <a:t>Metric selection and Reasoning</a:t>
            </a:r>
            <a:endParaRPr lang="en-IN"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967286"/>
            <a:ext cx="12192000" cy="5747023"/>
          </a:xfrm>
          <a:ln>
            <a:noFill/>
          </a:ln>
        </p:spPr>
        <p:style>
          <a:lnRef idx="1">
            <a:schemeClr val="accent1"/>
          </a:lnRef>
          <a:fillRef idx="2">
            <a:schemeClr val="accent1"/>
          </a:fillRef>
          <a:effectRef idx="1">
            <a:schemeClr val="accent1"/>
          </a:effectRef>
          <a:fontRef idx="minor">
            <a:schemeClr val="dk1"/>
          </a:fontRef>
        </p:style>
        <p:txBody>
          <a:bodyPr>
            <a:noAutofit/>
          </a:bodyPr>
          <a:lstStyle/>
          <a:p>
            <a:pPr lvl="0"/>
            <a:r>
              <a:rPr lang="en-IN" sz="2800" b="1" dirty="0" smtClean="0"/>
              <a:t>Precision </a:t>
            </a:r>
            <a:r>
              <a:rPr lang="en-IN" sz="2800" b="1" dirty="0"/>
              <a:t>and Recall</a:t>
            </a:r>
            <a:r>
              <a:rPr lang="en-IN" sz="2800" dirty="0"/>
              <a:t>: Precision measures the proportion of true positive predictions out of all positive predictions, while recall measures the proportion of true positive predictions out of all actual positive cases. These metrics are particularly important if the business wants to balance the need to minimize false positives (approving bad loans) and false negatives (rejecting good loans).</a:t>
            </a:r>
          </a:p>
          <a:p>
            <a:pPr lvl="0"/>
            <a:r>
              <a:rPr lang="en-IN" sz="2800" b="1" dirty="0"/>
              <a:t>F1 Score</a:t>
            </a:r>
            <a:r>
              <a:rPr lang="en-IN" sz="2800" dirty="0"/>
              <a:t>: The F1 score is the harmonic mean of precision and recall and provides a balanced measure of a model's performance. It can be useful when there is an uneven distribution between positive and negative cases in the dataset.</a:t>
            </a:r>
          </a:p>
          <a:p>
            <a:pPr lvl="0"/>
            <a:r>
              <a:rPr lang="en-IN" sz="2800" b="1" dirty="0"/>
              <a:t>ROC Curve and AUC</a:t>
            </a:r>
            <a:r>
              <a:rPr lang="en-IN" sz="2800" dirty="0"/>
              <a:t>: Receiver Operating Characteristic (ROC) curve and Area Under the Curve (AUC) measure the model's ability to discriminate between good and bad credit risks across different decision thresholds. A high AUC indicates good model performance.</a:t>
            </a:r>
          </a:p>
          <a:p>
            <a:endParaRPr lang="en-IN" sz="2800" dirty="0"/>
          </a:p>
        </p:txBody>
      </p:sp>
    </p:spTree>
    <p:extLst>
      <p:ext uri="{BB962C8B-B14F-4D97-AF65-F5344CB8AC3E}">
        <p14:creationId xmlns:p14="http://schemas.microsoft.com/office/powerpoint/2010/main" val="3850149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0715"/>
          </a:xfrm>
        </p:spPr>
        <p:txBody>
          <a:bodyPr>
            <a:normAutofit fontScale="90000"/>
          </a:bodyPr>
          <a:lstStyle/>
          <a:p>
            <a:r>
              <a:rPr lang="en-IN" b="1" dirty="0">
                <a:effectLst>
                  <a:outerShdw blurRad="38100" dist="38100" dir="2700000" algn="tl">
                    <a:srgbClr val="000000">
                      <a:alpha val="43137"/>
                    </a:srgbClr>
                  </a:outerShdw>
                </a:effectLst>
              </a:rPr>
              <a:t>Solution Approach and Problem Type</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1358536"/>
            <a:ext cx="12191999" cy="5303521"/>
          </a:xfrm>
          <a:ln>
            <a:noFill/>
          </a:ln>
        </p:spPr>
        <p:style>
          <a:lnRef idx="1">
            <a:schemeClr val="accent1"/>
          </a:lnRef>
          <a:fillRef idx="2">
            <a:schemeClr val="accent1"/>
          </a:fillRef>
          <a:effectRef idx="1">
            <a:schemeClr val="accent1"/>
          </a:effectRef>
          <a:fontRef idx="minor">
            <a:schemeClr val="dk1"/>
          </a:fontRef>
        </p:style>
        <p:txBody>
          <a:bodyPr>
            <a:noAutofit/>
          </a:bodyPr>
          <a:lstStyle/>
          <a:p>
            <a:pPr marL="0" indent="0">
              <a:buNone/>
            </a:pPr>
            <a:r>
              <a:rPr lang="en-IN" sz="3200" dirty="0" smtClean="0"/>
              <a:t>There </a:t>
            </a:r>
            <a:r>
              <a:rPr lang="en-IN" sz="3200" dirty="0"/>
              <a:t>are multiple ways in which these are handled to name a few are : </a:t>
            </a:r>
            <a:endParaRPr lang="en-IN" sz="3200" dirty="0" smtClean="0"/>
          </a:p>
          <a:p>
            <a:pPr marL="0" indent="0">
              <a:buNone/>
            </a:pPr>
            <a:endParaRPr lang="en-IN" sz="3200" dirty="0"/>
          </a:p>
        </p:txBody>
      </p:sp>
      <p:sp>
        <p:nvSpPr>
          <p:cNvPr id="4" name="Rectangle 3"/>
          <p:cNvSpPr/>
          <p:nvPr/>
        </p:nvSpPr>
        <p:spPr>
          <a:xfrm>
            <a:off x="2420983" y="2202379"/>
            <a:ext cx="6096000" cy="4247317"/>
          </a:xfrm>
          <a:prstGeom prst="rect">
            <a:avLst/>
          </a:prstGeom>
        </p:spPr>
        <p:txBody>
          <a:bodyPr>
            <a:spAutoFit/>
          </a:bodyPr>
          <a:lstStyle/>
          <a:p>
            <a:pPr marL="1828800" lvl="3" indent="-457200">
              <a:buFont typeface="Courier New" panose="02070309020205020404" pitchFamily="49" charset="0"/>
              <a:buChar char="o"/>
            </a:pPr>
            <a:r>
              <a:rPr lang="en-IN" sz="3000" dirty="0"/>
              <a:t>Logical Regression</a:t>
            </a:r>
          </a:p>
          <a:p>
            <a:pPr marL="1828800" lvl="3" indent="-457200">
              <a:buFont typeface="Courier New" panose="02070309020205020404" pitchFamily="49" charset="0"/>
              <a:buChar char="o"/>
            </a:pPr>
            <a:r>
              <a:rPr lang="en-IN" sz="3000" dirty="0"/>
              <a:t>KNN (K </a:t>
            </a:r>
            <a:r>
              <a:rPr lang="en-IN" sz="3000" dirty="0" err="1"/>
              <a:t>Neighbors</a:t>
            </a:r>
            <a:r>
              <a:rPr lang="en-IN" sz="3000" dirty="0"/>
              <a:t> Classifier)</a:t>
            </a:r>
          </a:p>
          <a:p>
            <a:pPr marL="1828800" lvl="3" indent="-457200">
              <a:buFont typeface="Courier New" panose="02070309020205020404" pitchFamily="49" charset="0"/>
              <a:buChar char="o"/>
            </a:pPr>
            <a:r>
              <a:rPr lang="en-IN" sz="3000" dirty="0"/>
              <a:t>Random Forest Classifier</a:t>
            </a:r>
          </a:p>
          <a:p>
            <a:pPr marL="1828800" lvl="3" indent="-457200">
              <a:buFont typeface="Courier New" panose="02070309020205020404" pitchFamily="49" charset="0"/>
              <a:buChar char="o"/>
            </a:pPr>
            <a:r>
              <a:rPr lang="en-IN" sz="3000" dirty="0" err="1"/>
              <a:t>XGboost</a:t>
            </a:r>
            <a:r>
              <a:rPr lang="en-IN" sz="3000" dirty="0"/>
              <a:t> Classifier</a:t>
            </a:r>
          </a:p>
          <a:p>
            <a:pPr marL="1828800" lvl="3" indent="-457200">
              <a:buFont typeface="Courier New" panose="02070309020205020404" pitchFamily="49" charset="0"/>
              <a:buChar char="o"/>
            </a:pPr>
            <a:r>
              <a:rPr lang="en-IN" sz="3000" dirty="0"/>
              <a:t>SVC (Support Vector Classifier)</a:t>
            </a:r>
          </a:p>
          <a:p>
            <a:pPr marL="1828800" lvl="3" indent="-457200">
              <a:buFont typeface="Courier New" panose="02070309020205020404" pitchFamily="49" charset="0"/>
              <a:buChar char="o"/>
            </a:pPr>
            <a:r>
              <a:rPr lang="en-IN" sz="3000" dirty="0"/>
              <a:t>Decision Tree Classifier</a:t>
            </a:r>
          </a:p>
          <a:p>
            <a:pPr marL="1828800" lvl="3" indent="-457200">
              <a:buFont typeface="Courier New" panose="02070309020205020404" pitchFamily="49" charset="0"/>
              <a:buChar char="o"/>
            </a:pPr>
            <a:r>
              <a:rPr lang="en-IN" sz="3000" dirty="0"/>
              <a:t>Naïve Bayes</a:t>
            </a:r>
            <a:endParaRPr lang="en-IN" sz="3000" dirty="0"/>
          </a:p>
        </p:txBody>
      </p:sp>
    </p:spTree>
    <p:extLst>
      <p:ext uri="{BB962C8B-B14F-4D97-AF65-F5344CB8AC3E}">
        <p14:creationId xmlns:p14="http://schemas.microsoft.com/office/powerpoint/2010/main" val="2373733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18012" y="183399"/>
            <a:ext cx="11351622" cy="745218"/>
          </a:xfrm>
          <a:ln/>
        </p:spPr>
        <p:style>
          <a:lnRef idx="1">
            <a:schemeClr val="accent4"/>
          </a:lnRef>
          <a:fillRef idx="3">
            <a:schemeClr val="accent4"/>
          </a:fillRef>
          <a:effectRef idx="2">
            <a:schemeClr val="accent4"/>
          </a:effectRef>
          <a:fontRef idx="minor">
            <a:schemeClr val="lt1"/>
          </a:fontRef>
        </p:style>
        <p:txBody>
          <a:bodyPr/>
          <a:lstStyle/>
          <a:p>
            <a:pPr algn="ctr"/>
            <a:r>
              <a:rPr lang="en-IN" cap="none" spc="0" dirty="0">
                <a:ln w="0"/>
                <a:solidFill>
                  <a:schemeClr val="tx1"/>
                </a:solidFill>
                <a:effectLst>
                  <a:outerShdw blurRad="38100" dist="19050" dir="2700000" algn="tl" rotWithShape="0">
                    <a:schemeClr val="dk1">
                      <a:alpha val="40000"/>
                    </a:schemeClr>
                  </a:outerShdw>
                </a:effectLst>
              </a:rPr>
              <a:t>Libraries</a:t>
            </a:r>
          </a:p>
        </p:txBody>
      </p:sp>
      <p:sp>
        <p:nvSpPr>
          <p:cNvPr id="3" name="Content Placeholder 2"/>
          <p:cNvSpPr>
            <a:spLocks noGrp="1"/>
          </p:cNvSpPr>
          <p:nvPr>
            <p:ph idx="1"/>
          </p:nvPr>
        </p:nvSpPr>
        <p:spPr>
          <a:xfrm>
            <a:off x="3696788" y="1210514"/>
            <a:ext cx="5486401" cy="2878160"/>
          </a:xfr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ormAutofit/>
          </a:bodyPr>
          <a:lstStyle/>
          <a:p>
            <a:pPr marL="457200" lvl="1" indent="0">
              <a:buNone/>
            </a:pPr>
            <a:endParaRPr lang="en-IN" sz="1600" dirty="0" smtClean="0"/>
          </a:p>
          <a:p>
            <a:pPr marL="457200" lvl="1" indent="0">
              <a:buNone/>
            </a:pPr>
            <a:r>
              <a:rPr lang="en-IN" sz="2800" dirty="0" smtClean="0"/>
              <a:t>import </a:t>
            </a:r>
            <a:r>
              <a:rPr lang="en-IN" sz="2800" dirty="0" err="1"/>
              <a:t>numpy</a:t>
            </a:r>
            <a:r>
              <a:rPr lang="en-IN" sz="2800" dirty="0"/>
              <a:t> as np</a:t>
            </a:r>
          </a:p>
          <a:p>
            <a:pPr marL="457200" lvl="1" indent="0">
              <a:buNone/>
            </a:pPr>
            <a:r>
              <a:rPr lang="en-IN" sz="2800" dirty="0"/>
              <a:t>import pandas as </a:t>
            </a:r>
            <a:r>
              <a:rPr lang="en-IN" sz="2800" dirty="0" err="1"/>
              <a:t>pd</a:t>
            </a:r>
            <a:endParaRPr lang="en-IN" sz="2800" dirty="0"/>
          </a:p>
          <a:p>
            <a:pPr marL="457200" lvl="1" indent="0">
              <a:buNone/>
            </a:pPr>
            <a:r>
              <a:rPr lang="en-IN" sz="2800" dirty="0"/>
              <a:t>import </a:t>
            </a:r>
            <a:r>
              <a:rPr lang="en-IN" sz="2800" dirty="0" err="1"/>
              <a:t>matplotlib.pyplot</a:t>
            </a:r>
            <a:r>
              <a:rPr lang="en-IN" sz="2800" dirty="0"/>
              <a:t> as </a:t>
            </a:r>
            <a:r>
              <a:rPr lang="en-IN" sz="2800" dirty="0" err="1"/>
              <a:t>plt</a:t>
            </a:r>
            <a:endParaRPr lang="en-IN" sz="2800" dirty="0"/>
          </a:p>
          <a:p>
            <a:pPr marL="457200" lvl="1" indent="0">
              <a:buNone/>
            </a:pPr>
            <a:r>
              <a:rPr lang="en-IN" sz="2800" dirty="0"/>
              <a:t>import </a:t>
            </a:r>
            <a:r>
              <a:rPr lang="en-IN" sz="2800" dirty="0" err="1"/>
              <a:t>seaborn</a:t>
            </a:r>
            <a:r>
              <a:rPr lang="en-IN" sz="2800" dirty="0"/>
              <a:t> as </a:t>
            </a:r>
            <a:r>
              <a:rPr lang="en-IN" sz="2800" dirty="0" err="1"/>
              <a:t>sns</a:t>
            </a:r>
            <a:endParaRPr lang="en-IN" sz="2800" dirty="0"/>
          </a:p>
          <a:p>
            <a:pPr marL="457200" lvl="1" indent="0">
              <a:buNone/>
            </a:pPr>
            <a:r>
              <a:rPr lang="en-IN" sz="2800" dirty="0"/>
              <a:t>import </a:t>
            </a:r>
            <a:r>
              <a:rPr lang="en-IN" sz="2800" dirty="0" err="1"/>
              <a:t>missingno</a:t>
            </a:r>
            <a:r>
              <a:rPr lang="en-IN" sz="2800" dirty="0"/>
              <a:t> as </a:t>
            </a:r>
            <a:r>
              <a:rPr lang="en-IN" sz="2800" dirty="0" err="1" smtClean="0"/>
              <a:t>msno</a:t>
            </a:r>
            <a:endParaRPr lang="en-IN" sz="2800" dirty="0" smtClean="0"/>
          </a:p>
          <a:p>
            <a:pPr marL="0" indent="0">
              <a:buNone/>
            </a:pPr>
            <a:endParaRPr lang="en-IN" dirty="0"/>
          </a:p>
        </p:txBody>
      </p:sp>
      <p:sp>
        <p:nvSpPr>
          <p:cNvPr id="4" name="Rectangle 3"/>
          <p:cNvSpPr/>
          <p:nvPr/>
        </p:nvSpPr>
        <p:spPr>
          <a:xfrm>
            <a:off x="418012" y="4370571"/>
            <a:ext cx="11351621" cy="207441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lvl="2" algn="just">
              <a:lnSpc>
                <a:spcPct val="115000"/>
              </a:lnSpc>
            </a:pPr>
            <a:r>
              <a:rPr lang="en-IN" sz="2800" dirty="0">
                <a:ln w="0"/>
                <a:solidFill>
                  <a:schemeClr val="tx1"/>
                </a:solidFill>
                <a:effectLst>
                  <a:outerShdw blurRad="38100" dist="19050" dir="2700000" algn="tl" rotWithShape="0">
                    <a:schemeClr val="dk1">
                      <a:alpha val="40000"/>
                    </a:schemeClr>
                  </a:outerShdw>
                </a:effectLst>
              </a:rPr>
              <a:t>Description of these libraries are as follows:-</a:t>
            </a:r>
          </a:p>
          <a:p>
            <a:pPr marL="1257300" lvl="2" indent="-342900" algn="just">
              <a:lnSpc>
                <a:spcPct val="115000"/>
              </a:lnSpc>
              <a:buFont typeface="Courier New" panose="02070309020205020404" pitchFamily="49" charset="0"/>
              <a:buChar char="o"/>
            </a:pPr>
            <a:r>
              <a:rPr lang="en-IN" sz="2800" dirty="0" smtClean="0">
                <a:ln w="0"/>
                <a:solidFill>
                  <a:schemeClr val="tx1"/>
                </a:solidFill>
                <a:effectLst>
                  <a:outerShdw blurRad="38100" dist="19050" dir="2700000" algn="tl" rotWithShape="0">
                    <a:schemeClr val="dk1">
                      <a:alpha val="40000"/>
                    </a:schemeClr>
                  </a:outerShdw>
                </a:effectLst>
                <a:ea typeface="Arial" panose="020B0604020202020204" pitchFamily="34" charset="0"/>
                <a:cs typeface="Arial" panose="020B0604020202020204" pitchFamily="34" charset="0"/>
              </a:rPr>
              <a:t>Pandas </a:t>
            </a:r>
            <a:r>
              <a:rPr lang="en-IN" sz="2800" dirty="0">
                <a:ln w="0"/>
                <a:solidFill>
                  <a:schemeClr val="tx1"/>
                </a:solidFill>
                <a:effectLst>
                  <a:outerShdw blurRad="38100" dist="19050" dir="2700000" algn="tl" rotWithShape="0">
                    <a:schemeClr val="dk1">
                      <a:alpha val="40000"/>
                    </a:schemeClr>
                  </a:outerShdw>
                </a:effectLst>
                <a:ea typeface="Arial" panose="020B0604020202020204" pitchFamily="34" charset="0"/>
                <a:cs typeface="Arial" panose="020B0604020202020204" pitchFamily="34" charset="0"/>
              </a:rPr>
              <a:t>for </a:t>
            </a:r>
            <a:r>
              <a:rPr lang="en-IN" sz="2800" dirty="0" err="1">
                <a:ln w="0"/>
                <a:solidFill>
                  <a:schemeClr val="tx1"/>
                </a:solidFill>
                <a:effectLst>
                  <a:outerShdw blurRad="38100" dist="19050" dir="2700000" algn="tl" rotWithShape="0">
                    <a:schemeClr val="dk1">
                      <a:alpha val="40000"/>
                    </a:schemeClr>
                  </a:outerShdw>
                </a:effectLst>
                <a:ea typeface="Arial" panose="020B0604020202020204" pitchFamily="34" charset="0"/>
                <a:cs typeface="Arial" panose="020B0604020202020204" pitchFamily="34" charset="0"/>
              </a:rPr>
              <a:t>Dataframe</a:t>
            </a:r>
            <a:r>
              <a:rPr lang="en-IN" sz="2800" dirty="0">
                <a:ln w="0"/>
                <a:solidFill>
                  <a:schemeClr val="tx1"/>
                </a:solidFill>
                <a:effectLst>
                  <a:outerShdw blurRad="38100" dist="19050" dir="2700000" algn="tl" rotWithShape="0">
                    <a:schemeClr val="dk1">
                      <a:alpha val="40000"/>
                    </a:schemeClr>
                  </a:outerShdw>
                </a:effectLst>
                <a:ea typeface="Arial" panose="020B0604020202020204" pitchFamily="34" charset="0"/>
                <a:cs typeface="Arial" panose="020B0604020202020204" pitchFamily="34" charset="0"/>
              </a:rPr>
              <a:t> operations</a:t>
            </a:r>
            <a:endParaRPr lang="en-IN" sz="2800" u="none" strike="noStrike" dirty="0" smtClean="0">
              <a:ln w="0"/>
              <a:solidFill>
                <a:schemeClr val="tx1"/>
              </a:solidFill>
              <a:effectLst>
                <a:outerShdw blurRad="38100" dist="19050" dir="2700000" algn="tl" rotWithShape="0">
                  <a:schemeClr val="dk1">
                    <a:alpha val="40000"/>
                  </a:schemeClr>
                </a:outerShdw>
              </a:effectLst>
              <a:ea typeface="Arial" panose="020B0604020202020204" pitchFamily="34" charset="0"/>
              <a:cs typeface="Arial" panose="020B0604020202020204" pitchFamily="34" charset="0"/>
            </a:endParaRPr>
          </a:p>
          <a:p>
            <a:pPr marL="1257300" lvl="2" indent="-342900" algn="just">
              <a:lnSpc>
                <a:spcPct val="115000"/>
              </a:lnSpc>
              <a:buFont typeface="Courier New" panose="02070309020205020404" pitchFamily="49" charset="0"/>
              <a:buChar char="o"/>
            </a:pPr>
            <a:r>
              <a:rPr lang="en-IN" sz="2800" dirty="0" err="1">
                <a:ln w="0"/>
                <a:solidFill>
                  <a:schemeClr val="tx1"/>
                </a:solidFill>
                <a:effectLst>
                  <a:outerShdw blurRad="38100" dist="19050" dir="2700000" algn="tl" rotWithShape="0">
                    <a:schemeClr val="dk1">
                      <a:alpha val="40000"/>
                    </a:schemeClr>
                  </a:outerShdw>
                </a:effectLst>
                <a:ea typeface="Arial" panose="020B0604020202020204" pitchFamily="34" charset="0"/>
                <a:cs typeface="Arial" panose="020B0604020202020204" pitchFamily="34" charset="0"/>
              </a:rPr>
              <a:t>Numpy</a:t>
            </a:r>
            <a:r>
              <a:rPr lang="en-IN" sz="2800" dirty="0">
                <a:ln w="0"/>
                <a:solidFill>
                  <a:schemeClr val="tx1"/>
                </a:solidFill>
                <a:effectLst>
                  <a:outerShdw blurRad="38100" dist="19050" dir="2700000" algn="tl" rotWithShape="0">
                    <a:schemeClr val="dk1">
                      <a:alpha val="40000"/>
                    </a:schemeClr>
                  </a:outerShdw>
                </a:effectLst>
                <a:ea typeface="Arial" panose="020B0604020202020204" pitchFamily="34" charset="0"/>
                <a:cs typeface="Arial" panose="020B0604020202020204" pitchFamily="34" charset="0"/>
              </a:rPr>
              <a:t> for Numeric </a:t>
            </a:r>
            <a:r>
              <a:rPr lang="en-IN" sz="2800" dirty="0" smtClean="0">
                <a:ln w="0"/>
                <a:solidFill>
                  <a:schemeClr val="tx1"/>
                </a:solidFill>
                <a:effectLst>
                  <a:outerShdw blurRad="38100" dist="19050" dir="2700000" algn="tl" rotWithShape="0">
                    <a:schemeClr val="dk1">
                      <a:alpha val="40000"/>
                    </a:schemeClr>
                  </a:outerShdw>
                </a:effectLst>
                <a:ea typeface="Arial" panose="020B0604020202020204" pitchFamily="34" charset="0"/>
                <a:cs typeface="Arial" panose="020B0604020202020204" pitchFamily="34" charset="0"/>
              </a:rPr>
              <a:t>operations</a:t>
            </a:r>
          </a:p>
          <a:p>
            <a:pPr marL="1257300" lvl="2" indent="-342900" algn="just">
              <a:lnSpc>
                <a:spcPct val="115000"/>
              </a:lnSpc>
              <a:buFont typeface="Courier New" panose="02070309020205020404" pitchFamily="49" charset="0"/>
              <a:buChar char="o"/>
            </a:pPr>
            <a:r>
              <a:rPr lang="en-IN" sz="2800" dirty="0" err="1" smtClean="0">
                <a:ln w="0"/>
                <a:solidFill>
                  <a:schemeClr val="tx1"/>
                </a:solidFill>
                <a:effectLst>
                  <a:outerShdw blurRad="38100" dist="19050" dir="2700000" algn="tl" rotWithShape="0">
                    <a:schemeClr val="dk1">
                      <a:alpha val="40000"/>
                    </a:schemeClr>
                  </a:outerShdw>
                </a:effectLst>
                <a:cs typeface="Arial" panose="020B0604020202020204" pitchFamily="34" charset="0"/>
              </a:rPr>
              <a:t>Matplotlib</a:t>
            </a:r>
            <a:r>
              <a:rPr lang="en-IN" sz="2800" dirty="0" smtClean="0">
                <a:ln w="0"/>
                <a:solidFill>
                  <a:schemeClr val="tx1"/>
                </a:solidFill>
                <a:effectLst>
                  <a:outerShdw blurRad="38100" dist="19050" dir="2700000" algn="tl" rotWithShape="0">
                    <a:schemeClr val="dk1">
                      <a:alpha val="40000"/>
                    </a:schemeClr>
                  </a:outerShdw>
                </a:effectLst>
                <a:cs typeface="Arial" panose="020B0604020202020204" pitchFamily="34" charset="0"/>
              </a:rPr>
              <a:t>, </a:t>
            </a:r>
            <a:r>
              <a:rPr lang="en-IN" sz="2800" dirty="0" err="1" smtClean="0">
                <a:ln w="0"/>
                <a:solidFill>
                  <a:schemeClr val="tx1"/>
                </a:solidFill>
                <a:effectLst>
                  <a:outerShdw blurRad="38100" dist="19050" dir="2700000" algn="tl" rotWithShape="0">
                    <a:schemeClr val="dk1">
                      <a:alpha val="40000"/>
                    </a:schemeClr>
                  </a:outerShdw>
                </a:effectLst>
                <a:cs typeface="Arial" panose="020B0604020202020204" pitchFamily="34" charset="0"/>
              </a:rPr>
              <a:t>Seaborn</a:t>
            </a:r>
            <a:r>
              <a:rPr lang="en-IN" sz="2800" dirty="0" smtClean="0">
                <a:ln w="0"/>
                <a:solidFill>
                  <a:schemeClr val="tx1"/>
                </a:solidFill>
                <a:effectLst>
                  <a:outerShdw blurRad="38100" dist="19050" dir="2700000" algn="tl" rotWithShape="0">
                    <a:schemeClr val="dk1">
                      <a:alpha val="40000"/>
                    </a:schemeClr>
                  </a:outerShdw>
                </a:effectLst>
                <a:cs typeface="Arial" panose="020B0604020202020204" pitchFamily="34" charset="0"/>
              </a:rPr>
              <a:t> and </a:t>
            </a:r>
            <a:r>
              <a:rPr lang="en-IN" sz="2800" dirty="0" err="1" smtClean="0">
                <a:ln w="0"/>
                <a:solidFill>
                  <a:schemeClr val="tx1"/>
                </a:solidFill>
                <a:effectLst>
                  <a:outerShdw blurRad="38100" dist="19050" dir="2700000" algn="tl" rotWithShape="0">
                    <a:schemeClr val="dk1">
                      <a:alpha val="40000"/>
                    </a:schemeClr>
                  </a:outerShdw>
                </a:effectLst>
                <a:cs typeface="Arial" panose="020B0604020202020204" pitchFamily="34" charset="0"/>
              </a:rPr>
              <a:t>missingno</a:t>
            </a:r>
            <a:r>
              <a:rPr lang="en-IN" sz="2800" dirty="0" smtClean="0">
                <a:ln w="0"/>
                <a:solidFill>
                  <a:schemeClr val="tx1"/>
                </a:solidFill>
                <a:effectLst>
                  <a:outerShdw blurRad="38100" dist="19050" dir="2700000" algn="tl" rotWithShape="0">
                    <a:schemeClr val="dk1">
                      <a:alpha val="40000"/>
                    </a:schemeClr>
                  </a:outerShdw>
                </a:effectLst>
                <a:cs typeface="Arial" panose="020B0604020202020204" pitchFamily="34" charset="0"/>
              </a:rPr>
              <a:t> are </a:t>
            </a:r>
            <a:r>
              <a:rPr lang="en-IN" sz="2800" dirty="0">
                <a:ln w="0"/>
                <a:solidFill>
                  <a:schemeClr val="tx1"/>
                </a:solidFill>
                <a:effectLst>
                  <a:outerShdw blurRad="38100" dist="19050" dir="2700000" algn="tl" rotWithShape="0">
                    <a:schemeClr val="dk1">
                      <a:alpha val="40000"/>
                    </a:schemeClr>
                  </a:outerShdw>
                </a:effectLst>
                <a:cs typeface="Arial" panose="020B0604020202020204" pitchFamily="34" charset="0"/>
              </a:rPr>
              <a:t>Data Visualisation </a:t>
            </a:r>
            <a:r>
              <a:rPr lang="en-IN" sz="2800" dirty="0" smtClean="0">
                <a:ln w="0"/>
                <a:solidFill>
                  <a:schemeClr val="tx1"/>
                </a:solidFill>
                <a:effectLst>
                  <a:outerShdw blurRad="38100" dist="19050" dir="2700000" algn="tl" rotWithShape="0">
                    <a:schemeClr val="dk1">
                      <a:alpha val="40000"/>
                    </a:schemeClr>
                  </a:outerShdw>
                </a:effectLst>
                <a:cs typeface="Arial" panose="020B0604020202020204" pitchFamily="34" charset="0"/>
              </a:rPr>
              <a:t>libraries</a:t>
            </a:r>
            <a:endParaRPr lang="en-IN" sz="2800" dirty="0">
              <a:ln w="0"/>
              <a:solidFill>
                <a:schemeClr val="tx1"/>
              </a:solidFill>
              <a:effectLst>
                <a:outerShdw blurRad="38100" dist="19050" dir="2700000" algn="tl" rotWithShape="0">
                  <a:schemeClr val="dk1">
                    <a:alpha val="40000"/>
                  </a:schemeClr>
                </a:outerShdw>
              </a:effectLst>
              <a:cs typeface="Arial" panose="020B0604020202020204" pitchFamily="34" charset="0"/>
            </a:endParaRPr>
          </a:p>
        </p:txBody>
      </p:sp>
    </p:spTree>
    <p:extLst>
      <p:ext uri="{BB962C8B-B14F-4D97-AF65-F5344CB8AC3E}">
        <p14:creationId xmlns:p14="http://schemas.microsoft.com/office/powerpoint/2010/main" val="41639493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177</TotalTime>
  <Words>1329</Words>
  <Application>Microsoft Office PowerPoint</Application>
  <PresentationFormat>Widescreen</PresentationFormat>
  <Paragraphs>155</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Courier New</vt:lpstr>
      <vt:lpstr>Helvetica Neue</vt:lpstr>
      <vt:lpstr>Times New Roman</vt:lpstr>
      <vt:lpstr>Tw Cen MT</vt:lpstr>
      <vt:lpstr>Tw Cen MT Condensed</vt:lpstr>
      <vt:lpstr>Wingdings 3</vt:lpstr>
      <vt:lpstr>Integral</vt:lpstr>
      <vt:lpstr>Credit Risk Prediction</vt:lpstr>
      <vt:lpstr>Implement machine learning algorithm in order to predict the credit risk</vt:lpstr>
      <vt:lpstr>Objective</vt:lpstr>
      <vt:lpstr>Challenges</vt:lpstr>
      <vt:lpstr>Real World Impact</vt:lpstr>
      <vt:lpstr>Dataset</vt:lpstr>
      <vt:lpstr>Metric selection and Reasoning</vt:lpstr>
      <vt:lpstr>Solution Approach and Problem Type</vt:lpstr>
      <vt:lpstr>Libraries</vt:lpstr>
      <vt:lpstr>Finding NA and Null values</vt:lpstr>
      <vt:lpstr>PowerPoint Presentation</vt:lpstr>
      <vt:lpstr>So we replace null values with mean.</vt:lpstr>
      <vt:lpstr>Unique values</vt:lpstr>
      <vt:lpstr>Replacing Outliers with mean</vt:lpstr>
      <vt:lpstr>PowerPoint Presentation</vt:lpstr>
      <vt:lpstr>PowerPoint Presentation</vt:lpstr>
      <vt:lpstr>Visualisation</vt:lpstr>
      <vt:lpstr>Visualising item Housing with risk  (where 0-own, 1-rent, or 2-free)</vt:lpstr>
      <vt:lpstr>Visualising item Savings account with risk (Where :- [ 1.0- little, 2.0- Quit rich, 3.0- Rich, 4.0- Moderate]) :-</vt:lpstr>
      <vt:lpstr>Modeling</vt:lpstr>
      <vt:lpstr>Splitting the dataset in to train and test</vt:lpstr>
      <vt:lpstr>PowerPoint Presentation</vt:lpstr>
      <vt:lpstr>PowerPoint Presentation</vt:lpstr>
      <vt:lpstr>Creating  models</vt:lpstr>
      <vt:lpstr>PowerPoint Presentation</vt:lpstr>
      <vt:lpstr>So we get the highest accuracy score in SVc and Logistic regression</vt:lpstr>
      <vt:lpstr>After hyperparameter tuning we get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 Prediction</dc:title>
  <dc:creator>Sutuja</dc:creator>
  <cp:lastModifiedBy>Sutuja</cp:lastModifiedBy>
  <cp:revision>54</cp:revision>
  <dcterms:created xsi:type="dcterms:W3CDTF">2023-10-06T15:09:14Z</dcterms:created>
  <dcterms:modified xsi:type="dcterms:W3CDTF">2023-10-06T18:06:50Z</dcterms:modified>
</cp:coreProperties>
</file>