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7" r:id="rId4"/>
    <p:sldId id="258" r:id="rId5"/>
    <p:sldId id="261" r:id="rId6"/>
    <p:sldId id="259" r:id="rId7"/>
    <p:sldId id="260" r:id="rId8"/>
    <p:sldId id="262" r:id="rId9"/>
    <p:sldId id="268" r:id="rId10"/>
    <p:sldId id="264" r:id="rId11"/>
    <p:sldId id="266" r:id="rId12"/>
    <p:sldId id="267" r:id="rId13"/>
    <p:sldId id="265" r:id="rId14"/>
    <p:sldId id="269" r:id="rId15"/>
    <p:sldId id="270" r:id="rId16"/>
    <p:sldId id="271" r:id="rId17"/>
    <p:sldId id="273" r:id="rId18"/>
    <p:sldId id="280"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EAA0"/>
    <a:srgbClr val="E7AFC4"/>
    <a:srgbClr val="C676F2"/>
    <a:srgbClr val="F59DB0"/>
    <a:srgbClr val="E84876"/>
    <a:srgbClr val="EFCEFE"/>
    <a:srgbClr val="EFC5F7"/>
    <a:srgbClr val="E2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52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67841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77805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16128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1429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8C896A-27FB-48F9-9092-35158DDF242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27764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8C896A-27FB-48F9-9092-35158DDF242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53055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8C896A-27FB-48F9-9092-35158DDF242E}"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84369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8C896A-27FB-48F9-9092-35158DDF242E}"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9871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C896A-27FB-48F9-9092-35158DDF242E}"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70855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8C896A-27FB-48F9-9092-35158DDF242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45665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8C896A-27FB-48F9-9092-35158DDF242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166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EFCEFE"/>
            </a:gs>
            <a:gs pos="83000">
              <a:srgbClr val="E2C5FF"/>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C896A-27FB-48F9-9092-35158DDF242E}" type="datetimeFigureOut">
              <a:rPr lang="en-IN" smtClean="0"/>
              <a:t>30-11-2023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9C54C-E5ED-48FC-B745-283E46B4757D}" type="slidenum">
              <a:rPr lang="en-IN" smtClean="0"/>
              <a:t>‹#›</a:t>
            </a:fld>
            <a:endParaRPr lang="en-IN"/>
          </a:p>
        </p:txBody>
      </p:sp>
    </p:spTree>
    <p:extLst>
      <p:ext uri="{BB962C8B-B14F-4D97-AF65-F5344CB8AC3E}">
        <p14:creationId xmlns:p14="http://schemas.microsoft.com/office/powerpoint/2010/main" val="343280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3.gif"/><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rchive.ics.uci.edu/dataset/45/heart+disease"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481046"/>
            <a:ext cx="12192000" cy="7708212"/>
          </a:xfrm>
          <a:prstGeom prst="rect">
            <a:avLst/>
          </a:prstGeom>
        </p:spPr>
      </p:pic>
      <p:sp>
        <p:nvSpPr>
          <p:cNvPr id="2" name="Title 1"/>
          <p:cNvSpPr>
            <a:spLocks noGrp="1"/>
          </p:cNvSpPr>
          <p:nvPr>
            <p:ph type="ctrTitle"/>
          </p:nvPr>
        </p:nvSpPr>
        <p:spPr>
          <a:xfrm>
            <a:off x="1497106" y="954741"/>
            <a:ext cx="9327776" cy="4908176"/>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US" sz="16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Heart </a:t>
            </a:r>
            <a:r>
              <a:rPr lang="en-US" sz="16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r>
            <a:br>
              <a:rPr lang="en-US" sz="16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16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disease</a:t>
            </a:r>
            <a:endParaRPr lang="en-IN" sz="16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80318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2"/>
            <a:ext cx="12192000" cy="967286"/>
          </a:xfrm>
          <a:solidFill>
            <a:schemeClr val="accent1">
              <a:lumMod val="75000"/>
            </a:schemeClr>
          </a:solidFill>
        </p:spPr>
        <p:txBody>
          <a:bodyPr/>
          <a:lstStyle/>
          <a:p>
            <a:pPr algn="ctr"/>
            <a:r>
              <a:rPr lang="en-IN" b="1" u="sng" dirty="0" smtClean="0">
                <a:solidFill>
                  <a:schemeClr val="bg1"/>
                </a:solidFill>
                <a:effectLst>
                  <a:outerShdw blurRad="38100" dist="38100" dir="2700000" algn="tl">
                    <a:srgbClr val="000000">
                      <a:alpha val="43137"/>
                    </a:srgbClr>
                  </a:outerShdw>
                </a:effectLst>
              </a:rPr>
              <a:t>Metric selection and Reasoning</a:t>
            </a:r>
            <a:endParaRPr lang="en-IN" u="sng"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2294" y="967286"/>
            <a:ext cx="11999495" cy="5890714"/>
          </a:xfrm>
          <a:noFill/>
          <a:ln>
            <a:noFill/>
          </a:ln>
        </p:spPr>
        <p:style>
          <a:lnRef idx="1">
            <a:schemeClr val="accent1"/>
          </a:lnRef>
          <a:fillRef idx="2">
            <a:schemeClr val="accent1"/>
          </a:fillRef>
          <a:effectRef idx="1">
            <a:schemeClr val="accent1"/>
          </a:effectRef>
          <a:fontRef idx="minor">
            <a:schemeClr val="dk1"/>
          </a:fontRef>
        </p:style>
        <p:txBody>
          <a:bodyPr>
            <a:noAutofit/>
          </a:bodyPr>
          <a:lstStyle/>
          <a:p>
            <a:pPr lvl="0" algn="just"/>
            <a:endParaRPr lang="en-IN" sz="2800" dirty="0" smtClean="0">
              <a:ln w="0"/>
              <a:solidFill>
                <a:schemeClr val="tx1"/>
              </a:solidFill>
              <a:effectLst>
                <a:outerShdw blurRad="38100" dist="19050" dir="2700000" algn="tl" rotWithShape="0">
                  <a:schemeClr val="dk1">
                    <a:alpha val="40000"/>
                  </a:schemeClr>
                </a:outerShdw>
              </a:effectLst>
            </a:endParaRPr>
          </a:p>
          <a:p>
            <a:pPr lvl="0" algn="just"/>
            <a:r>
              <a:rPr lang="en-IN" sz="2800" b="1" dirty="0" smtClean="0">
                <a:ln w="0"/>
                <a:solidFill>
                  <a:schemeClr val="tx1"/>
                </a:solidFill>
                <a:effectLst>
                  <a:outerShdw blurRad="38100" dist="19050" dir="2700000" algn="tl" rotWithShape="0">
                    <a:schemeClr val="dk1">
                      <a:alpha val="40000"/>
                    </a:schemeClr>
                  </a:outerShdw>
                </a:effectLst>
              </a:rPr>
              <a:t>Precision </a:t>
            </a:r>
            <a:r>
              <a:rPr lang="en-IN" sz="2800" b="1" dirty="0">
                <a:ln w="0"/>
                <a:solidFill>
                  <a:schemeClr val="tx1"/>
                </a:solidFill>
                <a:effectLst>
                  <a:outerShdw blurRad="38100" dist="19050" dir="2700000" algn="tl" rotWithShape="0">
                    <a:schemeClr val="dk1">
                      <a:alpha val="40000"/>
                    </a:schemeClr>
                  </a:outerShdw>
                </a:effectLst>
              </a:rPr>
              <a:t>and Recall: </a:t>
            </a:r>
            <a:r>
              <a:rPr lang="en-IN" sz="2800" dirty="0">
                <a:ln w="0"/>
                <a:solidFill>
                  <a:schemeClr val="tx1"/>
                </a:solidFill>
                <a:effectLst>
                  <a:outerShdw blurRad="38100" dist="19050" dir="2700000" algn="tl" rotWithShape="0">
                    <a:schemeClr val="dk1">
                      <a:alpha val="40000"/>
                    </a:schemeClr>
                  </a:outerShdw>
                </a:effectLst>
              </a:rPr>
              <a:t>Precision measures the proportion of true positive predictions out of all positive predictions, while recall measures the proportion of true positive predictions out of all actual positive cases. These metrics are particularly important if the business wants to balance the need to minimize false positives (approving bad loans) and false negatives (rejecting good loans).</a:t>
            </a:r>
          </a:p>
          <a:p>
            <a:pPr lvl="0" algn="just"/>
            <a:r>
              <a:rPr lang="en-IN" sz="2800" b="1" dirty="0">
                <a:ln w="0"/>
                <a:solidFill>
                  <a:schemeClr val="tx1"/>
                </a:solidFill>
                <a:effectLst>
                  <a:outerShdw blurRad="38100" dist="19050" dir="2700000" algn="tl" rotWithShape="0">
                    <a:schemeClr val="dk1">
                      <a:alpha val="40000"/>
                    </a:schemeClr>
                  </a:outerShdw>
                </a:effectLst>
              </a:rPr>
              <a:t>F1 Score</a:t>
            </a:r>
            <a:r>
              <a:rPr lang="en-IN" sz="2800" dirty="0">
                <a:ln w="0"/>
                <a:solidFill>
                  <a:schemeClr val="tx1"/>
                </a:solidFill>
                <a:effectLst>
                  <a:outerShdw blurRad="38100" dist="19050" dir="2700000" algn="tl" rotWithShape="0">
                    <a:schemeClr val="dk1">
                      <a:alpha val="40000"/>
                    </a:schemeClr>
                  </a:outerShdw>
                </a:effectLst>
              </a:rPr>
              <a:t>: The F1 score is the harmonic mean of precision and recall and provides a balanced measure of a model's performance. It can be useful when there is an uneven distribution between positive and negative cases in the dataset.</a:t>
            </a:r>
          </a:p>
          <a:p>
            <a:pPr lvl="0" algn="just"/>
            <a:r>
              <a:rPr lang="en-IN" sz="2800" b="1" dirty="0">
                <a:ln w="0"/>
                <a:solidFill>
                  <a:schemeClr val="tx1"/>
                </a:solidFill>
                <a:effectLst>
                  <a:outerShdw blurRad="38100" dist="19050" dir="2700000" algn="tl" rotWithShape="0">
                    <a:schemeClr val="dk1">
                      <a:alpha val="40000"/>
                    </a:schemeClr>
                  </a:outerShdw>
                </a:effectLst>
              </a:rPr>
              <a:t>ROC Curve and AUC</a:t>
            </a:r>
            <a:r>
              <a:rPr lang="en-IN" sz="2800" dirty="0">
                <a:ln w="0"/>
                <a:solidFill>
                  <a:schemeClr val="tx1"/>
                </a:solidFill>
                <a:effectLst>
                  <a:outerShdw blurRad="38100" dist="19050" dir="2700000" algn="tl" rotWithShape="0">
                    <a:schemeClr val="dk1">
                      <a:alpha val="40000"/>
                    </a:schemeClr>
                  </a:outerShdw>
                </a:effectLst>
              </a:rPr>
              <a:t>: Receiver Operating Characteristic (ROC) curve and Area Under the Curve (AUC) measure the model's ability to discriminate between good and bad credit risks across different decision thresholds. A high AUC indicates good model performance.</a:t>
            </a:r>
          </a:p>
          <a:p>
            <a:pPr algn="just"/>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295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effectLst>
                  <a:outerShdw blurRad="38100" dist="38100" dir="2700000" algn="tl">
                    <a:srgbClr val="000000">
                      <a:alpha val="43137"/>
                    </a:srgbClr>
                  </a:outerShdw>
                </a:effectLst>
              </a:rPr>
              <a:t>Solution Approach and Problem Type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358536"/>
            <a:ext cx="12191999" cy="5303521"/>
          </a:xfrm>
          <a:ln>
            <a:noFill/>
          </a:ln>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3200" dirty="0" smtClean="0"/>
              <a:t>There </a:t>
            </a:r>
            <a:r>
              <a:rPr lang="en-IN" sz="3200" dirty="0"/>
              <a:t>are multiple ways in which these are handled to name a few are : </a:t>
            </a:r>
            <a:endParaRPr lang="en-IN" sz="3200" dirty="0" smtClean="0"/>
          </a:p>
          <a:p>
            <a:pPr marL="0" indent="0">
              <a:buNone/>
            </a:pPr>
            <a:endParaRPr lang="en-IN" sz="3200" dirty="0"/>
          </a:p>
        </p:txBody>
      </p:sp>
      <p:sp>
        <p:nvSpPr>
          <p:cNvPr id="4" name="Rectangle 3"/>
          <p:cNvSpPr/>
          <p:nvPr/>
        </p:nvSpPr>
        <p:spPr>
          <a:xfrm>
            <a:off x="2420983" y="2202379"/>
            <a:ext cx="6096000" cy="4247317"/>
          </a:xfrm>
          <a:prstGeom prst="rect">
            <a:avLst/>
          </a:prstGeom>
        </p:spPr>
        <p:txBody>
          <a:bodyPr>
            <a:spAutoFit/>
          </a:bodyPr>
          <a:lstStyle/>
          <a:p>
            <a:pPr marL="1828800" lvl="3" indent="-457200">
              <a:buFont typeface="Courier New" panose="02070309020205020404" pitchFamily="49" charset="0"/>
              <a:buChar char="o"/>
            </a:pPr>
            <a:r>
              <a:rPr lang="en-IN" sz="3000" dirty="0"/>
              <a:t>Logical Regression</a:t>
            </a:r>
          </a:p>
          <a:p>
            <a:pPr marL="1828800" lvl="3" indent="-457200">
              <a:buFont typeface="Courier New" panose="02070309020205020404" pitchFamily="49" charset="0"/>
              <a:buChar char="o"/>
            </a:pPr>
            <a:r>
              <a:rPr lang="en-IN" sz="3000" dirty="0"/>
              <a:t>KNN (K </a:t>
            </a:r>
            <a:r>
              <a:rPr lang="en-IN" sz="3000" dirty="0" err="1"/>
              <a:t>Neighbors</a:t>
            </a:r>
            <a:r>
              <a:rPr lang="en-IN" sz="3000" dirty="0"/>
              <a:t> Classifier)</a:t>
            </a:r>
          </a:p>
          <a:p>
            <a:pPr marL="1828800" lvl="3" indent="-457200">
              <a:buFont typeface="Courier New" panose="02070309020205020404" pitchFamily="49" charset="0"/>
              <a:buChar char="o"/>
            </a:pPr>
            <a:r>
              <a:rPr lang="en-IN" sz="3000" dirty="0"/>
              <a:t>Random Forest Classifier</a:t>
            </a:r>
          </a:p>
          <a:p>
            <a:pPr marL="1828800" lvl="3" indent="-457200">
              <a:buFont typeface="Courier New" panose="02070309020205020404" pitchFamily="49" charset="0"/>
              <a:buChar char="o"/>
            </a:pPr>
            <a:r>
              <a:rPr lang="en-IN" sz="3000" dirty="0" err="1"/>
              <a:t>XGboost</a:t>
            </a:r>
            <a:r>
              <a:rPr lang="en-IN" sz="3000" dirty="0"/>
              <a:t> Classifier</a:t>
            </a:r>
          </a:p>
          <a:p>
            <a:pPr marL="1828800" lvl="3" indent="-457200">
              <a:buFont typeface="Courier New" panose="02070309020205020404" pitchFamily="49" charset="0"/>
              <a:buChar char="o"/>
            </a:pPr>
            <a:r>
              <a:rPr lang="en-IN" sz="3000" dirty="0"/>
              <a:t>SVC (Support Vector Classifier)</a:t>
            </a:r>
          </a:p>
          <a:p>
            <a:pPr marL="1828800" lvl="3" indent="-457200">
              <a:buFont typeface="Courier New" panose="02070309020205020404" pitchFamily="49" charset="0"/>
              <a:buChar char="o"/>
            </a:pPr>
            <a:r>
              <a:rPr lang="en-IN" sz="3000" dirty="0"/>
              <a:t>Decision Tree Classifier</a:t>
            </a:r>
          </a:p>
          <a:p>
            <a:pPr marL="1828800" lvl="3" indent="-457200">
              <a:buFont typeface="Courier New" panose="02070309020205020404" pitchFamily="49" charset="0"/>
              <a:buChar char="o"/>
            </a:pPr>
            <a:r>
              <a:rPr lang="en-IN" sz="3000" dirty="0"/>
              <a:t>Naïve Bayes</a:t>
            </a:r>
          </a:p>
        </p:txBody>
      </p:sp>
    </p:spTree>
    <p:extLst>
      <p:ext uri="{BB962C8B-B14F-4D97-AF65-F5344CB8AC3E}">
        <p14:creationId xmlns:p14="http://schemas.microsoft.com/office/powerpoint/2010/main" val="1082249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28617"/>
          </a:xfrm>
          <a:ln/>
        </p:spPr>
        <p:style>
          <a:lnRef idx="1">
            <a:schemeClr val="dk1"/>
          </a:lnRef>
          <a:fillRef idx="3">
            <a:schemeClr val="dk1"/>
          </a:fillRef>
          <a:effectRef idx="2">
            <a:schemeClr val="dk1"/>
          </a:effectRef>
          <a:fontRef idx="minor">
            <a:schemeClr val="lt1"/>
          </a:fontRef>
        </p:style>
        <p:txBody>
          <a:bodyPr/>
          <a:lstStyle/>
          <a:p>
            <a:pPr algn="ctr"/>
            <a:r>
              <a:rPr lang="en-IN" b="1" dirty="0">
                <a:ln w="10160">
                  <a:noFill/>
                  <a:prstDash val="solid"/>
                </a:ln>
                <a:solidFill>
                  <a:srgbClr val="FFFFFF"/>
                </a:solidFill>
                <a:effectLst>
                  <a:outerShdw blurRad="38100" dist="22860" dir="5400000" algn="tl" rotWithShape="0">
                    <a:srgbClr val="000000">
                      <a:alpha val="30000"/>
                    </a:srgbClr>
                  </a:outerShdw>
                </a:effectLst>
              </a:rPr>
              <a:t>Libraries</a:t>
            </a:r>
          </a:p>
        </p:txBody>
      </p:sp>
      <p:sp>
        <p:nvSpPr>
          <p:cNvPr id="3" name="Content Placeholder 2"/>
          <p:cNvSpPr>
            <a:spLocks noGrp="1"/>
          </p:cNvSpPr>
          <p:nvPr>
            <p:ph idx="1"/>
          </p:nvPr>
        </p:nvSpPr>
        <p:spPr>
          <a:xfrm>
            <a:off x="3696788" y="1210514"/>
            <a:ext cx="5486401" cy="2878160"/>
          </a:xfrm>
          <a:solidFill>
            <a:schemeClr val="lt1">
              <a:alpha val="91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ormAutofit/>
          </a:bodyPr>
          <a:lstStyle/>
          <a:p>
            <a:pPr marL="457200" lvl="1" indent="0">
              <a:buNone/>
            </a:pPr>
            <a:endParaRPr lang="en-IN" sz="1600" b="1" dirty="0" smtClean="0"/>
          </a:p>
          <a:p>
            <a:pPr marL="457200" lvl="1" indent="0">
              <a:buNone/>
            </a:pPr>
            <a:r>
              <a:rPr lang="en-IN" sz="2800" b="1" dirty="0" smtClean="0"/>
              <a:t>import </a:t>
            </a:r>
            <a:r>
              <a:rPr lang="en-IN" sz="2800" b="1" dirty="0" err="1"/>
              <a:t>numpy</a:t>
            </a:r>
            <a:r>
              <a:rPr lang="en-IN" sz="2800" b="1" dirty="0"/>
              <a:t> as np</a:t>
            </a:r>
          </a:p>
          <a:p>
            <a:pPr marL="457200" lvl="1" indent="0">
              <a:buNone/>
            </a:pPr>
            <a:r>
              <a:rPr lang="en-IN" sz="2800" b="1" dirty="0"/>
              <a:t>import pandas as </a:t>
            </a:r>
            <a:r>
              <a:rPr lang="en-IN" sz="2800" b="1" dirty="0" err="1"/>
              <a:t>pd</a:t>
            </a:r>
            <a:endParaRPr lang="en-IN" sz="2800" b="1" dirty="0"/>
          </a:p>
          <a:p>
            <a:pPr marL="457200" lvl="1" indent="0">
              <a:buNone/>
            </a:pPr>
            <a:r>
              <a:rPr lang="en-IN" sz="2800" b="1" dirty="0"/>
              <a:t>import </a:t>
            </a:r>
            <a:r>
              <a:rPr lang="en-IN" sz="2800" b="1" dirty="0" err="1"/>
              <a:t>matplotlib.pyplot</a:t>
            </a:r>
            <a:r>
              <a:rPr lang="en-IN" sz="2800" b="1" dirty="0"/>
              <a:t> as </a:t>
            </a:r>
            <a:r>
              <a:rPr lang="en-IN" sz="2800" b="1" dirty="0" err="1"/>
              <a:t>plt</a:t>
            </a:r>
            <a:endParaRPr lang="en-IN" sz="2800" b="1" dirty="0"/>
          </a:p>
          <a:p>
            <a:pPr marL="457200" lvl="1" indent="0">
              <a:buNone/>
            </a:pPr>
            <a:r>
              <a:rPr lang="en-IN" sz="2800" b="1" dirty="0"/>
              <a:t>import </a:t>
            </a:r>
            <a:r>
              <a:rPr lang="en-IN" sz="2800" b="1" dirty="0" err="1"/>
              <a:t>seaborn</a:t>
            </a:r>
            <a:r>
              <a:rPr lang="en-IN" sz="2800" b="1" dirty="0"/>
              <a:t> as </a:t>
            </a:r>
            <a:r>
              <a:rPr lang="en-IN" sz="2800" b="1" dirty="0" err="1"/>
              <a:t>sns</a:t>
            </a:r>
            <a:endParaRPr lang="en-IN" sz="2800" b="1" dirty="0"/>
          </a:p>
          <a:p>
            <a:pPr marL="457200" lvl="1" indent="0">
              <a:buNone/>
            </a:pPr>
            <a:r>
              <a:rPr lang="en-IN" sz="2800" b="1" dirty="0"/>
              <a:t>import </a:t>
            </a:r>
            <a:r>
              <a:rPr lang="en-IN" sz="2800" b="1" dirty="0" err="1"/>
              <a:t>missingno</a:t>
            </a:r>
            <a:r>
              <a:rPr lang="en-IN" sz="2800" b="1" dirty="0"/>
              <a:t> as </a:t>
            </a:r>
            <a:r>
              <a:rPr lang="en-IN" sz="2800" b="1" dirty="0" err="1" smtClean="0"/>
              <a:t>msno</a:t>
            </a:r>
            <a:endParaRPr lang="en-IN" sz="2800" b="1" dirty="0" smtClean="0"/>
          </a:p>
          <a:p>
            <a:pPr marL="0" indent="0">
              <a:buNone/>
            </a:pPr>
            <a:endParaRPr lang="en-IN" b="1" dirty="0"/>
          </a:p>
        </p:txBody>
      </p:sp>
      <p:sp>
        <p:nvSpPr>
          <p:cNvPr id="4" name="Rectangle 3"/>
          <p:cNvSpPr/>
          <p:nvPr/>
        </p:nvSpPr>
        <p:spPr>
          <a:xfrm>
            <a:off x="0" y="4370571"/>
            <a:ext cx="12192000" cy="2074414"/>
          </a:xfrm>
          <a:prstGeom prst="rect">
            <a:avLst/>
          </a:prstGeom>
          <a:solidFill>
            <a:srgbClr val="F59DB0">
              <a:alpha val="92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lvl="4" algn="just">
              <a:lnSpc>
                <a:spcPct val="115000"/>
              </a:lnSpc>
            </a:pPr>
            <a:r>
              <a:rPr lang="en-IN" sz="2800" i="1" dirty="0">
                <a:ln w="0"/>
                <a:solidFill>
                  <a:schemeClr val="tx1"/>
                </a:solidFill>
                <a:effectLst>
                  <a:outerShdw blurRad="38100" dist="19050" dir="2700000" algn="tl" rotWithShape="0">
                    <a:schemeClr val="dk1">
                      <a:alpha val="40000"/>
                    </a:schemeClr>
                  </a:outerShdw>
                </a:effectLst>
              </a:rPr>
              <a:t>Description of these libraries are as follows:-</a:t>
            </a:r>
          </a:p>
          <a:p>
            <a:pPr marL="2171700" lvl="4" indent="-342900" algn="just">
              <a:lnSpc>
                <a:spcPct val="115000"/>
              </a:lnSpc>
              <a:buFont typeface="Courier New" panose="02070309020205020404" pitchFamily="49" charset="0"/>
              <a:buChar char="o"/>
            </a:pPr>
            <a:r>
              <a:rPr lang="en-IN" sz="2800" i="1"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Pandas </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for </a:t>
            </a:r>
            <a:r>
              <a:rPr lang="en-IN" sz="2800" i="1"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Dataframe</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operations</a:t>
            </a:r>
            <a:endParaRPr lang="en-IN" sz="2800" i="1" u="none" strike="noStrike"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endParaRPr>
          </a:p>
          <a:p>
            <a:pPr marL="2171700" lvl="4" indent="-342900" algn="just">
              <a:lnSpc>
                <a:spcPct val="115000"/>
              </a:lnSpc>
              <a:buFont typeface="Courier New" panose="02070309020205020404" pitchFamily="49" charset="0"/>
              <a:buChar char="o"/>
            </a:pPr>
            <a:r>
              <a:rPr lang="en-IN" sz="2800" i="1"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Numpy</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for Numeric </a:t>
            </a:r>
            <a:r>
              <a:rPr lang="en-IN" sz="2800" i="1"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operations</a:t>
            </a:r>
          </a:p>
          <a:p>
            <a:pPr marL="2171700" lvl="4" indent="-342900" algn="just">
              <a:lnSpc>
                <a:spcPct val="115000"/>
              </a:lnSpc>
              <a:buFont typeface="Courier New" panose="02070309020205020404" pitchFamily="49" charset="0"/>
              <a:buChar char="o"/>
            </a:pPr>
            <a:r>
              <a:rPr lang="en-IN" sz="2800" i="1"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Matplotlib</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t>
            </a:r>
            <a:r>
              <a:rPr lang="en-IN" sz="2800" i="1"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Seaborn</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and </a:t>
            </a:r>
            <a:r>
              <a:rPr lang="en-IN" sz="2800" i="1"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missingno</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are </a:t>
            </a:r>
            <a:r>
              <a:rPr lang="en-IN" sz="2800" i="1" dirty="0">
                <a:ln w="0"/>
                <a:solidFill>
                  <a:schemeClr val="tx1"/>
                </a:solidFill>
                <a:effectLst>
                  <a:outerShdw blurRad="38100" dist="19050" dir="2700000" algn="tl" rotWithShape="0">
                    <a:schemeClr val="dk1">
                      <a:alpha val="40000"/>
                    </a:schemeClr>
                  </a:outerShdw>
                </a:effectLst>
                <a:cs typeface="Arial" panose="020B0604020202020204" pitchFamily="34" charset="0"/>
              </a:rPr>
              <a:t>Data Visualisation </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libraries</a:t>
            </a:r>
            <a:endParaRPr lang="en-IN" sz="2800" i="1" dirty="0">
              <a:ln w="0"/>
              <a:solidFill>
                <a:schemeClr val="tx1"/>
              </a:solidFill>
              <a:effectLst>
                <a:outerShdw blurRad="38100" dist="19050" dir="2700000" algn="tl" rotWithShape="0">
                  <a:schemeClr val="dk1">
                    <a:alpha val="40000"/>
                  </a:schemeClr>
                </a:outerShdw>
              </a:effectLst>
              <a:cs typeface="Arial" panose="020B0604020202020204" pitchFamily="34" charset="0"/>
            </a:endParaRPr>
          </a:p>
        </p:txBody>
      </p:sp>
    </p:spTree>
    <p:extLst>
      <p:ext uri="{BB962C8B-B14F-4D97-AF65-F5344CB8AC3E}">
        <p14:creationId xmlns:p14="http://schemas.microsoft.com/office/powerpoint/2010/main" val="320445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5435" y="2339788"/>
            <a:ext cx="10515600" cy="2389935"/>
          </a:xfrm>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13800" dirty="0" smtClean="0">
                <a:effectLst>
                  <a:outerShdw blurRad="38100" dist="38100" dir="2700000" algn="tl">
                    <a:srgbClr val="000000">
                      <a:alpha val="43137"/>
                    </a:srgbClr>
                  </a:outerShdw>
                </a:effectLst>
              </a:rPr>
              <a:t>Visualization</a:t>
            </a:r>
            <a:endParaRPr lang="en-IN" sz="1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5381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7102"/>
            <a:ext cx="3427261" cy="4690969"/>
          </a:xfrm>
        </p:spPr>
        <p:txBody>
          <a:bodyPr>
            <a:normAutofit/>
          </a:bodyPr>
          <a:lstStyle/>
          <a:p>
            <a:pPr algn="ctr"/>
            <a:r>
              <a:rPr lang="en-IN" b="1" i="1" dirty="0" smtClean="0"/>
              <a:t>Resting </a:t>
            </a:r>
            <a:r>
              <a:rPr lang="en-IN" b="1" i="1" dirty="0"/>
              <a:t>electrocardiographic </a:t>
            </a:r>
            <a:r>
              <a:rPr lang="en-IN" b="1" i="1" dirty="0" smtClean="0"/>
              <a:t>results (</a:t>
            </a:r>
            <a:r>
              <a:rPr lang="en-IN" b="1" i="1" dirty="0" err="1" smtClean="0"/>
              <a:t>restecg</a:t>
            </a:r>
            <a:r>
              <a:rPr lang="en-IN" b="1" i="1" dirty="0"/>
              <a:t>)</a:t>
            </a:r>
            <a:br>
              <a:rPr lang="en-IN" b="1" i="1" dirty="0"/>
            </a:br>
            <a:r>
              <a:rPr lang="en-IN" b="1" i="1" dirty="0"/>
              <a:t>and </a:t>
            </a:r>
            <a:r>
              <a:rPr lang="en-IN" b="1" i="1" dirty="0" smtClean="0"/>
              <a:t>(target)</a:t>
            </a:r>
            <a:endParaRPr lang="en-IN" b="1" i="1"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427261" y="0"/>
            <a:ext cx="8759202" cy="6841359"/>
          </a:xfrm>
          <a:prstGeom prst="rect">
            <a:avLst/>
          </a:prstGeom>
        </p:spPr>
      </p:pic>
    </p:spTree>
    <p:extLst>
      <p:ext uri="{BB962C8B-B14F-4D97-AF65-F5344CB8AC3E}">
        <p14:creationId xmlns:p14="http://schemas.microsoft.com/office/powerpoint/2010/main" val="117777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10124" y="1"/>
            <a:ext cx="2881876" cy="6858000"/>
          </a:xfrm>
        </p:spPr>
        <p:txBody>
          <a:bodyPr>
            <a:normAutofit/>
          </a:bodyPr>
          <a:lstStyle/>
          <a:p>
            <a:pPr algn="ctr"/>
            <a:r>
              <a:rPr lang="en-US" b="1" i="1" dirty="0"/>
              <a:t>Count of resting blood </a:t>
            </a:r>
            <a:r>
              <a:rPr lang="en-US" b="1" i="1" dirty="0" smtClean="0"/>
              <a:t>pressure</a:t>
            </a:r>
            <a:br>
              <a:rPr lang="en-US" b="1" i="1" dirty="0" smtClean="0"/>
            </a:br>
            <a:r>
              <a:rPr lang="en-US" b="1" i="1" dirty="0" smtClean="0"/>
              <a:t>(</a:t>
            </a:r>
            <a:r>
              <a:rPr lang="en-US" b="1" i="1" dirty="0" err="1" smtClean="0"/>
              <a:t>trestbps</a:t>
            </a:r>
            <a:r>
              <a:rPr lang="en-US" b="1" i="1" dirty="0" smtClean="0"/>
              <a:t>) </a:t>
            </a:r>
            <a:endParaRPr lang="en-IN" b="1" i="1" dirty="0"/>
          </a:p>
        </p:txBody>
      </p:sp>
      <p:pic>
        <p:nvPicPr>
          <p:cNvPr id="5" name="Picture 4"/>
          <p:cNvPicPr>
            <a:picLocks noChangeAspect="1"/>
          </p:cNvPicPr>
          <p:nvPr/>
        </p:nvPicPr>
        <p:blipFill>
          <a:blip r:embed="rId2"/>
          <a:stretch>
            <a:fillRect/>
          </a:stretch>
        </p:blipFill>
        <p:spPr>
          <a:xfrm>
            <a:off x="4200" y="0"/>
            <a:ext cx="9305925" cy="6858000"/>
          </a:xfrm>
          <a:prstGeom prst="rect">
            <a:avLst/>
          </a:prstGeom>
        </p:spPr>
      </p:pic>
    </p:spTree>
    <p:extLst>
      <p:ext uri="{BB962C8B-B14F-4D97-AF65-F5344CB8AC3E}">
        <p14:creationId xmlns:p14="http://schemas.microsoft.com/office/powerpoint/2010/main" val="422785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16398" y="-45536"/>
            <a:ext cx="8759202" cy="6949070"/>
          </a:xfrm>
          <a:prstGeom prst="rect">
            <a:avLst/>
          </a:prstGeom>
        </p:spPr>
      </p:pic>
    </p:spTree>
    <p:extLst>
      <p:ext uri="{BB962C8B-B14F-4D97-AF65-F5344CB8AC3E}">
        <p14:creationId xmlns:p14="http://schemas.microsoft.com/office/powerpoint/2010/main" val="2279931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4906" y="2380129"/>
            <a:ext cx="6508376" cy="1936377"/>
          </a:xfrm>
          <a:solidFill>
            <a:srgbClr val="E84876">
              <a:alpha val="50000"/>
            </a:srgbClr>
          </a:solidFill>
          <a:ln>
            <a:noFill/>
          </a:ln>
        </p:spPr>
        <p:style>
          <a:lnRef idx="0">
            <a:scrgbClr r="0" g="0" b="0"/>
          </a:lnRef>
          <a:fillRef idx="0">
            <a:scrgbClr r="0" g="0" b="0"/>
          </a:fillRef>
          <a:effectRef idx="0">
            <a:scrgbClr r="0" g="0" b="0"/>
          </a:effectRef>
          <a:fontRef idx="minor">
            <a:schemeClr val="lt1"/>
          </a:fontRef>
        </p:style>
        <p:txBody>
          <a:bodyPr>
            <a:normAutofit/>
          </a:bodyPr>
          <a:lstStyle/>
          <a:p>
            <a:endParaRPr lang="en-IN" sz="9600" b="1" i="1" dirty="0">
              <a:effectLst>
                <a:outerShdw blurRad="38100" dist="38100" dir="2700000" algn="tl">
                  <a:srgbClr val="000000">
                    <a:alpha val="43137"/>
                  </a:srgbClr>
                </a:outerShdw>
              </a:effectLst>
            </a:endParaRPr>
          </a:p>
        </p:txBody>
      </p:sp>
      <p:sp>
        <p:nvSpPr>
          <p:cNvPr id="3" name="Rectangle 2"/>
          <p:cNvSpPr/>
          <p:nvPr/>
        </p:nvSpPr>
        <p:spPr>
          <a:xfrm>
            <a:off x="3184712" y="2558534"/>
            <a:ext cx="6064623" cy="15696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9600" b="1" i="1" dirty="0">
                <a:effectLst>
                  <a:outerShdw blurRad="38100" dist="38100" dir="2700000" algn="tl">
                    <a:srgbClr val="000000">
                      <a:alpha val="43137"/>
                    </a:srgbClr>
                  </a:outerShdw>
                </a:effectLst>
              </a:rPr>
              <a:t>Modeling</a:t>
            </a:r>
            <a:endParaRPr lang="en-IN" sz="9600" dirty="0"/>
          </a:p>
        </p:txBody>
      </p:sp>
    </p:spTree>
    <p:extLst>
      <p:ext uri="{BB962C8B-B14F-4D97-AF65-F5344CB8AC3E}">
        <p14:creationId xmlns:p14="http://schemas.microsoft.com/office/powerpoint/2010/main" val="1245417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i="1" dirty="0"/>
              <a:t>Standardize the </a:t>
            </a:r>
            <a:r>
              <a:rPr lang="en-IN" sz="6600" b="1" i="1" dirty="0" smtClean="0"/>
              <a:t>features</a:t>
            </a:r>
            <a:endParaRPr lang="en-IN" sz="6600" b="1" i="1" dirty="0"/>
          </a:p>
        </p:txBody>
      </p:sp>
      <p:sp>
        <p:nvSpPr>
          <p:cNvPr id="3" name="Content Placeholder 2"/>
          <p:cNvSpPr>
            <a:spLocks noGrp="1"/>
          </p:cNvSpPr>
          <p:nvPr>
            <p:ph idx="1"/>
          </p:nvPr>
        </p:nvSpPr>
        <p:spPr/>
        <p:txBody>
          <a:bodyPr>
            <a:normAutofit/>
          </a:bodyPr>
          <a:lstStyle/>
          <a:p>
            <a:pPr marL="0" indent="0">
              <a:buNone/>
            </a:pPr>
            <a:r>
              <a:rPr lang="en-IN" sz="3600" dirty="0"/>
              <a:t>from </a:t>
            </a:r>
            <a:r>
              <a:rPr lang="en-IN" sz="3600" dirty="0" err="1"/>
              <a:t>sklearn.preprocessing</a:t>
            </a:r>
            <a:r>
              <a:rPr lang="en-IN" sz="3600" dirty="0"/>
              <a:t> import </a:t>
            </a:r>
            <a:r>
              <a:rPr lang="en-IN" sz="3600" dirty="0" err="1"/>
              <a:t>StandardScaler</a:t>
            </a:r>
            <a:endParaRPr lang="en-IN" sz="3600" dirty="0"/>
          </a:p>
          <a:p>
            <a:pPr marL="0" indent="0">
              <a:buNone/>
            </a:pPr>
            <a:endParaRPr lang="en-IN" sz="3600" dirty="0"/>
          </a:p>
          <a:p>
            <a:pPr marL="0" indent="0">
              <a:buNone/>
            </a:pPr>
            <a:r>
              <a:rPr lang="en-IN" sz="3600" dirty="0"/>
              <a:t># Standardize the features (important for KNN)</a:t>
            </a:r>
          </a:p>
          <a:p>
            <a:pPr marL="0" indent="0">
              <a:buNone/>
            </a:pPr>
            <a:r>
              <a:rPr lang="en-IN" sz="3600" dirty="0"/>
              <a:t>scaler = </a:t>
            </a:r>
            <a:r>
              <a:rPr lang="en-IN" sz="3600" dirty="0" err="1"/>
              <a:t>StandardScaler</a:t>
            </a:r>
            <a:r>
              <a:rPr lang="en-IN" sz="3600" dirty="0"/>
              <a:t>()</a:t>
            </a:r>
          </a:p>
          <a:p>
            <a:pPr marL="0" indent="0">
              <a:buNone/>
            </a:pPr>
            <a:r>
              <a:rPr lang="en-IN" sz="3600" dirty="0" err="1"/>
              <a:t>X_train_scaled</a:t>
            </a:r>
            <a:r>
              <a:rPr lang="en-IN" sz="3600" dirty="0"/>
              <a:t> = </a:t>
            </a:r>
            <a:r>
              <a:rPr lang="en-IN" sz="3600" dirty="0" err="1"/>
              <a:t>scaler.fit_transform</a:t>
            </a:r>
            <a:r>
              <a:rPr lang="en-IN" sz="3600" dirty="0"/>
              <a:t>(</a:t>
            </a:r>
            <a:r>
              <a:rPr lang="en-IN" sz="3600" dirty="0" err="1"/>
              <a:t>X_train</a:t>
            </a:r>
            <a:r>
              <a:rPr lang="en-IN" sz="3600" dirty="0"/>
              <a:t>)</a:t>
            </a:r>
          </a:p>
          <a:p>
            <a:pPr marL="0" indent="0">
              <a:buNone/>
            </a:pPr>
            <a:r>
              <a:rPr lang="en-IN" sz="3600" dirty="0" err="1"/>
              <a:t>X_test_scaled</a:t>
            </a:r>
            <a:r>
              <a:rPr lang="en-IN" sz="3600" dirty="0"/>
              <a:t> = </a:t>
            </a:r>
            <a:r>
              <a:rPr lang="en-IN" sz="3600" dirty="0" err="1"/>
              <a:t>scaler.transform</a:t>
            </a:r>
            <a:r>
              <a:rPr lang="en-IN" sz="3600" dirty="0"/>
              <a:t>(</a:t>
            </a:r>
            <a:r>
              <a:rPr lang="en-IN" sz="3600" dirty="0" err="1"/>
              <a:t>X_test</a:t>
            </a:r>
            <a:r>
              <a:rPr lang="en-IN" sz="3600" dirty="0"/>
              <a:t>)</a:t>
            </a:r>
          </a:p>
        </p:txBody>
      </p:sp>
    </p:spTree>
    <p:extLst>
      <p:ext uri="{BB962C8B-B14F-4D97-AF65-F5344CB8AC3E}">
        <p14:creationId xmlns:p14="http://schemas.microsoft.com/office/powerpoint/2010/main" val="227656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 y="-5306"/>
            <a:ext cx="12191999" cy="1060383"/>
          </a:xfrm>
        </p:spPr>
        <p:txBody>
          <a:bodyPr>
            <a:normAutofit/>
          </a:bodyPr>
          <a:lstStyle/>
          <a:p>
            <a:pPr algn="ctr"/>
            <a:r>
              <a:rPr lang="en-US" dirty="0">
                <a:ln w="0"/>
                <a:effectLst>
                  <a:outerShdw blurRad="38100" dist="19050" dir="2700000" algn="tl" rotWithShape="0">
                    <a:schemeClr val="dk1">
                      <a:alpha val="40000"/>
                    </a:schemeClr>
                  </a:outerShdw>
                </a:effectLst>
              </a:rPr>
              <a:t>Splitting the dataset in to train and </a:t>
            </a:r>
            <a:r>
              <a:rPr lang="en-US" dirty="0" smtClean="0">
                <a:ln w="0"/>
                <a:effectLst>
                  <a:outerShdw blurRad="38100" dist="19050" dir="2700000" algn="tl" rotWithShape="0">
                    <a:schemeClr val="dk1">
                      <a:alpha val="40000"/>
                    </a:schemeClr>
                  </a:outerShdw>
                </a:effectLst>
              </a:rPr>
              <a:t>test</a:t>
            </a:r>
            <a:endParaRPr lang="en-IN"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086730" y="3218121"/>
            <a:ext cx="10037297" cy="3165232"/>
          </a:xfrm>
          <a:solidFill>
            <a:srgbClr val="F59DB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2800" b="1" i="1" dirty="0" smtClean="0">
                <a:solidFill>
                  <a:schemeClr val="tx1"/>
                </a:solidFill>
              </a:rPr>
              <a:t>Code snippet:</a:t>
            </a:r>
          </a:p>
          <a:p>
            <a:pPr marL="0" indent="0">
              <a:buNone/>
            </a:pPr>
            <a:r>
              <a:rPr lang="en-IN" i="1" dirty="0">
                <a:solidFill>
                  <a:schemeClr val="tx1"/>
                </a:solidFill>
              </a:rPr>
              <a:t>X = </a:t>
            </a:r>
            <a:r>
              <a:rPr lang="en-IN" i="1" dirty="0" err="1">
                <a:solidFill>
                  <a:schemeClr val="tx1"/>
                </a:solidFill>
              </a:rPr>
              <a:t>df.drop</a:t>
            </a:r>
            <a:r>
              <a:rPr lang="en-IN" i="1" dirty="0">
                <a:solidFill>
                  <a:schemeClr val="tx1"/>
                </a:solidFill>
              </a:rPr>
              <a:t>(['target'], axis=1).values</a:t>
            </a:r>
          </a:p>
          <a:p>
            <a:pPr marL="0" indent="0">
              <a:buNone/>
            </a:pPr>
            <a:r>
              <a:rPr lang="en-IN" i="1" dirty="0">
                <a:solidFill>
                  <a:schemeClr val="tx1"/>
                </a:solidFill>
              </a:rPr>
              <a:t>y = </a:t>
            </a:r>
            <a:r>
              <a:rPr lang="en-IN" i="1" dirty="0" err="1">
                <a:solidFill>
                  <a:schemeClr val="tx1"/>
                </a:solidFill>
              </a:rPr>
              <a:t>df</a:t>
            </a:r>
            <a:r>
              <a:rPr lang="en-IN" i="1" dirty="0">
                <a:solidFill>
                  <a:schemeClr val="tx1"/>
                </a:solidFill>
              </a:rPr>
              <a:t>['target'].values</a:t>
            </a:r>
          </a:p>
          <a:p>
            <a:pPr marL="0" indent="0">
              <a:buNone/>
            </a:pPr>
            <a:r>
              <a:rPr lang="en-IN" i="1" dirty="0" smtClean="0">
                <a:solidFill>
                  <a:schemeClr val="tx1"/>
                </a:solidFill>
              </a:rPr>
              <a:t># </a:t>
            </a:r>
            <a:r>
              <a:rPr lang="en-IN" i="1" dirty="0">
                <a:solidFill>
                  <a:schemeClr val="tx1"/>
                </a:solidFill>
              </a:rPr>
              <a:t>train-test split</a:t>
            </a:r>
          </a:p>
          <a:p>
            <a:pPr marL="0" indent="0">
              <a:buNone/>
            </a:pPr>
            <a:r>
              <a:rPr lang="en-IN" i="1" dirty="0" err="1">
                <a:solidFill>
                  <a:schemeClr val="tx1"/>
                </a:solidFill>
              </a:rPr>
              <a:t>X_train</a:t>
            </a:r>
            <a:r>
              <a:rPr lang="en-IN" i="1" dirty="0">
                <a:solidFill>
                  <a:schemeClr val="tx1"/>
                </a:solidFill>
              </a:rPr>
              <a:t>, </a:t>
            </a:r>
            <a:r>
              <a:rPr lang="en-IN" i="1" dirty="0" err="1">
                <a:solidFill>
                  <a:schemeClr val="tx1"/>
                </a:solidFill>
              </a:rPr>
              <a:t>X_test</a:t>
            </a:r>
            <a:r>
              <a:rPr lang="en-IN" i="1" dirty="0">
                <a:solidFill>
                  <a:schemeClr val="tx1"/>
                </a:solidFill>
              </a:rPr>
              <a:t>, </a:t>
            </a:r>
            <a:r>
              <a:rPr lang="en-IN" i="1" dirty="0" err="1">
                <a:solidFill>
                  <a:schemeClr val="tx1"/>
                </a:solidFill>
              </a:rPr>
              <a:t>y_train</a:t>
            </a:r>
            <a:r>
              <a:rPr lang="en-IN" i="1" dirty="0">
                <a:solidFill>
                  <a:schemeClr val="tx1"/>
                </a:solidFill>
              </a:rPr>
              <a:t>, </a:t>
            </a:r>
            <a:r>
              <a:rPr lang="en-IN" i="1" dirty="0" err="1">
                <a:solidFill>
                  <a:schemeClr val="tx1"/>
                </a:solidFill>
              </a:rPr>
              <a:t>y_test</a:t>
            </a:r>
            <a:r>
              <a:rPr lang="en-IN" i="1" dirty="0">
                <a:solidFill>
                  <a:schemeClr val="tx1"/>
                </a:solidFill>
              </a:rPr>
              <a:t> = </a:t>
            </a:r>
            <a:r>
              <a:rPr lang="en-IN" i="1" dirty="0" err="1">
                <a:solidFill>
                  <a:schemeClr val="tx1"/>
                </a:solidFill>
              </a:rPr>
              <a:t>train_test_split</a:t>
            </a:r>
            <a:r>
              <a:rPr lang="en-IN" i="1" dirty="0">
                <a:solidFill>
                  <a:schemeClr val="tx1"/>
                </a:solidFill>
              </a:rPr>
              <a:t>(X, y, </a:t>
            </a:r>
            <a:r>
              <a:rPr lang="en-IN" i="1" dirty="0" err="1">
                <a:solidFill>
                  <a:schemeClr val="tx1"/>
                </a:solidFill>
              </a:rPr>
              <a:t>test_size</a:t>
            </a:r>
            <a:r>
              <a:rPr lang="en-IN" i="1" dirty="0">
                <a:solidFill>
                  <a:schemeClr val="tx1"/>
                </a:solidFill>
              </a:rPr>
              <a:t> = 0.3, </a:t>
            </a:r>
            <a:r>
              <a:rPr lang="en-IN" i="1" dirty="0" err="1">
                <a:solidFill>
                  <a:schemeClr val="tx1"/>
                </a:solidFill>
              </a:rPr>
              <a:t>random_state</a:t>
            </a:r>
            <a:r>
              <a:rPr lang="en-IN" i="1" dirty="0">
                <a:solidFill>
                  <a:schemeClr val="tx1"/>
                </a:solidFill>
              </a:rPr>
              <a:t>=42)</a:t>
            </a:r>
            <a:endParaRPr lang="en-IN" sz="2800" i="1" dirty="0">
              <a:solidFill>
                <a:schemeClr val="tx1"/>
              </a:solidFill>
            </a:endParaRPr>
          </a:p>
        </p:txBody>
      </p:sp>
      <p:sp>
        <p:nvSpPr>
          <p:cNvPr id="4" name="Rectangle 3"/>
          <p:cNvSpPr/>
          <p:nvPr/>
        </p:nvSpPr>
        <p:spPr>
          <a:xfrm>
            <a:off x="1086730" y="1381448"/>
            <a:ext cx="10037297" cy="107721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3200" b="1" i="1" dirty="0">
                <a:solidFill>
                  <a:schemeClr val="tx1"/>
                </a:solidFill>
              </a:rPr>
              <a:t>Module used:</a:t>
            </a:r>
          </a:p>
          <a:p>
            <a:r>
              <a:rPr lang="en-IN" sz="3200" i="1" dirty="0">
                <a:solidFill>
                  <a:schemeClr val="tx1"/>
                </a:solidFill>
              </a:rPr>
              <a:t>from </a:t>
            </a:r>
            <a:r>
              <a:rPr lang="en-IN" sz="3200" i="1" dirty="0" err="1">
                <a:solidFill>
                  <a:schemeClr val="tx1"/>
                </a:solidFill>
              </a:rPr>
              <a:t>sklearn.model_selection</a:t>
            </a:r>
            <a:r>
              <a:rPr lang="en-IN" sz="3200" i="1" dirty="0">
                <a:solidFill>
                  <a:schemeClr val="tx1"/>
                </a:solidFill>
              </a:rPr>
              <a:t> import </a:t>
            </a:r>
            <a:r>
              <a:rPr lang="en-IN" sz="3200" i="1" dirty="0" err="1" smtClean="0">
                <a:solidFill>
                  <a:schemeClr val="tx1"/>
                </a:solidFill>
              </a:rPr>
              <a:t>train_test_split</a:t>
            </a:r>
            <a:endParaRPr lang="en-IN" sz="3200" i="1" dirty="0">
              <a:solidFill>
                <a:schemeClr val="tx1"/>
              </a:solidFill>
            </a:endParaRPr>
          </a:p>
        </p:txBody>
      </p:sp>
    </p:spTree>
    <p:extLst>
      <p:ext uri="{BB962C8B-B14F-4D97-AF65-F5344CB8AC3E}">
        <p14:creationId xmlns:p14="http://schemas.microsoft.com/office/powerpoint/2010/main" val="3521760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u="sng" dirty="0"/>
              <a:t>I</a:t>
            </a:r>
            <a:r>
              <a:rPr lang="en-US" b="1" u="sng" dirty="0" smtClean="0"/>
              <a:t>ntroduction</a:t>
            </a:r>
            <a:endParaRPr lang="en-IN" b="1" u="sng" dirty="0"/>
          </a:p>
        </p:txBody>
      </p:sp>
      <p:sp>
        <p:nvSpPr>
          <p:cNvPr id="3" name="Content Placeholder 2"/>
          <p:cNvSpPr>
            <a:spLocks noGrp="1"/>
          </p:cNvSpPr>
          <p:nvPr>
            <p:ph idx="1"/>
          </p:nvPr>
        </p:nvSpPr>
        <p:spPr>
          <a:xfrm>
            <a:off x="128336" y="1023520"/>
            <a:ext cx="11887201" cy="2778459"/>
          </a:xfrm>
        </p:spPr>
        <p:txBody>
          <a:bodyPr>
            <a:normAutofit lnSpcReduction="10000"/>
          </a:bodyPr>
          <a:lstStyle/>
          <a:p>
            <a:pPr marL="0" indent="0" algn="just">
              <a:buNone/>
            </a:pPr>
            <a:r>
              <a:rPr lang="en-US" dirty="0"/>
              <a:t>Heart disease, also known as cardiovascular disease, encompasses a range of conditions that affect the heart and blood vessels. It is a leading cause of morbidity and mortality worldwide. </a:t>
            </a:r>
            <a:endParaRPr lang="en-US" dirty="0" smtClean="0"/>
          </a:p>
          <a:p>
            <a:pPr marL="0" indent="0" algn="just">
              <a:buNone/>
            </a:pPr>
            <a:r>
              <a:rPr lang="en-US" dirty="0" smtClean="0"/>
              <a:t>The </a:t>
            </a:r>
            <a:r>
              <a:rPr lang="en-US" dirty="0"/>
              <a:t>two primary types of heart disease are ischemic heart disease (narrowing of the coronary arteries) and heart failure (inability of the heart to pump blood effectively). Other conditions include arrhythmias, </a:t>
            </a:r>
            <a:r>
              <a:rPr lang="en-US" dirty="0" err="1"/>
              <a:t>valvular</a:t>
            </a:r>
            <a:r>
              <a:rPr lang="en-US" dirty="0"/>
              <a:t> heart diseases, and congenital heart defects.</a:t>
            </a:r>
            <a:endParaRPr lang="en-IN" dirty="0"/>
          </a:p>
        </p:txBody>
      </p:sp>
      <p:sp>
        <p:nvSpPr>
          <p:cNvPr id="4" name="Rectangle 3"/>
          <p:cNvSpPr/>
          <p:nvPr/>
        </p:nvSpPr>
        <p:spPr>
          <a:xfrm>
            <a:off x="2533505" y="3801979"/>
            <a:ext cx="6400278" cy="2677656"/>
          </a:xfrm>
          <a:prstGeom prst="rect">
            <a:avLst/>
          </a:prstGeom>
        </p:spPr>
        <p:txBody>
          <a:bodyPr wrap="none">
            <a:spAutoFit/>
          </a:bodyPr>
          <a:lstStyle/>
          <a:p>
            <a:r>
              <a:rPr lang="en-US" sz="2400" dirty="0"/>
              <a:t>Significance of Early Detection and Classification:</a:t>
            </a:r>
            <a:endParaRPr lang="en-IN" sz="2400" dirty="0"/>
          </a:p>
          <a:p>
            <a:pPr marL="342900" indent="-342900">
              <a:buFont typeface="Arial" panose="020B0604020202020204" pitchFamily="34" charset="0"/>
              <a:buChar char="•"/>
            </a:pPr>
            <a:r>
              <a:rPr lang="en-IN" sz="2400" i="1" dirty="0" smtClean="0"/>
              <a:t>Early </a:t>
            </a:r>
            <a:r>
              <a:rPr lang="en-IN" sz="2400" i="1" dirty="0"/>
              <a:t>Intervention and </a:t>
            </a:r>
            <a:r>
              <a:rPr lang="en-IN" sz="2400" i="1" dirty="0" smtClean="0"/>
              <a:t>Treatment</a:t>
            </a:r>
          </a:p>
          <a:p>
            <a:pPr marL="342900" indent="-342900">
              <a:buFont typeface="Arial" panose="020B0604020202020204" pitchFamily="34" charset="0"/>
              <a:buChar char="•"/>
            </a:pPr>
            <a:r>
              <a:rPr lang="en-IN" sz="2400" i="1" dirty="0"/>
              <a:t>Preventing </a:t>
            </a:r>
            <a:r>
              <a:rPr lang="en-IN" sz="2400" i="1" dirty="0" smtClean="0"/>
              <a:t>Complications</a:t>
            </a:r>
          </a:p>
          <a:p>
            <a:pPr marL="342900" indent="-342900">
              <a:buFont typeface="Arial" panose="020B0604020202020204" pitchFamily="34" charset="0"/>
              <a:buChar char="•"/>
            </a:pPr>
            <a:r>
              <a:rPr lang="en-US" sz="2400" i="1" dirty="0"/>
              <a:t>Risk Stratification and Personalized </a:t>
            </a:r>
            <a:r>
              <a:rPr lang="en-US" sz="2400" i="1" dirty="0" smtClean="0"/>
              <a:t>Treatment</a:t>
            </a:r>
          </a:p>
          <a:p>
            <a:pPr marL="342900" indent="-342900">
              <a:buFont typeface="Arial" panose="020B0604020202020204" pitchFamily="34" charset="0"/>
              <a:buChar char="•"/>
            </a:pPr>
            <a:r>
              <a:rPr lang="en-IN" sz="2400" i="1" dirty="0"/>
              <a:t>Reducing Healthcare </a:t>
            </a:r>
            <a:r>
              <a:rPr lang="en-IN" sz="2400" i="1" dirty="0" smtClean="0"/>
              <a:t>Costs</a:t>
            </a:r>
          </a:p>
          <a:p>
            <a:pPr marL="342900" indent="-342900">
              <a:buFont typeface="Arial" panose="020B0604020202020204" pitchFamily="34" charset="0"/>
              <a:buChar char="•"/>
            </a:pPr>
            <a:r>
              <a:rPr lang="en-IN" sz="2400" i="1" dirty="0"/>
              <a:t>Patient Education and Lifestyle </a:t>
            </a:r>
            <a:r>
              <a:rPr lang="en-IN" sz="2400" i="1" dirty="0" smtClean="0"/>
              <a:t>Modifications</a:t>
            </a:r>
          </a:p>
          <a:p>
            <a:pPr marL="342900" indent="-342900">
              <a:buFont typeface="Arial" panose="020B0604020202020204" pitchFamily="34" charset="0"/>
              <a:buChar char="•"/>
            </a:pPr>
            <a:r>
              <a:rPr lang="en-IN" sz="2400" i="1" dirty="0"/>
              <a:t>Monitoring and Follow-up</a:t>
            </a:r>
            <a:endParaRPr lang="en-IN" sz="2400" i="1" dirty="0"/>
          </a:p>
        </p:txBody>
      </p:sp>
    </p:spTree>
    <p:extLst>
      <p:ext uri="{BB962C8B-B14F-4D97-AF65-F5344CB8AC3E}">
        <p14:creationId xmlns:p14="http://schemas.microsoft.com/office/powerpoint/2010/main" val="393328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1508" y="478302"/>
            <a:ext cx="6752492" cy="5632311"/>
          </a:xfrm>
          <a:prstGeom prst="rect">
            <a:avLst/>
          </a:prstGeom>
        </p:spPr>
        <p:txBody>
          <a:bodyPr wrap="square">
            <a:spAutoFit/>
          </a:bodyPr>
          <a:lstStyle/>
          <a:p>
            <a:r>
              <a:rPr lang="en-IN" sz="4000" b="1" dirty="0">
                <a:solidFill>
                  <a:srgbClr val="000000"/>
                </a:solidFill>
                <a:latin typeface="Helvetica Neue"/>
              </a:rPr>
              <a:t>Models used to predict :</a:t>
            </a:r>
          </a:p>
          <a:p>
            <a:r>
              <a:rPr lang="en-IN" sz="4000" dirty="0">
                <a:solidFill>
                  <a:srgbClr val="000000"/>
                </a:solidFill>
                <a:latin typeface="Helvetica Neue"/>
              </a:rPr>
              <a:t>1.LogisticRegression</a:t>
            </a:r>
          </a:p>
          <a:p>
            <a:r>
              <a:rPr lang="en-IN" sz="4000" dirty="0">
                <a:solidFill>
                  <a:srgbClr val="000000"/>
                </a:solidFill>
                <a:latin typeface="Helvetica Neue"/>
              </a:rPr>
              <a:t>2.KNeighborsClassifier</a:t>
            </a:r>
          </a:p>
          <a:p>
            <a:r>
              <a:rPr lang="en-IN" sz="4000" dirty="0">
                <a:solidFill>
                  <a:srgbClr val="000000"/>
                </a:solidFill>
                <a:latin typeface="Helvetica Neue"/>
              </a:rPr>
              <a:t>3.DecisionTreeClassifier</a:t>
            </a:r>
          </a:p>
          <a:p>
            <a:r>
              <a:rPr lang="en-IN" sz="4000" dirty="0">
                <a:solidFill>
                  <a:srgbClr val="000000"/>
                </a:solidFill>
                <a:latin typeface="Helvetica Neue"/>
              </a:rPr>
              <a:t>4.RandomForest Classifier</a:t>
            </a:r>
          </a:p>
          <a:p>
            <a:r>
              <a:rPr lang="en-IN" sz="4000" dirty="0">
                <a:solidFill>
                  <a:srgbClr val="000000"/>
                </a:solidFill>
                <a:latin typeface="Helvetica Neue"/>
              </a:rPr>
              <a:t>5.Support Vector Classification (SVC)</a:t>
            </a:r>
          </a:p>
          <a:p>
            <a:r>
              <a:rPr lang="en-IN" sz="4000" dirty="0">
                <a:solidFill>
                  <a:srgbClr val="000000"/>
                </a:solidFill>
                <a:latin typeface="Helvetica Neue"/>
              </a:rPr>
              <a:t>6.Naive Bayes</a:t>
            </a:r>
          </a:p>
          <a:p>
            <a:r>
              <a:rPr lang="en-IN" sz="4000" dirty="0">
                <a:solidFill>
                  <a:srgbClr val="000000"/>
                </a:solidFill>
                <a:latin typeface="Helvetica Neue"/>
              </a:rPr>
              <a:t>7.xgboost</a:t>
            </a:r>
            <a:endParaRPr lang="en-IN" sz="4000" b="0" i="0" dirty="0">
              <a:solidFill>
                <a:srgbClr val="000000"/>
              </a:solidFill>
              <a:effectLst/>
              <a:latin typeface="Helvetica Neue"/>
            </a:endParaRPr>
          </a:p>
        </p:txBody>
      </p:sp>
    </p:spTree>
    <p:extLst>
      <p:ext uri="{BB962C8B-B14F-4D97-AF65-F5344CB8AC3E}">
        <p14:creationId xmlns:p14="http://schemas.microsoft.com/office/powerpoint/2010/main" val="2612427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2178" y="0"/>
            <a:ext cx="8829822" cy="6857999"/>
          </a:xfrm>
          <a:solidFill>
            <a:schemeClr val="accent6">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a:noAutofit/>
          </a:bodyPr>
          <a:lstStyle/>
          <a:p>
            <a:pPr marL="0" indent="0">
              <a:buNone/>
            </a:pPr>
            <a:endParaRPr lang="en-IN" sz="1000" dirty="0" smtClean="0">
              <a:ln w="0"/>
              <a:solidFill>
                <a:schemeClr val="tx1"/>
              </a:solidFill>
              <a:effectLst>
                <a:outerShdw blurRad="38100" dist="19050" dir="2700000" algn="tl" rotWithShape="0">
                  <a:schemeClr val="dk1">
                    <a:alpha val="40000"/>
                  </a:schemeClr>
                </a:outerShdw>
              </a:effectLst>
            </a:endParaRPr>
          </a:p>
          <a:p>
            <a:pPr marL="0" indent="0">
              <a:buNone/>
            </a:pPr>
            <a:r>
              <a:rPr lang="en-IN" sz="3000" dirty="0" smtClean="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sklearn.model_selection</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GridSearchCV</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sklearn.linear_model</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LogisticRegression</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sklearn.neighbors</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KNeighborsClassifier</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sklearn.tree</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DecisionTreeRegressor</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sklearn.tree</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DecisionTreeClassifier</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sklearn.ensemble</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RandomForestClassifier</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sklearn.metrics</a:t>
            </a:r>
            <a:r>
              <a:rPr lang="en-IN" sz="3000" dirty="0">
                <a:ln w="0"/>
                <a:solidFill>
                  <a:schemeClr val="tx1"/>
                </a:solidFill>
                <a:effectLst>
                  <a:outerShdw blurRad="38100" dist="19050" dir="2700000" algn="tl" rotWithShape="0">
                    <a:schemeClr val="dk1">
                      <a:alpha val="40000"/>
                    </a:schemeClr>
                  </a:outerShdw>
                </a:effectLst>
              </a:rPr>
              <a:t> import accuracy_score,f1_score</a:t>
            </a: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sklearn.svm</a:t>
            </a:r>
            <a:r>
              <a:rPr lang="en-IN" sz="3000" dirty="0">
                <a:ln w="0"/>
                <a:solidFill>
                  <a:schemeClr val="tx1"/>
                </a:solidFill>
                <a:effectLst>
                  <a:outerShdw blurRad="38100" dist="19050" dir="2700000" algn="tl" rotWithShape="0">
                    <a:schemeClr val="dk1">
                      <a:alpha val="40000"/>
                    </a:schemeClr>
                  </a:outerShdw>
                </a:effectLst>
              </a:rPr>
              <a:t> import SVC</a:t>
            </a: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sklearn.naive_bayes</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GaussianNB</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from </a:t>
            </a:r>
            <a:r>
              <a:rPr lang="en-IN" sz="3000" dirty="0" err="1">
                <a:ln w="0"/>
                <a:solidFill>
                  <a:schemeClr val="tx1"/>
                </a:solidFill>
                <a:effectLst>
                  <a:outerShdw blurRad="38100" dist="19050" dir="2700000" algn="tl" rotWithShape="0">
                    <a:schemeClr val="dk1">
                      <a:alpha val="40000"/>
                    </a:schemeClr>
                  </a:outerShdw>
                </a:effectLst>
              </a:rPr>
              <a:t>sklearn.metrics</a:t>
            </a:r>
            <a:r>
              <a:rPr lang="en-IN" sz="3000" dirty="0">
                <a:ln w="0"/>
                <a:solidFill>
                  <a:schemeClr val="tx1"/>
                </a:solidFill>
                <a:effectLst>
                  <a:outerShdw blurRad="38100" dist="19050" dir="2700000" algn="tl" rotWithShape="0">
                    <a:schemeClr val="dk1">
                      <a:alpha val="40000"/>
                    </a:schemeClr>
                  </a:outerShdw>
                </a:effectLst>
              </a:rPr>
              <a:t> import </a:t>
            </a:r>
            <a:r>
              <a:rPr lang="en-IN" sz="3000" dirty="0" err="1">
                <a:ln w="0"/>
                <a:solidFill>
                  <a:schemeClr val="tx1"/>
                </a:solidFill>
                <a:effectLst>
                  <a:outerShdw blurRad="38100" dist="19050" dir="2700000" algn="tl" rotWithShape="0">
                    <a:schemeClr val="dk1">
                      <a:alpha val="40000"/>
                    </a:schemeClr>
                  </a:outerShdw>
                </a:effectLst>
              </a:rPr>
              <a:t>accuracy_score</a:t>
            </a:r>
            <a:r>
              <a:rPr lang="en-IN" sz="3000" dirty="0">
                <a:ln w="0"/>
                <a:solidFill>
                  <a:schemeClr val="tx1"/>
                </a:solidFill>
                <a:effectLst>
                  <a:outerShdw blurRad="38100" dist="19050" dir="2700000" algn="tl" rotWithShape="0">
                    <a:schemeClr val="dk1">
                      <a:alpha val="40000"/>
                    </a:schemeClr>
                  </a:outerShdw>
                </a:effectLst>
              </a:rPr>
              <a:t>, </a:t>
            </a:r>
            <a:r>
              <a:rPr lang="en-IN" sz="3000" dirty="0" err="1">
                <a:ln w="0"/>
                <a:solidFill>
                  <a:schemeClr val="tx1"/>
                </a:solidFill>
                <a:effectLst>
                  <a:outerShdw blurRad="38100" dist="19050" dir="2700000" algn="tl" rotWithShape="0">
                    <a:schemeClr val="dk1">
                      <a:alpha val="40000"/>
                    </a:schemeClr>
                  </a:outerShdw>
                </a:effectLst>
              </a:rPr>
              <a:t>confusion_matrix</a:t>
            </a:r>
            <a:r>
              <a:rPr lang="en-IN" sz="3000" dirty="0">
                <a:ln w="0"/>
                <a:solidFill>
                  <a:schemeClr val="tx1"/>
                </a:solidFill>
                <a:effectLst>
                  <a:outerShdw blurRad="38100" dist="19050" dir="2700000" algn="tl" rotWithShape="0">
                    <a:schemeClr val="dk1">
                      <a:alpha val="40000"/>
                    </a:schemeClr>
                  </a:outerShdw>
                </a:effectLst>
              </a:rPr>
              <a:t>, </a:t>
            </a:r>
            <a:r>
              <a:rPr lang="en-IN" sz="3000" dirty="0" err="1">
                <a:ln w="0"/>
                <a:solidFill>
                  <a:schemeClr val="tx1"/>
                </a:solidFill>
                <a:effectLst>
                  <a:outerShdw blurRad="38100" dist="19050" dir="2700000" algn="tl" rotWithShape="0">
                    <a:schemeClr val="dk1">
                      <a:alpha val="40000"/>
                    </a:schemeClr>
                  </a:outerShdw>
                </a:effectLst>
              </a:rPr>
              <a:t>classification_report</a:t>
            </a:r>
            <a:r>
              <a:rPr lang="en-IN" sz="3000" dirty="0">
                <a:ln w="0"/>
                <a:solidFill>
                  <a:schemeClr val="tx1"/>
                </a:solidFill>
                <a:effectLst>
                  <a:outerShdw blurRad="38100" dist="19050" dir="2700000" algn="tl" rotWithShape="0">
                    <a:schemeClr val="dk1">
                      <a:alpha val="40000"/>
                    </a:schemeClr>
                  </a:outerShdw>
                </a:effectLst>
              </a:rPr>
              <a:t>, </a:t>
            </a:r>
            <a:r>
              <a:rPr lang="en-IN" sz="3000" dirty="0" err="1">
                <a:ln w="0"/>
                <a:solidFill>
                  <a:schemeClr val="tx1"/>
                </a:solidFill>
                <a:effectLst>
                  <a:outerShdw blurRad="38100" dist="19050" dir="2700000" algn="tl" rotWithShape="0">
                    <a:schemeClr val="dk1">
                      <a:alpha val="40000"/>
                    </a:schemeClr>
                  </a:outerShdw>
                </a:effectLst>
              </a:rPr>
              <a:t>fbeta_score</a:t>
            </a:r>
            <a:endParaRPr lang="en-IN" sz="3000" dirty="0">
              <a:ln w="0"/>
              <a:solidFill>
                <a:schemeClr val="tx1"/>
              </a:solidFill>
              <a:effectLst>
                <a:outerShdw blurRad="38100" dist="19050" dir="2700000" algn="tl" rotWithShape="0">
                  <a:schemeClr val="dk1">
                    <a:alpha val="40000"/>
                  </a:schemeClr>
                </a:outerShdw>
              </a:effectLst>
            </a:endParaRPr>
          </a:p>
          <a:p>
            <a:pPr marL="0" indent="0">
              <a:buNone/>
            </a:pPr>
            <a:r>
              <a:rPr lang="en-IN" sz="3000" dirty="0">
                <a:ln w="0"/>
                <a:solidFill>
                  <a:schemeClr val="tx1"/>
                </a:solidFill>
                <a:effectLst>
                  <a:outerShdw blurRad="38100" dist="19050" dir="2700000" algn="tl" rotWithShape="0">
                    <a:schemeClr val="dk1">
                      <a:alpha val="40000"/>
                    </a:schemeClr>
                  </a:outerShdw>
                </a:effectLst>
              </a:rPr>
              <a:t>import </a:t>
            </a:r>
            <a:r>
              <a:rPr lang="en-IN" sz="3000" dirty="0" err="1">
                <a:ln w="0"/>
                <a:solidFill>
                  <a:schemeClr val="tx1"/>
                </a:solidFill>
                <a:effectLst>
                  <a:outerShdw blurRad="38100" dist="19050" dir="2700000" algn="tl" rotWithShape="0">
                    <a:schemeClr val="dk1">
                      <a:alpha val="40000"/>
                    </a:schemeClr>
                  </a:outerShdw>
                </a:effectLst>
              </a:rPr>
              <a:t>xgboost</a:t>
            </a:r>
            <a:r>
              <a:rPr lang="en-IN" sz="3000" dirty="0">
                <a:ln w="0"/>
                <a:solidFill>
                  <a:schemeClr val="tx1"/>
                </a:solidFill>
                <a:effectLst>
                  <a:outerShdw blurRad="38100" dist="19050" dir="2700000" algn="tl" rotWithShape="0">
                    <a:schemeClr val="dk1">
                      <a:alpha val="40000"/>
                    </a:schemeClr>
                  </a:outerShdw>
                </a:effectLst>
              </a:rPr>
              <a:t> as </a:t>
            </a:r>
            <a:r>
              <a:rPr lang="en-IN" sz="3000" dirty="0" err="1">
                <a:ln w="0"/>
                <a:solidFill>
                  <a:schemeClr val="tx1"/>
                </a:solidFill>
                <a:effectLst>
                  <a:outerShdw blurRad="38100" dist="19050" dir="2700000" algn="tl" rotWithShape="0">
                    <a:schemeClr val="dk1">
                      <a:alpha val="40000"/>
                    </a:schemeClr>
                  </a:outerShdw>
                </a:effectLst>
              </a:rPr>
              <a:t>xgb</a:t>
            </a:r>
            <a:endParaRPr lang="en-IN" sz="300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 y="1383442"/>
            <a:ext cx="3362179" cy="2862322"/>
          </a:xfrm>
          <a:prstGeom prst="rect">
            <a:avLst/>
          </a:prstGeom>
        </p:spPr>
        <p:txBody>
          <a:bodyPr wrap="square">
            <a:spAutoFit/>
          </a:bodyPr>
          <a:lstStyle/>
          <a:p>
            <a:pPr algn="ctr"/>
            <a:r>
              <a:rPr lang="en-IN" sz="6000" b="1" dirty="0" smtClean="0">
                <a:ln w="0"/>
                <a:solidFill>
                  <a:schemeClr val="bg1"/>
                </a:solidFill>
                <a:effectLst>
                  <a:outerShdw blurRad="38100" dist="19050" dir="2700000" algn="tl" rotWithShape="0">
                    <a:schemeClr val="dk1">
                      <a:alpha val="40000"/>
                    </a:schemeClr>
                  </a:outerShdw>
                </a:effectLst>
              </a:rPr>
              <a:t>Libraries </a:t>
            </a:r>
          </a:p>
          <a:p>
            <a:pPr algn="ctr"/>
            <a:r>
              <a:rPr lang="en-IN" sz="6000" b="1" dirty="0" smtClean="0">
                <a:ln w="0"/>
                <a:solidFill>
                  <a:schemeClr val="bg1"/>
                </a:solidFill>
                <a:effectLst>
                  <a:outerShdw blurRad="38100" dist="19050" dir="2700000" algn="tl" rotWithShape="0">
                    <a:schemeClr val="dk1">
                      <a:alpha val="40000"/>
                    </a:schemeClr>
                  </a:outerShdw>
                </a:effectLst>
              </a:rPr>
              <a:t>for </a:t>
            </a:r>
          </a:p>
          <a:p>
            <a:pPr algn="ctr"/>
            <a:r>
              <a:rPr lang="en-IN" sz="6000" b="1" dirty="0" err="1">
                <a:ln w="0"/>
                <a:solidFill>
                  <a:schemeClr val="bg1"/>
                </a:solidFill>
                <a:effectLst>
                  <a:outerShdw blurRad="38100" dist="19050" dir="2700000" algn="tl" rotWithShape="0">
                    <a:schemeClr val="dk1">
                      <a:alpha val="40000"/>
                    </a:schemeClr>
                  </a:outerShdw>
                </a:effectLst>
              </a:rPr>
              <a:t>M</a:t>
            </a:r>
            <a:r>
              <a:rPr lang="en-IN" sz="6000" b="1" dirty="0" err="1" smtClean="0">
                <a:ln w="0"/>
                <a:solidFill>
                  <a:schemeClr val="bg1"/>
                </a:solidFill>
                <a:effectLst>
                  <a:outerShdw blurRad="38100" dist="19050" dir="2700000" algn="tl" rotWithShape="0">
                    <a:schemeClr val="dk1">
                      <a:alpha val="40000"/>
                    </a:schemeClr>
                  </a:outerShdw>
                </a:effectLst>
              </a:rPr>
              <a:t>odeling</a:t>
            </a:r>
            <a:endParaRPr lang="en-IN" sz="60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73577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436" y="1111348"/>
            <a:ext cx="3815157" cy="4318781"/>
          </a:xfrm>
        </p:spPr>
        <p:txBody>
          <a:bodyPr>
            <a:normAutofit/>
          </a:bodyPr>
          <a:lstStyle/>
          <a:p>
            <a:pPr algn="ctr"/>
            <a:r>
              <a:rPr lang="en-US" sz="6600" i="1" dirty="0" smtClean="0">
                <a:effectLst>
                  <a:outerShdw blurRad="38100" dist="38100" dir="2700000" algn="tl">
                    <a:srgbClr val="000000">
                      <a:alpha val="43137"/>
                    </a:srgbClr>
                  </a:outerShdw>
                </a:effectLst>
              </a:rPr>
              <a:t>Creating </a:t>
            </a:r>
            <a:br>
              <a:rPr lang="en-US" sz="6600" i="1" dirty="0" smtClean="0">
                <a:effectLst>
                  <a:outerShdw blurRad="38100" dist="38100" dir="2700000" algn="tl">
                    <a:srgbClr val="000000">
                      <a:alpha val="43137"/>
                    </a:srgbClr>
                  </a:outerShdw>
                </a:effectLst>
              </a:rPr>
            </a:br>
            <a:r>
              <a:rPr lang="en-US" sz="6600" i="1" dirty="0" smtClean="0">
                <a:effectLst>
                  <a:outerShdw blurRad="38100" dist="38100" dir="2700000" algn="tl">
                    <a:srgbClr val="000000">
                      <a:alpha val="43137"/>
                    </a:srgbClr>
                  </a:outerShdw>
                </a:effectLst>
              </a:rPr>
              <a:t>models</a:t>
            </a:r>
            <a:endParaRPr lang="en-IN" sz="66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0"/>
            <a:ext cx="7765366" cy="6858000"/>
          </a:xfr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a:noAutofit/>
          </a:bodyPr>
          <a:lstStyle/>
          <a:p>
            <a:pPr marL="310896" lvl="2" indent="0">
              <a:buNone/>
            </a:pPr>
            <a:endParaRPr lang="en-IN" sz="1800" dirty="0" smtClean="0">
              <a:ln w="0"/>
              <a:solidFill>
                <a:schemeClr val="tx1"/>
              </a:solidFill>
              <a:effectLst>
                <a:outerShdw blurRad="38100" dist="19050" dir="2700000" algn="tl" rotWithShape="0">
                  <a:schemeClr val="dk1">
                    <a:alpha val="40000"/>
                  </a:schemeClr>
                </a:outerShdw>
              </a:effectLst>
            </a:endParaRPr>
          </a:p>
          <a:p>
            <a:pPr marL="310896" lvl="2" indent="0">
              <a:buNone/>
            </a:pPr>
            <a:endParaRPr lang="en-IN" sz="3600" dirty="0" smtClean="0">
              <a:ln w="0"/>
              <a:solidFill>
                <a:schemeClr val="tx1"/>
              </a:solidFill>
              <a:effectLst>
                <a:outerShdw blurRad="38100" dist="19050" dir="2700000" algn="tl" rotWithShape="0">
                  <a:schemeClr val="dk1">
                    <a:alpha val="40000"/>
                  </a:schemeClr>
                </a:outerShdw>
              </a:effectLst>
            </a:endParaRPr>
          </a:p>
          <a:p>
            <a:pPr marL="310896" lvl="2" indent="0">
              <a:buNone/>
            </a:pPr>
            <a:r>
              <a:rPr lang="en-IN" sz="3600" dirty="0" smtClean="0">
                <a:ln w="0"/>
                <a:solidFill>
                  <a:schemeClr val="tx1"/>
                </a:solidFill>
                <a:effectLst>
                  <a:outerShdw blurRad="38100" dist="19050" dir="2700000" algn="tl" rotWithShape="0">
                    <a:schemeClr val="dk1">
                      <a:alpha val="40000"/>
                    </a:schemeClr>
                  </a:outerShdw>
                </a:effectLst>
              </a:rPr>
              <a:t>models</a:t>
            </a:r>
            <a:r>
              <a:rPr lang="en-IN" sz="3600" dirty="0">
                <a:ln w="0"/>
                <a:solidFill>
                  <a:schemeClr val="tx1"/>
                </a:solidFill>
                <a:effectLst>
                  <a:outerShdw blurRad="38100" dist="19050" dir="2700000" algn="tl" rotWithShape="0">
                    <a:schemeClr val="dk1">
                      <a:alpha val="40000"/>
                    </a:schemeClr>
                  </a:outerShdw>
                </a:effectLst>
              </a:rPr>
              <a:t>=[0]*</a:t>
            </a:r>
            <a:r>
              <a:rPr lang="en-IN" sz="3600" dirty="0" smtClean="0">
                <a:ln w="0"/>
                <a:solidFill>
                  <a:schemeClr val="tx1"/>
                </a:solidFill>
                <a:effectLst>
                  <a:outerShdw blurRad="38100" dist="19050" dir="2700000" algn="tl" rotWithShape="0">
                    <a:schemeClr val="dk1">
                      <a:alpha val="40000"/>
                    </a:schemeClr>
                  </a:outerShdw>
                </a:effectLst>
              </a:rPr>
              <a:t>7</a:t>
            </a:r>
            <a:endParaRPr lang="en-IN" sz="3600" dirty="0">
              <a:ln w="0"/>
              <a:solidFill>
                <a:schemeClr val="tx1"/>
              </a:solidFill>
              <a:effectLst>
                <a:outerShdw blurRad="38100" dist="19050" dir="2700000" algn="tl" rotWithShape="0">
                  <a:schemeClr val="dk1">
                    <a:alpha val="40000"/>
                  </a:schemeClr>
                </a:outerShdw>
              </a:effectLst>
            </a:endParaRP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models[0] = </a:t>
            </a:r>
            <a:r>
              <a:rPr lang="en-IN" sz="3600" dirty="0" err="1">
                <a:ln w="0"/>
                <a:solidFill>
                  <a:schemeClr val="tx1"/>
                </a:solidFill>
                <a:effectLst>
                  <a:outerShdw blurRad="38100" dist="19050" dir="2700000" algn="tl" rotWithShape="0">
                    <a:schemeClr val="dk1">
                      <a:alpha val="40000"/>
                    </a:schemeClr>
                  </a:outerShdw>
                </a:effectLst>
              </a:rPr>
              <a:t>LogisticRegression</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models[1] = </a:t>
            </a:r>
            <a:r>
              <a:rPr lang="en-IN" sz="3600" dirty="0" err="1">
                <a:ln w="0"/>
                <a:solidFill>
                  <a:schemeClr val="tx1"/>
                </a:solidFill>
                <a:effectLst>
                  <a:outerShdw blurRad="38100" dist="19050" dir="2700000" algn="tl" rotWithShape="0">
                    <a:schemeClr val="dk1">
                      <a:alpha val="40000"/>
                    </a:schemeClr>
                  </a:outerShdw>
                </a:effectLst>
              </a:rPr>
              <a:t>KNeighborsClassifier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models[2] = </a:t>
            </a:r>
            <a:r>
              <a:rPr lang="en-IN" sz="3600" dirty="0" err="1">
                <a:ln w="0"/>
                <a:solidFill>
                  <a:schemeClr val="tx1"/>
                </a:solidFill>
                <a:effectLst>
                  <a:outerShdw blurRad="38100" dist="19050" dir="2700000" algn="tl" rotWithShape="0">
                    <a:schemeClr val="dk1">
                      <a:alpha val="40000"/>
                    </a:schemeClr>
                  </a:outerShdw>
                </a:effectLst>
              </a:rPr>
              <a:t>DecisionTreeClassifier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models[3] = </a:t>
            </a:r>
            <a:r>
              <a:rPr lang="en-IN" sz="3600" dirty="0" err="1">
                <a:ln w="0"/>
                <a:solidFill>
                  <a:schemeClr val="tx1"/>
                </a:solidFill>
                <a:effectLst>
                  <a:outerShdw blurRad="38100" dist="19050" dir="2700000" algn="tl" rotWithShape="0">
                    <a:schemeClr val="dk1">
                      <a:alpha val="40000"/>
                    </a:schemeClr>
                  </a:outerShdw>
                </a:effectLst>
              </a:rPr>
              <a:t>RandomForestClassifier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models[4] = SVC()</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models[5] = </a:t>
            </a:r>
            <a:r>
              <a:rPr lang="en-IN" sz="3600" dirty="0" err="1">
                <a:ln w="0"/>
                <a:solidFill>
                  <a:schemeClr val="tx1"/>
                </a:solidFill>
                <a:effectLst>
                  <a:outerShdw blurRad="38100" dist="19050" dir="2700000" algn="tl" rotWithShape="0">
                    <a:schemeClr val="dk1">
                      <a:alpha val="40000"/>
                    </a:schemeClr>
                  </a:outerShdw>
                </a:effectLst>
              </a:rPr>
              <a:t>GaussianNB</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models[6] = </a:t>
            </a:r>
            <a:r>
              <a:rPr lang="en-IN" sz="3600" dirty="0" err="1">
                <a:ln w="0"/>
                <a:solidFill>
                  <a:schemeClr val="tx1"/>
                </a:solidFill>
                <a:effectLst>
                  <a:outerShdw blurRad="38100" dist="19050" dir="2700000" algn="tl" rotWithShape="0">
                    <a:schemeClr val="dk1">
                      <a:alpha val="40000"/>
                    </a:schemeClr>
                  </a:outerShdw>
                </a:effectLst>
              </a:rPr>
              <a:t>xgb.XGBClassifier</a:t>
            </a:r>
            <a:r>
              <a:rPr lang="en-IN" sz="360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384554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168"/>
            <a:ext cx="12191999" cy="6794696"/>
          </a:xfrm>
          <a:solidFill>
            <a:schemeClr val="accent1">
              <a:lumMod val="20000"/>
              <a:lumOff val="80000"/>
            </a:schemeClr>
          </a:solidFill>
        </p:spPr>
        <p:txBody>
          <a:bodyPr>
            <a:noAutofit/>
          </a:bodyPr>
          <a:lstStyle/>
          <a:p>
            <a:pPr marL="128016" lvl="1" indent="0">
              <a:buNone/>
            </a:pPr>
            <a:endParaRPr lang="en-IN" sz="1800" dirty="0" smtClean="0"/>
          </a:p>
          <a:p>
            <a:pPr marL="128016" lvl="1" indent="0">
              <a:buNone/>
            </a:pPr>
            <a:r>
              <a:rPr lang="en-IN" sz="3200" dirty="0" err="1" smtClean="0"/>
              <a:t>def</a:t>
            </a:r>
            <a:r>
              <a:rPr lang="en-IN" sz="3200" dirty="0" smtClean="0"/>
              <a:t> </a:t>
            </a:r>
            <a:r>
              <a:rPr lang="en-IN" sz="3200" dirty="0"/>
              <a:t>check():</a:t>
            </a:r>
          </a:p>
          <a:p>
            <a:pPr marL="128016" lvl="1" indent="0">
              <a:buNone/>
            </a:pPr>
            <a:r>
              <a:rPr lang="en-IN" sz="3200" dirty="0"/>
              <a:t>    for m in models:</a:t>
            </a:r>
          </a:p>
          <a:p>
            <a:pPr marL="128016" lvl="1" indent="0">
              <a:buNone/>
            </a:pPr>
            <a:r>
              <a:rPr lang="en-IN" sz="3200" dirty="0"/>
              <a:t>        </a:t>
            </a:r>
            <a:r>
              <a:rPr lang="en-IN" sz="3200" dirty="0" err="1"/>
              <a:t>model_name</a:t>
            </a:r>
            <a:r>
              <a:rPr lang="en-IN" sz="3200" dirty="0"/>
              <a:t> = </a:t>
            </a:r>
            <a:r>
              <a:rPr lang="en-IN" sz="3200" dirty="0" err="1"/>
              <a:t>m.__class__.__name</a:t>
            </a:r>
            <a:r>
              <a:rPr lang="en-IN" sz="3200" dirty="0"/>
              <a:t>__</a:t>
            </a:r>
          </a:p>
          <a:p>
            <a:pPr marL="128016" lvl="1" indent="0">
              <a:buNone/>
            </a:pPr>
            <a:r>
              <a:rPr lang="en-IN" sz="3200" dirty="0"/>
              <a:t>        model=m</a:t>
            </a:r>
          </a:p>
          <a:p>
            <a:pPr marL="128016" lvl="1" indent="0">
              <a:buNone/>
            </a:pPr>
            <a:r>
              <a:rPr lang="en-IN" sz="3200" dirty="0"/>
              <a:t>        </a:t>
            </a:r>
            <a:r>
              <a:rPr lang="en-IN" sz="3200" dirty="0" err="1"/>
              <a:t>model.fit</a:t>
            </a:r>
            <a:r>
              <a:rPr lang="en-IN" sz="3200" dirty="0"/>
              <a:t>(</a:t>
            </a:r>
            <a:r>
              <a:rPr lang="en-IN" sz="3200" dirty="0" err="1"/>
              <a:t>X_train,y_train</a:t>
            </a:r>
            <a:r>
              <a:rPr lang="en-IN" sz="3200" dirty="0"/>
              <a:t>)</a:t>
            </a:r>
          </a:p>
          <a:p>
            <a:pPr marL="128016" lvl="1" indent="0">
              <a:buNone/>
            </a:pPr>
            <a:r>
              <a:rPr lang="en-IN" sz="3200" dirty="0"/>
              <a:t>        </a:t>
            </a:r>
            <a:r>
              <a:rPr lang="en-IN" sz="3200" dirty="0" err="1"/>
              <a:t>y_pred</a:t>
            </a:r>
            <a:r>
              <a:rPr lang="en-IN" sz="3200" dirty="0"/>
              <a:t> = </a:t>
            </a:r>
            <a:r>
              <a:rPr lang="en-IN" sz="3200" dirty="0" err="1"/>
              <a:t>model.predict</a:t>
            </a:r>
            <a:r>
              <a:rPr lang="en-IN" sz="3200" dirty="0"/>
              <a:t>(</a:t>
            </a:r>
            <a:r>
              <a:rPr lang="en-IN" sz="3200" dirty="0" err="1"/>
              <a:t>X_test</a:t>
            </a:r>
            <a:r>
              <a:rPr lang="en-IN" sz="3200" dirty="0"/>
              <a:t>)</a:t>
            </a:r>
          </a:p>
          <a:p>
            <a:pPr marL="128016" lvl="1" indent="0">
              <a:buNone/>
            </a:pPr>
            <a:r>
              <a:rPr lang="en-IN" sz="3200" dirty="0"/>
              <a:t>        print('Model Name: ',</a:t>
            </a:r>
            <a:r>
              <a:rPr lang="en-IN" sz="3200" dirty="0" err="1"/>
              <a:t>model_name</a:t>
            </a:r>
            <a:r>
              <a:rPr lang="en-IN" sz="3200" dirty="0"/>
              <a:t>)</a:t>
            </a:r>
          </a:p>
          <a:p>
            <a:pPr marL="128016" lvl="1" indent="0">
              <a:buNone/>
            </a:pPr>
            <a:r>
              <a:rPr lang="en-IN" sz="3200" dirty="0"/>
              <a:t>        print("Accuracy score is: ",</a:t>
            </a:r>
            <a:r>
              <a:rPr lang="en-IN" sz="3200" dirty="0" err="1"/>
              <a:t>accuracy_score</a:t>
            </a:r>
            <a:r>
              <a:rPr lang="en-IN" sz="3200" dirty="0"/>
              <a:t>(</a:t>
            </a:r>
            <a:r>
              <a:rPr lang="en-IN" sz="3200" dirty="0" err="1"/>
              <a:t>y_test,y_pred</a:t>
            </a:r>
            <a:r>
              <a:rPr lang="en-IN" sz="3200" dirty="0"/>
              <a:t>)*100)</a:t>
            </a:r>
          </a:p>
          <a:p>
            <a:pPr marL="128016" lvl="1" indent="0">
              <a:buNone/>
            </a:pPr>
            <a:r>
              <a:rPr lang="en-IN" sz="3200" dirty="0"/>
              <a:t>        print(</a:t>
            </a:r>
            <a:r>
              <a:rPr lang="en-IN" sz="3200" dirty="0" err="1"/>
              <a:t>confusion_matrix</a:t>
            </a:r>
            <a:r>
              <a:rPr lang="en-IN" sz="3200" dirty="0"/>
              <a:t>(</a:t>
            </a:r>
            <a:r>
              <a:rPr lang="en-IN" sz="3200" dirty="0" err="1"/>
              <a:t>y_test</a:t>
            </a:r>
            <a:r>
              <a:rPr lang="en-IN" sz="3200" dirty="0"/>
              <a:t>, </a:t>
            </a:r>
            <a:r>
              <a:rPr lang="en-IN" sz="3200" dirty="0" err="1"/>
              <a:t>y_pred</a:t>
            </a:r>
            <a:r>
              <a:rPr lang="en-IN" sz="3200" dirty="0"/>
              <a:t>))</a:t>
            </a:r>
          </a:p>
          <a:p>
            <a:pPr marL="128016" lvl="1" indent="0">
              <a:buNone/>
            </a:pPr>
            <a:r>
              <a:rPr lang="en-IN" sz="3200" dirty="0"/>
              <a:t>        print(</a:t>
            </a:r>
            <a:r>
              <a:rPr lang="en-IN" sz="3200" dirty="0" err="1"/>
              <a:t>classification_report</a:t>
            </a:r>
            <a:r>
              <a:rPr lang="en-IN" sz="3200" dirty="0"/>
              <a:t>(</a:t>
            </a:r>
            <a:r>
              <a:rPr lang="en-IN" sz="3200" dirty="0" err="1"/>
              <a:t>y_test</a:t>
            </a:r>
            <a:r>
              <a:rPr lang="en-IN" sz="3200" dirty="0"/>
              <a:t>, </a:t>
            </a:r>
            <a:r>
              <a:rPr lang="en-IN" sz="3200" dirty="0" err="1"/>
              <a:t>y_pred</a:t>
            </a:r>
            <a:r>
              <a:rPr lang="en-IN" sz="3200" dirty="0"/>
              <a:t>))</a:t>
            </a:r>
          </a:p>
          <a:p>
            <a:pPr marL="128016" lvl="1" indent="0">
              <a:buNone/>
            </a:pPr>
            <a:r>
              <a:rPr lang="en-IN" sz="3200" dirty="0"/>
              <a:t>        print()</a:t>
            </a:r>
          </a:p>
          <a:p>
            <a:pPr marL="128016" lvl="1" indent="0">
              <a:buNone/>
            </a:pPr>
            <a:r>
              <a:rPr lang="en-IN" sz="3200" dirty="0"/>
              <a:t>check()</a:t>
            </a:r>
            <a:endParaRPr lang="en-IN" sz="3200" dirty="0"/>
          </a:p>
        </p:txBody>
      </p:sp>
    </p:spTree>
    <p:extLst>
      <p:ext uri="{BB962C8B-B14F-4D97-AF65-F5344CB8AC3E}">
        <p14:creationId xmlns:p14="http://schemas.microsoft.com/office/powerpoint/2010/main" val="1171909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CEF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rotWithShape="1">
          <a:blip r:embed="rId2"/>
          <a:srcRect l="10422" t="33169" r="42109" b="25603"/>
          <a:stretch/>
        </p:blipFill>
        <p:spPr>
          <a:xfrm>
            <a:off x="0" y="0"/>
            <a:ext cx="6176211" cy="3015916"/>
          </a:xfrm>
          <a:prstGeom prst="rect">
            <a:avLst/>
          </a:prstGeom>
        </p:spPr>
      </p:pic>
      <p:pic>
        <p:nvPicPr>
          <p:cNvPr id="5" name="Picture 4"/>
          <p:cNvPicPr>
            <a:picLocks noChangeAspect="1"/>
          </p:cNvPicPr>
          <p:nvPr/>
        </p:nvPicPr>
        <p:blipFill rotWithShape="1">
          <a:blip r:embed="rId3"/>
          <a:srcRect l="9806" t="26808" r="41862" b="31744"/>
          <a:stretch/>
        </p:blipFill>
        <p:spPr>
          <a:xfrm>
            <a:off x="6176211" y="376"/>
            <a:ext cx="6288505" cy="3031959"/>
          </a:xfrm>
          <a:prstGeom prst="rect">
            <a:avLst/>
          </a:prstGeom>
        </p:spPr>
      </p:pic>
      <p:pic>
        <p:nvPicPr>
          <p:cNvPr id="6" name="Picture 5"/>
          <p:cNvPicPr>
            <a:picLocks noChangeAspect="1"/>
          </p:cNvPicPr>
          <p:nvPr/>
        </p:nvPicPr>
        <p:blipFill rotWithShape="1">
          <a:blip r:embed="rId4"/>
          <a:srcRect l="10299" t="27686" r="43342" b="31524"/>
          <a:stretch/>
        </p:blipFill>
        <p:spPr>
          <a:xfrm>
            <a:off x="0" y="3874169"/>
            <a:ext cx="6031832" cy="2983831"/>
          </a:xfrm>
          <a:prstGeom prst="rect">
            <a:avLst/>
          </a:prstGeom>
        </p:spPr>
      </p:pic>
      <p:pic>
        <p:nvPicPr>
          <p:cNvPr id="7" name="Picture 6"/>
          <p:cNvPicPr>
            <a:picLocks noChangeAspect="1"/>
          </p:cNvPicPr>
          <p:nvPr/>
        </p:nvPicPr>
        <p:blipFill rotWithShape="1">
          <a:blip r:embed="rId5"/>
          <a:srcRect l="8387" t="31086" r="40938" b="27248"/>
          <a:stretch/>
        </p:blipFill>
        <p:spPr>
          <a:xfrm>
            <a:off x="5871411" y="3882189"/>
            <a:ext cx="6593305" cy="3047999"/>
          </a:xfrm>
          <a:prstGeom prst="rect">
            <a:avLst/>
          </a:prstGeom>
        </p:spPr>
      </p:pic>
      <p:sp>
        <p:nvSpPr>
          <p:cNvPr id="8" name="TextBox 7"/>
          <p:cNvSpPr txBox="1"/>
          <p:nvPr/>
        </p:nvSpPr>
        <p:spPr>
          <a:xfrm>
            <a:off x="689811" y="3176337"/>
            <a:ext cx="10202778" cy="523220"/>
          </a:xfrm>
          <a:prstGeom prst="rect">
            <a:avLst/>
          </a:prstGeom>
          <a:noFill/>
        </p:spPr>
        <p:txBody>
          <a:bodyPr wrap="square" rtlCol="0">
            <a:spAutoFit/>
          </a:bodyPr>
          <a:lstStyle/>
          <a:p>
            <a:pPr algn="ctr"/>
            <a:r>
              <a:rPr lang="en-US" sz="2800" b="1" i="1" dirty="0" smtClean="0"/>
              <a:t>Precision, recall, support,f1-score and accuracy of each model</a:t>
            </a:r>
            <a:endParaRPr lang="en-IN" sz="2800" b="1" i="1" dirty="0"/>
          </a:p>
        </p:txBody>
      </p:sp>
      <p:pic>
        <p:nvPicPr>
          <p:cNvPr id="9"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467264" y="-265778"/>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491328" y="528306"/>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515392" y="1370512"/>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539456" y="2244809"/>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619664" y="4073609"/>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643728" y="4867693"/>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667792" y="5709899"/>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691856" y="6568154"/>
            <a:ext cx="904546" cy="54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23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CEF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0176" t="29440" r="43835" b="29331"/>
          <a:stretch/>
        </p:blipFill>
        <p:spPr>
          <a:xfrm>
            <a:off x="0" y="0"/>
            <a:ext cx="5983705" cy="3015916"/>
          </a:xfrm>
          <a:prstGeom prst="rect">
            <a:avLst/>
          </a:prstGeom>
        </p:spPr>
      </p:pic>
      <p:pic>
        <p:nvPicPr>
          <p:cNvPr id="5" name="Picture 4"/>
          <p:cNvPicPr>
            <a:picLocks noChangeAspect="1"/>
          </p:cNvPicPr>
          <p:nvPr/>
        </p:nvPicPr>
        <p:blipFill rotWithShape="1">
          <a:blip r:embed="rId3"/>
          <a:srcRect l="10422" t="25055" r="41370" b="33935"/>
          <a:stretch/>
        </p:blipFill>
        <p:spPr>
          <a:xfrm>
            <a:off x="5983705" y="0"/>
            <a:ext cx="6272462" cy="2999874"/>
          </a:xfrm>
          <a:prstGeom prst="rect">
            <a:avLst/>
          </a:prstGeom>
        </p:spPr>
      </p:pic>
      <p:pic>
        <p:nvPicPr>
          <p:cNvPr id="6" name="Picture 5"/>
          <p:cNvPicPr>
            <a:picLocks noChangeAspect="1"/>
          </p:cNvPicPr>
          <p:nvPr/>
        </p:nvPicPr>
        <p:blipFill rotWithShape="1">
          <a:blip r:embed="rId4"/>
          <a:srcRect l="9436" t="34266" r="43958" b="23849"/>
          <a:stretch/>
        </p:blipFill>
        <p:spPr>
          <a:xfrm>
            <a:off x="2991852" y="3793958"/>
            <a:ext cx="6063916" cy="3064042"/>
          </a:xfrm>
          <a:prstGeom prst="rect">
            <a:avLst/>
          </a:prstGeom>
        </p:spPr>
      </p:pic>
      <p:sp>
        <p:nvSpPr>
          <p:cNvPr id="7" name="TextBox 6"/>
          <p:cNvSpPr txBox="1"/>
          <p:nvPr/>
        </p:nvSpPr>
        <p:spPr>
          <a:xfrm>
            <a:off x="689811" y="3176337"/>
            <a:ext cx="10202778" cy="523220"/>
          </a:xfrm>
          <a:prstGeom prst="rect">
            <a:avLst/>
          </a:prstGeom>
          <a:noFill/>
        </p:spPr>
        <p:txBody>
          <a:bodyPr wrap="square" rtlCol="0">
            <a:spAutoFit/>
          </a:bodyPr>
          <a:lstStyle/>
          <a:p>
            <a:pPr algn="ctr"/>
            <a:r>
              <a:rPr lang="en-US" sz="2800" b="1" i="1" dirty="0" smtClean="0"/>
              <a:t>Precision, recall, support,f1-score and accuracy of each model</a:t>
            </a:r>
            <a:endParaRPr lang="en-IN" sz="2800" b="1" i="1" dirty="0"/>
          </a:p>
        </p:txBody>
      </p:sp>
      <p:pic>
        <p:nvPicPr>
          <p:cNvPr id="6146" name="Picture 2" descr="LevianthProject (GhazaRiZ) · GitHub"/>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467264" y="-265778"/>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vianthProject (GhazaRiZ) · GitHub"/>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491328" y="528306"/>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vianthProject (GhazaRiZ) · GitHub"/>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515392" y="1370512"/>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evianthProject (GhazaRiZ) · GitHub"/>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554458">
            <a:off x="5539456" y="2276893"/>
            <a:ext cx="904546" cy="54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17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32674" y="1652337"/>
            <a:ext cx="10109093" cy="35446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b="1" i="1" dirty="0" smtClean="0"/>
              <a:t>So we get the highest accuracy score that is 99 and 98.05 in </a:t>
            </a:r>
            <a:r>
              <a:rPr lang="en-US" b="1" i="1" dirty="0"/>
              <a:t>Random Forest and XG Boost </a:t>
            </a:r>
            <a:r>
              <a:rPr lang="en-US" b="1" i="1" dirty="0" smtClean="0"/>
              <a:t>respectively</a:t>
            </a:r>
            <a:endParaRPr lang="en-IN" b="1" i="1" dirty="0"/>
          </a:p>
        </p:txBody>
      </p:sp>
    </p:spTree>
    <p:extLst>
      <p:ext uri="{BB962C8B-B14F-4D97-AF65-F5344CB8AC3E}">
        <p14:creationId xmlns:p14="http://schemas.microsoft.com/office/powerpoint/2010/main" val="1877609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0" y="0"/>
            <a:ext cx="12191999" cy="1138773"/>
          </a:xfrm>
          <a:prstGeom prst="rect">
            <a:avLst/>
          </a:prstGeom>
          <a:solidFill>
            <a:srgbClr val="E84876"/>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endParaRPr lang="en-IN" sz="1400" b="1" dirty="0" smtClean="0">
              <a:solidFill>
                <a:schemeClr val="bg1"/>
              </a:solidFill>
              <a:latin typeface="Helvetica Neue"/>
            </a:endParaRPr>
          </a:p>
          <a:p>
            <a:pPr algn="ctr"/>
            <a:r>
              <a:rPr lang="en-IN" sz="4000" b="1" dirty="0" err="1" smtClean="0">
                <a:solidFill>
                  <a:schemeClr val="bg1"/>
                </a:solidFill>
                <a:latin typeface="Helvetica Neue"/>
              </a:rPr>
              <a:t>Hyperparameter</a:t>
            </a:r>
            <a:r>
              <a:rPr lang="en-IN" sz="4000" b="1" dirty="0" smtClean="0">
                <a:solidFill>
                  <a:schemeClr val="bg1"/>
                </a:solidFill>
                <a:latin typeface="Helvetica Neue"/>
              </a:rPr>
              <a:t> tuning</a:t>
            </a:r>
          </a:p>
          <a:p>
            <a:pPr algn="ctr"/>
            <a:endParaRPr lang="en-IN" sz="1400" b="1" i="0" dirty="0">
              <a:solidFill>
                <a:schemeClr val="bg1"/>
              </a:solidFill>
              <a:effectLst/>
              <a:latin typeface="Helvetica Neue"/>
            </a:endParaRPr>
          </a:p>
        </p:txBody>
      </p:sp>
      <p:sp>
        <p:nvSpPr>
          <p:cNvPr id="3" name="Rectangle 2"/>
          <p:cNvSpPr/>
          <p:nvPr/>
        </p:nvSpPr>
        <p:spPr>
          <a:xfrm>
            <a:off x="223039" y="1913345"/>
            <a:ext cx="11968961" cy="4154984"/>
          </a:xfrm>
          <a:prstGeom prst="rect">
            <a:avLst/>
          </a:prstGeom>
        </p:spPr>
        <p:txBody>
          <a:bodyPr wrap="square">
            <a:spAutoFit/>
          </a:bodyPr>
          <a:lstStyle/>
          <a:p>
            <a:r>
              <a:rPr lang="en-IN" sz="2400" b="1" dirty="0"/>
              <a:t>Define </a:t>
            </a:r>
            <a:r>
              <a:rPr lang="en-IN" sz="2400" b="1" dirty="0" err="1"/>
              <a:t>hyperparameter</a:t>
            </a:r>
            <a:r>
              <a:rPr lang="en-IN" sz="2400" b="1" dirty="0"/>
              <a:t> grids for each model</a:t>
            </a:r>
          </a:p>
          <a:p>
            <a:endParaRPr lang="en-IN" sz="2400" dirty="0" smtClean="0"/>
          </a:p>
          <a:p>
            <a:r>
              <a:rPr lang="en-IN" sz="2400" dirty="0" err="1" smtClean="0"/>
              <a:t>param_grids</a:t>
            </a:r>
            <a:r>
              <a:rPr lang="en-IN" sz="2400" dirty="0" smtClean="0"/>
              <a:t> </a:t>
            </a:r>
            <a:r>
              <a:rPr lang="en-IN" sz="2400" dirty="0"/>
              <a:t>= [</a:t>
            </a:r>
          </a:p>
          <a:p>
            <a:r>
              <a:rPr lang="en-IN" sz="2400" dirty="0"/>
              <a:t>    {'C': [0.001, 0.01, 0.1, 1, 10, 100], 'penalty': ['l1', 'l2']},</a:t>
            </a:r>
          </a:p>
          <a:p>
            <a:r>
              <a:rPr lang="en-IN" sz="2400" dirty="0"/>
              <a:t>    {'</a:t>
            </a:r>
            <a:r>
              <a:rPr lang="en-IN" sz="2400" dirty="0" err="1"/>
              <a:t>n_neighbors</a:t>
            </a:r>
            <a:r>
              <a:rPr lang="en-IN" sz="2400" dirty="0"/>
              <a:t>': [3, 5, 7], 'weights': ['uniform', 'distance']},</a:t>
            </a:r>
          </a:p>
          <a:p>
            <a:r>
              <a:rPr lang="en-IN" sz="2400" dirty="0"/>
              <a:t>    {'</a:t>
            </a:r>
            <a:r>
              <a:rPr lang="en-IN" sz="2400" dirty="0" err="1"/>
              <a:t>max_depth</a:t>
            </a:r>
            <a:r>
              <a:rPr lang="en-IN" sz="2400" dirty="0"/>
              <a:t>': [None, 10, 20, 30], '</a:t>
            </a:r>
            <a:r>
              <a:rPr lang="en-IN" sz="2400" dirty="0" err="1"/>
              <a:t>min_samples_split</a:t>
            </a:r>
            <a:r>
              <a:rPr lang="en-IN" sz="2400" dirty="0"/>
              <a:t>': [2, 5, 10]},</a:t>
            </a:r>
          </a:p>
          <a:p>
            <a:r>
              <a:rPr lang="en-IN" sz="2400" dirty="0"/>
              <a:t>    {'</a:t>
            </a:r>
            <a:r>
              <a:rPr lang="en-IN" sz="2400" dirty="0" err="1"/>
              <a:t>n_estimators</a:t>
            </a:r>
            <a:r>
              <a:rPr lang="en-IN" sz="2400" dirty="0"/>
              <a:t>': [50, 100, 200], '</a:t>
            </a:r>
            <a:r>
              <a:rPr lang="en-IN" sz="2400" dirty="0" err="1"/>
              <a:t>max_depth</a:t>
            </a:r>
            <a:r>
              <a:rPr lang="en-IN" sz="2400" dirty="0"/>
              <a:t>': [None, 10, 20, 30]},</a:t>
            </a:r>
          </a:p>
          <a:p>
            <a:r>
              <a:rPr lang="en-IN" sz="2400" dirty="0"/>
              <a:t>    {'C': [0.001, 0.01, 0.1, 1, 10], 'kernel': ['linear', '</a:t>
            </a:r>
            <a:r>
              <a:rPr lang="en-IN" sz="2400" dirty="0" err="1"/>
              <a:t>rbf</a:t>
            </a:r>
            <a:r>
              <a:rPr lang="en-IN" sz="2400" dirty="0"/>
              <a:t>']},</a:t>
            </a:r>
          </a:p>
          <a:p>
            <a:r>
              <a:rPr lang="en-IN" sz="2400" dirty="0"/>
              <a:t>    {'</a:t>
            </a:r>
            <a:r>
              <a:rPr lang="en-IN" sz="2400" dirty="0" err="1"/>
              <a:t>var_smoothing</a:t>
            </a:r>
            <a:r>
              <a:rPr lang="en-IN" sz="2400" dirty="0"/>
              <a:t>': [1e-9, 1e-10, 1e-11]},  # Adjust parameters for </a:t>
            </a:r>
            <a:r>
              <a:rPr lang="en-IN" sz="2400" dirty="0" err="1"/>
              <a:t>GaussianNB</a:t>
            </a:r>
            <a:endParaRPr lang="en-IN" sz="2400" dirty="0"/>
          </a:p>
          <a:p>
            <a:r>
              <a:rPr lang="en-IN" sz="2400" dirty="0"/>
              <a:t>    {'</a:t>
            </a:r>
            <a:r>
              <a:rPr lang="en-IN" sz="2400" dirty="0" err="1"/>
              <a:t>learning_rate</a:t>
            </a:r>
            <a:r>
              <a:rPr lang="en-IN" sz="2400" dirty="0"/>
              <a:t>': [0.01, 0.1, 0.2], '</a:t>
            </a:r>
            <a:r>
              <a:rPr lang="en-IN" sz="2400" dirty="0" err="1"/>
              <a:t>max_depth</a:t>
            </a:r>
            <a:r>
              <a:rPr lang="en-IN" sz="2400" dirty="0"/>
              <a:t>': [3, 5, 7]}</a:t>
            </a:r>
          </a:p>
          <a:p>
            <a:r>
              <a:rPr lang="en-IN" sz="2400" dirty="0"/>
              <a:t>]</a:t>
            </a:r>
          </a:p>
        </p:txBody>
      </p:sp>
    </p:spTree>
    <p:extLst>
      <p:ext uri="{BB962C8B-B14F-4D97-AF65-F5344CB8AC3E}">
        <p14:creationId xmlns:p14="http://schemas.microsoft.com/office/powerpoint/2010/main" val="565394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1999" cy="1569660"/>
          </a:xfrm>
          <a:prstGeom prst="rect">
            <a:avLst/>
          </a:prstGeom>
          <a:solidFill>
            <a:srgbClr val="BEEAA0"/>
          </a:solidFill>
        </p:spPr>
        <p:txBody>
          <a:bodyPr wrap="square">
            <a:spAutoFit/>
          </a:bodyPr>
          <a:lstStyle/>
          <a:p>
            <a:endParaRPr lang="en-IN" sz="3200" b="1" dirty="0" smtClean="0">
              <a:solidFill>
                <a:srgbClr val="000000"/>
              </a:solidFill>
              <a:latin typeface="Helvetica Neue"/>
            </a:endParaRPr>
          </a:p>
          <a:p>
            <a:r>
              <a:rPr lang="en-IN" sz="3200" b="1" dirty="0" smtClean="0">
                <a:solidFill>
                  <a:srgbClr val="000000"/>
                </a:solidFill>
                <a:latin typeface="Helvetica Neue"/>
              </a:rPr>
              <a:t>Perform hyper parameter </a:t>
            </a:r>
            <a:r>
              <a:rPr lang="en-IN" sz="3200" b="1" dirty="0">
                <a:solidFill>
                  <a:srgbClr val="000000"/>
                </a:solidFill>
                <a:latin typeface="Helvetica Neue"/>
              </a:rPr>
              <a:t>tuning for each </a:t>
            </a:r>
            <a:r>
              <a:rPr lang="en-IN" sz="3200" b="1" dirty="0" smtClean="0">
                <a:solidFill>
                  <a:srgbClr val="000000"/>
                </a:solidFill>
                <a:latin typeface="Helvetica Neue"/>
              </a:rPr>
              <a:t>model</a:t>
            </a:r>
          </a:p>
          <a:p>
            <a:endParaRPr lang="en-IN" sz="3200" b="1" i="0" dirty="0">
              <a:solidFill>
                <a:srgbClr val="000000"/>
              </a:solidFill>
              <a:effectLst/>
              <a:latin typeface="Helvetica Neue"/>
            </a:endParaRPr>
          </a:p>
        </p:txBody>
      </p:sp>
      <p:sp>
        <p:nvSpPr>
          <p:cNvPr id="3" name="Rectangle 2"/>
          <p:cNvSpPr/>
          <p:nvPr/>
        </p:nvSpPr>
        <p:spPr>
          <a:xfrm>
            <a:off x="417095" y="1522455"/>
            <a:ext cx="11774905" cy="4832092"/>
          </a:xfrm>
          <a:prstGeom prst="rect">
            <a:avLst/>
          </a:prstGeom>
        </p:spPr>
        <p:txBody>
          <a:bodyPr wrap="square">
            <a:spAutoFit/>
          </a:bodyPr>
          <a:lstStyle/>
          <a:p>
            <a:r>
              <a:rPr lang="en-IN" sz="2800" dirty="0">
                <a:solidFill>
                  <a:schemeClr val="accent6">
                    <a:lumMod val="75000"/>
                  </a:schemeClr>
                </a:solidFill>
              </a:rPr>
              <a:t>for</a:t>
            </a:r>
            <a:r>
              <a:rPr lang="en-IN" sz="2800" dirty="0"/>
              <a:t> model, </a:t>
            </a:r>
            <a:r>
              <a:rPr lang="en-IN" sz="2800" dirty="0" err="1"/>
              <a:t>param_grid</a:t>
            </a:r>
            <a:r>
              <a:rPr lang="en-IN" sz="2800" dirty="0"/>
              <a:t> </a:t>
            </a:r>
            <a:r>
              <a:rPr lang="en-IN" sz="2800" dirty="0">
                <a:solidFill>
                  <a:schemeClr val="accent6">
                    <a:lumMod val="75000"/>
                  </a:schemeClr>
                </a:solidFill>
              </a:rPr>
              <a:t>in </a:t>
            </a:r>
            <a:r>
              <a:rPr lang="en-IN" sz="2800" dirty="0"/>
              <a:t>zip(models, </a:t>
            </a:r>
            <a:r>
              <a:rPr lang="en-IN" sz="2800" dirty="0" err="1"/>
              <a:t>param_grids</a:t>
            </a:r>
            <a:r>
              <a:rPr lang="en-IN" sz="2800" dirty="0"/>
              <a:t>):</a:t>
            </a:r>
          </a:p>
          <a:p>
            <a:r>
              <a:rPr lang="en-IN" sz="2800" dirty="0"/>
              <a:t>    </a:t>
            </a:r>
            <a:r>
              <a:rPr lang="en-IN" sz="2800" dirty="0" err="1"/>
              <a:t>model_name</a:t>
            </a:r>
            <a:r>
              <a:rPr lang="en-IN" sz="2800" dirty="0"/>
              <a:t> = </a:t>
            </a:r>
            <a:r>
              <a:rPr lang="en-IN" sz="2800" dirty="0" err="1"/>
              <a:t>model.__class__.__name</a:t>
            </a:r>
            <a:r>
              <a:rPr lang="en-IN" sz="2800" dirty="0"/>
              <a:t>__</a:t>
            </a:r>
          </a:p>
          <a:p>
            <a:r>
              <a:rPr lang="en-IN" sz="2800" dirty="0"/>
              <a:t>    </a:t>
            </a:r>
            <a:r>
              <a:rPr lang="en-IN" sz="2800" dirty="0">
                <a:solidFill>
                  <a:schemeClr val="accent6">
                    <a:lumMod val="75000"/>
                  </a:schemeClr>
                </a:solidFill>
              </a:rPr>
              <a:t>print</a:t>
            </a:r>
            <a:r>
              <a:rPr lang="en-IN" sz="2800" dirty="0"/>
              <a:t>(</a:t>
            </a:r>
            <a:r>
              <a:rPr lang="en-IN" sz="2800" dirty="0" err="1"/>
              <a:t>f"</a:t>
            </a:r>
            <a:r>
              <a:rPr lang="en-IN" sz="2800" dirty="0" err="1">
                <a:solidFill>
                  <a:srgbClr val="C00000"/>
                </a:solidFill>
              </a:rPr>
              <a:t>Hyperparameter</a:t>
            </a:r>
            <a:r>
              <a:rPr lang="en-IN" sz="2800" dirty="0">
                <a:solidFill>
                  <a:srgbClr val="C00000"/>
                </a:solidFill>
              </a:rPr>
              <a:t> tuning for </a:t>
            </a:r>
            <a:r>
              <a:rPr lang="en-IN" sz="2800" dirty="0"/>
              <a:t>{</a:t>
            </a:r>
            <a:r>
              <a:rPr lang="en-IN" sz="2800" dirty="0" err="1"/>
              <a:t>model_name</a:t>
            </a:r>
            <a:r>
              <a:rPr lang="en-IN" sz="2800" dirty="0"/>
              <a:t>}</a:t>
            </a:r>
            <a:r>
              <a:rPr lang="en-IN" sz="2800" dirty="0">
                <a:solidFill>
                  <a:srgbClr val="C00000"/>
                </a:solidFill>
              </a:rPr>
              <a:t>:-</a:t>
            </a:r>
            <a:r>
              <a:rPr lang="en-IN" sz="2800" dirty="0"/>
              <a:t>")</a:t>
            </a:r>
          </a:p>
          <a:p>
            <a:r>
              <a:rPr lang="en-IN" sz="2800" dirty="0"/>
              <a:t>    </a:t>
            </a:r>
          </a:p>
          <a:p>
            <a:r>
              <a:rPr lang="en-IN" sz="2800" dirty="0"/>
              <a:t>    </a:t>
            </a:r>
            <a:r>
              <a:rPr lang="en-IN" sz="2800" dirty="0" err="1"/>
              <a:t>grid_search</a:t>
            </a:r>
            <a:r>
              <a:rPr lang="en-IN" sz="2800" dirty="0"/>
              <a:t> = </a:t>
            </a:r>
            <a:r>
              <a:rPr lang="en-IN" sz="2800" dirty="0" err="1"/>
              <a:t>GridSearchCV</a:t>
            </a:r>
            <a:r>
              <a:rPr lang="en-IN" sz="2800" dirty="0"/>
              <a:t>(model, </a:t>
            </a:r>
            <a:r>
              <a:rPr lang="en-IN" sz="2800" dirty="0" err="1"/>
              <a:t>param_grid</a:t>
            </a:r>
            <a:r>
              <a:rPr lang="en-IN" sz="2800" dirty="0"/>
              <a:t>, cv=5, scoring='accuracy', </a:t>
            </a:r>
            <a:r>
              <a:rPr lang="en-IN" sz="2800" dirty="0" err="1" smtClean="0"/>
              <a:t>n_jobs</a:t>
            </a:r>
            <a:r>
              <a:rPr lang="en-IN" sz="2800" dirty="0"/>
              <a:t>=-1)</a:t>
            </a:r>
          </a:p>
          <a:p>
            <a:r>
              <a:rPr lang="en-IN" sz="2800" dirty="0"/>
              <a:t>    </a:t>
            </a:r>
            <a:r>
              <a:rPr lang="en-IN" sz="2800" dirty="0" err="1"/>
              <a:t>grid_search.fit</a:t>
            </a:r>
            <a:r>
              <a:rPr lang="en-IN" sz="2800" dirty="0"/>
              <a:t>(</a:t>
            </a:r>
            <a:r>
              <a:rPr lang="en-IN" sz="2800" dirty="0" err="1"/>
              <a:t>X_train</a:t>
            </a:r>
            <a:r>
              <a:rPr lang="en-IN" sz="2800" dirty="0"/>
              <a:t>, </a:t>
            </a:r>
            <a:r>
              <a:rPr lang="en-IN" sz="2800" dirty="0" err="1"/>
              <a:t>y_train</a:t>
            </a:r>
            <a:r>
              <a:rPr lang="en-IN" sz="2800" dirty="0"/>
              <a:t>)  </a:t>
            </a:r>
            <a:endParaRPr lang="en-IN" sz="2800" dirty="0" smtClean="0"/>
          </a:p>
          <a:p>
            <a:r>
              <a:rPr lang="en-IN" sz="2800" dirty="0" smtClean="0"/>
              <a:t>    </a:t>
            </a:r>
            <a:r>
              <a:rPr lang="en-IN" sz="2800" dirty="0" smtClean="0">
                <a:solidFill>
                  <a:schemeClr val="accent1">
                    <a:lumMod val="75000"/>
                  </a:schemeClr>
                </a:solidFill>
              </a:rPr>
              <a:t># </a:t>
            </a:r>
            <a:r>
              <a:rPr lang="en-IN" sz="2800" dirty="0">
                <a:solidFill>
                  <a:schemeClr val="accent1">
                    <a:lumMod val="75000"/>
                  </a:schemeClr>
                </a:solidFill>
              </a:rPr>
              <a:t>Make sure to replace </a:t>
            </a:r>
            <a:r>
              <a:rPr lang="en-IN" sz="2800" dirty="0" err="1">
                <a:solidFill>
                  <a:schemeClr val="accent1">
                    <a:lumMod val="75000"/>
                  </a:schemeClr>
                </a:solidFill>
              </a:rPr>
              <a:t>X_train</a:t>
            </a:r>
            <a:r>
              <a:rPr lang="en-IN" sz="2800" dirty="0">
                <a:solidFill>
                  <a:schemeClr val="accent1">
                    <a:lumMod val="75000"/>
                  </a:schemeClr>
                </a:solidFill>
              </a:rPr>
              <a:t> and </a:t>
            </a:r>
            <a:r>
              <a:rPr lang="en-IN" sz="2800" dirty="0" err="1">
                <a:solidFill>
                  <a:schemeClr val="accent1">
                    <a:lumMod val="75000"/>
                  </a:schemeClr>
                </a:solidFill>
              </a:rPr>
              <a:t>y_train</a:t>
            </a:r>
            <a:r>
              <a:rPr lang="en-IN" sz="2800" dirty="0">
                <a:solidFill>
                  <a:schemeClr val="accent1">
                    <a:lumMod val="75000"/>
                  </a:schemeClr>
                </a:solidFill>
              </a:rPr>
              <a:t> with your data</a:t>
            </a:r>
          </a:p>
          <a:p>
            <a:r>
              <a:rPr lang="en-IN" sz="2800" dirty="0"/>
              <a:t>    </a:t>
            </a:r>
          </a:p>
          <a:p>
            <a:r>
              <a:rPr lang="en-IN" sz="2800" dirty="0"/>
              <a:t>    </a:t>
            </a:r>
            <a:r>
              <a:rPr lang="en-IN" sz="2800" dirty="0">
                <a:solidFill>
                  <a:schemeClr val="accent6">
                    <a:lumMod val="75000"/>
                  </a:schemeClr>
                </a:solidFill>
              </a:rPr>
              <a:t>print</a:t>
            </a:r>
            <a:r>
              <a:rPr lang="en-IN" sz="2800" dirty="0"/>
              <a:t>(</a:t>
            </a:r>
            <a:r>
              <a:rPr lang="en-IN" sz="2800" dirty="0" err="1"/>
              <a:t>f"</a:t>
            </a:r>
            <a:r>
              <a:rPr lang="en-IN" sz="2800" dirty="0" err="1">
                <a:solidFill>
                  <a:srgbClr val="C00000"/>
                </a:solidFill>
              </a:rPr>
              <a:t>Best</a:t>
            </a:r>
            <a:r>
              <a:rPr lang="en-IN" sz="2800" dirty="0">
                <a:solidFill>
                  <a:srgbClr val="C00000"/>
                </a:solidFill>
              </a:rPr>
              <a:t> parameters: </a:t>
            </a:r>
            <a:r>
              <a:rPr lang="en-IN" sz="2800" dirty="0"/>
              <a:t>{</a:t>
            </a:r>
            <a:r>
              <a:rPr lang="en-IN" sz="2800" dirty="0" err="1"/>
              <a:t>grid_search.best_params</a:t>
            </a:r>
            <a:r>
              <a:rPr lang="en-IN" sz="2800" dirty="0"/>
              <a:t>_}")</a:t>
            </a:r>
          </a:p>
          <a:p>
            <a:r>
              <a:rPr lang="en-IN" sz="2800" dirty="0"/>
              <a:t>    </a:t>
            </a:r>
            <a:r>
              <a:rPr lang="en-IN" sz="2800" dirty="0">
                <a:solidFill>
                  <a:schemeClr val="accent6">
                    <a:lumMod val="75000"/>
                  </a:schemeClr>
                </a:solidFill>
              </a:rPr>
              <a:t>print</a:t>
            </a:r>
            <a:r>
              <a:rPr lang="en-IN" sz="2800" dirty="0"/>
              <a:t>(</a:t>
            </a:r>
            <a:r>
              <a:rPr lang="en-IN" sz="2800" dirty="0" err="1"/>
              <a:t>f"</a:t>
            </a:r>
            <a:r>
              <a:rPr lang="en-IN" sz="2800" dirty="0" err="1">
                <a:solidFill>
                  <a:srgbClr val="C00000"/>
                </a:solidFill>
              </a:rPr>
              <a:t>Best</a:t>
            </a:r>
            <a:r>
              <a:rPr lang="en-IN" sz="2800" dirty="0">
                <a:solidFill>
                  <a:srgbClr val="C00000"/>
                </a:solidFill>
              </a:rPr>
              <a:t> accuracy: </a:t>
            </a:r>
            <a:r>
              <a:rPr lang="en-IN" sz="2800" dirty="0"/>
              <a:t>{grid_search.best_score_:.4f}\n")</a:t>
            </a:r>
          </a:p>
        </p:txBody>
      </p:sp>
    </p:spTree>
    <p:extLst>
      <p:ext uri="{BB962C8B-B14F-4D97-AF65-F5344CB8AC3E}">
        <p14:creationId xmlns:p14="http://schemas.microsoft.com/office/powerpoint/2010/main" val="1727398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Lst>
          </a:blip>
          <a:srcRect l="6461" t="20230" r="42727" b="6963"/>
          <a:stretch/>
        </p:blipFill>
        <p:spPr>
          <a:xfrm>
            <a:off x="3673257" y="0"/>
            <a:ext cx="8512919" cy="6858000"/>
          </a:xfrm>
          <a:prstGeom prst="rect">
            <a:avLst/>
          </a:prstGeom>
        </p:spPr>
      </p:pic>
      <p:sp>
        <p:nvSpPr>
          <p:cNvPr id="3" name="Rectangle 2"/>
          <p:cNvSpPr/>
          <p:nvPr/>
        </p:nvSpPr>
        <p:spPr>
          <a:xfrm>
            <a:off x="128336" y="2121386"/>
            <a:ext cx="3544921" cy="1569660"/>
          </a:xfrm>
          <a:prstGeom prst="rect">
            <a:avLst/>
          </a:prstGeom>
        </p:spPr>
        <p:txBody>
          <a:bodyPr wrap="square">
            <a:spAutoFit/>
          </a:bodyPr>
          <a:lstStyle/>
          <a:p>
            <a:r>
              <a:rPr lang="en-US" sz="3200" b="1" i="1" dirty="0"/>
              <a:t>After </a:t>
            </a:r>
            <a:r>
              <a:rPr lang="en-US" sz="3200" b="1" i="1" dirty="0" smtClean="0"/>
              <a:t>hyper parameter </a:t>
            </a:r>
            <a:r>
              <a:rPr lang="en-US" sz="3200" b="1" i="1" dirty="0"/>
              <a:t>tuning we </a:t>
            </a:r>
            <a:r>
              <a:rPr lang="en-US" sz="3200" b="1" i="1" dirty="0" smtClean="0"/>
              <a:t>get :</a:t>
            </a:r>
            <a:endParaRPr lang="en-IN" sz="3200" b="1" i="1" dirty="0"/>
          </a:p>
        </p:txBody>
      </p:sp>
    </p:spTree>
    <p:extLst>
      <p:ext uri="{BB962C8B-B14F-4D97-AF65-F5344CB8AC3E}">
        <p14:creationId xmlns:p14="http://schemas.microsoft.com/office/powerpoint/2010/main" val="7194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1293172"/>
            <a:ext cx="10515600" cy="1325563"/>
          </a:xfrm>
        </p:spPr>
        <p:txBody>
          <a:bodyPr>
            <a:normAutofit/>
          </a:bodyPr>
          <a:lstStyle/>
          <a:p>
            <a:pPr algn="ctr"/>
            <a:r>
              <a:rPr lang="en-US" sz="6000" b="1" u="sng" dirty="0" smtClean="0"/>
              <a:t>Abstract</a:t>
            </a:r>
            <a:endParaRPr lang="en-IN" sz="6000" b="1" u="sng" dirty="0"/>
          </a:p>
        </p:txBody>
      </p:sp>
      <p:sp>
        <p:nvSpPr>
          <p:cNvPr id="3" name="Content Placeholder 2"/>
          <p:cNvSpPr>
            <a:spLocks noGrp="1"/>
          </p:cNvSpPr>
          <p:nvPr>
            <p:ph idx="1"/>
          </p:nvPr>
        </p:nvSpPr>
        <p:spPr>
          <a:xfrm>
            <a:off x="464024" y="2521663"/>
            <a:ext cx="11395880" cy="4351338"/>
          </a:xfrm>
        </p:spPr>
        <p:txBody>
          <a:bodyPr>
            <a:normAutofit fontScale="92500"/>
          </a:bodyPr>
          <a:lstStyle/>
          <a:p>
            <a:pPr algn="just">
              <a:lnSpc>
                <a:spcPct val="150000"/>
              </a:lnSpc>
              <a:buSzPct val="102000"/>
              <a:buFont typeface="Calibri" panose="020F0502020204030204" pitchFamily="34" charset="0"/>
              <a:buChar char="۞"/>
            </a:pPr>
            <a:r>
              <a:rPr lang="en-US" dirty="0"/>
              <a:t>H</a:t>
            </a:r>
            <a:r>
              <a:rPr lang="en-US" dirty="0" smtClean="0"/>
              <a:t>eart </a:t>
            </a:r>
            <a:r>
              <a:rPr lang="en-US" dirty="0"/>
              <a:t>disease classification as a crucial research domain with substantial implications for public health. </a:t>
            </a:r>
            <a:endParaRPr lang="en-US" dirty="0" smtClean="0"/>
          </a:p>
          <a:p>
            <a:pPr algn="just">
              <a:lnSpc>
                <a:spcPct val="150000"/>
              </a:lnSpc>
              <a:buSzPct val="102000"/>
              <a:buFont typeface="Calibri" panose="020F0502020204030204" pitchFamily="34" charset="0"/>
              <a:buChar char="۞"/>
            </a:pPr>
            <a:r>
              <a:rPr lang="en-US" dirty="0" smtClean="0"/>
              <a:t>The </a:t>
            </a:r>
            <a:r>
              <a:rPr lang="en-US" dirty="0"/>
              <a:t>overarching goal in this field is to create methods that are both accurate and efficient in categorizing heart diseases. </a:t>
            </a:r>
            <a:endParaRPr lang="en-US" dirty="0" smtClean="0"/>
          </a:p>
          <a:p>
            <a:pPr algn="just">
              <a:lnSpc>
                <a:spcPct val="150000"/>
              </a:lnSpc>
              <a:buSzPct val="102000"/>
              <a:buFont typeface="Calibri" panose="020F0502020204030204" pitchFamily="34" charset="0"/>
              <a:buChar char="۞"/>
            </a:pPr>
            <a:r>
              <a:rPr lang="en-US" dirty="0" smtClean="0"/>
              <a:t>The </a:t>
            </a:r>
            <a:r>
              <a:rPr lang="en-US" dirty="0"/>
              <a:t>importance of accurate classification lies in its potential to facilitate early detection, prompt treatment, and ultimately enhance patient outcomes.</a:t>
            </a:r>
            <a:endParaRPr lang="en-IN" dirty="0"/>
          </a:p>
        </p:txBody>
      </p:sp>
      <p:sp>
        <p:nvSpPr>
          <p:cNvPr id="4" name="Title 1"/>
          <p:cNvSpPr txBox="1">
            <a:spLocks/>
          </p:cNvSpPr>
          <p:nvPr/>
        </p:nvSpPr>
        <p:spPr>
          <a:xfrm>
            <a:off x="1" y="175884"/>
            <a:ext cx="12192000" cy="99782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600" i="1" dirty="0" smtClean="0"/>
              <a:t>Implement machine learning algorithm in order to predict the heart disease</a:t>
            </a:r>
            <a:endParaRPr lang="en-IN" sz="3600" i="1" dirty="0"/>
          </a:p>
        </p:txBody>
      </p:sp>
    </p:spTree>
    <p:extLst>
      <p:ext uri="{BB962C8B-B14F-4D97-AF65-F5344CB8AC3E}">
        <p14:creationId xmlns:p14="http://schemas.microsoft.com/office/powerpoint/2010/main" val="1939525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contrast="20000"/>
                    </a14:imgEffect>
                  </a14:imgLayer>
                </a14:imgProps>
              </a:ext>
            </a:extLst>
          </a:blip>
          <a:stretch>
            <a:fillRect/>
          </a:stretch>
        </p:blipFill>
        <p:spPr>
          <a:xfrm>
            <a:off x="1977962" y="0"/>
            <a:ext cx="8300241" cy="6858000"/>
          </a:xfrm>
          <a:prstGeom prst="rect">
            <a:avLst/>
          </a:prstGeom>
        </p:spPr>
      </p:pic>
    </p:spTree>
    <p:extLst>
      <p:ext uri="{BB962C8B-B14F-4D97-AF65-F5344CB8AC3E}">
        <p14:creationId xmlns:p14="http://schemas.microsoft.com/office/powerpoint/2010/main" val="596260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Conclusion</a:t>
            </a:r>
            <a:endParaRPr lang="en-IN" sz="6000" b="1" dirty="0"/>
          </a:p>
        </p:txBody>
      </p:sp>
      <p:sp>
        <p:nvSpPr>
          <p:cNvPr id="3" name="Content Placeholder 2"/>
          <p:cNvSpPr>
            <a:spLocks noGrp="1"/>
          </p:cNvSpPr>
          <p:nvPr>
            <p:ph idx="1"/>
          </p:nvPr>
        </p:nvSpPr>
        <p:spPr>
          <a:xfrm>
            <a:off x="838200" y="1556084"/>
            <a:ext cx="10515600" cy="4620879"/>
          </a:xfrm>
        </p:spPr>
        <p:txBody>
          <a:bodyPr/>
          <a:lstStyle/>
          <a:p>
            <a:pPr marL="0" indent="0" algn="just">
              <a:buNone/>
            </a:pPr>
            <a:endParaRPr lang="en-US" dirty="0"/>
          </a:p>
          <a:p>
            <a:pPr marL="0" indent="0" algn="just">
              <a:buNone/>
            </a:pPr>
            <a:r>
              <a:rPr lang="en-US" dirty="0"/>
              <a:t>After conducting model training, testing, </a:t>
            </a:r>
            <a:r>
              <a:rPr lang="en-US" dirty="0" smtClean="0"/>
              <a:t>hyper parameter </a:t>
            </a:r>
            <a:r>
              <a:rPr lang="en-US" dirty="0"/>
              <a:t>tuning, and analyzing the ROC curve, the Random Forest classifier emerged as the most suitable model. </a:t>
            </a:r>
            <a:endParaRPr lang="en-US" dirty="0" smtClean="0"/>
          </a:p>
          <a:p>
            <a:pPr marL="0" indent="0" algn="just">
              <a:buNone/>
            </a:pPr>
            <a:r>
              <a:rPr lang="en-US" dirty="0" smtClean="0"/>
              <a:t>The </a:t>
            </a:r>
            <a:r>
              <a:rPr lang="en-US" dirty="0"/>
              <a:t>decision to proceed with it is based on its superior performance and ability to handle the given task effectively.</a:t>
            </a:r>
          </a:p>
          <a:p>
            <a:pPr marL="0" indent="0" algn="just">
              <a:buNone/>
            </a:pPr>
            <a:r>
              <a:rPr lang="en-US" dirty="0"/>
              <a:t>In summary, the recommendation to use the Random Forest classifier is grounded in a thorough analysis of its performance across various aspects of model development and evaluation.</a:t>
            </a:r>
          </a:p>
        </p:txBody>
      </p:sp>
    </p:spTree>
    <p:extLst>
      <p:ext uri="{BB962C8B-B14F-4D97-AF65-F5344CB8AC3E}">
        <p14:creationId xmlns:p14="http://schemas.microsoft.com/office/powerpoint/2010/main" val="340376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err="1" smtClean="0"/>
              <a:t>Refrence</a:t>
            </a:r>
            <a:r>
              <a:rPr lang="en-US" b="1" i="1" u="sng" dirty="0" smtClean="0"/>
              <a:t>:</a:t>
            </a:r>
            <a:endParaRPr lang="en-IN" b="1" i="1" u="sng" dirty="0"/>
          </a:p>
        </p:txBody>
      </p:sp>
      <p:sp>
        <p:nvSpPr>
          <p:cNvPr id="3" name="Content Placeholder 2"/>
          <p:cNvSpPr>
            <a:spLocks noGrp="1"/>
          </p:cNvSpPr>
          <p:nvPr>
            <p:ph idx="1"/>
          </p:nvPr>
        </p:nvSpPr>
        <p:spPr/>
        <p:txBody>
          <a:bodyPr/>
          <a:lstStyle/>
          <a:p>
            <a:r>
              <a:rPr lang="en-IN" dirty="0">
                <a:hlinkClick r:id="rId2"/>
              </a:rPr>
              <a:t>https://www.kaggle.com/datasets/johnsmith88/heart-disease-dataset</a:t>
            </a:r>
            <a:r>
              <a:rPr lang="en-IN" dirty="0" smtClean="0">
                <a:hlinkClick r:id="rId2"/>
              </a:rPr>
              <a:t>/</a:t>
            </a:r>
            <a:endParaRPr lang="en-IN" dirty="0" smtClean="0"/>
          </a:p>
          <a:p>
            <a:r>
              <a:rPr lang="en-IN" dirty="0">
                <a:hlinkClick r:id="rId3"/>
              </a:rPr>
              <a:t>https://</a:t>
            </a:r>
            <a:r>
              <a:rPr lang="en-IN" dirty="0" smtClean="0">
                <a:hlinkClick r:id="rId3"/>
              </a:rPr>
              <a:t>archive.ics.uci.edu/dataset/45/heart+disease</a:t>
            </a:r>
            <a:endParaRPr lang="en-IN" dirty="0" smtClean="0"/>
          </a:p>
          <a:p>
            <a:pPr marL="0" indent="0">
              <a:buNone/>
            </a:pPr>
            <a:endParaRPr lang="en-IN" dirty="0"/>
          </a:p>
        </p:txBody>
      </p:sp>
    </p:spTree>
    <p:extLst>
      <p:ext uri="{BB962C8B-B14F-4D97-AF65-F5344CB8AC3E}">
        <p14:creationId xmlns:p14="http://schemas.microsoft.com/office/powerpoint/2010/main" val="403679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59DB0">
              <a:alpha val="50000"/>
            </a:srgb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6600" u="sng" dirty="0" smtClean="0">
                <a:ln w="0"/>
                <a:solidFill>
                  <a:schemeClr val="tx1"/>
                </a:solidFill>
                <a:effectLst>
                  <a:outerShdw blurRad="38100" dist="19050" dir="2700000" algn="tl" rotWithShape="0">
                    <a:schemeClr val="dk1">
                      <a:alpha val="40000"/>
                    </a:schemeClr>
                  </a:outerShdw>
                </a:effectLst>
              </a:rPr>
              <a:t>Objective</a:t>
            </a:r>
            <a:endParaRPr lang="en-IN" sz="6600" u="sng" dirty="0">
              <a:ln w="0"/>
              <a:solidFill>
                <a:schemeClr val="tx1"/>
              </a:solidFill>
              <a:effectLst>
                <a:outerShdw blurRad="38100" dist="19050" dir="2700000" algn="tl" rotWithShape="0">
                  <a:schemeClr val="dk1">
                    <a:alpha val="40000"/>
                  </a:schemeClr>
                </a:outerShdw>
              </a:effectLst>
            </a:endParaRPr>
          </a:p>
        </p:txBody>
      </p:sp>
      <p:sp>
        <p:nvSpPr>
          <p:cNvPr id="4" name="Rectangle 1"/>
          <p:cNvSpPr>
            <a:spLocks noGrp="1" noChangeArrowheads="1"/>
          </p:cNvSpPr>
          <p:nvPr>
            <p:ph idx="1"/>
          </p:nvPr>
        </p:nvSpPr>
        <p:spPr bwMode="auto">
          <a:xfrm>
            <a:off x="838200" y="1885587"/>
            <a:ext cx="10515600"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Times New Roman" panose="02020603050405020304" pitchFamily="18" charset="0"/>
              <a:buChar char="̶"/>
            </a:pPr>
            <a:r>
              <a:rPr lang="en-US" altLang="en-US" sz="2600" dirty="0">
                <a:solidFill>
                  <a:srgbClr val="000000"/>
                </a:solidFill>
                <a:latin typeface="+mn-lt"/>
              </a:rPr>
              <a:t>T</a:t>
            </a:r>
            <a:r>
              <a:rPr kumimoji="0" lang="en-US" altLang="en-US" sz="2600" b="0" i="0" u="none" strike="noStrike" cap="none" normalizeH="0" baseline="0" dirty="0" smtClean="0">
                <a:ln>
                  <a:noFill/>
                </a:ln>
                <a:solidFill>
                  <a:srgbClr val="000000"/>
                </a:solidFill>
                <a:effectLst/>
                <a:latin typeface="+mn-lt"/>
              </a:rPr>
              <a:t>o develop a predictive model for detecting the presence of heart disease in patients based on a subset of 14 carefully chosen attributes. </a:t>
            </a:r>
          </a:p>
          <a:p>
            <a:pPr algn="just">
              <a:lnSpc>
                <a:spcPct val="150000"/>
              </a:lnSpc>
              <a:buFont typeface="Times New Roman" panose="02020603050405020304" pitchFamily="18" charset="0"/>
              <a:buChar char="̶"/>
            </a:pPr>
            <a:r>
              <a:rPr kumimoji="0" lang="en-US" altLang="en-US" sz="2600" b="0" i="0" u="none" strike="noStrike" cap="none" normalizeH="0" baseline="0" dirty="0" smtClean="0">
                <a:ln>
                  <a:noFill/>
                </a:ln>
                <a:solidFill>
                  <a:srgbClr val="000000"/>
                </a:solidFill>
                <a:effectLst/>
                <a:latin typeface="+mn-lt"/>
              </a:rPr>
              <a:t>The target variable is binary, where 0 indicates the absence of disease and 1 indicates the presence of heart disease. </a:t>
            </a:r>
          </a:p>
          <a:p>
            <a:pPr algn="just">
              <a:lnSpc>
                <a:spcPct val="150000"/>
              </a:lnSpc>
              <a:buFont typeface="Times New Roman" panose="02020603050405020304" pitchFamily="18" charset="0"/>
              <a:buChar char="̶"/>
            </a:pPr>
            <a:r>
              <a:rPr kumimoji="0" lang="en-US" altLang="en-US" sz="2600" b="0" i="0" u="none" strike="noStrike" cap="none" normalizeH="0" baseline="0" dirty="0" smtClean="0">
                <a:ln>
                  <a:noFill/>
                </a:ln>
                <a:solidFill>
                  <a:srgbClr val="000000"/>
                </a:solidFill>
                <a:effectLst/>
                <a:latin typeface="+mn-lt"/>
              </a:rPr>
              <a:t>The goal is to build a robust and accurate predictive model that can assist in early diagnosis and intervention for individuals at risk of heart disease.</a:t>
            </a:r>
            <a:br>
              <a:rPr kumimoji="0" lang="en-US" altLang="en-US" sz="2600" b="0" i="0" u="none" strike="noStrike" cap="none" normalizeH="0" baseline="0" dirty="0" smtClean="0">
                <a:ln>
                  <a:noFill/>
                </a:ln>
                <a:solidFill>
                  <a:srgbClr val="000000"/>
                </a:solidFill>
                <a:effectLst/>
                <a:latin typeface="+mn-lt"/>
              </a:rPr>
            </a:br>
            <a:endParaRPr kumimoji="0" lang="en-US" altLang="en-US" sz="2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921740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552" y="709684"/>
            <a:ext cx="10515600" cy="47084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en-US" sz="9600" b="1" dirty="0" smtClean="0">
                <a:ln w="9525">
                  <a:solidFill>
                    <a:schemeClr val="bg1"/>
                  </a:solidFill>
                  <a:prstDash val="solid"/>
                </a:ln>
                <a:effectLst>
                  <a:outerShdw blurRad="12700" dist="38100" dir="2700000" algn="tl" rotWithShape="0">
                    <a:schemeClr val="bg1">
                      <a:lumMod val="50000"/>
                    </a:schemeClr>
                  </a:outerShdw>
                </a:effectLst>
              </a:rPr>
              <a:t>Real </a:t>
            </a:r>
            <a:br>
              <a:rPr lang="en-US" sz="9600" b="1" dirty="0" smtClean="0">
                <a:ln w="9525">
                  <a:solidFill>
                    <a:schemeClr val="bg1"/>
                  </a:solidFill>
                  <a:prstDash val="solid"/>
                </a:ln>
                <a:effectLst>
                  <a:outerShdw blurRad="12700" dist="38100" dir="2700000" algn="tl" rotWithShape="0">
                    <a:schemeClr val="bg1">
                      <a:lumMod val="50000"/>
                    </a:schemeClr>
                  </a:outerShdw>
                </a:effectLst>
              </a:rPr>
            </a:br>
            <a:r>
              <a:rPr lang="en-US" sz="9600" b="1" dirty="0" smtClean="0">
                <a:ln w="9525">
                  <a:solidFill>
                    <a:schemeClr val="bg1"/>
                  </a:solidFill>
                  <a:prstDash val="solid"/>
                </a:ln>
                <a:effectLst>
                  <a:outerShdw blurRad="12700" dist="38100" dir="2700000" algn="tl" rotWithShape="0">
                    <a:schemeClr val="bg1">
                      <a:lumMod val="50000"/>
                    </a:schemeClr>
                  </a:outerShdw>
                </a:effectLst>
              </a:rPr>
              <a:t>World</a:t>
            </a:r>
            <a:br>
              <a:rPr lang="en-US" sz="9600" b="1" dirty="0" smtClean="0">
                <a:ln w="9525">
                  <a:solidFill>
                    <a:schemeClr val="bg1"/>
                  </a:solidFill>
                  <a:prstDash val="solid"/>
                </a:ln>
                <a:effectLst>
                  <a:outerShdw blurRad="12700" dist="38100" dir="2700000" algn="tl" rotWithShape="0">
                    <a:schemeClr val="bg1">
                      <a:lumMod val="50000"/>
                    </a:schemeClr>
                  </a:outerShdw>
                </a:effectLst>
              </a:rPr>
            </a:br>
            <a:r>
              <a:rPr lang="en-US" sz="9600" b="1" dirty="0" smtClean="0">
                <a:ln w="9525">
                  <a:solidFill>
                    <a:schemeClr val="bg1"/>
                  </a:solidFill>
                  <a:prstDash val="solid"/>
                </a:ln>
                <a:effectLst>
                  <a:outerShdw blurRad="12700" dist="38100" dir="2700000" algn="tl" rotWithShape="0">
                    <a:schemeClr val="bg1">
                      <a:lumMod val="50000"/>
                    </a:schemeClr>
                  </a:outerShdw>
                </a:effectLst>
              </a:rPr>
              <a:t> Impact</a:t>
            </a:r>
            <a:endParaRPr lang="en-IN" sz="9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90423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5358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u="sng" dirty="0">
                <a:ln w="0"/>
                <a:solidFill>
                  <a:schemeClr val="tx1"/>
                </a:solidFill>
                <a:effectLst>
                  <a:outerShdw blurRad="38100" dist="19050" dir="2700000" algn="tl" rotWithShape="0">
                    <a:schemeClr val="dk1">
                      <a:alpha val="40000"/>
                    </a:schemeClr>
                  </a:outerShdw>
                </a:effectLst>
              </a:rPr>
              <a:t>Here are several potential real-world impacts</a:t>
            </a:r>
            <a:r>
              <a:rPr lang="en-US" u="sng" dirty="0" smtClean="0">
                <a:ln w="0"/>
                <a:solidFill>
                  <a:schemeClr val="tx1"/>
                </a:solidFill>
                <a:effectLst>
                  <a:outerShdw blurRad="38100" dist="19050" dir="2700000" algn="tl" rotWithShape="0">
                    <a:schemeClr val="dk1">
                      <a:alpha val="40000"/>
                    </a:schemeClr>
                  </a:outerShdw>
                </a:effectLst>
              </a:rPr>
              <a:t>:</a:t>
            </a:r>
            <a:endParaRPr lang="en-IN" u="sng" dirty="0">
              <a:ln w="0"/>
              <a:solidFill>
                <a:schemeClr val="tx1"/>
              </a:solidFill>
              <a:effectLst>
                <a:outerShdw blurRad="38100" dist="19050" dir="2700000" algn="tl" rotWithShape="0">
                  <a:schemeClr val="dk1">
                    <a:alpha val="40000"/>
                  </a:schemeClr>
                </a:outerShdw>
              </a:effectLst>
            </a:endParaRPr>
          </a:p>
        </p:txBody>
      </p:sp>
      <p:sp>
        <p:nvSpPr>
          <p:cNvPr id="5" name="Content Placeholder 4"/>
          <p:cNvSpPr>
            <a:spLocks noGrp="1"/>
          </p:cNvSpPr>
          <p:nvPr>
            <p:ph sz="half" idx="1"/>
          </p:nvPr>
        </p:nvSpPr>
        <p:spPr>
          <a:xfrm>
            <a:off x="40944" y="1050882"/>
            <a:ext cx="12064621" cy="5691116"/>
          </a:xfrm>
        </p:spPr>
        <p:txBody>
          <a:bodyPr>
            <a:normAutofit fontScale="92500" lnSpcReduction="10000"/>
          </a:bodyPr>
          <a:lstStyle/>
          <a:p>
            <a:pPr algn="just"/>
            <a:r>
              <a:rPr lang="en-US" b="1" dirty="0" smtClean="0"/>
              <a:t>Disease </a:t>
            </a:r>
            <a:r>
              <a:rPr lang="en-US" b="1" dirty="0"/>
              <a:t>Prediction Models:</a:t>
            </a:r>
            <a:r>
              <a:rPr lang="en-US" dirty="0"/>
              <a:t> The dataset provides a valuable resource for developing machine learning models to predict the presence or absence of heart disease. Researchers and data scientists can use this data to build predictive models that analyze various attributes and help identify patterns associated with heart disease.</a:t>
            </a:r>
          </a:p>
          <a:p>
            <a:pPr algn="just"/>
            <a:r>
              <a:rPr lang="en-US" b="1" dirty="0"/>
              <a:t>Clinical Decision Support Systems:</a:t>
            </a:r>
            <a:r>
              <a:rPr lang="en-US" dirty="0"/>
              <a:t> Insights gained from the dataset could contribute to the development of clinical decision support systems. These systems could assist healthcare professionals in making more informed decisions by integrating patient data and predicting the likelihood of heart disease based on historical information.</a:t>
            </a:r>
          </a:p>
          <a:p>
            <a:pPr algn="just"/>
            <a:r>
              <a:rPr lang="en-US" b="1" dirty="0"/>
              <a:t>Risk Assessment Tools:</a:t>
            </a:r>
            <a:r>
              <a:rPr lang="en-US" dirty="0"/>
              <a:t> The dataset may contribute to the creation of risk assessment tools for individuals. By analyzing the subset of attributes that are most relevant, these tools could provide personalized risk scores for patients, helping them and their healthcare providers make lifestyle and treatment decisions.</a:t>
            </a:r>
          </a:p>
          <a:p>
            <a:pPr algn="just"/>
            <a:r>
              <a:rPr lang="en-US" b="1" dirty="0"/>
              <a:t>Early Detection and Prevention:</a:t>
            </a:r>
            <a:r>
              <a:rPr lang="en-US" dirty="0"/>
              <a:t> With accurate prediction models, healthcare providers can potentially identify individuals at risk of heart disease at an early stage. Early detection allows for timely intervention and preventive measures, potentially improving patient outcomes and reducing the overall burden on healthcare systems</a:t>
            </a:r>
            <a:r>
              <a:rPr lang="en-US" dirty="0" smtClean="0"/>
              <a:t>.</a:t>
            </a:r>
            <a:endParaRPr lang="en-US" dirty="0"/>
          </a:p>
        </p:txBody>
      </p:sp>
    </p:spTree>
    <p:extLst>
      <p:ext uri="{BB962C8B-B14F-4D97-AF65-F5344CB8AC3E}">
        <p14:creationId xmlns:p14="http://schemas.microsoft.com/office/powerpoint/2010/main" val="2080779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p:cNvSpPr>
            <a:spLocks noGrp="1"/>
          </p:cNvSpPr>
          <p:nvPr>
            <p:ph idx="1"/>
          </p:nvPr>
        </p:nvSpPr>
        <p:spPr>
          <a:xfrm>
            <a:off x="163773" y="286603"/>
            <a:ext cx="11832609" cy="6387152"/>
          </a:xfrm>
        </p:spPr>
        <p:txBody>
          <a:bodyPr>
            <a:normAutofit fontScale="92500" lnSpcReduction="10000"/>
          </a:bodyPr>
          <a:lstStyle/>
          <a:p>
            <a:pPr algn="just"/>
            <a:r>
              <a:rPr lang="en-US" b="1" dirty="0"/>
              <a:t>Research on Attribute Relevance:</a:t>
            </a:r>
            <a:r>
              <a:rPr lang="en-US" dirty="0"/>
              <a:t> The dataset's large number of attributes allows researchers to explore and identify the most critical factors contributing to heart disease. This could lead to a better understanding of the disease's underlying mechanisms and inform future research directions.</a:t>
            </a:r>
          </a:p>
          <a:p>
            <a:pPr algn="just"/>
            <a:r>
              <a:rPr lang="en-US" b="1" dirty="0"/>
              <a:t>Global Comparisons:</a:t>
            </a:r>
            <a:r>
              <a:rPr lang="en-US" dirty="0"/>
              <a:t> Since the dataset includes information from different regions (Cleveland, Hungary, Switzerland, and Long Beach), researchers can analyze and compare patterns of heart disease across different populations. This global perspective could contribute to the development of more universally applicable diagnostic and preventive strategies.</a:t>
            </a:r>
          </a:p>
          <a:p>
            <a:pPr algn="just"/>
            <a:r>
              <a:rPr lang="en-US" b="1" dirty="0"/>
              <a:t>Public Health Planning:</a:t>
            </a:r>
            <a:r>
              <a:rPr lang="en-US" dirty="0"/>
              <a:t> Insights from the dataset can inform public health initiatives and policies related to heart disease. Governments and healthcare organizations can use the information to tailor preventive measures and allocate resources more effectively based on the prevalence and risk factors identified in different populations.</a:t>
            </a:r>
          </a:p>
          <a:p>
            <a:pPr algn="just"/>
            <a:r>
              <a:rPr lang="en-US" b="1" dirty="0"/>
              <a:t>Educational Purposes:</a:t>
            </a:r>
            <a:r>
              <a:rPr lang="en-US" dirty="0"/>
              <a:t> The dataset can be used for educational purposes, helping students and healthcare professionals understand the complexities of heart disease and the application of data-driven approaches in healthcare</a:t>
            </a:r>
            <a:r>
              <a:rPr lang="en-US" dirty="0" smtClean="0"/>
              <a:t>.</a:t>
            </a:r>
            <a:endParaRPr lang="en-US" dirty="0"/>
          </a:p>
        </p:txBody>
      </p:sp>
    </p:spTree>
    <p:extLst>
      <p:ext uri="{BB962C8B-B14F-4D97-AF65-F5344CB8AC3E}">
        <p14:creationId xmlns:p14="http://schemas.microsoft.com/office/powerpoint/2010/main" val="390190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293162"/>
          </a:xfrm>
          <a:solidFill>
            <a:srgbClr val="F59DB0">
              <a:alpha val="49804"/>
            </a:srgb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5400" u="sng" dirty="0" smtClean="0">
                <a:ln w="0"/>
                <a:solidFill>
                  <a:schemeClr val="tx1"/>
                </a:solidFill>
                <a:effectLst>
                  <a:outerShdw blurRad="38100" dist="19050" dir="2700000" algn="tl" rotWithShape="0">
                    <a:schemeClr val="dk1">
                      <a:alpha val="40000"/>
                    </a:schemeClr>
                  </a:outerShdw>
                </a:effectLst>
              </a:rPr>
              <a:t>Dataset</a:t>
            </a:r>
            <a:br>
              <a:rPr lang="en-US" sz="5400" u="sng" dirty="0" smtClean="0">
                <a:ln w="0"/>
                <a:solidFill>
                  <a:schemeClr val="tx1"/>
                </a:solidFill>
                <a:effectLst>
                  <a:outerShdw blurRad="38100" dist="19050" dir="2700000" algn="tl" rotWithShape="0">
                    <a:schemeClr val="dk1">
                      <a:alpha val="40000"/>
                    </a:schemeClr>
                  </a:outerShdw>
                </a:effectLst>
              </a:rPr>
            </a:br>
            <a:r>
              <a:rPr lang="en-IN" sz="3100" i="1" dirty="0">
                <a:ln w="0"/>
                <a:solidFill>
                  <a:schemeClr val="tx1"/>
                </a:solidFill>
                <a:effectLst>
                  <a:outerShdw blurRad="38100" dist="19050" dir="2700000" algn="tl" rotWithShape="0">
                    <a:schemeClr val="dk1">
                      <a:alpha val="40000"/>
                    </a:schemeClr>
                  </a:outerShdw>
                </a:effectLst>
              </a:rPr>
              <a:t>UCI Heart Disease </a:t>
            </a:r>
            <a:r>
              <a:rPr lang="en-IN" sz="3100" i="1" dirty="0" smtClean="0">
                <a:ln w="0"/>
                <a:solidFill>
                  <a:schemeClr val="tx1"/>
                </a:solidFill>
                <a:effectLst>
                  <a:outerShdw blurRad="38100" dist="19050" dir="2700000" algn="tl" rotWithShape="0">
                    <a:schemeClr val="dk1">
                      <a:alpha val="40000"/>
                    </a:schemeClr>
                  </a:outerShdw>
                </a:effectLst>
              </a:rPr>
              <a:t>dataset</a:t>
            </a:r>
            <a:endParaRPr lang="en-IN" sz="3100" u="sng"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245660" y="1784680"/>
            <a:ext cx="5774140" cy="5032375"/>
          </a:xfrm>
        </p:spPr>
        <p:txBody>
          <a:bodyPr>
            <a:normAutofit fontScale="92500"/>
          </a:bodyPr>
          <a:lstStyle/>
          <a:p>
            <a:pPr marL="0" indent="0" algn="just">
              <a:buNone/>
            </a:pPr>
            <a:r>
              <a:rPr lang="en-IN" dirty="0" smtClean="0"/>
              <a:t>1</a:t>
            </a:r>
            <a:r>
              <a:rPr lang="en-IN" dirty="0"/>
              <a:t>) age</a:t>
            </a:r>
          </a:p>
          <a:p>
            <a:pPr marL="0" indent="0" algn="just">
              <a:buNone/>
            </a:pPr>
            <a:r>
              <a:rPr lang="en-IN" dirty="0"/>
              <a:t>2) sex</a:t>
            </a:r>
          </a:p>
          <a:p>
            <a:pPr marL="0" indent="0" algn="just">
              <a:buNone/>
            </a:pPr>
            <a:r>
              <a:rPr lang="en-IN" dirty="0"/>
              <a:t>3) chest pain type (4 values)</a:t>
            </a:r>
          </a:p>
          <a:p>
            <a:pPr marL="0" indent="0" algn="just">
              <a:buNone/>
            </a:pPr>
            <a:r>
              <a:rPr lang="en-IN" dirty="0"/>
              <a:t>4) resting blood pressure</a:t>
            </a:r>
          </a:p>
          <a:p>
            <a:pPr marL="0" indent="0" algn="just">
              <a:buNone/>
            </a:pPr>
            <a:r>
              <a:rPr lang="en-IN" dirty="0"/>
              <a:t>5) serum </a:t>
            </a:r>
            <a:r>
              <a:rPr lang="en-IN" dirty="0" err="1"/>
              <a:t>cholestoral</a:t>
            </a:r>
            <a:r>
              <a:rPr lang="en-IN" dirty="0"/>
              <a:t> in mg/dl</a:t>
            </a:r>
          </a:p>
          <a:p>
            <a:pPr marL="0" indent="0" algn="just">
              <a:buNone/>
            </a:pPr>
            <a:r>
              <a:rPr lang="en-IN" dirty="0"/>
              <a:t>6) fasting blood sugar &gt; 120 mg/dl</a:t>
            </a:r>
          </a:p>
          <a:p>
            <a:pPr marL="0" indent="0" algn="just">
              <a:buNone/>
            </a:pPr>
            <a:r>
              <a:rPr lang="en-IN" dirty="0"/>
              <a:t>7) resting electrocardiographic </a:t>
            </a:r>
            <a:r>
              <a:rPr lang="en-IN" dirty="0" smtClean="0"/>
              <a:t>results</a:t>
            </a:r>
          </a:p>
          <a:p>
            <a:pPr marL="0" indent="0" algn="just">
              <a:buNone/>
            </a:pPr>
            <a:r>
              <a:rPr lang="en-IN" dirty="0"/>
              <a:t> </a:t>
            </a:r>
            <a:r>
              <a:rPr lang="en-IN" dirty="0" smtClean="0"/>
              <a:t>   </a:t>
            </a:r>
            <a:r>
              <a:rPr lang="en-IN" dirty="0"/>
              <a:t>(values 0,1,2)</a:t>
            </a:r>
          </a:p>
          <a:p>
            <a:pPr marL="0" indent="0" algn="just">
              <a:buNone/>
            </a:pPr>
            <a:r>
              <a:rPr lang="en-IN" dirty="0"/>
              <a:t>8) maximum heart rate </a:t>
            </a:r>
            <a:r>
              <a:rPr lang="en-IN" dirty="0" smtClean="0"/>
              <a:t>achieved</a:t>
            </a:r>
          </a:p>
          <a:p>
            <a:pPr marL="0" indent="0" algn="just">
              <a:buNone/>
            </a:pPr>
            <a:r>
              <a:rPr lang="en-IN" dirty="0"/>
              <a:t>9) exercise induced </a:t>
            </a:r>
            <a:r>
              <a:rPr lang="en-IN" dirty="0" smtClean="0"/>
              <a:t>angina</a:t>
            </a:r>
            <a:endParaRPr lang="en-IN" dirty="0"/>
          </a:p>
        </p:txBody>
      </p:sp>
      <p:sp>
        <p:nvSpPr>
          <p:cNvPr id="7" name="Content Placeholder 6"/>
          <p:cNvSpPr>
            <a:spLocks noGrp="1"/>
          </p:cNvSpPr>
          <p:nvPr>
            <p:ph sz="half" idx="2"/>
          </p:nvPr>
        </p:nvSpPr>
        <p:spPr>
          <a:xfrm>
            <a:off x="5895833" y="1718027"/>
            <a:ext cx="6296167" cy="5099028"/>
          </a:xfrm>
        </p:spPr>
        <p:txBody>
          <a:bodyPr>
            <a:normAutofit fontScale="92500"/>
          </a:bodyPr>
          <a:lstStyle/>
          <a:p>
            <a:pPr marL="514350" indent="-514350" algn="just">
              <a:buAutoNum type="arabicParenR" startAt="10"/>
            </a:pPr>
            <a:r>
              <a:rPr lang="en-IN" dirty="0" err="1" smtClean="0"/>
              <a:t>oldpeak</a:t>
            </a:r>
            <a:r>
              <a:rPr lang="en-IN" dirty="0" smtClean="0"/>
              <a:t> </a:t>
            </a:r>
            <a:r>
              <a:rPr lang="en-IN" dirty="0"/>
              <a:t>= ST depression induced by </a:t>
            </a:r>
            <a:endParaRPr lang="en-IN" dirty="0" smtClean="0"/>
          </a:p>
          <a:p>
            <a:pPr marL="0" indent="0" algn="just">
              <a:buNone/>
            </a:pPr>
            <a:r>
              <a:rPr lang="en-IN" dirty="0"/>
              <a:t> </a:t>
            </a:r>
            <a:r>
              <a:rPr lang="en-IN" dirty="0" smtClean="0"/>
              <a:t>     exercise </a:t>
            </a:r>
            <a:r>
              <a:rPr lang="en-IN" dirty="0"/>
              <a:t>relative to rest</a:t>
            </a:r>
          </a:p>
          <a:p>
            <a:pPr marL="514350" indent="-514350" algn="just">
              <a:buAutoNum type="arabicParenR" startAt="11"/>
            </a:pPr>
            <a:r>
              <a:rPr lang="en-IN" dirty="0" smtClean="0"/>
              <a:t>the </a:t>
            </a:r>
            <a:r>
              <a:rPr lang="en-IN" dirty="0"/>
              <a:t>slope of the peak exercise </a:t>
            </a:r>
            <a:r>
              <a:rPr lang="en-IN" dirty="0" smtClean="0"/>
              <a:t>ST</a:t>
            </a:r>
          </a:p>
          <a:p>
            <a:pPr marL="0" indent="0" algn="just">
              <a:buNone/>
            </a:pPr>
            <a:r>
              <a:rPr lang="en-IN" dirty="0"/>
              <a:t> </a:t>
            </a:r>
            <a:r>
              <a:rPr lang="en-IN" dirty="0" smtClean="0"/>
              <a:t>     segment</a:t>
            </a:r>
            <a:endParaRPr lang="en-IN" dirty="0"/>
          </a:p>
          <a:p>
            <a:pPr marL="514350" indent="-514350" algn="just">
              <a:buAutoNum type="arabicParenR" startAt="12"/>
            </a:pPr>
            <a:r>
              <a:rPr lang="en-IN" dirty="0" smtClean="0"/>
              <a:t>number </a:t>
            </a:r>
            <a:r>
              <a:rPr lang="en-IN" dirty="0"/>
              <a:t>of major vessels (</a:t>
            </a:r>
            <a:r>
              <a:rPr lang="en-IN" dirty="0" smtClean="0"/>
              <a:t>0-3)</a:t>
            </a:r>
          </a:p>
          <a:p>
            <a:pPr marL="0" indent="0" algn="just">
              <a:buNone/>
            </a:pPr>
            <a:r>
              <a:rPr lang="en-IN" dirty="0"/>
              <a:t> </a:t>
            </a:r>
            <a:r>
              <a:rPr lang="en-IN" dirty="0" smtClean="0"/>
              <a:t>     </a:t>
            </a:r>
            <a:r>
              <a:rPr lang="en-IN" dirty="0" err="1" smtClean="0"/>
              <a:t>colored</a:t>
            </a:r>
            <a:r>
              <a:rPr lang="en-IN" dirty="0" smtClean="0"/>
              <a:t> </a:t>
            </a:r>
            <a:r>
              <a:rPr lang="en-IN" dirty="0"/>
              <a:t>by </a:t>
            </a:r>
            <a:r>
              <a:rPr lang="en-IN" dirty="0" err="1"/>
              <a:t>flourosopy</a:t>
            </a:r>
            <a:endParaRPr lang="en-IN" dirty="0"/>
          </a:p>
          <a:p>
            <a:pPr marL="514350" indent="-514350" algn="just">
              <a:buAutoNum type="arabicParenR" startAt="13"/>
            </a:pPr>
            <a:r>
              <a:rPr lang="en-IN" dirty="0" err="1" smtClean="0"/>
              <a:t>thal</a:t>
            </a:r>
            <a:r>
              <a:rPr lang="en-IN" dirty="0"/>
              <a:t>: 0 = normal; 1 = fixed defect; </a:t>
            </a:r>
            <a:endParaRPr lang="en-IN" dirty="0" smtClean="0"/>
          </a:p>
          <a:p>
            <a:pPr marL="0" indent="0" algn="just">
              <a:buNone/>
            </a:pPr>
            <a:r>
              <a:rPr lang="en-IN" dirty="0"/>
              <a:t> </a:t>
            </a:r>
            <a:r>
              <a:rPr lang="en-IN" dirty="0" smtClean="0"/>
              <a:t>    2 </a:t>
            </a:r>
            <a:r>
              <a:rPr lang="en-IN" dirty="0"/>
              <a:t>= </a:t>
            </a:r>
            <a:r>
              <a:rPr lang="en-IN" dirty="0" err="1"/>
              <a:t>reversable</a:t>
            </a:r>
            <a:r>
              <a:rPr lang="en-IN" dirty="0"/>
              <a:t> defect</a:t>
            </a:r>
          </a:p>
          <a:p>
            <a:pPr marL="0" indent="0" algn="just">
              <a:buNone/>
            </a:pPr>
            <a:r>
              <a:rPr lang="en-IN" dirty="0"/>
              <a:t>14) The "target" field refers to the </a:t>
            </a:r>
            <a:r>
              <a:rPr lang="en-IN" dirty="0" smtClean="0"/>
              <a:t>presence </a:t>
            </a:r>
            <a:r>
              <a:rPr lang="en-IN" dirty="0"/>
              <a:t>of heart disease in the patient. It is integer valued 0 = no disease and </a:t>
            </a:r>
            <a:r>
              <a:rPr lang="en-IN" dirty="0" smtClean="0"/>
              <a:t>1 </a:t>
            </a:r>
            <a:r>
              <a:rPr lang="en-IN" dirty="0"/>
              <a:t>= disease</a:t>
            </a:r>
            <a:r>
              <a:rPr lang="en-IN" dirty="0" smtClean="0"/>
              <a:t>.</a:t>
            </a:r>
            <a:endParaRPr lang="en-IN" dirty="0"/>
          </a:p>
        </p:txBody>
      </p:sp>
      <p:sp>
        <p:nvSpPr>
          <p:cNvPr id="8" name="Rectangle 7"/>
          <p:cNvSpPr/>
          <p:nvPr/>
        </p:nvSpPr>
        <p:spPr>
          <a:xfrm>
            <a:off x="84730" y="1252634"/>
            <a:ext cx="6096000" cy="523220"/>
          </a:xfrm>
          <a:prstGeom prst="rect">
            <a:avLst/>
          </a:prstGeom>
        </p:spPr>
        <p:txBody>
          <a:bodyPr>
            <a:spAutoFit/>
          </a:bodyPr>
          <a:lstStyle/>
          <a:p>
            <a:pPr algn="just"/>
            <a:r>
              <a:rPr lang="en-IN" sz="2800" dirty="0" smtClean="0"/>
              <a:t>Which </a:t>
            </a:r>
            <a:r>
              <a:rPr lang="en-IN" sz="2800" dirty="0"/>
              <a:t>contained the following data:</a:t>
            </a:r>
          </a:p>
        </p:txBody>
      </p:sp>
    </p:spTree>
    <p:extLst>
      <p:ext uri="{BB962C8B-B14F-4D97-AF65-F5344CB8AC3E}">
        <p14:creationId xmlns:p14="http://schemas.microsoft.com/office/powerpoint/2010/main" val="1332522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2103437"/>
            <a:ext cx="3127376" cy="1325563"/>
          </a:xfrm>
        </p:spPr>
        <p:txBody>
          <a:bodyPr>
            <a:noAutofit/>
          </a:bodyPr>
          <a:lstStyle/>
          <a:p>
            <a:pPr algn="ctr"/>
            <a:r>
              <a:rPr lang="en-US" sz="6000" b="1" u="sng" dirty="0" smtClean="0">
                <a:effectLst>
                  <a:outerShdw blurRad="38100" dist="38100" dir="2700000" algn="tl">
                    <a:srgbClr val="000000">
                      <a:alpha val="43137"/>
                    </a:srgbClr>
                  </a:outerShdw>
                </a:effectLst>
              </a:rPr>
              <a:t>Target Variable</a:t>
            </a:r>
            <a:endParaRPr lang="en-IN" sz="6000" b="1" u="sng"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3127377" y="0"/>
            <a:ext cx="9064624" cy="6858000"/>
          </a:xfrm>
          <a:prstGeom prst="rect">
            <a:avLst/>
          </a:prstGeom>
        </p:spPr>
      </p:pic>
    </p:spTree>
    <p:extLst>
      <p:ext uri="{BB962C8B-B14F-4D97-AF65-F5344CB8AC3E}">
        <p14:creationId xmlns:p14="http://schemas.microsoft.com/office/powerpoint/2010/main" val="380647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1674</Words>
  <Application>Microsoft Office PowerPoint</Application>
  <PresentationFormat>Widescreen</PresentationFormat>
  <Paragraphs>180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Helvetica Neue</vt:lpstr>
      <vt:lpstr>Times New Roman</vt:lpstr>
      <vt:lpstr>Office Theme</vt:lpstr>
      <vt:lpstr>Heart  disease</vt:lpstr>
      <vt:lpstr>Introduction</vt:lpstr>
      <vt:lpstr>Abstract</vt:lpstr>
      <vt:lpstr>Objective</vt:lpstr>
      <vt:lpstr>Real  World  Impact</vt:lpstr>
      <vt:lpstr>Here are several potential real-world impacts:</vt:lpstr>
      <vt:lpstr>PowerPoint Presentation</vt:lpstr>
      <vt:lpstr>Dataset UCI Heart Disease dataset</vt:lpstr>
      <vt:lpstr>Target Variable</vt:lpstr>
      <vt:lpstr>Metric selection and Reasoning</vt:lpstr>
      <vt:lpstr>Solution Approach and Problem Type</vt:lpstr>
      <vt:lpstr>Libraries</vt:lpstr>
      <vt:lpstr>Visualization</vt:lpstr>
      <vt:lpstr>Resting electrocardiographic results (restecg) and (target)</vt:lpstr>
      <vt:lpstr>Count of resting blood pressure (trestbps) </vt:lpstr>
      <vt:lpstr>PowerPoint Presentation</vt:lpstr>
      <vt:lpstr>PowerPoint Presentation</vt:lpstr>
      <vt:lpstr>Standardize the features</vt:lpstr>
      <vt:lpstr>Splitting the dataset in to train and test</vt:lpstr>
      <vt:lpstr>PowerPoint Presentation</vt:lpstr>
      <vt:lpstr>PowerPoint Presentation</vt:lpstr>
      <vt:lpstr>Creating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diesess</dc:title>
  <dc:creator>Sutuja</dc:creator>
  <cp:lastModifiedBy>Sutuja</cp:lastModifiedBy>
  <cp:revision>58</cp:revision>
  <dcterms:created xsi:type="dcterms:W3CDTF">2023-11-28T14:33:20Z</dcterms:created>
  <dcterms:modified xsi:type="dcterms:W3CDTF">2023-11-30T14:25:52Z</dcterms:modified>
</cp:coreProperties>
</file>