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57" r:id="rId4"/>
    <p:sldId id="258" r:id="rId5"/>
    <p:sldId id="261" r:id="rId6"/>
    <p:sldId id="259" r:id="rId7"/>
    <p:sldId id="260" r:id="rId8"/>
    <p:sldId id="262" r:id="rId9"/>
    <p:sldId id="268" r:id="rId10"/>
    <p:sldId id="264" r:id="rId11"/>
    <p:sldId id="266" r:id="rId12"/>
    <p:sldId id="267" r:id="rId13"/>
    <p:sldId id="265" r:id="rId14"/>
    <p:sldId id="269" r:id="rId15"/>
    <p:sldId id="270" r:id="rId16"/>
    <p:sldId id="273" r:id="rId17"/>
    <p:sldId id="280" r:id="rId18"/>
    <p:sldId id="275" r:id="rId19"/>
    <p:sldId id="276" r:id="rId20"/>
    <p:sldId id="277" r:id="rId21"/>
    <p:sldId id="291" r:id="rId22"/>
    <p:sldId id="278" r:id="rId23"/>
    <p:sldId id="279" r:id="rId24"/>
    <p:sldId id="281" r:id="rId25"/>
    <p:sldId id="292" r:id="rId26"/>
    <p:sldId id="293" r:id="rId27"/>
    <p:sldId id="283" r:id="rId28"/>
    <p:sldId id="294" r:id="rId29"/>
    <p:sldId id="295"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DB0"/>
    <a:srgbClr val="EFC5F7"/>
    <a:srgbClr val="BEEAA0"/>
    <a:srgbClr val="E2C5FF"/>
    <a:srgbClr val="C676F2"/>
    <a:srgbClr val="E7AFC4"/>
    <a:srgbClr val="E84876"/>
    <a:srgbClr val="EFC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2"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67841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77805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16128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8C896A-27FB-48F9-9092-35158DDF242E}"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1429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8C896A-27FB-48F9-9092-35158DDF242E}"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27764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8C896A-27FB-48F9-9092-35158DDF242E}"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353055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8C896A-27FB-48F9-9092-35158DDF242E}" type="datetimeFigureOut">
              <a:rPr lang="en-IN" smtClean="0"/>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84369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8C896A-27FB-48F9-9092-35158DDF242E}"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98719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C896A-27FB-48F9-9092-35158DDF242E}" type="datetimeFigureOut">
              <a:rPr lang="en-IN" smtClean="0"/>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70855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8C896A-27FB-48F9-9092-35158DDF242E}"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45665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8C896A-27FB-48F9-9092-35158DDF242E}"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99C54C-E5ED-48FC-B745-283E46B4757D}" type="slidenum">
              <a:rPr lang="en-IN" smtClean="0"/>
              <a:t>‹#›</a:t>
            </a:fld>
            <a:endParaRPr lang="en-IN"/>
          </a:p>
        </p:txBody>
      </p:sp>
    </p:spTree>
    <p:extLst>
      <p:ext uri="{BB962C8B-B14F-4D97-AF65-F5344CB8AC3E}">
        <p14:creationId xmlns:p14="http://schemas.microsoft.com/office/powerpoint/2010/main" val="11669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EFCEFE"/>
            </a:gs>
            <a:gs pos="83000">
              <a:srgbClr val="E2C5FF"/>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C896A-27FB-48F9-9092-35158DDF242E}" type="datetimeFigureOut">
              <a:rPr lang="en-IN" smtClean="0"/>
              <a:t>10-01-2024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9C54C-E5ED-48FC-B745-283E46B4757D}" type="slidenum">
              <a:rPr lang="en-IN" smtClean="0"/>
              <a:t>‹#›</a:t>
            </a:fld>
            <a:endParaRPr lang="en-IN"/>
          </a:p>
        </p:txBody>
      </p:sp>
    </p:spTree>
    <p:extLst>
      <p:ext uri="{BB962C8B-B14F-4D97-AF65-F5344CB8AC3E}">
        <p14:creationId xmlns:p14="http://schemas.microsoft.com/office/powerpoint/2010/main" val="343280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1.gif"/><Relationship Id="rId3" Type="http://schemas.microsoft.com/office/2007/relationships/hdphoto" Target="../media/hdphoto3.wdp"/><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11.gif"/><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6.wdp"/><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microsoft.com/office/2007/relationships/hdphoto" Target="../media/hdphoto9.wdp"/><Relationship Id="rId3" Type="http://schemas.microsoft.com/office/2007/relationships/hdphoto" Target="../media/hdphoto8.wdp"/><Relationship Id="rId7"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1.gif"/><Relationship Id="rId5" Type="http://schemas.microsoft.com/office/2007/relationships/hdphoto" Target="../media/hdphoto5.wdp"/><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kaggle.com/datasets/mhdzahier/travel-insurance/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mhdzahier/travel-insurance/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97106" y="954741"/>
            <a:ext cx="9327776" cy="4908176"/>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en-US" sz="16600" b="1" dirty="0" smtClean="0">
                <a:ln w="22225">
                  <a:solidFill>
                    <a:schemeClr val="accent2"/>
                  </a:solidFill>
                  <a:prstDash val="solid"/>
                </a:ln>
                <a:solidFill>
                  <a:schemeClr val="accent2">
                    <a:lumMod val="40000"/>
                    <a:lumOff val="60000"/>
                  </a:schemeClr>
                </a:solidFill>
              </a:rPr>
              <a:t>Travel Insurance</a:t>
            </a:r>
            <a:endParaRPr lang="en-IN" sz="16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480318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42"/>
            <a:ext cx="12192000" cy="967286"/>
          </a:xfrm>
          <a:solidFill>
            <a:schemeClr val="accent1">
              <a:lumMod val="75000"/>
            </a:schemeClr>
          </a:solidFill>
        </p:spPr>
        <p:txBody>
          <a:bodyPr/>
          <a:lstStyle/>
          <a:p>
            <a:pPr algn="ctr"/>
            <a:r>
              <a:rPr lang="en-IN" b="1" u="sng" dirty="0" smtClean="0">
                <a:solidFill>
                  <a:schemeClr val="bg1"/>
                </a:solidFill>
                <a:effectLst>
                  <a:outerShdw blurRad="38100" dist="38100" dir="2700000" algn="tl">
                    <a:srgbClr val="000000">
                      <a:alpha val="43137"/>
                    </a:srgbClr>
                  </a:outerShdw>
                </a:effectLst>
              </a:rPr>
              <a:t>Metric selection and Reasoning</a:t>
            </a:r>
            <a:endParaRPr lang="en-IN" u="sng"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2294" y="967286"/>
            <a:ext cx="11999495" cy="5890714"/>
          </a:xfrm>
          <a:noFill/>
          <a:ln>
            <a:noFill/>
          </a:ln>
        </p:spPr>
        <p:style>
          <a:lnRef idx="1">
            <a:schemeClr val="accent1"/>
          </a:lnRef>
          <a:fillRef idx="2">
            <a:schemeClr val="accent1"/>
          </a:fillRef>
          <a:effectRef idx="1">
            <a:schemeClr val="accent1"/>
          </a:effectRef>
          <a:fontRef idx="minor">
            <a:schemeClr val="dk1"/>
          </a:fontRef>
        </p:style>
        <p:txBody>
          <a:bodyPr>
            <a:noAutofit/>
          </a:bodyPr>
          <a:lstStyle/>
          <a:p>
            <a:pPr lvl="0" algn="just"/>
            <a:endParaRPr lang="en-IN" sz="2800" dirty="0" smtClean="0">
              <a:ln w="0"/>
              <a:solidFill>
                <a:schemeClr val="tx1"/>
              </a:solidFill>
              <a:effectLst>
                <a:outerShdw blurRad="38100" dist="19050" dir="2700000" algn="tl" rotWithShape="0">
                  <a:schemeClr val="dk1">
                    <a:alpha val="40000"/>
                  </a:schemeClr>
                </a:outerShdw>
              </a:effectLst>
            </a:endParaRPr>
          </a:p>
          <a:p>
            <a:pPr lvl="0" algn="just"/>
            <a:r>
              <a:rPr lang="en-IN" sz="2800" b="1" dirty="0" smtClean="0">
                <a:ln w="0"/>
                <a:solidFill>
                  <a:schemeClr val="tx1"/>
                </a:solidFill>
                <a:effectLst>
                  <a:outerShdw blurRad="38100" dist="19050" dir="2700000" algn="tl" rotWithShape="0">
                    <a:schemeClr val="dk1">
                      <a:alpha val="40000"/>
                    </a:schemeClr>
                  </a:outerShdw>
                </a:effectLst>
              </a:rPr>
              <a:t>Precision </a:t>
            </a:r>
            <a:r>
              <a:rPr lang="en-IN" sz="2800" b="1" dirty="0">
                <a:ln w="0"/>
                <a:solidFill>
                  <a:schemeClr val="tx1"/>
                </a:solidFill>
                <a:effectLst>
                  <a:outerShdw blurRad="38100" dist="19050" dir="2700000" algn="tl" rotWithShape="0">
                    <a:schemeClr val="dk1">
                      <a:alpha val="40000"/>
                    </a:schemeClr>
                  </a:outerShdw>
                </a:effectLst>
              </a:rPr>
              <a:t>and Recall: </a:t>
            </a:r>
            <a:r>
              <a:rPr lang="en-IN" sz="2800" dirty="0">
                <a:ln w="0"/>
                <a:solidFill>
                  <a:schemeClr val="tx1"/>
                </a:solidFill>
                <a:effectLst>
                  <a:outerShdw blurRad="38100" dist="19050" dir="2700000" algn="tl" rotWithShape="0">
                    <a:schemeClr val="dk1">
                      <a:alpha val="40000"/>
                    </a:schemeClr>
                  </a:outerShdw>
                </a:effectLst>
              </a:rPr>
              <a:t>Precision measures the proportion of true positive predictions out of all positive predictions, while recall measures the proportion of true positive predictions out of all actual positive cases. These metrics are particularly important if the business wants to balance the need to minimize false positives (approving bad loans) and false negatives (rejecting good loans).</a:t>
            </a:r>
          </a:p>
          <a:p>
            <a:pPr lvl="0" algn="just"/>
            <a:r>
              <a:rPr lang="en-IN" sz="2800" b="1" dirty="0">
                <a:ln w="0"/>
                <a:solidFill>
                  <a:schemeClr val="tx1"/>
                </a:solidFill>
                <a:effectLst>
                  <a:outerShdw blurRad="38100" dist="19050" dir="2700000" algn="tl" rotWithShape="0">
                    <a:schemeClr val="dk1">
                      <a:alpha val="40000"/>
                    </a:schemeClr>
                  </a:outerShdw>
                </a:effectLst>
              </a:rPr>
              <a:t>F1 Score</a:t>
            </a:r>
            <a:r>
              <a:rPr lang="en-IN" sz="2800" dirty="0">
                <a:ln w="0"/>
                <a:solidFill>
                  <a:schemeClr val="tx1"/>
                </a:solidFill>
                <a:effectLst>
                  <a:outerShdw blurRad="38100" dist="19050" dir="2700000" algn="tl" rotWithShape="0">
                    <a:schemeClr val="dk1">
                      <a:alpha val="40000"/>
                    </a:schemeClr>
                  </a:outerShdw>
                </a:effectLst>
              </a:rPr>
              <a:t>: The F1 score is the harmonic mean of precision and recall and provides a balanced measure of a model's performance. It can be useful when there is an uneven distribution between positive and negative cases in the dataset.</a:t>
            </a:r>
          </a:p>
          <a:p>
            <a:pPr lvl="0" algn="just"/>
            <a:r>
              <a:rPr lang="en-IN" sz="2800" b="1" dirty="0">
                <a:ln w="0"/>
                <a:solidFill>
                  <a:schemeClr val="tx1"/>
                </a:solidFill>
                <a:effectLst>
                  <a:outerShdw blurRad="38100" dist="19050" dir="2700000" algn="tl" rotWithShape="0">
                    <a:schemeClr val="dk1">
                      <a:alpha val="40000"/>
                    </a:schemeClr>
                  </a:outerShdw>
                </a:effectLst>
              </a:rPr>
              <a:t>ROC Curve and AUC</a:t>
            </a:r>
            <a:r>
              <a:rPr lang="en-IN" sz="2800" dirty="0">
                <a:ln w="0"/>
                <a:solidFill>
                  <a:schemeClr val="tx1"/>
                </a:solidFill>
                <a:effectLst>
                  <a:outerShdw blurRad="38100" dist="19050" dir="2700000" algn="tl" rotWithShape="0">
                    <a:schemeClr val="dk1">
                      <a:alpha val="40000"/>
                    </a:schemeClr>
                  </a:outerShdw>
                </a:effectLst>
              </a:rPr>
              <a:t>: Receiver Operating Characteristic (ROC) curve and Area Under the Curve (AUC) measure the model's ability to discriminate between good and bad credit risks across different decision thresholds. A high AUC indicates good model performance.</a:t>
            </a:r>
          </a:p>
          <a:p>
            <a:pPr algn="just"/>
            <a:endParaRPr lang="en-IN"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2950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IN" b="1" dirty="0">
                <a:effectLst>
                  <a:outerShdw blurRad="38100" dist="38100" dir="2700000" algn="tl">
                    <a:srgbClr val="000000">
                      <a:alpha val="43137"/>
                    </a:srgbClr>
                  </a:outerShdw>
                </a:effectLst>
              </a:rPr>
              <a:t>Solution Approach and Problem Type</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 y="1332411"/>
            <a:ext cx="12191999" cy="5309941"/>
          </a:xfrm>
          <a:ln>
            <a:noFill/>
          </a:ln>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3200" i="1" dirty="0" smtClean="0">
                <a:effectLst>
                  <a:outerShdw blurRad="38100" dist="38100" dir="2700000" algn="tl">
                    <a:srgbClr val="000000">
                      <a:alpha val="43137"/>
                    </a:srgbClr>
                  </a:outerShdw>
                </a:effectLst>
              </a:rPr>
              <a:t>There are multiple ways in which these are handled to name a few are :</a:t>
            </a:r>
            <a:r>
              <a:rPr lang="en-IN" sz="3200" dirty="0" smtClean="0"/>
              <a:t> </a:t>
            </a:r>
          </a:p>
          <a:p>
            <a:pPr marL="0" indent="0">
              <a:buNone/>
            </a:pPr>
            <a:endParaRPr lang="en-IN" sz="3200" dirty="0"/>
          </a:p>
        </p:txBody>
      </p:sp>
      <p:sp>
        <p:nvSpPr>
          <p:cNvPr id="4" name="Rectangle 3"/>
          <p:cNvSpPr/>
          <p:nvPr/>
        </p:nvSpPr>
        <p:spPr>
          <a:xfrm>
            <a:off x="217715" y="2076272"/>
            <a:ext cx="6096000" cy="4175759"/>
          </a:xfrm>
          <a:prstGeom prst="rect">
            <a:avLst/>
          </a:prstGeom>
        </p:spPr>
        <p:txBody>
          <a:bodyPr>
            <a:spAutoFit/>
          </a:bodyPr>
          <a:lstStyle/>
          <a:p>
            <a:pPr algn="just">
              <a:lnSpc>
                <a:spcPct val="150000"/>
              </a:lnSpc>
            </a:pPr>
            <a:r>
              <a:rPr lang="en-IN" sz="3000" dirty="0" smtClean="0"/>
              <a:t>1. </a:t>
            </a:r>
            <a:r>
              <a:rPr lang="en-IN" sz="3000" dirty="0" err="1" smtClean="0"/>
              <a:t>LogisticRegression</a:t>
            </a:r>
            <a:endParaRPr lang="en-IN" sz="3000" dirty="0"/>
          </a:p>
          <a:p>
            <a:pPr algn="just">
              <a:lnSpc>
                <a:spcPct val="150000"/>
              </a:lnSpc>
            </a:pPr>
            <a:r>
              <a:rPr lang="en-IN" sz="3000" dirty="0"/>
              <a:t>2</a:t>
            </a:r>
            <a:r>
              <a:rPr lang="en-IN" sz="3000" dirty="0" smtClean="0"/>
              <a:t>. </a:t>
            </a:r>
            <a:r>
              <a:rPr lang="en-IN" sz="3000" dirty="0" err="1" smtClean="0"/>
              <a:t>KNeighborsClassifier</a:t>
            </a:r>
            <a:endParaRPr lang="en-IN" sz="3000" dirty="0"/>
          </a:p>
          <a:p>
            <a:pPr algn="just">
              <a:lnSpc>
                <a:spcPct val="150000"/>
              </a:lnSpc>
            </a:pPr>
            <a:r>
              <a:rPr lang="en-IN" sz="3000" dirty="0"/>
              <a:t>3</a:t>
            </a:r>
            <a:r>
              <a:rPr lang="en-IN" sz="3000" dirty="0" smtClean="0"/>
              <a:t>. </a:t>
            </a:r>
            <a:r>
              <a:rPr lang="en-IN" sz="3000" dirty="0" err="1" smtClean="0"/>
              <a:t>DecisionTreeClassifier</a:t>
            </a:r>
            <a:endParaRPr lang="en-IN" sz="3000" dirty="0"/>
          </a:p>
          <a:p>
            <a:pPr algn="just">
              <a:lnSpc>
                <a:spcPct val="150000"/>
              </a:lnSpc>
            </a:pPr>
            <a:r>
              <a:rPr lang="en-IN" sz="3000" dirty="0"/>
              <a:t>4</a:t>
            </a:r>
            <a:r>
              <a:rPr lang="en-IN" sz="3000" dirty="0" smtClean="0"/>
              <a:t>. </a:t>
            </a:r>
            <a:r>
              <a:rPr lang="en-IN" sz="3000" dirty="0" err="1" smtClean="0"/>
              <a:t>RandomForest</a:t>
            </a:r>
            <a:r>
              <a:rPr lang="en-IN" sz="3000" dirty="0" smtClean="0"/>
              <a:t> </a:t>
            </a:r>
            <a:r>
              <a:rPr lang="en-IN" sz="3000" dirty="0"/>
              <a:t>Classifier</a:t>
            </a:r>
          </a:p>
          <a:p>
            <a:pPr algn="just">
              <a:lnSpc>
                <a:spcPct val="150000"/>
              </a:lnSpc>
            </a:pPr>
            <a:r>
              <a:rPr lang="en-IN" sz="3000" dirty="0"/>
              <a:t>5</a:t>
            </a:r>
            <a:r>
              <a:rPr lang="en-IN" sz="3000" dirty="0" smtClean="0"/>
              <a:t>. Support </a:t>
            </a:r>
            <a:r>
              <a:rPr lang="en-IN" sz="3000" dirty="0"/>
              <a:t>Vector Classification (SVC)</a:t>
            </a:r>
          </a:p>
          <a:p>
            <a:pPr algn="just">
              <a:lnSpc>
                <a:spcPct val="150000"/>
              </a:lnSpc>
            </a:pPr>
            <a:r>
              <a:rPr lang="en-IN" sz="3000" dirty="0"/>
              <a:t>6</a:t>
            </a:r>
            <a:r>
              <a:rPr lang="en-IN" sz="3000" dirty="0" smtClean="0"/>
              <a:t>. Naive Bayes</a:t>
            </a:r>
            <a:endParaRPr lang="en-IN" sz="3000" dirty="0"/>
          </a:p>
        </p:txBody>
      </p:sp>
      <p:sp>
        <p:nvSpPr>
          <p:cNvPr id="5" name="Rectangle 4"/>
          <p:cNvSpPr/>
          <p:nvPr/>
        </p:nvSpPr>
        <p:spPr>
          <a:xfrm>
            <a:off x="6313716" y="2070351"/>
            <a:ext cx="5878284" cy="4175759"/>
          </a:xfrm>
          <a:prstGeom prst="rect">
            <a:avLst/>
          </a:prstGeom>
        </p:spPr>
        <p:txBody>
          <a:bodyPr wrap="square">
            <a:spAutoFit/>
          </a:bodyPr>
          <a:lstStyle/>
          <a:p>
            <a:pPr algn="just">
              <a:lnSpc>
                <a:spcPct val="150000"/>
              </a:lnSpc>
            </a:pPr>
            <a:r>
              <a:rPr lang="en-IN" sz="3000" dirty="0"/>
              <a:t>7. </a:t>
            </a:r>
            <a:r>
              <a:rPr lang="en-IN" sz="3000" dirty="0" err="1"/>
              <a:t>xgboost</a:t>
            </a:r>
            <a:endParaRPr lang="en-IN" sz="3000" dirty="0"/>
          </a:p>
          <a:p>
            <a:pPr algn="just">
              <a:lnSpc>
                <a:spcPct val="150000"/>
              </a:lnSpc>
            </a:pPr>
            <a:r>
              <a:rPr lang="en-IN" sz="3000" dirty="0"/>
              <a:t>8. Stochastic gradient descent</a:t>
            </a:r>
          </a:p>
          <a:p>
            <a:pPr algn="just">
              <a:lnSpc>
                <a:spcPct val="150000"/>
              </a:lnSpc>
            </a:pPr>
            <a:r>
              <a:rPr lang="en-IN" sz="3000" dirty="0"/>
              <a:t>9. </a:t>
            </a:r>
            <a:r>
              <a:rPr lang="en-IN" sz="3000" dirty="0" err="1"/>
              <a:t>LinearSVC</a:t>
            </a:r>
            <a:endParaRPr lang="en-IN" sz="3000" dirty="0"/>
          </a:p>
          <a:p>
            <a:pPr algn="just">
              <a:lnSpc>
                <a:spcPct val="150000"/>
              </a:lnSpc>
            </a:pPr>
            <a:r>
              <a:rPr lang="en-IN" sz="3000" dirty="0"/>
              <a:t>10. </a:t>
            </a:r>
            <a:r>
              <a:rPr lang="en-IN" sz="3000" dirty="0" err="1"/>
              <a:t>MultinomialNB</a:t>
            </a:r>
            <a:endParaRPr lang="en-IN" sz="3000" dirty="0"/>
          </a:p>
          <a:p>
            <a:pPr algn="just">
              <a:lnSpc>
                <a:spcPct val="150000"/>
              </a:lnSpc>
            </a:pPr>
            <a:r>
              <a:rPr lang="en-IN" sz="3000" dirty="0"/>
              <a:t>11. Extra Trees Classifier</a:t>
            </a:r>
          </a:p>
          <a:p>
            <a:pPr algn="just">
              <a:lnSpc>
                <a:spcPct val="150000"/>
              </a:lnSpc>
            </a:pPr>
            <a:r>
              <a:rPr lang="en-US" sz="3000" dirty="0"/>
              <a:t>12.</a:t>
            </a:r>
            <a:r>
              <a:rPr lang="en-IN" sz="3000" dirty="0"/>
              <a:t> Gradient Boosting Classifier</a:t>
            </a:r>
          </a:p>
        </p:txBody>
      </p:sp>
    </p:spTree>
    <p:extLst>
      <p:ext uri="{BB962C8B-B14F-4D97-AF65-F5344CB8AC3E}">
        <p14:creationId xmlns:p14="http://schemas.microsoft.com/office/powerpoint/2010/main" val="1082249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28617"/>
          </a:xfrm>
          <a:ln/>
        </p:spPr>
        <p:style>
          <a:lnRef idx="1">
            <a:schemeClr val="dk1"/>
          </a:lnRef>
          <a:fillRef idx="3">
            <a:schemeClr val="dk1"/>
          </a:fillRef>
          <a:effectRef idx="2">
            <a:schemeClr val="dk1"/>
          </a:effectRef>
          <a:fontRef idx="minor">
            <a:schemeClr val="lt1"/>
          </a:fontRef>
        </p:style>
        <p:txBody>
          <a:bodyPr/>
          <a:lstStyle/>
          <a:p>
            <a:pPr algn="ctr"/>
            <a:r>
              <a:rPr lang="en-IN" b="1" dirty="0">
                <a:ln w="10160">
                  <a:noFill/>
                  <a:prstDash val="solid"/>
                </a:ln>
                <a:solidFill>
                  <a:srgbClr val="FFFFFF"/>
                </a:solidFill>
                <a:effectLst>
                  <a:outerShdw blurRad="38100" dist="22860" dir="5400000" algn="tl" rotWithShape="0">
                    <a:srgbClr val="000000">
                      <a:alpha val="30000"/>
                    </a:srgbClr>
                  </a:outerShdw>
                </a:effectLst>
              </a:rPr>
              <a:t>Libraries</a:t>
            </a:r>
          </a:p>
        </p:txBody>
      </p:sp>
      <p:sp>
        <p:nvSpPr>
          <p:cNvPr id="3" name="Content Placeholder 2"/>
          <p:cNvSpPr>
            <a:spLocks noGrp="1"/>
          </p:cNvSpPr>
          <p:nvPr>
            <p:ph idx="1"/>
          </p:nvPr>
        </p:nvSpPr>
        <p:spPr>
          <a:xfrm>
            <a:off x="3056710" y="1210514"/>
            <a:ext cx="6126480" cy="2878160"/>
          </a:xfrm>
          <a:solidFill>
            <a:schemeClr val="lt1">
              <a:alpha val="91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ormAutofit/>
          </a:bodyPr>
          <a:lstStyle/>
          <a:p>
            <a:pPr marL="457200" lvl="1" indent="0">
              <a:buNone/>
            </a:pPr>
            <a:endParaRPr lang="en-IN" sz="1800" b="1" dirty="0" smtClean="0"/>
          </a:p>
          <a:p>
            <a:pPr marL="457200" lvl="1" indent="0">
              <a:buNone/>
            </a:pPr>
            <a:r>
              <a:rPr lang="en-IN" sz="3200" b="1" dirty="0" smtClean="0"/>
              <a:t>import </a:t>
            </a:r>
            <a:r>
              <a:rPr lang="en-IN" sz="3200" b="1" dirty="0" err="1"/>
              <a:t>numpy</a:t>
            </a:r>
            <a:r>
              <a:rPr lang="en-IN" sz="3200" b="1" dirty="0"/>
              <a:t> as np</a:t>
            </a:r>
          </a:p>
          <a:p>
            <a:pPr marL="457200" lvl="1" indent="0">
              <a:buNone/>
            </a:pPr>
            <a:r>
              <a:rPr lang="en-IN" sz="3200" b="1" dirty="0"/>
              <a:t>import pandas as </a:t>
            </a:r>
            <a:r>
              <a:rPr lang="en-IN" sz="3200" b="1" dirty="0" err="1"/>
              <a:t>pd</a:t>
            </a:r>
            <a:endParaRPr lang="en-IN" sz="3200" b="1" dirty="0"/>
          </a:p>
          <a:p>
            <a:pPr marL="457200" lvl="1" indent="0">
              <a:buNone/>
            </a:pPr>
            <a:r>
              <a:rPr lang="en-IN" sz="3200" b="1" dirty="0"/>
              <a:t>import </a:t>
            </a:r>
            <a:r>
              <a:rPr lang="en-IN" sz="3200" b="1" dirty="0" err="1"/>
              <a:t>matplotlib.pyplot</a:t>
            </a:r>
            <a:r>
              <a:rPr lang="en-IN" sz="3200" b="1" dirty="0"/>
              <a:t> as </a:t>
            </a:r>
            <a:r>
              <a:rPr lang="en-IN" sz="3200" b="1" dirty="0" err="1"/>
              <a:t>plt</a:t>
            </a:r>
            <a:endParaRPr lang="en-IN" sz="3200" b="1" dirty="0"/>
          </a:p>
          <a:p>
            <a:pPr marL="457200" lvl="1" indent="0">
              <a:buNone/>
            </a:pPr>
            <a:r>
              <a:rPr lang="en-IN" sz="3200" b="1" dirty="0"/>
              <a:t>import </a:t>
            </a:r>
            <a:r>
              <a:rPr lang="en-IN" sz="3200" b="1" dirty="0" err="1"/>
              <a:t>seaborn</a:t>
            </a:r>
            <a:r>
              <a:rPr lang="en-IN" sz="3200" b="1" dirty="0"/>
              <a:t> as </a:t>
            </a:r>
            <a:r>
              <a:rPr lang="en-IN" sz="3200" b="1" dirty="0" err="1" smtClean="0"/>
              <a:t>sns</a:t>
            </a:r>
            <a:endParaRPr lang="en-IN" sz="3200" b="1" dirty="0"/>
          </a:p>
        </p:txBody>
      </p:sp>
      <p:sp>
        <p:nvSpPr>
          <p:cNvPr id="4" name="Rectangle 3"/>
          <p:cNvSpPr/>
          <p:nvPr/>
        </p:nvSpPr>
        <p:spPr>
          <a:xfrm>
            <a:off x="0" y="4370571"/>
            <a:ext cx="12192000" cy="2074414"/>
          </a:xfrm>
          <a:prstGeom prst="rect">
            <a:avLst/>
          </a:prstGeom>
          <a:solidFill>
            <a:srgbClr val="F59DB0">
              <a:alpha val="92000"/>
            </a:srgb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lvl="4" algn="just">
              <a:lnSpc>
                <a:spcPct val="115000"/>
              </a:lnSpc>
            </a:pPr>
            <a:r>
              <a:rPr lang="en-IN" sz="2800" i="1" dirty="0">
                <a:ln w="0"/>
                <a:solidFill>
                  <a:schemeClr val="tx1"/>
                </a:solidFill>
                <a:effectLst>
                  <a:outerShdw blurRad="38100" dist="19050" dir="2700000" algn="tl" rotWithShape="0">
                    <a:schemeClr val="dk1">
                      <a:alpha val="40000"/>
                    </a:schemeClr>
                  </a:outerShdw>
                </a:effectLst>
              </a:rPr>
              <a:t>Description of these libraries are as follows:-</a:t>
            </a:r>
          </a:p>
          <a:p>
            <a:pPr marL="2171700" lvl="4" indent="-342900" algn="just">
              <a:lnSpc>
                <a:spcPct val="115000"/>
              </a:lnSpc>
              <a:buFont typeface="Courier New" panose="02070309020205020404" pitchFamily="49" charset="0"/>
              <a:buChar char="o"/>
            </a:pPr>
            <a:r>
              <a:rPr lang="en-IN" sz="2800" i="1"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Pandas </a:t>
            </a:r>
            <a:r>
              <a:rPr lang="en-IN" sz="2800" i="1"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for </a:t>
            </a:r>
            <a:r>
              <a:rPr lang="en-IN" sz="2800" i="1" dirty="0" err="1">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Dataframe</a:t>
            </a:r>
            <a:r>
              <a:rPr lang="en-IN" sz="2800" i="1"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 operations</a:t>
            </a:r>
            <a:endParaRPr lang="en-IN" sz="2800" i="1" u="none" strike="noStrike"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endParaRPr>
          </a:p>
          <a:p>
            <a:pPr marL="2171700" lvl="4" indent="-342900" algn="just">
              <a:lnSpc>
                <a:spcPct val="115000"/>
              </a:lnSpc>
              <a:buFont typeface="Courier New" panose="02070309020205020404" pitchFamily="49" charset="0"/>
              <a:buChar char="o"/>
            </a:pPr>
            <a:r>
              <a:rPr lang="en-IN" sz="2800" i="1" dirty="0" err="1">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Numpy</a:t>
            </a:r>
            <a:r>
              <a:rPr lang="en-IN" sz="2800" i="1" dirty="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 for Numeric </a:t>
            </a:r>
            <a:r>
              <a:rPr lang="en-IN" sz="2800" i="1" dirty="0" smtClean="0">
                <a:ln w="0"/>
                <a:solidFill>
                  <a:schemeClr val="tx1"/>
                </a:solidFill>
                <a:effectLst>
                  <a:outerShdw blurRad="38100" dist="19050" dir="2700000" algn="tl" rotWithShape="0">
                    <a:schemeClr val="dk1">
                      <a:alpha val="40000"/>
                    </a:schemeClr>
                  </a:outerShdw>
                </a:effectLst>
                <a:ea typeface="Arial" panose="020B0604020202020204" pitchFamily="34" charset="0"/>
                <a:cs typeface="Arial" panose="020B0604020202020204" pitchFamily="34" charset="0"/>
              </a:rPr>
              <a:t>operations</a:t>
            </a:r>
          </a:p>
          <a:p>
            <a:pPr marL="2171700" lvl="4" indent="-342900" algn="just">
              <a:lnSpc>
                <a:spcPct val="115000"/>
              </a:lnSpc>
              <a:buFont typeface="Courier New" panose="02070309020205020404" pitchFamily="49" charset="0"/>
              <a:buChar char="o"/>
            </a:pPr>
            <a:r>
              <a:rPr lang="en-IN" sz="2800" i="1"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Matplotlib</a:t>
            </a:r>
            <a:r>
              <a:rPr lang="en-IN" sz="2800" i="1"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and </a:t>
            </a:r>
            <a:r>
              <a:rPr lang="en-IN" sz="2800" i="1" dirty="0" err="1" smtClean="0">
                <a:ln w="0"/>
                <a:solidFill>
                  <a:schemeClr val="tx1"/>
                </a:solidFill>
                <a:effectLst>
                  <a:outerShdw blurRad="38100" dist="19050" dir="2700000" algn="tl" rotWithShape="0">
                    <a:schemeClr val="dk1">
                      <a:alpha val="40000"/>
                    </a:schemeClr>
                  </a:outerShdw>
                </a:effectLst>
                <a:cs typeface="Arial" panose="020B0604020202020204" pitchFamily="34" charset="0"/>
              </a:rPr>
              <a:t>Seaborn</a:t>
            </a:r>
            <a:r>
              <a:rPr lang="en-IN" sz="2800" i="1"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 are </a:t>
            </a:r>
            <a:r>
              <a:rPr lang="en-IN" sz="2800" i="1" dirty="0">
                <a:ln w="0"/>
                <a:solidFill>
                  <a:schemeClr val="tx1"/>
                </a:solidFill>
                <a:effectLst>
                  <a:outerShdw blurRad="38100" dist="19050" dir="2700000" algn="tl" rotWithShape="0">
                    <a:schemeClr val="dk1">
                      <a:alpha val="40000"/>
                    </a:schemeClr>
                  </a:outerShdw>
                </a:effectLst>
                <a:cs typeface="Arial" panose="020B0604020202020204" pitchFamily="34" charset="0"/>
              </a:rPr>
              <a:t>Data Visualisation </a:t>
            </a:r>
            <a:r>
              <a:rPr lang="en-IN" sz="2800" i="1" dirty="0" smtClean="0">
                <a:ln w="0"/>
                <a:solidFill>
                  <a:schemeClr val="tx1"/>
                </a:solidFill>
                <a:effectLst>
                  <a:outerShdw blurRad="38100" dist="19050" dir="2700000" algn="tl" rotWithShape="0">
                    <a:schemeClr val="dk1">
                      <a:alpha val="40000"/>
                    </a:schemeClr>
                  </a:outerShdw>
                </a:effectLst>
                <a:cs typeface="Arial" panose="020B0604020202020204" pitchFamily="34" charset="0"/>
              </a:rPr>
              <a:t>libraries</a:t>
            </a:r>
            <a:endParaRPr lang="en-IN" sz="2800" i="1" dirty="0">
              <a:ln w="0"/>
              <a:solidFill>
                <a:schemeClr val="tx1"/>
              </a:solidFill>
              <a:effectLst>
                <a:outerShdw blurRad="38100" dist="19050" dir="2700000" algn="tl" rotWithShape="0">
                  <a:schemeClr val="dk1">
                    <a:alpha val="40000"/>
                  </a:schemeClr>
                </a:outerShdw>
              </a:effectLst>
              <a:cs typeface="Arial" panose="020B0604020202020204" pitchFamily="34" charset="0"/>
            </a:endParaRPr>
          </a:p>
        </p:txBody>
      </p:sp>
    </p:spTree>
    <p:extLst>
      <p:ext uri="{BB962C8B-B14F-4D97-AF65-F5344CB8AC3E}">
        <p14:creationId xmlns:p14="http://schemas.microsoft.com/office/powerpoint/2010/main" val="320445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5435" y="2339788"/>
            <a:ext cx="10515600" cy="2389935"/>
          </a:xfrm>
          <a:solidFill>
            <a:schemeClr val="dk1">
              <a:alpha val="64000"/>
            </a:schemeClr>
          </a:solidFill>
        </p:spPr>
        <p:style>
          <a:lnRef idx="2">
            <a:schemeClr val="dk1">
              <a:shade val="50000"/>
            </a:schemeClr>
          </a:lnRef>
          <a:fillRef idx="1">
            <a:schemeClr val="dk1"/>
          </a:fillRef>
          <a:effectRef idx="0">
            <a:schemeClr val="dk1"/>
          </a:effectRef>
          <a:fontRef idx="minor">
            <a:schemeClr val="lt1"/>
          </a:fontRef>
        </p:style>
        <p:txBody>
          <a:bodyPr>
            <a:noAutofit/>
          </a:bodyPr>
          <a:lstStyle/>
          <a:p>
            <a:pPr algn="ctr"/>
            <a:r>
              <a:rPr lang="en-US" sz="13800" dirty="0" smtClean="0">
                <a:effectLst>
                  <a:outerShdw blurRad="38100" dist="38100" dir="2700000" algn="tl">
                    <a:srgbClr val="000000">
                      <a:alpha val="43137"/>
                    </a:srgbClr>
                  </a:outerShdw>
                </a:effectLst>
              </a:rPr>
              <a:t>Visualization</a:t>
            </a:r>
            <a:endParaRPr lang="en-IN" sz="13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5381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EFCEFE"/>
            </a:gs>
            <a:gs pos="83000">
              <a:srgbClr val="E2C5FF"/>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3100" y="1292588"/>
            <a:ext cx="3427261" cy="4690969"/>
          </a:xfrm>
        </p:spPr>
        <p:txBody>
          <a:bodyPr>
            <a:normAutofit/>
          </a:bodyPr>
          <a:lstStyle/>
          <a:p>
            <a:pPr algn="ctr"/>
            <a:r>
              <a:rPr lang="en-IN" sz="5400" i="1" dirty="0" smtClean="0">
                <a:ln w="0"/>
                <a:effectLst>
                  <a:outerShdw blurRad="38100" dist="19050" dir="2700000" algn="tl" rotWithShape="0">
                    <a:schemeClr val="dk1">
                      <a:alpha val="40000"/>
                    </a:schemeClr>
                  </a:outerShdw>
                </a:effectLst>
                <a:latin typeface="Bell MT" panose="02020503060305020303" pitchFamily="18" charset="0"/>
                <a:cs typeface="Arial" panose="020B0604020202020204" pitchFamily="34" charset="0"/>
              </a:rPr>
              <a:t>Count of Claim by Duration</a:t>
            </a:r>
            <a:endParaRPr lang="en-IN" sz="5400" i="1" dirty="0">
              <a:ln w="0"/>
              <a:effectLst>
                <a:outerShdw blurRad="38100" dist="19050" dir="2700000" algn="tl" rotWithShape="0">
                  <a:schemeClr val="dk1">
                    <a:alpha val="40000"/>
                  </a:schemeClr>
                </a:outerShdw>
              </a:effectLst>
              <a:latin typeface="Bell MT" panose="02020503060305020303" pitchFamily="18" charset="0"/>
              <a:cs typeface="Arial" panose="020B0604020202020204" pitchFamily="34" charset="0"/>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l="4112" t="28088" r="63866" b="15982"/>
          <a:stretch/>
        </p:blipFill>
        <p:spPr>
          <a:xfrm>
            <a:off x="4558553" y="0"/>
            <a:ext cx="6983723" cy="6857999"/>
          </a:xfrm>
          <a:prstGeom prst="rect">
            <a:avLst/>
          </a:prstGeom>
        </p:spPr>
      </p:pic>
    </p:spTree>
    <p:extLst>
      <p:ext uri="{BB962C8B-B14F-4D97-AF65-F5344CB8AC3E}">
        <p14:creationId xmlns:p14="http://schemas.microsoft.com/office/powerpoint/2010/main" val="1177771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925461" y="0"/>
            <a:ext cx="2881876" cy="6858000"/>
          </a:xfrm>
        </p:spPr>
        <p:txBody>
          <a:bodyPr>
            <a:normAutofit/>
          </a:bodyPr>
          <a:lstStyle/>
          <a:p>
            <a:pPr algn="ctr"/>
            <a:r>
              <a:rPr lang="en-US" b="1" i="1" dirty="0"/>
              <a:t>Count of resting blood </a:t>
            </a:r>
            <a:r>
              <a:rPr lang="en-US" b="1" i="1" dirty="0" smtClean="0"/>
              <a:t>pressure</a:t>
            </a:r>
            <a:br>
              <a:rPr lang="en-US" b="1" i="1" dirty="0" smtClean="0"/>
            </a:br>
            <a:r>
              <a:rPr lang="en-US" b="1" i="1" dirty="0" smtClean="0"/>
              <a:t>(</a:t>
            </a:r>
            <a:r>
              <a:rPr lang="en-US" b="1" i="1" dirty="0" err="1" smtClean="0"/>
              <a:t>trestbps</a:t>
            </a:r>
            <a:r>
              <a:rPr lang="en-US" b="1" i="1" dirty="0" smtClean="0"/>
              <a:t>) </a:t>
            </a:r>
            <a:endParaRPr lang="en-IN" b="1" i="1" dirty="0"/>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Lst>
          </a:blip>
          <a:srcRect l="26841" t="21339" r="42035" b="14375"/>
          <a:stretch/>
        </p:blipFill>
        <p:spPr>
          <a:xfrm>
            <a:off x="1307127" y="19095"/>
            <a:ext cx="5928854" cy="6885120"/>
          </a:xfrm>
          <a:prstGeom prst="rect">
            <a:avLst/>
          </a:prstGeom>
        </p:spPr>
      </p:pic>
    </p:spTree>
    <p:extLst>
      <p:ext uri="{BB962C8B-B14F-4D97-AF65-F5344CB8AC3E}">
        <p14:creationId xmlns:p14="http://schemas.microsoft.com/office/powerpoint/2010/main" val="4227858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4906" y="2380129"/>
            <a:ext cx="6508376" cy="1936377"/>
          </a:xfrm>
          <a:solidFill>
            <a:srgbClr val="E84876">
              <a:alpha val="50000"/>
            </a:srgbClr>
          </a:solidFill>
          <a:ln>
            <a:noFill/>
          </a:ln>
        </p:spPr>
        <p:style>
          <a:lnRef idx="0">
            <a:scrgbClr r="0" g="0" b="0"/>
          </a:lnRef>
          <a:fillRef idx="0">
            <a:scrgbClr r="0" g="0" b="0"/>
          </a:fillRef>
          <a:effectRef idx="0">
            <a:scrgbClr r="0" g="0" b="0"/>
          </a:effectRef>
          <a:fontRef idx="minor">
            <a:schemeClr val="lt1"/>
          </a:fontRef>
        </p:style>
        <p:txBody>
          <a:bodyPr>
            <a:normAutofit/>
          </a:bodyPr>
          <a:lstStyle/>
          <a:p>
            <a:endParaRPr lang="en-IN" sz="9600" b="1" i="1" dirty="0">
              <a:effectLst>
                <a:outerShdw blurRad="38100" dist="38100" dir="2700000" algn="tl">
                  <a:srgbClr val="000000">
                    <a:alpha val="43137"/>
                  </a:srgbClr>
                </a:outerShdw>
              </a:effectLst>
            </a:endParaRPr>
          </a:p>
        </p:txBody>
      </p:sp>
      <p:sp>
        <p:nvSpPr>
          <p:cNvPr id="3" name="Rectangle 2"/>
          <p:cNvSpPr/>
          <p:nvPr/>
        </p:nvSpPr>
        <p:spPr>
          <a:xfrm>
            <a:off x="3184712" y="2558534"/>
            <a:ext cx="6064623" cy="15696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9600" b="1" i="1" dirty="0">
                <a:effectLst>
                  <a:outerShdw blurRad="38100" dist="38100" dir="2700000" algn="tl">
                    <a:srgbClr val="000000">
                      <a:alpha val="43137"/>
                    </a:srgbClr>
                  </a:outerShdw>
                </a:effectLst>
              </a:rPr>
              <a:t>Modeling</a:t>
            </a:r>
            <a:endParaRPr lang="en-IN" sz="9600" dirty="0"/>
          </a:p>
        </p:txBody>
      </p:sp>
    </p:spTree>
    <p:extLst>
      <p:ext uri="{BB962C8B-B14F-4D97-AF65-F5344CB8AC3E}">
        <p14:creationId xmlns:p14="http://schemas.microsoft.com/office/powerpoint/2010/main" val="1245417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i="1" dirty="0"/>
              <a:t>Standardize the </a:t>
            </a:r>
            <a:r>
              <a:rPr lang="en-IN" sz="6600" b="1" i="1" dirty="0" smtClean="0"/>
              <a:t>features</a:t>
            </a:r>
            <a:endParaRPr lang="en-IN" sz="6600" b="1" i="1" dirty="0"/>
          </a:p>
        </p:txBody>
      </p:sp>
      <p:sp>
        <p:nvSpPr>
          <p:cNvPr id="3" name="Content Placeholder 2"/>
          <p:cNvSpPr>
            <a:spLocks noGrp="1"/>
          </p:cNvSpPr>
          <p:nvPr>
            <p:ph idx="1"/>
          </p:nvPr>
        </p:nvSpPr>
        <p:spPr>
          <a:xfrm>
            <a:off x="838200" y="2255931"/>
            <a:ext cx="9919447" cy="4351338"/>
          </a:xfrm>
        </p:spPr>
        <p:txBody>
          <a:bodyPr>
            <a:normAutofit/>
          </a:bodyPr>
          <a:lstStyle/>
          <a:p>
            <a:pPr marL="0" indent="0">
              <a:buNone/>
            </a:pPr>
            <a:r>
              <a:rPr lang="en-IN" sz="3600" i="1" dirty="0">
                <a:latin typeface="Calibri Light" panose="020F0302020204030204" pitchFamily="34" charset="0"/>
                <a:cs typeface="Calibri Light" panose="020F0302020204030204" pitchFamily="34" charset="0"/>
              </a:rPr>
              <a:t>from </a:t>
            </a:r>
            <a:r>
              <a:rPr lang="en-IN" sz="3600" i="1" dirty="0" err="1">
                <a:latin typeface="Calibri Light" panose="020F0302020204030204" pitchFamily="34" charset="0"/>
                <a:cs typeface="Calibri Light" panose="020F0302020204030204" pitchFamily="34" charset="0"/>
              </a:rPr>
              <a:t>sklearn.preprocessing</a:t>
            </a:r>
            <a:r>
              <a:rPr lang="en-IN" sz="3600" i="1" dirty="0">
                <a:latin typeface="Calibri Light" panose="020F0302020204030204" pitchFamily="34" charset="0"/>
                <a:cs typeface="Calibri Light" panose="020F0302020204030204" pitchFamily="34" charset="0"/>
              </a:rPr>
              <a:t> import </a:t>
            </a:r>
            <a:r>
              <a:rPr lang="en-IN" sz="3600" i="1" dirty="0" err="1">
                <a:latin typeface="Calibri Light" panose="020F0302020204030204" pitchFamily="34" charset="0"/>
                <a:cs typeface="Calibri Light" panose="020F0302020204030204" pitchFamily="34" charset="0"/>
              </a:rPr>
              <a:t>StandardScaler</a:t>
            </a:r>
            <a:endParaRPr lang="en-IN" sz="3600" i="1" dirty="0">
              <a:latin typeface="Calibri Light" panose="020F0302020204030204" pitchFamily="34" charset="0"/>
              <a:cs typeface="Calibri Light" panose="020F0302020204030204" pitchFamily="34" charset="0"/>
            </a:endParaRPr>
          </a:p>
          <a:p>
            <a:pPr marL="0" indent="0">
              <a:buNone/>
            </a:pPr>
            <a:r>
              <a:rPr lang="en-IN" sz="3600" i="1" dirty="0">
                <a:latin typeface="Calibri Light" panose="020F0302020204030204" pitchFamily="34" charset="0"/>
                <a:cs typeface="Calibri Light" panose="020F0302020204030204" pitchFamily="34" charset="0"/>
              </a:rPr>
              <a:t/>
            </a:r>
            <a:br>
              <a:rPr lang="en-IN" sz="3600" i="1" dirty="0">
                <a:latin typeface="Calibri Light" panose="020F0302020204030204" pitchFamily="34" charset="0"/>
                <a:cs typeface="Calibri Light" panose="020F0302020204030204" pitchFamily="34" charset="0"/>
              </a:rPr>
            </a:br>
            <a:r>
              <a:rPr lang="en-IN" sz="3600" i="1" dirty="0">
                <a:latin typeface="Calibri Light" panose="020F0302020204030204" pitchFamily="34" charset="0"/>
                <a:cs typeface="Calibri Light" panose="020F0302020204030204" pitchFamily="34" charset="0"/>
              </a:rPr>
              <a:t>scaler = </a:t>
            </a:r>
            <a:r>
              <a:rPr lang="en-IN" sz="3600" i="1" dirty="0" err="1">
                <a:latin typeface="Calibri Light" panose="020F0302020204030204" pitchFamily="34" charset="0"/>
                <a:cs typeface="Calibri Light" panose="020F0302020204030204" pitchFamily="34" charset="0"/>
              </a:rPr>
              <a:t>StandardScaler</a:t>
            </a:r>
            <a:r>
              <a:rPr lang="en-IN" sz="3600" i="1" dirty="0">
                <a:latin typeface="Calibri Light" panose="020F0302020204030204" pitchFamily="34" charset="0"/>
                <a:cs typeface="Calibri Light" panose="020F0302020204030204" pitchFamily="34" charset="0"/>
              </a:rPr>
              <a:t>()</a:t>
            </a:r>
          </a:p>
          <a:p>
            <a:pPr marL="0" indent="0">
              <a:buNone/>
            </a:pPr>
            <a:r>
              <a:rPr lang="en-IN" sz="3600" i="1" dirty="0" err="1">
                <a:latin typeface="Calibri Light" panose="020F0302020204030204" pitchFamily="34" charset="0"/>
                <a:cs typeface="Calibri Light" panose="020F0302020204030204" pitchFamily="34" charset="0"/>
              </a:rPr>
              <a:t>X_train_scaled</a:t>
            </a:r>
            <a:r>
              <a:rPr lang="en-IN" sz="3600" i="1" dirty="0">
                <a:latin typeface="Calibri Light" panose="020F0302020204030204" pitchFamily="34" charset="0"/>
                <a:cs typeface="Calibri Light" panose="020F0302020204030204" pitchFamily="34" charset="0"/>
              </a:rPr>
              <a:t> = </a:t>
            </a:r>
            <a:r>
              <a:rPr lang="en-IN" sz="3600" i="1" dirty="0" err="1">
                <a:latin typeface="Calibri Light" panose="020F0302020204030204" pitchFamily="34" charset="0"/>
                <a:cs typeface="Calibri Light" panose="020F0302020204030204" pitchFamily="34" charset="0"/>
              </a:rPr>
              <a:t>scaler.fit_transform</a:t>
            </a:r>
            <a:r>
              <a:rPr lang="en-IN" sz="3600" i="1" dirty="0">
                <a:latin typeface="Calibri Light" panose="020F0302020204030204" pitchFamily="34" charset="0"/>
                <a:cs typeface="Calibri Light" panose="020F0302020204030204" pitchFamily="34" charset="0"/>
              </a:rPr>
              <a:t>(</a:t>
            </a:r>
            <a:r>
              <a:rPr lang="en-IN" sz="3600" i="1" dirty="0" err="1">
                <a:latin typeface="Calibri Light" panose="020F0302020204030204" pitchFamily="34" charset="0"/>
                <a:cs typeface="Calibri Light" panose="020F0302020204030204" pitchFamily="34" charset="0"/>
              </a:rPr>
              <a:t>X_train</a:t>
            </a:r>
            <a:r>
              <a:rPr lang="en-IN" sz="3600" i="1" dirty="0">
                <a:latin typeface="Calibri Light" panose="020F0302020204030204" pitchFamily="34" charset="0"/>
                <a:cs typeface="Calibri Light" panose="020F0302020204030204" pitchFamily="34" charset="0"/>
              </a:rPr>
              <a:t>)</a:t>
            </a:r>
          </a:p>
          <a:p>
            <a:pPr marL="0" indent="0">
              <a:buNone/>
            </a:pPr>
            <a:r>
              <a:rPr lang="en-IN" sz="3600" i="1" dirty="0" err="1">
                <a:latin typeface="Calibri Light" panose="020F0302020204030204" pitchFamily="34" charset="0"/>
                <a:cs typeface="Calibri Light" panose="020F0302020204030204" pitchFamily="34" charset="0"/>
              </a:rPr>
              <a:t>X_test_scaled</a:t>
            </a:r>
            <a:r>
              <a:rPr lang="en-IN" sz="3600" i="1" dirty="0">
                <a:latin typeface="Calibri Light" panose="020F0302020204030204" pitchFamily="34" charset="0"/>
                <a:cs typeface="Calibri Light" panose="020F0302020204030204" pitchFamily="34" charset="0"/>
              </a:rPr>
              <a:t> = </a:t>
            </a:r>
            <a:r>
              <a:rPr lang="en-IN" sz="3600" i="1" dirty="0" err="1">
                <a:latin typeface="Calibri Light" panose="020F0302020204030204" pitchFamily="34" charset="0"/>
                <a:cs typeface="Calibri Light" panose="020F0302020204030204" pitchFamily="34" charset="0"/>
              </a:rPr>
              <a:t>scaler.transform</a:t>
            </a:r>
            <a:r>
              <a:rPr lang="en-IN" sz="3600" i="1" dirty="0">
                <a:latin typeface="Calibri Light" panose="020F0302020204030204" pitchFamily="34" charset="0"/>
                <a:cs typeface="Calibri Light" panose="020F0302020204030204" pitchFamily="34" charset="0"/>
              </a:rPr>
              <a:t>(</a:t>
            </a:r>
            <a:r>
              <a:rPr lang="en-IN" sz="3600" i="1" dirty="0" err="1">
                <a:latin typeface="Calibri Light" panose="020F0302020204030204" pitchFamily="34" charset="0"/>
                <a:cs typeface="Calibri Light" panose="020F0302020204030204" pitchFamily="34" charset="0"/>
              </a:rPr>
              <a:t>X_test</a:t>
            </a:r>
            <a:r>
              <a:rPr lang="en-IN" sz="3600" i="1"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27656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0" y="-5306"/>
            <a:ext cx="12191999" cy="1060383"/>
          </a:xfrm>
        </p:spPr>
        <p:txBody>
          <a:bodyPr>
            <a:normAutofit/>
          </a:bodyPr>
          <a:lstStyle/>
          <a:p>
            <a:pPr algn="ctr"/>
            <a:r>
              <a:rPr lang="en-US" dirty="0">
                <a:ln w="0"/>
                <a:effectLst>
                  <a:outerShdw blurRad="38100" dist="19050" dir="2700000" algn="tl" rotWithShape="0">
                    <a:schemeClr val="dk1">
                      <a:alpha val="40000"/>
                    </a:schemeClr>
                  </a:outerShdw>
                </a:effectLst>
              </a:rPr>
              <a:t>Splitting the dataset in to train and </a:t>
            </a:r>
            <a:r>
              <a:rPr lang="en-US" dirty="0" smtClean="0">
                <a:ln w="0"/>
                <a:effectLst>
                  <a:outerShdw blurRad="38100" dist="19050" dir="2700000" algn="tl" rotWithShape="0">
                    <a:schemeClr val="dk1">
                      <a:alpha val="40000"/>
                    </a:schemeClr>
                  </a:outerShdw>
                </a:effectLst>
              </a:rPr>
              <a:t>test</a:t>
            </a:r>
            <a:endParaRPr lang="en-IN"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086730" y="3218121"/>
            <a:ext cx="10037297" cy="3165232"/>
          </a:xfrm>
          <a:solidFill>
            <a:srgbClr val="F59DB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oAutofit/>
          </a:bodyPr>
          <a:lstStyle/>
          <a:p>
            <a:pPr marL="0" indent="0">
              <a:lnSpc>
                <a:spcPct val="150000"/>
              </a:lnSpc>
              <a:buNone/>
            </a:pPr>
            <a:r>
              <a:rPr lang="en-IN" i="1" dirty="0"/>
              <a:t>X = </a:t>
            </a:r>
            <a:r>
              <a:rPr lang="en-IN" i="1" dirty="0" err="1"/>
              <a:t>df.drop</a:t>
            </a:r>
            <a:r>
              <a:rPr lang="en-IN" i="1" dirty="0"/>
              <a:t>(['Claim'], axis=1).values</a:t>
            </a:r>
          </a:p>
          <a:p>
            <a:pPr marL="0" indent="0">
              <a:lnSpc>
                <a:spcPct val="150000"/>
              </a:lnSpc>
              <a:buNone/>
            </a:pPr>
            <a:r>
              <a:rPr lang="en-IN" i="1" dirty="0"/>
              <a:t>y = </a:t>
            </a:r>
            <a:r>
              <a:rPr lang="en-IN" i="1" dirty="0" err="1"/>
              <a:t>df</a:t>
            </a:r>
            <a:r>
              <a:rPr lang="en-IN" i="1" dirty="0"/>
              <a:t>['Claim'].</a:t>
            </a:r>
            <a:r>
              <a:rPr lang="en-IN" i="1" dirty="0" smtClean="0"/>
              <a:t>values</a:t>
            </a:r>
          </a:p>
          <a:p>
            <a:pPr marL="0" indent="0">
              <a:lnSpc>
                <a:spcPct val="150000"/>
              </a:lnSpc>
              <a:buNone/>
            </a:pPr>
            <a:r>
              <a:rPr lang="en-US" i="1" dirty="0" err="1"/>
              <a:t>X_train</a:t>
            </a:r>
            <a:r>
              <a:rPr lang="en-US" i="1" dirty="0"/>
              <a:t>, </a:t>
            </a:r>
            <a:r>
              <a:rPr lang="en-US" i="1" dirty="0" err="1"/>
              <a:t>X_test</a:t>
            </a:r>
            <a:r>
              <a:rPr lang="en-US" i="1" dirty="0"/>
              <a:t>, </a:t>
            </a:r>
            <a:r>
              <a:rPr lang="en-US" i="1" dirty="0" err="1"/>
              <a:t>y_train</a:t>
            </a:r>
            <a:r>
              <a:rPr lang="en-US" i="1" dirty="0"/>
              <a:t>, </a:t>
            </a:r>
            <a:r>
              <a:rPr lang="en-US" i="1" dirty="0" err="1"/>
              <a:t>y_test</a:t>
            </a:r>
            <a:r>
              <a:rPr lang="en-US" i="1" dirty="0"/>
              <a:t> = </a:t>
            </a:r>
            <a:r>
              <a:rPr lang="en-US" i="1" dirty="0" err="1"/>
              <a:t>train_test_split</a:t>
            </a:r>
            <a:r>
              <a:rPr lang="en-US" i="1" dirty="0"/>
              <a:t>(X, y, </a:t>
            </a:r>
            <a:r>
              <a:rPr lang="en-US" i="1" dirty="0" err="1"/>
              <a:t>test_size</a:t>
            </a:r>
            <a:r>
              <a:rPr lang="en-US" i="1" dirty="0"/>
              <a:t>=0.2, </a:t>
            </a:r>
            <a:r>
              <a:rPr lang="en-US" i="1" dirty="0" err="1"/>
              <a:t>random_state</a:t>
            </a:r>
            <a:r>
              <a:rPr lang="en-US" i="1" dirty="0"/>
              <a:t>=42</a:t>
            </a:r>
            <a:r>
              <a:rPr lang="en-US" i="1" dirty="0" smtClean="0"/>
              <a:t>)</a:t>
            </a:r>
            <a:endParaRPr lang="en-US" i="1" dirty="0"/>
          </a:p>
        </p:txBody>
      </p:sp>
      <p:sp>
        <p:nvSpPr>
          <p:cNvPr id="4" name="Rectangle 3"/>
          <p:cNvSpPr/>
          <p:nvPr/>
        </p:nvSpPr>
        <p:spPr>
          <a:xfrm>
            <a:off x="1086730" y="1381448"/>
            <a:ext cx="10037297" cy="107721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3200" b="1" i="1" dirty="0">
                <a:solidFill>
                  <a:schemeClr val="tx1"/>
                </a:solidFill>
              </a:rPr>
              <a:t>Module used:</a:t>
            </a:r>
          </a:p>
          <a:p>
            <a:r>
              <a:rPr lang="en-IN" sz="3200" i="1" dirty="0">
                <a:solidFill>
                  <a:schemeClr val="tx1"/>
                </a:solidFill>
              </a:rPr>
              <a:t>from </a:t>
            </a:r>
            <a:r>
              <a:rPr lang="en-IN" sz="3200" i="1" dirty="0" err="1">
                <a:solidFill>
                  <a:schemeClr val="tx1"/>
                </a:solidFill>
              </a:rPr>
              <a:t>sklearn.model_selection</a:t>
            </a:r>
            <a:r>
              <a:rPr lang="en-IN" sz="3200" i="1" dirty="0">
                <a:solidFill>
                  <a:schemeClr val="tx1"/>
                </a:solidFill>
              </a:rPr>
              <a:t> import </a:t>
            </a:r>
            <a:r>
              <a:rPr lang="en-IN" sz="3200" i="1" dirty="0" err="1" smtClean="0">
                <a:solidFill>
                  <a:schemeClr val="tx1"/>
                </a:solidFill>
              </a:rPr>
              <a:t>train_test_split</a:t>
            </a:r>
            <a:endParaRPr lang="en-IN" sz="3200" i="1" dirty="0">
              <a:solidFill>
                <a:schemeClr val="tx1"/>
              </a:solidFill>
            </a:endParaRPr>
          </a:p>
        </p:txBody>
      </p:sp>
    </p:spTree>
    <p:extLst>
      <p:ext uri="{BB962C8B-B14F-4D97-AF65-F5344CB8AC3E}">
        <p14:creationId xmlns:p14="http://schemas.microsoft.com/office/powerpoint/2010/main" val="3521760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1131" y="330385"/>
            <a:ext cx="6752492" cy="5909310"/>
          </a:xfrm>
          <a:prstGeom prst="rect">
            <a:avLst/>
          </a:prstGeom>
        </p:spPr>
        <p:txBody>
          <a:bodyPr wrap="square">
            <a:spAutoFit/>
          </a:bodyPr>
          <a:lstStyle/>
          <a:p>
            <a:r>
              <a:rPr lang="en-IN" sz="3200" b="1" dirty="0" smtClean="0">
                <a:solidFill>
                  <a:srgbClr val="000000"/>
                </a:solidFill>
                <a:latin typeface="Helvetica Neue"/>
              </a:rPr>
              <a:t>Models used to predict :</a:t>
            </a:r>
          </a:p>
          <a:p>
            <a:endParaRPr lang="en-IN" sz="1000" b="1" dirty="0" smtClean="0">
              <a:solidFill>
                <a:srgbClr val="000000"/>
              </a:solidFill>
              <a:latin typeface="Helvetica Neue"/>
            </a:endParaRPr>
          </a:p>
          <a:p>
            <a:r>
              <a:rPr lang="en-IN" sz="2800" dirty="0">
                <a:solidFill>
                  <a:schemeClr val="accent5">
                    <a:lumMod val="50000"/>
                  </a:schemeClr>
                </a:solidFill>
              </a:rPr>
              <a:t>0</a:t>
            </a:r>
            <a:r>
              <a:rPr lang="en-IN" sz="2800" dirty="0" smtClean="0">
                <a:solidFill>
                  <a:schemeClr val="accent5">
                    <a:lumMod val="50000"/>
                  </a:schemeClr>
                </a:solidFill>
              </a:rPr>
              <a:t>. Gradient </a:t>
            </a:r>
            <a:r>
              <a:rPr lang="en-IN" sz="2800" dirty="0">
                <a:solidFill>
                  <a:schemeClr val="accent5">
                    <a:lumMod val="50000"/>
                  </a:schemeClr>
                </a:solidFill>
              </a:rPr>
              <a:t>Boosting Classifier</a:t>
            </a:r>
          </a:p>
          <a:p>
            <a:r>
              <a:rPr lang="en-IN" sz="2800" dirty="0">
                <a:solidFill>
                  <a:schemeClr val="accent5">
                    <a:lumMod val="50000"/>
                  </a:schemeClr>
                </a:solidFill>
              </a:rPr>
              <a:t>1</a:t>
            </a:r>
            <a:r>
              <a:rPr lang="en-IN" sz="2800" dirty="0" smtClean="0">
                <a:solidFill>
                  <a:schemeClr val="accent5">
                    <a:lumMod val="50000"/>
                  </a:schemeClr>
                </a:solidFill>
              </a:rPr>
              <a:t>. </a:t>
            </a:r>
            <a:r>
              <a:rPr lang="en-IN" sz="2800" dirty="0" err="1" smtClean="0">
                <a:solidFill>
                  <a:schemeClr val="accent5">
                    <a:lumMod val="50000"/>
                  </a:schemeClr>
                </a:solidFill>
              </a:rPr>
              <a:t>LogisticRegression</a:t>
            </a:r>
            <a:endParaRPr lang="en-IN" sz="2800" dirty="0">
              <a:solidFill>
                <a:schemeClr val="accent5">
                  <a:lumMod val="50000"/>
                </a:schemeClr>
              </a:solidFill>
            </a:endParaRPr>
          </a:p>
          <a:p>
            <a:r>
              <a:rPr lang="en-IN" sz="2800" dirty="0">
                <a:solidFill>
                  <a:schemeClr val="accent5">
                    <a:lumMod val="50000"/>
                  </a:schemeClr>
                </a:solidFill>
              </a:rPr>
              <a:t>2</a:t>
            </a:r>
            <a:r>
              <a:rPr lang="en-IN" sz="2800" dirty="0" smtClean="0">
                <a:solidFill>
                  <a:schemeClr val="accent5">
                    <a:lumMod val="50000"/>
                  </a:schemeClr>
                </a:solidFill>
              </a:rPr>
              <a:t>. </a:t>
            </a:r>
            <a:r>
              <a:rPr lang="en-IN" sz="2800" dirty="0" err="1" smtClean="0">
                <a:solidFill>
                  <a:schemeClr val="accent5">
                    <a:lumMod val="50000"/>
                  </a:schemeClr>
                </a:solidFill>
              </a:rPr>
              <a:t>KNeighborsClassifier</a:t>
            </a:r>
            <a:endParaRPr lang="en-IN" sz="2800" dirty="0">
              <a:solidFill>
                <a:schemeClr val="accent5">
                  <a:lumMod val="50000"/>
                </a:schemeClr>
              </a:solidFill>
            </a:endParaRPr>
          </a:p>
          <a:p>
            <a:r>
              <a:rPr lang="en-IN" sz="2800" dirty="0">
                <a:solidFill>
                  <a:schemeClr val="accent5">
                    <a:lumMod val="50000"/>
                  </a:schemeClr>
                </a:solidFill>
              </a:rPr>
              <a:t>3</a:t>
            </a:r>
            <a:r>
              <a:rPr lang="en-IN" sz="2800" dirty="0" smtClean="0">
                <a:solidFill>
                  <a:schemeClr val="accent5">
                    <a:lumMod val="50000"/>
                  </a:schemeClr>
                </a:solidFill>
              </a:rPr>
              <a:t>. </a:t>
            </a:r>
            <a:r>
              <a:rPr lang="en-IN" sz="2800" dirty="0" err="1" smtClean="0">
                <a:solidFill>
                  <a:schemeClr val="accent5">
                    <a:lumMod val="50000"/>
                  </a:schemeClr>
                </a:solidFill>
              </a:rPr>
              <a:t>DecisionTreeClassifier</a:t>
            </a:r>
            <a:endParaRPr lang="en-IN" sz="2800" dirty="0">
              <a:solidFill>
                <a:schemeClr val="accent5">
                  <a:lumMod val="50000"/>
                </a:schemeClr>
              </a:solidFill>
            </a:endParaRPr>
          </a:p>
          <a:p>
            <a:r>
              <a:rPr lang="en-IN" sz="2800" dirty="0">
                <a:solidFill>
                  <a:schemeClr val="accent5">
                    <a:lumMod val="50000"/>
                  </a:schemeClr>
                </a:solidFill>
              </a:rPr>
              <a:t>4</a:t>
            </a:r>
            <a:r>
              <a:rPr lang="en-IN" sz="2800" dirty="0" smtClean="0">
                <a:solidFill>
                  <a:schemeClr val="accent5">
                    <a:lumMod val="50000"/>
                  </a:schemeClr>
                </a:solidFill>
              </a:rPr>
              <a:t>. </a:t>
            </a:r>
            <a:r>
              <a:rPr lang="en-IN" sz="2800" dirty="0" err="1" smtClean="0">
                <a:solidFill>
                  <a:schemeClr val="accent5">
                    <a:lumMod val="50000"/>
                  </a:schemeClr>
                </a:solidFill>
              </a:rPr>
              <a:t>RandomForest</a:t>
            </a:r>
            <a:r>
              <a:rPr lang="en-IN" sz="2800" dirty="0" smtClean="0">
                <a:solidFill>
                  <a:schemeClr val="accent5">
                    <a:lumMod val="50000"/>
                  </a:schemeClr>
                </a:solidFill>
              </a:rPr>
              <a:t> </a:t>
            </a:r>
            <a:r>
              <a:rPr lang="en-IN" sz="2800" dirty="0">
                <a:solidFill>
                  <a:schemeClr val="accent5">
                    <a:lumMod val="50000"/>
                  </a:schemeClr>
                </a:solidFill>
              </a:rPr>
              <a:t>Classifier</a:t>
            </a:r>
          </a:p>
          <a:p>
            <a:r>
              <a:rPr lang="en-IN" sz="2800" dirty="0">
                <a:solidFill>
                  <a:schemeClr val="accent5">
                    <a:lumMod val="50000"/>
                  </a:schemeClr>
                </a:solidFill>
              </a:rPr>
              <a:t>5</a:t>
            </a:r>
            <a:r>
              <a:rPr lang="en-IN" sz="2800" dirty="0" smtClean="0">
                <a:solidFill>
                  <a:schemeClr val="accent5">
                    <a:lumMod val="50000"/>
                  </a:schemeClr>
                </a:solidFill>
              </a:rPr>
              <a:t>. Support </a:t>
            </a:r>
            <a:r>
              <a:rPr lang="en-IN" sz="2800" dirty="0">
                <a:solidFill>
                  <a:schemeClr val="accent5">
                    <a:lumMod val="50000"/>
                  </a:schemeClr>
                </a:solidFill>
              </a:rPr>
              <a:t>Vector Classification (SVC)</a:t>
            </a:r>
          </a:p>
          <a:p>
            <a:r>
              <a:rPr lang="en-IN" sz="2800" dirty="0">
                <a:solidFill>
                  <a:schemeClr val="accent5">
                    <a:lumMod val="50000"/>
                  </a:schemeClr>
                </a:solidFill>
              </a:rPr>
              <a:t>6</a:t>
            </a:r>
            <a:r>
              <a:rPr lang="en-IN" sz="2800" dirty="0" smtClean="0">
                <a:solidFill>
                  <a:schemeClr val="accent5">
                    <a:lumMod val="50000"/>
                  </a:schemeClr>
                </a:solidFill>
              </a:rPr>
              <a:t>. Naive </a:t>
            </a:r>
            <a:r>
              <a:rPr lang="en-IN" sz="2800" dirty="0">
                <a:solidFill>
                  <a:schemeClr val="accent5">
                    <a:lumMod val="50000"/>
                  </a:schemeClr>
                </a:solidFill>
              </a:rPr>
              <a:t>Bayes</a:t>
            </a:r>
          </a:p>
          <a:p>
            <a:r>
              <a:rPr lang="en-IN" sz="2800" dirty="0">
                <a:solidFill>
                  <a:schemeClr val="accent5">
                    <a:lumMod val="50000"/>
                  </a:schemeClr>
                </a:solidFill>
              </a:rPr>
              <a:t>7</a:t>
            </a:r>
            <a:r>
              <a:rPr lang="en-IN" sz="2800" dirty="0" smtClean="0">
                <a:solidFill>
                  <a:schemeClr val="accent5">
                    <a:lumMod val="50000"/>
                  </a:schemeClr>
                </a:solidFill>
              </a:rPr>
              <a:t>. </a:t>
            </a:r>
            <a:r>
              <a:rPr lang="en-IN" sz="2800" dirty="0" err="1" smtClean="0">
                <a:solidFill>
                  <a:schemeClr val="accent5">
                    <a:lumMod val="50000"/>
                  </a:schemeClr>
                </a:solidFill>
              </a:rPr>
              <a:t>xgboost</a:t>
            </a:r>
            <a:endParaRPr lang="en-IN" sz="2800" dirty="0">
              <a:solidFill>
                <a:schemeClr val="accent5">
                  <a:lumMod val="50000"/>
                </a:schemeClr>
              </a:solidFill>
            </a:endParaRPr>
          </a:p>
          <a:p>
            <a:r>
              <a:rPr lang="en-IN" sz="2800" dirty="0">
                <a:solidFill>
                  <a:schemeClr val="accent5">
                    <a:lumMod val="50000"/>
                  </a:schemeClr>
                </a:solidFill>
              </a:rPr>
              <a:t>8</a:t>
            </a:r>
            <a:r>
              <a:rPr lang="en-IN" sz="2800" dirty="0" smtClean="0">
                <a:solidFill>
                  <a:schemeClr val="accent5">
                    <a:lumMod val="50000"/>
                  </a:schemeClr>
                </a:solidFill>
              </a:rPr>
              <a:t>. Stochastic </a:t>
            </a:r>
            <a:r>
              <a:rPr lang="en-IN" sz="2800" dirty="0">
                <a:solidFill>
                  <a:schemeClr val="accent5">
                    <a:lumMod val="50000"/>
                  </a:schemeClr>
                </a:solidFill>
              </a:rPr>
              <a:t>gradient descent</a:t>
            </a:r>
          </a:p>
          <a:p>
            <a:r>
              <a:rPr lang="en-IN" sz="2800" dirty="0">
                <a:solidFill>
                  <a:schemeClr val="accent5">
                    <a:lumMod val="50000"/>
                  </a:schemeClr>
                </a:solidFill>
              </a:rPr>
              <a:t>9</a:t>
            </a:r>
            <a:r>
              <a:rPr lang="en-IN" sz="2800" dirty="0" smtClean="0">
                <a:solidFill>
                  <a:schemeClr val="accent5">
                    <a:lumMod val="50000"/>
                  </a:schemeClr>
                </a:solidFill>
              </a:rPr>
              <a:t>. </a:t>
            </a:r>
            <a:r>
              <a:rPr lang="en-IN" sz="2800" dirty="0" err="1" smtClean="0">
                <a:solidFill>
                  <a:schemeClr val="accent5">
                    <a:lumMod val="50000"/>
                  </a:schemeClr>
                </a:solidFill>
              </a:rPr>
              <a:t>LinearSVC</a:t>
            </a:r>
            <a:endParaRPr lang="en-IN" sz="2800" dirty="0">
              <a:solidFill>
                <a:schemeClr val="accent5">
                  <a:lumMod val="50000"/>
                </a:schemeClr>
              </a:solidFill>
            </a:endParaRPr>
          </a:p>
          <a:p>
            <a:r>
              <a:rPr lang="en-IN" sz="2800" dirty="0">
                <a:solidFill>
                  <a:schemeClr val="accent5">
                    <a:lumMod val="50000"/>
                  </a:schemeClr>
                </a:solidFill>
              </a:rPr>
              <a:t>10</a:t>
            </a:r>
            <a:r>
              <a:rPr lang="en-IN" sz="2800" dirty="0" smtClean="0">
                <a:solidFill>
                  <a:schemeClr val="accent5">
                    <a:lumMod val="50000"/>
                  </a:schemeClr>
                </a:solidFill>
              </a:rPr>
              <a:t>. </a:t>
            </a:r>
            <a:r>
              <a:rPr lang="en-IN" sz="2800" dirty="0" err="1" smtClean="0">
                <a:solidFill>
                  <a:schemeClr val="accent5">
                    <a:lumMod val="50000"/>
                  </a:schemeClr>
                </a:solidFill>
              </a:rPr>
              <a:t>MultinomialNB</a:t>
            </a:r>
            <a:endParaRPr lang="en-IN" sz="2800" dirty="0">
              <a:solidFill>
                <a:schemeClr val="accent5">
                  <a:lumMod val="50000"/>
                </a:schemeClr>
              </a:solidFill>
            </a:endParaRPr>
          </a:p>
          <a:p>
            <a:r>
              <a:rPr lang="en-IN" sz="2800" dirty="0">
                <a:solidFill>
                  <a:schemeClr val="accent5">
                    <a:lumMod val="50000"/>
                  </a:schemeClr>
                </a:solidFill>
              </a:rPr>
              <a:t>11</a:t>
            </a:r>
            <a:r>
              <a:rPr lang="en-IN" sz="2800" dirty="0" smtClean="0">
                <a:solidFill>
                  <a:schemeClr val="accent5">
                    <a:lumMod val="50000"/>
                  </a:schemeClr>
                </a:solidFill>
              </a:rPr>
              <a:t>. Extra </a:t>
            </a:r>
            <a:r>
              <a:rPr lang="en-IN" sz="2800" dirty="0">
                <a:solidFill>
                  <a:schemeClr val="accent5">
                    <a:lumMod val="50000"/>
                  </a:schemeClr>
                </a:solidFill>
              </a:rPr>
              <a:t>Trees Classifier</a:t>
            </a:r>
          </a:p>
        </p:txBody>
      </p:sp>
    </p:spTree>
    <p:extLst>
      <p:ext uri="{BB962C8B-B14F-4D97-AF65-F5344CB8AC3E}">
        <p14:creationId xmlns:p14="http://schemas.microsoft.com/office/powerpoint/2010/main" val="261242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1705"/>
            <a:ext cx="12192000" cy="1325563"/>
          </a:xfrm>
          <a:solidFill>
            <a:srgbClr val="F59DB0"/>
          </a:solidFill>
        </p:spPr>
        <p:txBody>
          <a:bodyPr/>
          <a:lstStyle/>
          <a:p>
            <a:pPr algn="ctr"/>
            <a:r>
              <a:rPr lang="en-US" sz="6000" b="1" i="1" u="sng" dirty="0"/>
              <a:t>I</a:t>
            </a:r>
            <a:r>
              <a:rPr lang="en-US" sz="6000" b="1" i="1" u="sng" dirty="0" smtClean="0"/>
              <a:t>ntroduction</a:t>
            </a:r>
            <a:endParaRPr lang="en-IN" b="1" i="1" u="sng" dirty="0"/>
          </a:p>
        </p:txBody>
      </p:sp>
      <p:sp>
        <p:nvSpPr>
          <p:cNvPr id="5" name="Content Placeholder 4"/>
          <p:cNvSpPr>
            <a:spLocks noGrp="1"/>
          </p:cNvSpPr>
          <p:nvPr>
            <p:ph idx="1"/>
          </p:nvPr>
        </p:nvSpPr>
        <p:spPr>
          <a:xfrm>
            <a:off x="430307" y="1748117"/>
            <a:ext cx="11362763" cy="4867835"/>
          </a:xfrm>
        </p:spPr>
        <p:txBody>
          <a:bodyPr>
            <a:normAutofit fontScale="92500" lnSpcReduction="10000"/>
          </a:bodyPr>
          <a:lstStyle/>
          <a:p>
            <a:pPr algn="just">
              <a:lnSpc>
                <a:spcPct val="150000"/>
              </a:lnSpc>
            </a:pPr>
            <a:r>
              <a:rPr lang="en-US" dirty="0"/>
              <a:t>In an era marked by dynamic global travel, effective risk management is paramount for organizations. </a:t>
            </a:r>
            <a:endParaRPr lang="en-US" dirty="0" smtClean="0"/>
          </a:p>
          <a:p>
            <a:pPr algn="just">
              <a:lnSpc>
                <a:spcPct val="150000"/>
              </a:lnSpc>
            </a:pPr>
            <a:endParaRPr lang="en-US" sz="700" dirty="0" smtClean="0"/>
          </a:p>
          <a:p>
            <a:pPr algn="just">
              <a:lnSpc>
                <a:spcPct val="150000"/>
              </a:lnSpc>
            </a:pPr>
            <a:r>
              <a:rPr lang="en-US" dirty="0" smtClean="0"/>
              <a:t>Recognizing </a:t>
            </a:r>
            <a:r>
              <a:rPr lang="en-US" dirty="0"/>
              <a:t>the need for informed decision-making, our management seeks to enhance their understanding of travel insurance dynamics. </a:t>
            </a:r>
            <a:endParaRPr lang="en-US" dirty="0" smtClean="0"/>
          </a:p>
          <a:p>
            <a:pPr algn="just">
              <a:lnSpc>
                <a:spcPct val="150000"/>
              </a:lnSpc>
            </a:pPr>
            <a:endParaRPr lang="en-US" sz="600" dirty="0" smtClean="0"/>
          </a:p>
          <a:p>
            <a:pPr algn="just">
              <a:lnSpc>
                <a:spcPct val="150000"/>
              </a:lnSpc>
            </a:pPr>
            <a:r>
              <a:rPr lang="en-US" dirty="0" smtClean="0"/>
              <a:t>This </a:t>
            </a:r>
            <a:r>
              <a:rPr lang="en-US" dirty="0"/>
              <a:t>project aims to provide a comprehensive guide for management, leveraging a dataset of 63,326 raw records, to estimate insurance rates based on destinations and coverage types.</a:t>
            </a:r>
            <a:endParaRPr lang="en-IN" dirty="0"/>
          </a:p>
        </p:txBody>
      </p:sp>
    </p:spTree>
    <p:extLst>
      <p:ext uri="{BB962C8B-B14F-4D97-AF65-F5344CB8AC3E}">
        <p14:creationId xmlns:p14="http://schemas.microsoft.com/office/powerpoint/2010/main" val="393328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9340" y="0"/>
            <a:ext cx="8722659" cy="6857999"/>
          </a:xfrm>
          <a:solidFill>
            <a:schemeClr val="accent6">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a:noAutofit/>
          </a:bodyPr>
          <a:lstStyle/>
          <a:p>
            <a:pPr marL="0" indent="0">
              <a:buNone/>
            </a:pPr>
            <a:r>
              <a:rPr lang="en-IN" sz="2300" dirty="0">
                <a:solidFill>
                  <a:schemeClr val="tx1"/>
                </a:solidFill>
              </a:rPr>
              <a:t>from </a:t>
            </a:r>
            <a:r>
              <a:rPr lang="en-IN" sz="2300" dirty="0" err="1">
                <a:solidFill>
                  <a:schemeClr val="tx1"/>
                </a:solidFill>
              </a:rPr>
              <a:t>sklearn.model_selection</a:t>
            </a:r>
            <a:r>
              <a:rPr lang="en-IN" sz="2300" dirty="0">
                <a:solidFill>
                  <a:schemeClr val="tx1"/>
                </a:solidFill>
              </a:rPr>
              <a:t> import </a:t>
            </a:r>
            <a:r>
              <a:rPr lang="en-IN" sz="2300" dirty="0" err="1">
                <a:solidFill>
                  <a:schemeClr val="tx1"/>
                </a:solidFill>
              </a:rPr>
              <a:t>train_test_split</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sklearn.ensemble</a:t>
            </a:r>
            <a:r>
              <a:rPr lang="en-IN" sz="2300" dirty="0">
                <a:solidFill>
                  <a:schemeClr val="tx1"/>
                </a:solidFill>
              </a:rPr>
              <a:t> import </a:t>
            </a:r>
            <a:r>
              <a:rPr lang="en-IN" sz="2300" dirty="0" err="1">
                <a:solidFill>
                  <a:schemeClr val="tx1"/>
                </a:solidFill>
              </a:rPr>
              <a:t>GradientBoostingClassifier</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sklearn.model_selection</a:t>
            </a:r>
            <a:r>
              <a:rPr lang="en-IN" sz="2300" dirty="0">
                <a:solidFill>
                  <a:schemeClr val="tx1"/>
                </a:solidFill>
              </a:rPr>
              <a:t> import </a:t>
            </a:r>
            <a:r>
              <a:rPr lang="en-IN" sz="2300" dirty="0" err="1">
                <a:solidFill>
                  <a:schemeClr val="tx1"/>
                </a:solidFill>
              </a:rPr>
              <a:t>train_test_split</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sklearn.metrics</a:t>
            </a:r>
            <a:r>
              <a:rPr lang="en-IN" sz="2300" dirty="0">
                <a:solidFill>
                  <a:schemeClr val="tx1"/>
                </a:solidFill>
              </a:rPr>
              <a:t> import </a:t>
            </a:r>
            <a:r>
              <a:rPr lang="en-IN" sz="2300" dirty="0" err="1">
                <a:solidFill>
                  <a:schemeClr val="tx1"/>
                </a:solidFill>
              </a:rPr>
              <a:t>accuracy_score</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sklearn.linear_model</a:t>
            </a:r>
            <a:r>
              <a:rPr lang="en-IN" sz="2300" dirty="0">
                <a:solidFill>
                  <a:schemeClr val="tx1"/>
                </a:solidFill>
              </a:rPr>
              <a:t> import </a:t>
            </a:r>
            <a:r>
              <a:rPr lang="en-IN" sz="2300" dirty="0" err="1">
                <a:solidFill>
                  <a:schemeClr val="tx1"/>
                </a:solidFill>
              </a:rPr>
              <a:t>LogisticRegression,SGDClassifier</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sklearn.neighbors</a:t>
            </a:r>
            <a:r>
              <a:rPr lang="en-IN" sz="2300" dirty="0">
                <a:solidFill>
                  <a:schemeClr val="tx1"/>
                </a:solidFill>
              </a:rPr>
              <a:t> import </a:t>
            </a:r>
            <a:r>
              <a:rPr lang="en-IN" sz="2300" dirty="0" err="1">
                <a:solidFill>
                  <a:schemeClr val="tx1"/>
                </a:solidFill>
              </a:rPr>
              <a:t>KNeighborsClassifier</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sklearn.tree</a:t>
            </a:r>
            <a:r>
              <a:rPr lang="en-IN" sz="2300" dirty="0">
                <a:solidFill>
                  <a:schemeClr val="tx1"/>
                </a:solidFill>
              </a:rPr>
              <a:t> import </a:t>
            </a:r>
            <a:r>
              <a:rPr lang="en-IN" sz="2300" dirty="0" err="1">
                <a:solidFill>
                  <a:schemeClr val="tx1"/>
                </a:solidFill>
              </a:rPr>
              <a:t>DecisionTreeRegressor</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sklearn.tree</a:t>
            </a:r>
            <a:r>
              <a:rPr lang="en-IN" sz="2300" dirty="0">
                <a:solidFill>
                  <a:schemeClr val="tx1"/>
                </a:solidFill>
              </a:rPr>
              <a:t> import </a:t>
            </a:r>
            <a:r>
              <a:rPr lang="en-IN" sz="2300" dirty="0" err="1">
                <a:solidFill>
                  <a:schemeClr val="tx1"/>
                </a:solidFill>
              </a:rPr>
              <a:t>DecisionTreeClassifier</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sklearn.ensemble</a:t>
            </a:r>
            <a:r>
              <a:rPr lang="en-IN" sz="2300" dirty="0">
                <a:solidFill>
                  <a:schemeClr val="tx1"/>
                </a:solidFill>
              </a:rPr>
              <a:t> import </a:t>
            </a:r>
            <a:r>
              <a:rPr lang="en-IN" sz="2300" dirty="0" err="1">
                <a:solidFill>
                  <a:schemeClr val="tx1"/>
                </a:solidFill>
              </a:rPr>
              <a:t>RandomForestClassifier,ExtraTreesClassifier</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sklearn.metrics</a:t>
            </a:r>
            <a:r>
              <a:rPr lang="en-IN" sz="2300" dirty="0">
                <a:solidFill>
                  <a:schemeClr val="tx1"/>
                </a:solidFill>
              </a:rPr>
              <a:t> import accuracy_score,f1_score</a:t>
            </a:r>
          </a:p>
          <a:p>
            <a:pPr marL="0" indent="0">
              <a:buNone/>
            </a:pPr>
            <a:r>
              <a:rPr lang="en-IN" sz="2300" dirty="0">
                <a:solidFill>
                  <a:schemeClr val="tx1"/>
                </a:solidFill>
              </a:rPr>
              <a:t>from </a:t>
            </a:r>
            <a:r>
              <a:rPr lang="en-IN" sz="2300" dirty="0" err="1">
                <a:solidFill>
                  <a:schemeClr val="tx1"/>
                </a:solidFill>
              </a:rPr>
              <a:t>sklearn.svm</a:t>
            </a:r>
            <a:r>
              <a:rPr lang="en-IN" sz="2300" dirty="0">
                <a:solidFill>
                  <a:schemeClr val="tx1"/>
                </a:solidFill>
              </a:rPr>
              <a:t> import </a:t>
            </a:r>
            <a:r>
              <a:rPr lang="en-IN" sz="2300" dirty="0" err="1">
                <a:solidFill>
                  <a:schemeClr val="tx1"/>
                </a:solidFill>
              </a:rPr>
              <a:t>SVC,LinearSVC</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sklearn.naive_bayes</a:t>
            </a:r>
            <a:r>
              <a:rPr lang="en-IN" sz="2300" dirty="0">
                <a:solidFill>
                  <a:schemeClr val="tx1"/>
                </a:solidFill>
              </a:rPr>
              <a:t> import </a:t>
            </a:r>
            <a:r>
              <a:rPr lang="en-IN" sz="2300" dirty="0" err="1">
                <a:solidFill>
                  <a:schemeClr val="tx1"/>
                </a:solidFill>
              </a:rPr>
              <a:t>GaussianNB,BernoulliNB</a:t>
            </a:r>
            <a:endParaRPr lang="en-IN" sz="2300" dirty="0">
              <a:solidFill>
                <a:schemeClr val="tx1"/>
              </a:solidFill>
            </a:endParaRPr>
          </a:p>
          <a:p>
            <a:pPr marL="0" indent="0">
              <a:buNone/>
            </a:pPr>
            <a:r>
              <a:rPr lang="en-IN" sz="2300" dirty="0">
                <a:solidFill>
                  <a:schemeClr val="tx1"/>
                </a:solidFill>
              </a:rPr>
              <a:t>from </a:t>
            </a:r>
            <a:r>
              <a:rPr lang="en-IN" sz="2300" dirty="0" err="1">
                <a:solidFill>
                  <a:schemeClr val="tx1"/>
                </a:solidFill>
              </a:rPr>
              <a:t>sklearn.metrics</a:t>
            </a:r>
            <a:r>
              <a:rPr lang="en-IN" sz="2300" dirty="0">
                <a:solidFill>
                  <a:schemeClr val="tx1"/>
                </a:solidFill>
              </a:rPr>
              <a:t> import </a:t>
            </a:r>
            <a:r>
              <a:rPr lang="en-IN" sz="2300" dirty="0" err="1">
                <a:solidFill>
                  <a:schemeClr val="tx1"/>
                </a:solidFill>
              </a:rPr>
              <a:t>accuracy_score</a:t>
            </a:r>
            <a:r>
              <a:rPr lang="en-IN" sz="2300" dirty="0">
                <a:solidFill>
                  <a:schemeClr val="tx1"/>
                </a:solidFill>
              </a:rPr>
              <a:t>, </a:t>
            </a:r>
            <a:r>
              <a:rPr lang="en-IN" sz="2300" dirty="0" err="1">
                <a:solidFill>
                  <a:schemeClr val="tx1"/>
                </a:solidFill>
              </a:rPr>
              <a:t>confusion_matrix</a:t>
            </a:r>
            <a:r>
              <a:rPr lang="en-IN" sz="2300" dirty="0">
                <a:solidFill>
                  <a:schemeClr val="tx1"/>
                </a:solidFill>
              </a:rPr>
              <a:t>, </a:t>
            </a:r>
            <a:r>
              <a:rPr lang="en-IN" sz="2300" dirty="0" err="1">
                <a:solidFill>
                  <a:schemeClr val="tx1"/>
                </a:solidFill>
              </a:rPr>
              <a:t>classification_report</a:t>
            </a:r>
            <a:r>
              <a:rPr lang="en-IN" sz="2300" dirty="0">
                <a:solidFill>
                  <a:schemeClr val="tx1"/>
                </a:solidFill>
              </a:rPr>
              <a:t>, </a:t>
            </a:r>
            <a:r>
              <a:rPr lang="en-IN" sz="2300" dirty="0" err="1">
                <a:solidFill>
                  <a:schemeClr val="tx1"/>
                </a:solidFill>
              </a:rPr>
              <a:t>fbeta_score</a:t>
            </a:r>
            <a:endParaRPr lang="en-IN" sz="2300" dirty="0">
              <a:solidFill>
                <a:schemeClr val="tx1"/>
              </a:solidFill>
            </a:endParaRPr>
          </a:p>
          <a:p>
            <a:pPr marL="0" indent="0">
              <a:buNone/>
            </a:pPr>
            <a:r>
              <a:rPr lang="en-IN" sz="2300" dirty="0">
                <a:solidFill>
                  <a:schemeClr val="tx1"/>
                </a:solidFill>
              </a:rPr>
              <a:t>import </a:t>
            </a:r>
            <a:r>
              <a:rPr lang="en-IN" sz="2300" dirty="0" err="1">
                <a:solidFill>
                  <a:schemeClr val="tx1"/>
                </a:solidFill>
              </a:rPr>
              <a:t>xgboost</a:t>
            </a:r>
            <a:r>
              <a:rPr lang="en-IN" sz="2300" dirty="0">
                <a:solidFill>
                  <a:schemeClr val="tx1"/>
                </a:solidFill>
              </a:rPr>
              <a:t> as </a:t>
            </a:r>
            <a:r>
              <a:rPr lang="en-IN" sz="2300" dirty="0" err="1">
                <a:solidFill>
                  <a:schemeClr val="tx1"/>
                </a:solidFill>
              </a:rPr>
              <a:t>xgb</a:t>
            </a:r>
            <a:endParaRPr lang="en-IN" sz="2300" dirty="0">
              <a:solidFill>
                <a:schemeClr val="tx1"/>
              </a:solidFill>
            </a:endParaRPr>
          </a:p>
        </p:txBody>
      </p:sp>
      <p:sp>
        <p:nvSpPr>
          <p:cNvPr id="4" name="Rectangle 3"/>
          <p:cNvSpPr/>
          <p:nvPr/>
        </p:nvSpPr>
        <p:spPr>
          <a:xfrm>
            <a:off x="-1" y="1383442"/>
            <a:ext cx="3362179" cy="2862322"/>
          </a:xfrm>
          <a:prstGeom prst="rect">
            <a:avLst/>
          </a:prstGeom>
        </p:spPr>
        <p:txBody>
          <a:bodyPr wrap="square">
            <a:spAutoFit/>
          </a:bodyPr>
          <a:lstStyle/>
          <a:p>
            <a:pPr algn="ctr"/>
            <a:r>
              <a:rPr lang="en-IN" sz="6000" b="1" dirty="0" smtClean="0">
                <a:ln w="0"/>
                <a:solidFill>
                  <a:schemeClr val="bg1"/>
                </a:solidFill>
                <a:effectLst>
                  <a:outerShdw blurRad="38100" dist="19050" dir="2700000" algn="tl" rotWithShape="0">
                    <a:schemeClr val="dk1">
                      <a:alpha val="40000"/>
                    </a:schemeClr>
                  </a:outerShdw>
                </a:effectLst>
              </a:rPr>
              <a:t>Libraries </a:t>
            </a:r>
          </a:p>
          <a:p>
            <a:pPr algn="ctr"/>
            <a:r>
              <a:rPr lang="en-IN" sz="6000" b="1" dirty="0" smtClean="0">
                <a:ln w="0"/>
                <a:solidFill>
                  <a:schemeClr val="bg1"/>
                </a:solidFill>
                <a:effectLst>
                  <a:outerShdw blurRad="38100" dist="19050" dir="2700000" algn="tl" rotWithShape="0">
                    <a:schemeClr val="dk1">
                      <a:alpha val="40000"/>
                    </a:schemeClr>
                  </a:outerShdw>
                </a:effectLst>
              </a:rPr>
              <a:t>for </a:t>
            </a:r>
          </a:p>
          <a:p>
            <a:pPr algn="ctr"/>
            <a:r>
              <a:rPr lang="en-IN" sz="6000" b="1" dirty="0" err="1">
                <a:ln w="0"/>
                <a:solidFill>
                  <a:schemeClr val="bg1"/>
                </a:solidFill>
                <a:effectLst>
                  <a:outerShdw blurRad="38100" dist="19050" dir="2700000" algn="tl" rotWithShape="0">
                    <a:schemeClr val="dk1">
                      <a:alpha val="40000"/>
                    </a:schemeClr>
                  </a:outerShdw>
                </a:effectLst>
              </a:rPr>
              <a:t>M</a:t>
            </a:r>
            <a:r>
              <a:rPr lang="en-IN" sz="6000" b="1" dirty="0" err="1" smtClean="0">
                <a:ln w="0"/>
                <a:solidFill>
                  <a:schemeClr val="bg1"/>
                </a:solidFill>
                <a:effectLst>
                  <a:outerShdw blurRad="38100" dist="19050" dir="2700000" algn="tl" rotWithShape="0">
                    <a:schemeClr val="dk1">
                      <a:alpha val="40000"/>
                    </a:schemeClr>
                  </a:outerShdw>
                </a:effectLst>
              </a:rPr>
              <a:t>odeling</a:t>
            </a:r>
            <a:endParaRPr lang="en-IN" sz="60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73577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spc="600" dirty="0" smtClean="0">
                <a:effectLst>
                  <a:outerShdw blurRad="38100" dist="38100" dir="2700000" algn="tl">
                    <a:srgbClr val="000000">
                      <a:alpha val="43137"/>
                    </a:srgbClr>
                  </a:outerShdw>
                </a:effectLst>
              </a:rPr>
              <a:t>SMOTE</a:t>
            </a:r>
            <a:endParaRPr lang="en-IN" b="1" u="sng" spc="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981200" y="2215589"/>
            <a:ext cx="9072282" cy="4351338"/>
          </a:xfrm>
        </p:spPr>
        <p:txBody>
          <a:bodyPr>
            <a:normAutofit/>
          </a:bodyPr>
          <a:lstStyle/>
          <a:p>
            <a:pPr marL="0" indent="0">
              <a:buNone/>
            </a:pPr>
            <a:r>
              <a:rPr lang="en-IN" sz="3200" i="1" dirty="0"/>
              <a:t/>
            </a:r>
            <a:br>
              <a:rPr lang="en-IN" sz="3200" i="1" dirty="0"/>
            </a:br>
            <a:r>
              <a:rPr lang="en-IN" sz="3200" i="1" dirty="0"/>
              <a:t>from </a:t>
            </a:r>
            <a:r>
              <a:rPr lang="en-IN" sz="3200" i="1" dirty="0" err="1"/>
              <a:t>imblearn.over_sampling</a:t>
            </a:r>
            <a:r>
              <a:rPr lang="en-IN" sz="3200" i="1" dirty="0"/>
              <a:t> import </a:t>
            </a:r>
            <a:r>
              <a:rPr lang="en-IN" sz="3200" i="1" dirty="0" smtClean="0"/>
              <a:t>SMOTE</a:t>
            </a:r>
          </a:p>
          <a:p>
            <a:pPr marL="0" indent="0">
              <a:buNone/>
            </a:pPr>
            <a:endParaRPr lang="en-IN" sz="3200" i="1" dirty="0"/>
          </a:p>
          <a:p>
            <a:pPr marL="0" indent="0">
              <a:buNone/>
            </a:pPr>
            <a:r>
              <a:rPr lang="en-IN" sz="3200" i="1" dirty="0" err="1"/>
              <a:t>oversampler</a:t>
            </a:r>
            <a:r>
              <a:rPr lang="en-IN" sz="3200" i="1" dirty="0"/>
              <a:t> = SMOTE()</a:t>
            </a:r>
          </a:p>
          <a:p>
            <a:pPr marL="0" indent="0">
              <a:buNone/>
            </a:pPr>
            <a:r>
              <a:rPr lang="en-IN" sz="3200" i="1" dirty="0"/>
              <a:t>X, y = </a:t>
            </a:r>
            <a:r>
              <a:rPr lang="en-IN" sz="3200" i="1" dirty="0" err="1"/>
              <a:t>oversampler.fit_resample</a:t>
            </a:r>
            <a:r>
              <a:rPr lang="en-IN" sz="3200" i="1" dirty="0"/>
              <a:t>(</a:t>
            </a:r>
            <a:r>
              <a:rPr lang="en-IN" sz="3200" i="1" dirty="0" err="1"/>
              <a:t>X_train</a:t>
            </a:r>
            <a:r>
              <a:rPr lang="en-IN" sz="3200" i="1" dirty="0"/>
              <a:t>, </a:t>
            </a:r>
            <a:r>
              <a:rPr lang="en-IN" sz="3200" i="1" dirty="0" err="1"/>
              <a:t>y_train</a:t>
            </a:r>
            <a:r>
              <a:rPr lang="en-IN" sz="3200" i="1" dirty="0"/>
              <a:t>)</a:t>
            </a:r>
          </a:p>
        </p:txBody>
      </p:sp>
    </p:spTree>
    <p:extLst>
      <p:ext uri="{BB962C8B-B14F-4D97-AF65-F5344CB8AC3E}">
        <p14:creationId xmlns:p14="http://schemas.microsoft.com/office/powerpoint/2010/main" val="1721939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436" y="1111348"/>
            <a:ext cx="3815157" cy="4318781"/>
          </a:xfrm>
        </p:spPr>
        <p:txBody>
          <a:bodyPr>
            <a:normAutofit/>
          </a:bodyPr>
          <a:lstStyle/>
          <a:p>
            <a:pPr algn="ctr"/>
            <a:r>
              <a:rPr lang="en-US" sz="6600" i="1" dirty="0" smtClean="0">
                <a:effectLst>
                  <a:outerShdw blurRad="38100" dist="38100" dir="2700000" algn="tl">
                    <a:srgbClr val="000000">
                      <a:alpha val="43137"/>
                    </a:srgbClr>
                  </a:outerShdw>
                </a:effectLst>
              </a:rPr>
              <a:t>Creating </a:t>
            </a:r>
            <a:br>
              <a:rPr lang="en-US" sz="6600" i="1" dirty="0" smtClean="0">
                <a:effectLst>
                  <a:outerShdw blurRad="38100" dist="38100" dir="2700000" algn="tl">
                    <a:srgbClr val="000000">
                      <a:alpha val="43137"/>
                    </a:srgbClr>
                  </a:outerShdw>
                </a:effectLst>
              </a:rPr>
            </a:br>
            <a:r>
              <a:rPr lang="en-US" sz="6600" i="1" dirty="0" smtClean="0">
                <a:effectLst>
                  <a:outerShdw blurRad="38100" dist="38100" dir="2700000" algn="tl">
                    <a:srgbClr val="000000">
                      <a:alpha val="43137"/>
                    </a:srgbClr>
                  </a:outerShdw>
                </a:effectLst>
              </a:rPr>
              <a:t>models</a:t>
            </a:r>
            <a:endParaRPr lang="en-IN" sz="6600"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0"/>
            <a:ext cx="7765366" cy="6858000"/>
          </a:xfr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a:noAutofit/>
          </a:bodyPr>
          <a:lstStyle/>
          <a:p>
            <a:pPr marL="0" indent="0">
              <a:buNone/>
            </a:pPr>
            <a:r>
              <a:rPr lang="en-IN" i="1" dirty="0"/>
              <a:t>models=[0]*12</a:t>
            </a:r>
          </a:p>
          <a:p>
            <a:pPr marL="0" indent="0">
              <a:buNone/>
            </a:pPr>
            <a:r>
              <a:rPr lang="en-IN" i="1" dirty="0" smtClean="0"/>
              <a:t>models[0</a:t>
            </a:r>
            <a:r>
              <a:rPr lang="en-IN" i="1" dirty="0"/>
              <a:t>] = </a:t>
            </a:r>
            <a:r>
              <a:rPr lang="en-IN" i="1" dirty="0" err="1"/>
              <a:t>LogisticRegression</a:t>
            </a:r>
            <a:r>
              <a:rPr lang="en-IN" i="1" dirty="0"/>
              <a:t>()</a:t>
            </a:r>
          </a:p>
          <a:p>
            <a:pPr marL="0" indent="0">
              <a:buNone/>
            </a:pPr>
            <a:r>
              <a:rPr lang="en-IN" i="1" dirty="0"/>
              <a:t>models[1] = </a:t>
            </a:r>
            <a:r>
              <a:rPr lang="en-IN" i="1" dirty="0" err="1"/>
              <a:t>KNeighborsClassifier</a:t>
            </a:r>
            <a:r>
              <a:rPr lang="en-IN" i="1" dirty="0"/>
              <a:t>()</a:t>
            </a:r>
          </a:p>
          <a:p>
            <a:pPr marL="0" indent="0">
              <a:buNone/>
            </a:pPr>
            <a:r>
              <a:rPr lang="en-IN" i="1" dirty="0"/>
              <a:t>models[2] = </a:t>
            </a:r>
            <a:r>
              <a:rPr lang="en-IN" i="1" dirty="0" err="1"/>
              <a:t>DecisionTreeClassifier</a:t>
            </a:r>
            <a:r>
              <a:rPr lang="en-IN" i="1" dirty="0"/>
              <a:t>()</a:t>
            </a:r>
          </a:p>
          <a:p>
            <a:pPr marL="0" indent="0">
              <a:buNone/>
            </a:pPr>
            <a:r>
              <a:rPr lang="en-IN" i="1" dirty="0"/>
              <a:t>models[3] = </a:t>
            </a:r>
            <a:r>
              <a:rPr lang="en-IN" i="1" dirty="0" err="1"/>
              <a:t>RandomForestClassifier</a:t>
            </a:r>
            <a:r>
              <a:rPr lang="en-IN" i="1" dirty="0"/>
              <a:t>()</a:t>
            </a:r>
          </a:p>
          <a:p>
            <a:pPr marL="0" indent="0">
              <a:buNone/>
            </a:pPr>
            <a:r>
              <a:rPr lang="en-IN" i="1" dirty="0"/>
              <a:t>models[4] = </a:t>
            </a:r>
            <a:r>
              <a:rPr lang="en-IN" i="1" dirty="0" err="1"/>
              <a:t>ExtraTreesClassifier</a:t>
            </a:r>
            <a:r>
              <a:rPr lang="en-IN" i="1" dirty="0"/>
              <a:t>()</a:t>
            </a:r>
          </a:p>
          <a:p>
            <a:pPr marL="0" indent="0">
              <a:buNone/>
            </a:pPr>
            <a:r>
              <a:rPr lang="en-IN" i="1" dirty="0"/>
              <a:t>models[5] = SVC()</a:t>
            </a:r>
          </a:p>
          <a:p>
            <a:pPr marL="0" indent="0">
              <a:buNone/>
            </a:pPr>
            <a:r>
              <a:rPr lang="en-IN" i="1" dirty="0"/>
              <a:t>models[6] = </a:t>
            </a:r>
            <a:r>
              <a:rPr lang="en-IN" i="1" dirty="0" err="1"/>
              <a:t>GaussianNB</a:t>
            </a:r>
            <a:r>
              <a:rPr lang="en-IN" i="1" dirty="0"/>
              <a:t>()</a:t>
            </a:r>
          </a:p>
          <a:p>
            <a:pPr marL="0" indent="0">
              <a:buNone/>
            </a:pPr>
            <a:r>
              <a:rPr lang="en-IN" i="1" dirty="0"/>
              <a:t>models[7] = </a:t>
            </a:r>
            <a:r>
              <a:rPr lang="en-IN" i="1" dirty="0" err="1"/>
              <a:t>xgb.XGBClassifier</a:t>
            </a:r>
            <a:r>
              <a:rPr lang="en-IN" i="1" dirty="0"/>
              <a:t>()</a:t>
            </a:r>
          </a:p>
          <a:p>
            <a:pPr marL="0" indent="0">
              <a:buNone/>
            </a:pPr>
            <a:r>
              <a:rPr lang="en-IN" i="1" dirty="0"/>
              <a:t>models[8] = </a:t>
            </a:r>
            <a:r>
              <a:rPr lang="en-IN" i="1" dirty="0" err="1"/>
              <a:t>SGDClassifier</a:t>
            </a:r>
            <a:r>
              <a:rPr lang="en-IN" i="1" dirty="0"/>
              <a:t>()</a:t>
            </a:r>
          </a:p>
          <a:p>
            <a:pPr marL="0" indent="0">
              <a:buNone/>
            </a:pPr>
            <a:r>
              <a:rPr lang="en-IN" i="1" dirty="0"/>
              <a:t>models[9] = </a:t>
            </a:r>
            <a:r>
              <a:rPr lang="en-IN" i="1" dirty="0" err="1"/>
              <a:t>LinearSVC</a:t>
            </a:r>
            <a:r>
              <a:rPr lang="en-IN" i="1" dirty="0"/>
              <a:t>()</a:t>
            </a:r>
          </a:p>
          <a:p>
            <a:pPr marL="0" indent="0">
              <a:buNone/>
            </a:pPr>
            <a:r>
              <a:rPr lang="en-IN" i="1" dirty="0"/>
              <a:t>models[10] = </a:t>
            </a:r>
            <a:r>
              <a:rPr lang="en-IN" i="1" dirty="0" err="1"/>
              <a:t>BernoulliNB</a:t>
            </a:r>
            <a:r>
              <a:rPr lang="en-IN" i="1" dirty="0"/>
              <a:t>()</a:t>
            </a:r>
          </a:p>
          <a:p>
            <a:pPr marL="0" indent="0">
              <a:buNone/>
            </a:pPr>
            <a:r>
              <a:rPr lang="en-IN" i="1" dirty="0"/>
              <a:t>models[11] = </a:t>
            </a:r>
            <a:r>
              <a:rPr lang="en-IN" i="1" dirty="0" err="1"/>
              <a:t>ExtraTreesClassifier</a:t>
            </a:r>
            <a:r>
              <a:rPr lang="en-IN" i="1" dirty="0"/>
              <a:t>()</a:t>
            </a:r>
          </a:p>
        </p:txBody>
      </p:sp>
    </p:spTree>
    <p:extLst>
      <p:ext uri="{BB962C8B-B14F-4D97-AF65-F5344CB8AC3E}">
        <p14:creationId xmlns:p14="http://schemas.microsoft.com/office/powerpoint/2010/main" val="1384554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177" y="672353"/>
            <a:ext cx="11855823" cy="6090276"/>
          </a:xfrm>
          <a:solidFill>
            <a:schemeClr val="accent1">
              <a:lumMod val="20000"/>
              <a:lumOff val="80000"/>
            </a:schemeClr>
          </a:solidFill>
        </p:spPr>
        <p:txBody>
          <a:bodyPr>
            <a:noAutofit/>
          </a:bodyPr>
          <a:lstStyle/>
          <a:p>
            <a:pPr marL="0" indent="0">
              <a:buNone/>
            </a:pPr>
            <a:r>
              <a:rPr lang="en-IN" dirty="0" err="1">
                <a:latin typeface="Courier New" panose="02070309020205020404" pitchFamily="49" charset="0"/>
                <a:cs typeface="Courier New" panose="02070309020205020404" pitchFamily="49" charset="0"/>
              </a:rPr>
              <a:t>def</a:t>
            </a:r>
            <a:r>
              <a:rPr lang="en-IN" dirty="0">
                <a:latin typeface="Courier New" panose="02070309020205020404" pitchFamily="49" charset="0"/>
                <a:cs typeface="Courier New" panose="02070309020205020404" pitchFamily="49" charset="0"/>
              </a:rPr>
              <a:t> check():</a:t>
            </a:r>
          </a:p>
          <a:p>
            <a:pPr marL="0" indent="0">
              <a:buNone/>
            </a:pPr>
            <a:r>
              <a:rPr lang="en-IN" dirty="0">
                <a:latin typeface="Courier New" panose="02070309020205020404" pitchFamily="49" charset="0"/>
                <a:cs typeface="Courier New" panose="02070309020205020404" pitchFamily="49" charset="0"/>
              </a:rPr>
              <a:t>    for m in models:</a:t>
            </a:r>
          </a:p>
          <a:p>
            <a:pPr marL="0" indent="0">
              <a:buNone/>
            </a:pPr>
            <a:r>
              <a:rPr lang="en-IN" dirty="0">
                <a:latin typeface="Courier New" panose="02070309020205020404" pitchFamily="49" charset="0"/>
                <a:cs typeface="Courier New" panose="02070309020205020404" pitchFamily="49" charset="0"/>
              </a:rPr>
              <a:t>        model=m</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model.fit</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X_train,y_train</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y_pred</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model.predict</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X_test</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print('Model Name: ',m)</a:t>
            </a:r>
          </a:p>
          <a:p>
            <a:pPr marL="0" indent="0">
              <a:buNone/>
            </a:pPr>
            <a:r>
              <a:rPr lang="en-IN" dirty="0">
                <a:latin typeface="Courier New" panose="02070309020205020404" pitchFamily="49" charset="0"/>
                <a:cs typeface="Courier New" panose="02070309020205020404" pitchFamily="49" charset="0"/>
              </a:rPr>
              <a:t>        print("Accuracy score is: ",</a:t>
            </a:r>
            <a:r>
              <a:rPr lang="en-IN" dirty="0" err="1">
                <a:latin typeface="Courier New" panose="02070309020205020404" pitchFamily="49" charset="0"/>
                <a:cs typeface="Courier New" panose="02070309020205020404" pitchFamily="49" charset="0"/>
              </a:rPr>
              <a:t>accuracy_score</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y_test,y_pred</a:t>
            </a:r>
            <a:r>
              <a:rPr lang="en-IN" dirty="0">
                <a:latin typeface="Courier New" panose="02070309020205020404" pitchFamily="49" charset="0"/>
                <a:cs typeface="Courier New" panose="02070309020205020404" pitchFamily="49" charset="0"/>
              </a:rPr>
              <a:t>)*100)</a:t>
            </a:r>
          </a:p>
          <a:p>
            <a:pPr marL="0" indent="0">
              <a:buNone/>
            </a:pPr>
            <a:r>
              <a:rPr lang="en-IN" dirty="0">
                <a:latin typeface="Courier New" panose="02070309020205020404" pitchFamily="49" charset="0"/>
                <a:cs typeface="Courier New" panose="02070309020205020404" pitchFamily="49" charset="0"/>
              </a:rPr>
              <a:t>        print(</a:t>
            </a:r>
            <a:r>
              <a:rPr lang="en-IN" dirty="0" err="1">
                <a:latin typeface="Courier New" panose="02070309020205020404" pitchFamily="49" charset="0"/>
                <a:cs typeface="Courier New" panose="02070309020205020404" pitchFamily="49" charset="0"/>
              </a:rPr>
              <a:t>confusion_matrix</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y_test</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y_pred</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print(</a:t>
            </a:r>
            <a:r>
              <a:rPr lang="en-IN" dirty="0" err="1">
                <a:latin typeface="Courier New" panose="02070309020205020404" pitchFamily="49" charset="0"/>
                <a:cs typeface="Courier New" panose="02070309020205020404" pitchFamily="49" charset="0"/>
              </a:rPr>
              <a:t>classification_report</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y_test</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y_pred</a:t>
            </a:r>
            <a:r>
              <a:rPr lang="en-IN" dirty="0">
                <a:latin typeface="Courier New" panose="02070309020205020404" pitchFamily="49" charset="0"/>
                <a:cs typeface="Courier New" panose="02070309020205020404" pitchFamily="49" charset="0"/>
              </a:rPr>
              <a:t>))</a:t>
            </a:r>
          </a:p>
          <a:p>
            <a:pPr marL="0" indent="0">
              <a:buNone/>
            </a:pPr>
            <a:r>
              <a:rPr lang="en-IN" dirty="0">
                <a:latin typeface="Courier New" panose="02070309020205020404" pitchFamily="49" charset="0"/>
                <a:cs typeface="Courier New" panose="02070309020205020404" pitchFamily="49" charset="0"/>
              </a:rPr>
              <a:t>        print()</a:t>
            </a:r>
          </a:p>
        </p:txBody>
      </p:sp>
    </p:spTree>
    <p:extLst>
      <p:ext uri="{BB962C8B-B14F-4D97-AF65-F5344CB8AC3E}">
        <p14:creationId xmlns:p14="http://schemas.microsoft.com/office/powerpoint/2010/main" val="1171909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CEFE"/>
        </a:solidFill>
        <a:effectLst/>
      </p:bgPr>
    </p:bg>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7566" t="61696" r="56994" b="6339"/>
          <a:stretch/>
        </p:blipFill>
        <p:spPr>
          <a:xfrm>
            <a:off x="6081773" y="3770170"/>
            <a:ext cx="6137492" cy="3112215"/>
          </a:xfrm>
          <a:prstGeom prst="rect">
            <a:avLst/>
          </a:prstGeom>
        </p:spPr>
      </p:pic>
      <p:pic>
        <p:nvPicPr>
          <p:cNvPr id="19" name="Picture 18"/>
          <p:cNvPicPr>
            <a:picLocks noChangeAspect="1"/>
          </p:cNvPicPr>
          <p:nvPr/>
        </p:nvPicPr>
        <p:blipFill rotWithShape="1">
          <a:blip r:embed="rId4">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rcRect l="7164" t="27232" r="57408" b="41339"/>
          <a:stretch/>
        </p:blipFill>
        <p:spPr>
          <a:xfrm>
            <a:off x="-30462" y="3790710"/>
            <a:ext cx="6135427" cy="3060053"/>
          </a:xfrm>
          <a:prstGeom prst="rect">
            <a:avLst/>
          </a:prstGeom>
        </p:spPr>
      </p:pic>
      <p:pic>
        <p:nvPicPr>
          <p:cNvPr id="18" name="Picture 17"/>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saturation sat="400000"/>
                    </a14:imgEffect>
                  </a14:imgLayer>
                </a14:imgProps>
              </a:ext>
            </a:extLst>
          </a:blip>
          <a:srcRect l="5557" t="60062" r="55991" b="4554"/>
          <a:stretch/>
        </p:blipFill>
        <p:spPr>
          <a:xfrm>
            <a:off x="5691048" y="-59812"/>
            <a:ext cx="6478343" cy="3351651"/>
          </a:xfrm>
          <a:prstGeom prst="rect">
            <a:avLst/>
          </a:prstGeom>
        </p:spPr>
      </p:pic>
      <p:pic>
        <p:nvPicPr>
          <p:cNvPr id="17" name="Picture 16"/>
          <p:cNvPicPr>
            <a:picLocks noChangeAspect="1"/>
          </p:cNvPicPr>
          <p:nvPr/>
        </p:nvPicPr>
        <p:blipFill rotWithShape="1">
          <a:blip r:embed="rId7">
            <a:extLst>
              <a:ext uri="{BEBA8EAE-BF5A-486C-A8C5-ECC9F3942E4B}">
                <a14:imgProps xmlns:a14="http://schemas.microsoft.com/office/drawing/2010/main">
                  <a14:imgLayer r:embed="rId6">
                    <a14:imgEffect>
                      <a14:sharpenSoften amount="50000"/>
                    </a14:imgEffect>
                  </a14:imgLayer>
                </a14:imgProps>
              </a:ext>
            </a:extLst>
          </a:blip>
          <a:srcRect l="5557" t="25089" r="55991" b="38593"/>
          <a:stretch/>
        </p:blipFill>
        <p:spPr>
          <a:xfrm>
            <a:off x="-259733" y="-117566"/>
            <a:ext cx="6420514" cy="3409405"/>
          </a:xfrm>
          <a:prstGeom prst="rect">
            <a:avLst/>
          </a:prstGeom>
        </p:spPr>
      </p:pic>
      <p:sp>
        <p:nvSpPr>
          <p:cNvPr id="8" name="TextBox 7"/>
          <p:cNvSpPr txBox="1"/>
          <p:nvPr/>
        </p:nvSpPr>
        <p:spPr>
          <a:xfrm>
            <a:off x="885756" y="3241652"/>
            <a:ext cx="10202778" cy="523220"/>
          </a:xfrm>
          <a:prstGeom prst="rect">
            <a:avLst/>
          </a:prstGeom>
          <a:noFill/>
        </p:spPr>
        <p:txBody>
          <a:bodyPr wrap="square" rtlCol="0">
            <a:spAutoFit/>
          </a:bodyPr>
          <a:lstStyle/>
          <a:p>
            <a:pPr algn="ctr"/>
            <a:r>
              <a:rPr lang="en-US" sz="2800" b="1" i="1" dirty="0" smtClean="0"/>
              <a:t>Precision, recall, support,f1-score, and accuracy of each model</a:t>
            </a:r>
            <a:endParaRPr lang="en-IN" sz="2800" b="1" i="1" dirty="0"/>
          </a:p>
        </p:txBody>
      </p:sp>
      <p:pic>
        <p:nvPicPr>
          <p:cNvPr id="9"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467264" y="86920"/>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491328" y="881004"/>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515392" y="1723210"/>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539456" y="2597507"/>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671916" y="3969105"/>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695980" y="4763189"/>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720044" y="5605395"/>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744108" y="6463650"/>
            <a:ext cx="904546" cy="54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23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CEFE"/>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6762" t="21339" r="55589" b="46161"/>
          <a:stretch/>
        </p:blipFill>
        <p:spPr>
          <a:xfrm>
            <a:off x="5839913" y="-50757"/>
            <a:ext cx="6519998" cy="3164374"/>
          </a:xfrm>
          <a:prstGeom prst="rect">
            <a:avLst/>
          </a:prstGeom>
        </p:spPr>
      </p:pic>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7365" t="25267" r="57295" b="41161"/>
          <a:stretch/>
        </p:blipFill>
        <p:spPr>
          <a:xfrm>
            <a:off x="6089699" y="3656109"/>
            <a:ext cx="6120106" cy="3268693"/>
          </a:xfrm>
          <a:prstGeom prst="rect">
            <a:avLst/>
          </a:prstGeom>
        </p:spPr>
      </p:pic>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7365" t="59375" r="56793" b="6697"/>
          <a:stretch/>
        </p:blipFill>
        <p:spPr>
          <a:xfrm>
            <a:off x="-40277" y="3651786"/>
            <a:ext cx="6207038" cy="3303466"/>
          </a:xfrm>
          <a:prstGeom prst="rect">
            <a:avLst/>
          </a:prstGeom>
        </p:spPr>
      </p:pic>
      <p:pic>
        <p:nvPicPr>
          <p:cNvPr id="2" name="Picture 1"/>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rcRect l="7465" t="36161" r="57296" b="31875"/>
          <a:stretch/>
        </p:blipFill>
        <p:spPr>
          <a:xfrm>
            <a:off x="-118747" y="1450"/>
            <a:ext cx="6102719" cy="3112214"/>
          </a:xfrm>
          <a:prstGeom prst="rect">
            <a:avLst/>
          </a:prstGeom>
        </p:spPr>
      </p:pic>
      <p:sp>
        <p:nvSpPr>
          <p:cNvPr id="8" name="TextBox 7"/>
          <p:cNvSpPr txBox="1"/>
          <p:nvPr/>
        </p:nvSpPr>
        <p:spPr>
          <a:xfrm>
            <a:off x="885756" y="3124085"/>
            <a:ext cx="10202778" cy="523220"/>
          </a:xfrm>
          <a:prstGeom prst="rect">
            <a:avLst/>
          </a:prstGeom>
          <a:noFill/>
        </p:spPr>
        <p:txBody>
          <a:bodyPr wrap="square" rtlCol="0">
            <a:spAutoFit/>
          </a:bodyPr>
          <a:lstStyle/>
          <a:p>
            <a:pPr algn="ctr"/>
            <a:r>
              <a:rPr lang="en-US" sz="2800" b="1" i="1" dirty="0" smtClean="0"/>
              <a:t>Precision, recall, support,f1-score, and accuracy of each model</a:t>
            </a:r>
            <a:endParaRPr lang="en-IN" sz="2800" b="1" i="1" dirty="0"/>
          </a:p>
        </p:txBody>
      </p:sp>
      <p:pic>
        <p:nvPicPr>
          <p:cNvPr id="9"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467264" y="86920"/>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491328" y="881004"/>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515392" y="1723210"/>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539456" y="2597507"/>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671916" y="3969105"/>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695980" y="4763189"/>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720044" y="5605395"/>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evianthProject (GhazaRiZ) · GitHub"/>
          <p:cNvPicPr>
            <a:picLocks noChangeAspect="1" noChangeArrowheads="1" noCrop="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5744108" y="6463650"/>
            <a:ext cx="904546" cy="54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587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CEFE"/>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6467" t="33125" r="56821" b="36573"/>
          <a:stretch/>
        </p:blipFill>
        <p:spPr>
          <a:xfrm>
            <a:off x="5852160" y="-5893"/>
            <a:ext cx="6357769" cy="2950415"/>
          </a:xfrm>
          <a:prstGeom prst="rect">
            <a:avLst/>
          </a:prstGeom>
        </p:spPr>
      </p:pic>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7666" t="62768" r="57395" b="7053"/>
          <a:stretch/>
        </p:blipFill>
        <p:spPr>
          <a:xfrm>
            <a:off x="-64365" y="3473"/>
            <a:ext cx="6050560" cy="2938346"/>
          </a:xfrm>
          <a:prstGeom prst="rect">
            <a:avLst/>
          </a:prstGeom>
        </p:spPr>
      </p:pic>
      <p:sp>
        <p:nvSpPr>
          <p:cNvPr id="8" name="TextBox 7"/>
          <p:cNvSpPr txBox="1"/>
          <p:nvPr/>
        </p:nvSpPr>
        <p:spPr>
          <a:xfrm>
            <a:off x="866276" y="2888899"/>
            <a:ext cx="10202778" cy="523220"/>
          </a:xfrm>
          <a:prstGeom prst="rect">
            <a:avLst/>
          </a:prstGeom>
          <a:noFill/>
        </p:spPr>
        <p:txBody>
          <a:bodyPr wrap="square" rtlCol="0">
            <a:spAutoFit/>
          </a:bodyPr>
          <a:lstStyle/>
          <a:p>
            <a:pPr algn="ctr"/>
            <a:r>
              <a:rPr lang="en-US" sz="2800" b="1" i="1" dirty="0" smtClean="0"/>
              <a:t>Precision, recall, support,f1-score, and accuracy of each model</a:t>
            </a:r>
            <a:endParaRPr lang="en-IN" sz="2800" b="1" i="1" dirty="0"/>
          </a:p>
        </p:txBody>
      </p:sp>
      <p:pic>
        <p:nvPicPr>
          <p:cNvPr id="9"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467264" y="86920"/>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491328" y="881004"/>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515392" y="1723210"/>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LevianthProject (GhazaRiZ) · GitHub"/>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5539456" y="2597507"/>
            <a:ext cx="904546" cy="5427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l="8067" t="57122" r="57094" b="14485"/>
          <a:stretch/>
        </p:blipFill>
        <p:spPr>
          <a:xfrm>
            <a:off x="2157273" y="3817720"/>
            <a:ext cx="6636488" cy="3040926"/>
          </a:xfrm>
          <a:prstGeom prst="rect">
            <a:avLst/>
          </a:prstGeom>
        </p:spPr>
      </p:pic>
      <p:sp>
        <p:nvSpPr>
          <p:cNvPr id="18" name="Rectangle 17"/>
          <p:cNvSpPr/>
          <p:nvPr/>
        </p:nvSpPr>
        <p:spPr>
          <a:xfrm>
            <a:off x="2157273" y="3492938"/>
            <a:ext cx="6636488" cy="338554"/>
          </a:xfrm>
          <a:prstGeom prst="rect">
            <a:avLst/>
          </a:prstGeom>
          <a:solidFill>
            <a:schemeClr val="bg1"/>
          </a:solidFill>
        </p:spPr>
        <p:txBody>
          <a:bodyPr wrap="square">
            <a:spAutoFit/>
          </a:bodyPr>
          <a:lstStyle/>
          <a:p>
            <a:r>
              <a:rPr lang="en-IN" sz="1600" b="1" dirty="0">
                <a:solidFill>
                  <a:srgbClr val="212121"/>
                </a:solidFill>
                <a:latin typeface="Calibri Light" panose="020F0302020204030204" pitchFamily="34" charset="0"/>
                <a:cs typeface="Calibri Light" panose="020F0302020204030204" pitchFamily="34" charset="0"/>
              </a:rPr>
              <a:t>Model Name: </a:t>
            </a:r>
            <a:r>
              <a:rPr lang="en-IN" sz="1600" b="1" dirty="0" err="1">
                <a:solidFill>
                  <a:srgbClr val="212121"/>
                </a:solidFill>
                <a:latin typeface="Calibri Light" panose="020F0302020204030204" pitchFamily="34" charset="0"/>
                <a:cs typeface="Calibri Light" panose="020F0302020204030204" pitchFamily="34" charset="0"/>
              </a:rPr>
              <a:t>XGBClassifier</a:t>
            </a:r>
            <a:endParaRPr lang="en-IN" sz="16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00481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15108" y="1208200"/>
            <a:ext cx="10301829" cy="44088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b="1" i="1" dirty="0" smtClean="0"/>
              <a:t>So we get the highest accuracy score that is  </a:t>
            </a:r>
            <a:r>
              <a:rPr lang="en-IN" b="1" i="1" dirty="0"/>
              <a:t>96.78 </a:t>
            </a:r>
            <a:r>
              <a:rPr lang="en-US" b="1" i="1" dirty="0"/>
              <a:t>and </a:t>
            </a:r>
            <a:r>
              <a:rPr lang="en-IN" b="1" i="1" dirty="0"/>
              <a:t>96.56</a:t>
            </a:r>
            <a:r>
              <a:rPr lang="en-US" b="1" i="1" dirty="0"/>
              <a:t> in Random Forest and </a:t>
            </a:r>
            <a:r>
              <a:rPr lang="en-IN" b="1" i="1" dirty="0" err="1"/>
              <a:t>ExtraTreesClassifier</a:t>
            </a:r>
            <a:r>
              <a:rPr lang="en-US" b="1" i="1" dirty="0"/>
              <a:t> </a:t>
            </a:r>
            <a:r>
              <a:rPr lang="en-US" b="1" i="1" dirty="0" smtClean="0"/>
              <a:t>respectively and also has the highest f1 score, precision and recall</a:t>
            </a:r>
            <a:endParaRPr lang="en-IN" b="1" i="1" dirty="0"/>
          </a:p>
        </p:txBody>
      </p:sp>
    </p:spTree>
    <p:extLst>
      <p:ext uri="{BB962C8B-B14F-4D97-AF65-F5344CB8AC3E}">
        <p14:creationId xmlns:p14="http://schemas.microsoft.com/office/powerpoint/2010/main" val="18776098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chemeClr val="accent1">
              <a:lumMod val="40000"/>
              <a:lumOff val="60000"/>
            </a:schemeClr>
          </a:solidFill>
        </p:spPr>
        <p:txBody>
          <a:bodyPr/>
          <a:lstStyle/>
          <a:p>
            <a:pPr algn="ctr"/>
            <a:r>
              <a:rPr lang="en-US" b="1" i="1" u="sng" dirty="0" smtClean="0"/>
              <a:t>Cross Validation</a:t>
            </a:r>
            <a:endParaRPr lang="en-IN" b="1" i="1" u="sng" dirty="0"/>
          </a:p>
        </p:txBody>
      </p:sp>
      <p:sp>
        <p:nvSpPr>
          <p:cNvPr id="3" name="Content Placeholder 2"/>
          <p:cNvSpPr>
            <a:spLocks noGrp="1"/>
          </p:cNvSpPr>
          <p:nvPr>
            <p:ph idx="1"/>
          </p:nvPr>
        </p:nvSpPr>
        <p:spPr>
          <a:xfrm>
            <a:off x="465908" y="2103119"/>
            <a:ext cx="11260183" cy="3864837"/>
          </a:xfrm>
        </p:spPr>
        <p:txBody>
          <a:bodyPr>
            <a:normAutofit/>
          </a:bodyPr>
          <a:lstStyle/>
          <a:p>
            <a:pPr marL="0" indent="0">
              <a:buNone/>
            </a:pPr>
            <a:r>
              <a:rPr lang="en-US" sz="2400" b="1" dirty="0">
                <a:latin typeface="Courier New" panose="02070309020205020404" pitchFamily="49" charset="0"/>
                <a:cs typeface="Courier New" panose="02070309020205020404" pitchFamily="49" charset="0"/>
              </a:rPr>
              <a:t>from </a:t>
            </a:r>
            <a:r>
              <a:rPr lang="en-US" sz="2400" b="1" dirty="0" err="1">
                <a:latin typeface="Courier New" panose="02070309020205020404" pitchFamily="49" charset="0"/>
                <a:cs typeface="Courier New" panose="02070309020205020404" pitchFamily="49" charset="0"/>
              </a:rPr>
              <a:t>sklearn.model_selection</a:t>
            </a:r>
            <a:r>
              <a:rPr lang="en-US" sz="2400" b="1" dirty="0">
                <a:latin typeface="Courier New" panose="02070309020205020404" pitchFamily="49" charset="0"/>
                <a:cs typeface="Courier New" panose="02070309020205020404" pitchFamily="49" charset="0"/>
              </a:rPr>
              <a:t> import </a:t>
            </a:r>
            <a:r>
              <a:rPr lang="en-US" sz="2400" b="1" dirty="0" err="1">
                <a:latin typeface="Courier New" panose="02070309020205020404" pitchFamily="49" charset="0"/>
                <a:cs typeface="Courier New" panose="02070309020205020404" pitchFamily="49" charset="0"/>
              </a:rPr>
              <a:t>cross_val_score</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for m in models:</a:t>
            </a:r>
          </a:p>
          <a:p>
            <a:pPr marL="0" indent="0">
              <a:buNone/>
            </a:pPr>
            <a:r>
              <a:rPr lang="en-US" sz="2400" b="1" dirty="0">
                <a:latin typeface="Courier New" panose="02070309020205020404" pitchFamily="49" charset="0"/>
                <a:cs typeface="Courier New" panose="02070309020205020404" pitchFamily="49" charset="0"/>
              </a:rPr>
              <a:t>    scores = </a:t>
            </a:r>
            <a:r>
              <a:rPr lang="en-US" sz="2400" b="1" dirty="0" err="1">
                <a:latin typeface="Courier New" panose="02070309020205020404" pitchFamily="49" charset="0"/>
                <a:cs typeface="Courier New" panose="02070309020205020404" pitchFamily="49" charset="0"/>
              </a:rPr>
              <a:t>cross_val_score</a:t>
            </a:r>
            <a:r>
              <a:rPr lang="en-US" sz="2400" b="1" dirty="0">
                <a:latin typeface="Courier New" panose="02070309020205020404" pitchFamily="49" charset="0"/>
                <a:cs typeface="Courier New" panose="02070309020205020404" pitchFamily="49" charset="0"/>
              </a:rPr>
              <a:t>(m, </a:t>
            </a:r>
            <a:r>
              <a:rPr lang="en-US" sz="2400" b="1" dirty="0" err="1">
                <a:latin typeface="Courier New" panose="02070309020205020404" pitchFamily="49" charset="0"/>
                <a:cs typeface="Courier New" panose="02070309020205020404" pitchFamily="49" charset="0"/>
              </a:rPr>
              <a:t>X_train</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y_train</a:t>
            </a:r>
            <a:r>
              <a:rPr lang="en-US" sz="2400" b="1" dirty="0">
                <a:latin typeface="Courier New" panose="02070309020205020404" pitchFamily="49" charset="0"/>
                <a:cs typeface="Courier New" panose="02070309020205020404" pitchFamily="49" charset="0"/>
              </a:rPr>
              <a:t>, cv=10)*100</a:t>
            </a:r>
          </a:p>
          <a:p>
            <a:pPr marL="0" indent="0">
              <a:buNone/>
            </a:pPr>
            <a:r>
              <a:rPr lang="en-US" sz="2400" b="1" dirty="0">
                <a:latin typeface="Courier New" panose="02070309020205020404" pitchFamily="49" charset="0"/>
                <a:cs typeface="Courier New" panose="02070309020205020404" pitchFamily="49" charset="0"/>
              </a:rPr>
              <a:t>    print('Model Name: ',m)</a:t>
            </a:r>
          </a:p>
          <a:p>
            <a:pPr marL="0" indent="0">
              <a:buNone/>
            </a:pPr>
            <a:r>
              <a:rPr lang="en-US" sz="2400" b="1" dirty="0">
                <a:latin typeface="Courier New" panose="02070309020205020404" pitchFamily="49" charset="0"/>
                <a:cs typeface="Courier New" panose="02070309020205020404" pitchFamily="49" charset="0"/>
              </a:rPr>
              <a:t>    print('Cross-Validation Accuracy Scores', scores)</a:t>
            </a:r>
          </a:p>
          <a:p>
            <a:pPr marL="0" indent="0">
              <a:buNone/>
            </a:pPr>
            <a:r>
              <a:rPr lang="en-US" sz="2400" b="1" dirty="0">
                <a:latin typeface="Courier New" panose="02070309020205020404" pitchFamily="49" charset="0"/>
                <a:cs typeface="Courier New" panose="02070309020205020404" pitchFamily="49" charset="0"/>
              </a:rPr>
              <a:t>    print()</a:t>
            </a:r>
          </a:p>
          <a:p>
            <a:pPr marL="0" indent="0">
              <a:buNone/>
            </a:pPr>
            <a:endParaRPr lang="en-IN"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029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After Cross validation we get the highest valued model as:</a:t>
            </a:r>
            <a:endParaRPr lang="en-IN" dirty="0"/>
          </a:p>
        </p:txBody>
      </p:sp>
      <p:sp>
        <p:nvSpPr>
          <p:cNvPr id="4" name="Rectangle 3"/>
          <p:cNvSpPr/>
          <p:nvPr/>
        </p:nvSpPr>
        <p:spPr>
          <a:xfrm>
            <a:off x="744583" y="2951427"/>
            <a:ext cx="11194867" cy="2031325"/>
          </a:xfrm>
          <a:prstGeom prst="rect">
            <a:avLst/>
          </a:prstGeom>
          <a:solidFill>
            <a:schemeClr val="bg1"/>
          </a:solidFill>
        </p:spPr>
        <p:txBody>
          <a:bodyPr wrap="square">
            <a:spAutoFit/>
          </a:bodyPr>
          <a:lstStyle/>
          <a:p>
            <a:r>
              <a:rPr lang="en-US" b="1" i="1" dirty="0">
                <a:solidFill>
                  <a:srgbClr val="212121"/>
                </a:solidFill>
                <a:latin typeface="Courier New" panose="02070309020205020404" pitchFamily="49" charset="0"/>
              </a:rPr>
              <a:t>Model Name: </a:t>
            </a:r>
            <a:r>
              <a:rPr lang="en-US" b="1" i="1" dirty="0" err="1">
                <a:solidFill>
                  <a:srgbClr val="212121"/>
                </a:solidFill>
                <a:latin typeface="Courier New" panose="02070309020205020404" pitchFamily="49" charset="0"/>
              </a:rPr>
              <a:t>RandomForestClassifier</a:t>
            </a:r>
            <a:r>
              <a:rPr lang="en-US" b="1" i="1" dirty="0">
                <a:solidFill>
                  <a:srgbClr val="212121"/>
                </a:solidFill>
                <a:latin typeface="Courier New" panose="02070309020205020404" pitchFamily="49" charset="0"/>
              </a:rPr>
              <a:t>() Cross-Validation Accuracy Scores [96.87287559 96.54996601 96.68592794 96.56696125 96.53297077 96.60095173 96.88934217 96.26041135 96.61737209 96.36240014] </a:t>
            </a:r>
            <a:r>
              <a:rPr lang="en-US" b="1" i="1" dirty="0" smtClean="0">
                <a:solidFill>
                  <a:srgbClr val="212121"/>
                </a:solidFill>
                <a:latin typeface="Courier New" panose="02070309020205020404" pitchFamily="49" charset="0"/>
              </a:rPr>
              <a:t>Model</a:t>
            </a:r>
          </a:p>
          <a:p>
            <a:endParaRPr lang="en-US" b="1" i="1" dirty="0">
              <a:solidFill>
                <a:srgbClr val="212121"/>
              </a:solidFill>
              <a:latin typeface="Courier New" panose="02070309020205020404" pitchFamily="49" charset="0"/>
            </a:endParaRPr>
          </a:p>
          <a:p>
            <a:r>
              <a:rPr lang="en-US" b="1" i="1" dirty="0" smtClean="0">
                <a:solidFill>
                  <a:srgbClr val="212121"/>
                </a:solidFill>
                <a:latin typeface="Courier New" panose="02070309020205020404" pitchFamily="49" charset="0"/>
              </a:rPr>
              <a:t>Name</a:t>
            </a:r>
            <a:r>
              <a:rPr lang="en-US" b="1" i="1" dirty="0">
                <a:solidFill>
                  <a:srgbClr val="212121"/>
                </a:solidFill>
                <a:latin typeface="Courier New" panose="02070309020205020404" pitchFamily="49" charset="0"/>
              </a:rPr>
              <a:t>: </a:t>
            </a:r>
            <a:r>
              <a:rPr lang="en-US" b="1" i="1" dirty="0" err="1">
                <a:solidFill>
                  <a:srgbClr val="212121"/>
                </a:solidFill>
                <a:latin typeface="Courier New" panose="02070309020205020404" pitchFamily="49" charset="0"/>
              </a:rPr>
              <a:t>ExtraTreesClassifier</a:t>
            </a:r>
            <a:r>
              <a:rPr lang="en-US" b="1" i="1" dirty="0">
                <a:solidFill>
                  <a:srgbClr val="212121"/>
                </a:solidFill>
                <a:latin typeface="Courier New" panose="02070309020205020404" pitchFamily="49" charset="0"/>
              </a:rPr>
              <a:t>() Cross-Validation Accuracy Scores [96.80489463 96.24405167 96.26104691 96.07409925 96.4649898 96.48198504 96.32840388 96.02243753 96.26041135 95.76746558]</a:t>
            </a:r>
            <a:endParaRPr lang="en-IN" b="1" i="1" dirty="0"/>
          </a:p>
        </p:txBody>
      </p:sp>
    </p:spTree>
    <p:extLst>
      <p:ext uri="{BB962C8B-B14F-4D97-AF65-F5344CB8AC3E}">
        <p14:creationId xmlns:p14="http://schemas.microsoft.com/office/powerpoint/2010/main" val="307721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EFCEFE"/>
            </a:gs>
            <a:gs pos="83000">
              <a:srgbClr val="E2C5FF"/>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8594"/>
            <a:ext cx="12192000" cy="1325563"/>
          </a:xfrm>
          <a:pattFill prst="dashHorz">
            <a:fgClr>
              <a:schemeClr val="bg1"/>
            </a:fgClr>
            <a:bgClr>
              <a:srgbClr val="EFC5F7"/>
            </a:bgClr>
          </a:pattFill>
        </p:spPr>
        <p:txBody>
          <a:bodyPr>
            <a:normAutofit/>
          </a:bodyPr>
          <a:lstStyle/>
          <a:p>
            <a:pPr algn="ctr"/>
            <a:r>
              <a:rPr lang="en-US" sz="6000" b="1" u="sng" dirty="0" smtClean="0"/>
              <a:t>Abstract</a:t>
            </a:r>
            <a:endParaRPr lang="en-IN" sz="6000" b="1" u="sng" dirty="0"/>
          </a:p>
        </p:txBody>
      </p:sp>
      <p:sp>
        <p:nvSpPr>
          <p:cNvPr id="3" name="Content Placeholder 2"/>
          <p:cNvSpPr>
            <a:spLocks noGrp="1"/>
          </p:cNvSpPr>
          <p:nvPr>
            <p:ph idx="1"/>
          </p:nvPr>
        </p:nvSpPr>
        <p:spPr>
          <a:xfrm>
            <a:off x="450577" y="1634157"/>
            <a:ext cx="11395880" cy="4351338"/>
          </a:xfrm>
        </p:spPr>
        <p:txBody>
          <a:bodyPr>
            <a:normAutofit fontScale="92500"/>
          </a:bodyPr>
          <a:lstStyle/>
          <a:p>
            <a:pPr algn="just">
              <a:lnSpc>
                <a:spcPct val="150000"/>
              </a:lnSpc>
              <a:buSzPct val="102000"/>
              <a:buFont typeface="Calibri" panose="020F0502020204030204" pitchFamily="34" charset="0"/>
              <a:buChar char="۞"/>
            </a:pPr>
            <a:r>
              <a:rPr lang="en-US" dirty="0"/>
              <a:t>With a dataset encompassing 63,326 records of raw data, our focus revolves around developing a guide that serves as a compass for management in the realm of travel insurance. </a:t>
            </a:r>
            <a:endParaRPr lang="en-US" dirty="0" smtClean="0"/>
          </a:p>
          <a:p>
            <a:pPr algn="just">
              <a:lnSpc>
                <a:spcPct val="150000"/>
              </a:lnSpc>
              <a:buSzPct val="102000"/>
              <a:buFont typeface="Calibri" panose="020F0502020204030204" pitchFamily="34" charset="0"/>
              <a:buChar char="۞"/>
            </a:pPr>
            <a:r>
              <a:rPr lang="en-US" dirty="0" smtClean="0"/>
              <a:t>Addressing </a:t>
            </a:r>
            <a:r>
              <a:rPr lang="en-US" dirty="0"/>
              <a:t>questions such as the typical customer profile, destinations with the highest insurance claims, popular product plans in Q2, and the influence of travel duration on claims, we delve into the realm of data-driven decision-making.</a:t>
            </a:r>
            <a:endParaRPr lang="en-IN" dirty="0"/>
          </a:p>
        </p:txBody>
      </p:sp>
    </p:spTree>
    <p:extLst>
      <p:ext uri="{BB962C8B-B14F-4D97-AF65-F5344CB8AC3E}">
        <p14:creationId xmlns:p14="http://schemas.microsoft.com/office/powerpoint/2010/main" val="1939525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0" y="0"/>
            <a:ext cx="12191999" cy="1138773"/>
          </a:xfrm>
          <a:prstGeom prst="rect">
            <a:avLst/>
          </a:prstGeom>
          <a:solidFill>
            <a:srgbClr val="E84876"/>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ctr"/>
            <a:endParaRPr lang="en-IN" sz="1400" b="1" dirty="0" smtClean="0">
              <a:solidFill>
                <a:schemeClr val="bg1"/>
              </a:solidFill>
              <a:latin typeface="Helvetica Neue"/>
            </a:endParaRPr>
          </a:p>
          <a:p>
            <a:pPr algn="ctr"/>
            <a:r>
              <a:rPr lang="en-IN" sz="4000" b="1" dirty="0" err="1" smtClean="0">
                <a:solidFill>
                  <a:schemeClr val="bg1"/>
                </a:solidFill>
                <a:latin typeface="Helvetica Neue"/>
              </a:rPr>
              <a:t>Hyperparameter</a:t>
            </a:r>
            <a:r>
              <a:rPr lang="en-IN" sz="4000" b="1" dirty="0" smtClean="0">
                <a:solidFill>
                  <a:schemeClr val="bg1"/>
                </a:solidFill>
                <a:latin typeface="Helvetica Neue"/>
              </a:rPr>
              <a:t> tuning</a:t>
            </a:r>
          </a:p>
          <a:p>
            <a:pPr algn="ctr"/>
            <a:endParaRPr lang="en-IN" sz="1400" b="1" i="0" dirty="0">
              <a:solidFill>
                <a:schemeClr val="bg1"/>
              </a:solidFill>
              <a:effectLst/>
              <a:latin typeface="Helvetica Neue"/>
            </a:endParaRPr>
          </a:p>
        </p:txBody>
      </p:sp>
      <p:sp>
        <p:nvSpPr>
          <p:cNvPr id="3" name="Rectangle 2"/>
          <p:cNvSpPr/>
          <p:nvPr/>
        </p:nvSpPr>
        <p:spPr>
          <a:xfrm>
            <a:off x="223039" y="1234076"/>
            <a:ext cx="11968961" cy="461665"/>
          </a:xfrm>
          <a:prstGeom prst="rect">
            <a:avLst/>
          </a:prstGeom>
        </p:spPr>
        <p:txBody>
          <a:bodyPr wrap="square">
            <a:spAutoFit/>
          </a:bodyPr>
          <a:lstStyle/>
          <a:p>
            <a:r>
              <a:rPr lang="en-IN" sz="2400" b="1" dirty="0"/>
              <a:t>Define </a:t>
            </a:r>
            <a:r>
              <a:rPr lang="en-IN" sz="2400" b="1" dirty="0" err="1"/>
              <a:t>hyperparameter</a:t>
            </a:r>
            <a:r>
              <a:rPr lang="en-IN" sz="2400" b="1" dirty="0"/>
              <a:t> grids for each </a:t>
            </a:r>
            <a:r>
              <a:rPr lang="en-IN" sz="2400" b="1" dirty="0" smtClean="0"/>
              <a:t>model</a:t>
            </a:r>
            <a:endParaRPr lang="en-IN" sz="2400" b="1" dirty="0"/>
          </a:p>
        </p:txBody>
      </p:sp>
      <p:sp>
        <p:nvSpPr>
          <p:cNvPr id="4" name="Rectangle 3"/>
          <p:cNvSpPr/>
          <p:nvPr/>
        </p:nvSpPr>
        <p:spPr>
          <a:xfrm>
            <a:off x="2310433" y="1721867"/>
            <a:ext cx="8531738" cy="4985980"/>
          </a:xfrm>
          <a:prstGeom prst="rect">
            <a:avLst/>
          </a:prstGeom>
        </p:spPr>
        <p:txBody>
          <a:bodyPr wrap="square">
            <a:spAutoFit/>
          </a:bodyPr>
          <a:lstStyle/>
          <a:p>
            <a:r>
              <a:rPr lang="en-IN" sz="2000" i="1" dirty="0" err="1">
                <a:effectLst>
                  <a:outerShdw blurRad="38100" dist="38100" dir="2700000" algn="tl">
                    <a:srgbClr val="000000">
                      <a:alpha val="43137"/>
                    </a:srgbClr>
                  </a:outerShdw>
                </a:effectLst>
              </a:rPr>
              <a:t>best_models</a:t>
            </a:r>
            <a:r>
              <a:rPr lang="en-IN" sz="2000" i="1" dirty="0">
                <a:effectLst>
                  <a:outerShdw blurRad="38100" dist="38100" dir="2700000" algn="tl">
                    <a:srgbClr val="000000">
                      <a:alpha val="43137"/>
                    </a:srgbClr>
                  </a:outerShdw>
                </a:effectLst>
              </a:rPr>
              <a:t> = [0] * 12</a:t>
            </a:r>
          </a:p>
          <a:p>
            <a:r>
              <a:rPr lang="en-IN" sz="2000" i="1" dirty="0" err="1">
                <a:effectLst>
                  <a:outerShdw blurRad="38100" dist="38100" dir="2700000" algn="tl">
                    <a:srgbClr val="000000">
                      <a:alpha val="43137"/>
                    </a:srgbClr>
                  </a:outerShdw>
                </a:effectLst>
              </a:rPr>
              <a:t>param_grid</a:t>
            </a:r>
            <a:r>
              <a:rPr lang="en-IN" sz="2000" i="1" dirty="0">
                <a:effectLst>
                  <a:outerShdw blurRad="38100" dist="38100" dir="2700000" algn="tl">
                    <a:srgbClr val="000000">
                      <a:alpha val="43137"/>
                    </a:srgbClr>
                  </a:outerShdw>
                </a:effectLst>
              </a:rPr>
              <a:t> = {</a:t>
            </a:r>
          </a:p>
          <a:p>
            <a:r>
              <a:rPr lang="en-IN" sz="2000" i="1" dirty="0">
                <a:effectLst>
                  <a:outerShdw blurRad="38100" dist="38100" dir="2700000" algn="tl">
                    <a:srgbClr val="000000">
                      <a:alpha val="43137"/>
                    </a:srgbClr>
                  </a:outerShdw>
                </a:effectLst>
              </a:rPr>
              <a:t>    0: {'C': [0.001, 0.01, 0.1, 1, 10, 100]},</a:t>
            </a:r>
          </a:p>
          <a:p>
            <a:r>
              <a:rPr lang="en-IN" sz="2000" i="1" dirty="0">
                <a:effectLst>
                  <a:outerShdw blurRad="38100" dist="38100" dir="2700000" algn="tl">
                    <a:srgbClr val="000000">
                      <a:alpha val="43137"/>
                    </a:srgbClr>
                  </a:outerShdw>
                </a:effectLst>
              </a:rPr>
              <a:t>    1: {'</a:t>
            </a:r>
            <a:r>
              <a:rPr lang="en-IN" sz="2000" i="1" dirty="0" err="1">
                <a:effectLst>
                  <a:outerShdw blurRad="38100" dist="38100" dir="2700000" algn="tl">
                    <a:srgbClr val="000000">
                      <a:alpha val="43137"/>
                    </a:srgbClr>
                  </a:outerShdw>
                </a:effectLst>
              </a:rPr>
              <a:t>n_neighbors</a:t>
            </a:r>
            <a:r>
              <a:rPr lang="en-IN" sz="2000" i="1" dirty="0">
                <a:effectLst>
                  <a:outerShdw blurRad="38100" dist="38100" dir="2700000" algn="tl">
                    <a:srgbClr val="000000">
                      <a:alpha val="43137"/>
                    </a:srgbClr>
                  </a:outerShdw>
                </a:effectLst>
              </a:rPr>
              <a:t>': [3, 5, 7, 9]},</a:t>
            </a:r>
          </a:p>
          <a:p>
            <a:r>
              <a:rPr lang="en-IN" sz="2000" i="1" dirty="0">
                <a:effectLst>
                  <a:outerShdw blurRad="38100" dist="38100" dir="2700000" algn="tl">
                    <a:srgbClr val="000000">
                      <a:alpha val="43137"/>
                    </a:srgbClr>
                  </a:outerShdw>
                </a:effectLst>
              </a:rPr>
              <a:t>    2: {'</a:t>
            </a:r>
            <a:r>
              <a:rPr lang="en-IN" sz="2000" i="1" dirty="0" err="1">
                <a:effectLst>
                  <a:outerShdw blurRad="38100" dist="38100" dir="2700000" algn="tl">
                    <a:srgbClr val="000000">
                      <a:alpha val="43137"/>
                    </a:srgbClr>
                  </a:outerShdw>
                </a:effectLst>
              </a:rPr>
              <a:t>max_depth</a:t>
            </a:r>
            <a:r>
              <a:rPr lang="en-IN" sz="2000" i="1" dirty="0">
                <a:effectLst>
                  <a:outerShdw blurRad="38100" dist="38100" dir="2700000" algn="tl">
                    <a:srgbClr val="000000">
                      <a:alpha val="43137"/>
                    </a:srgbClr>
                  </a:outerShdw>
                </a:effectLst>
              </a:rPr>
              <a:t>': [None, 10, 20, 30]},</a:t>
            </a:r>
          </a:p>
          <a:p>
            <a:r>
              <a:rPr lang="en-IN" sz="2000" i="1" dirty="0">
                <a:effectLst>
                  <a:outerShdw blurRad="38100" dist="38100" dir="2700000" algn="tl">
                    <a:srgbClr val="000000">
                      <a:alpha val="43137"/>
                    </a:srgbClr>
                  </a:outerShdw>
                </a:effectLst>
              </a:rPr>
              <a:t>    3: {'</a:t>
            </a:r>
            <a:r>
              <a:rPr lang="en-IN" sz="2000" i="1" dirty="0" err="1">
                <a:effectLst>
                  <a:outerShdw blurRad="38100" dist="38100" dir="2700000" algn="tl">
                    <a:srgbClr val="000000">
                      <a:alpha val="43137"/>
                    </a:srgbClr>
                  </a:outerShdw>
                </a:effectLst>
              </a:rPr>
              <a:t>n_estimators</a:t>
            </a:r>
            <a:r>
              <a:rPr lang="en-IN" sz="2000" i="1" dirty="0">
                <a:effectLst>
                  <a:outerShdw blurRad="38100" dist="38100" dir="2700000" algn="tl">
                    <a:srgbClr val="000000">
                      <a:alpha val="43137"/>
                    </a:srgbClr>
                  </a:outerShdw>
                </a:effectLst>
              </a:rPr>
              <a:t>': [50, 100, 200], '</a:t>
            </a:r>
            <a:r>
              <a:rPr lang="en-IN" sz="2000" i="1" dirty="0" err="1">
                <a:effectLst>
                  <a:outerShdw blurRad="38100" dist="38100" dir="2700000" algn="tl">
                    <a:srgbClr val="000000">
                      <a:alpha val="43137"/>
                    </a:srgbClr>
                  </a:outerShdw>
                </a:effectLst>
              </a:rPr>
              <a:t>max_depth</a:t>
            </a:r>
            <a:r>
              <a:rPr lang="en-IN" sz="2000" i="1" dirty="0">
                <a:effectLst>
                  <a:outerShdw blurRad="38100" dist="38100" dir="2700000" algn="tl">
                    <a:srgbClr val="000000">
                      <a:alpha val="43137"/>
                    </a:srgbClr>
                  </a:outerShdw>
                </a:effectLst>
              </a:rPr>
              <a:t>': [None, 10, 20, 30]},</a:t>
            </a:r>
          </a:p>
          <a:p>
            <a:r>
              <a:rPr lang="en-IN" sz="2000" i="1" dirty="0">
                <a:effectLst>
                  <a:outerShdw blurRad="38100" dist="38100" dir="2700000" algn="tl">
                    <a:srgbClr val="000000">
                      <a:alpha val="43137"/>
                    </a:srgbClr>
                  </a:outerShdw>
                </a:effectLst>
              </a:rPr>
              <a:t>    4: {'</a:t>
            </a:r>
            <a:r>
              <a:rPr lang="en-IN" sz="2000" i="1" dirty="0" err="1">
                <a:effectLst>
                  <a:outerShdw blurRad="38100" dist="38100" dir="2700000" algn="tl">
                    <a:srgbClr val="000000">
                      <a:alpha val="43137"/>
                    </a:srgbClr>
                  </a:outerShdw>
                </a:effectLst>
              </a:rPr>
              <a:t>n_estimators</a:t>
            </a:r>
            <a:r>
              <a:rPr lang="en-IN" sz="2000" i="1" dirty="0">
                <a:effectLst>
                  <a:outerShdw blurRad="38100" dist="38100" dir="2700000" algn="tl">
                    <a:srgbClr val="000000">
                      <a:alpha val="43137"/>
                    </a:srgbClr>
                  </a:outerShdw>
                </a:effectLst>
              </a:rPr>
              <a:t>': [50, 100, 200], '</a:t>
            </a:r>
            <a:r>
              <a:rPr lang="en-IN" sz="2000" i="1" dirty="0" err="1">
                <a:effectLst>
                  <a:outerShdw blurRad="38100" dist="38100" dir="2700000" algn="tl">
                    <a:srgbClr val="000000">
                      <a:alpha val="43137"/>
                    </a:srgbClr>
                  </a:outerShdw>
                </a:effectLst>
              </a:rPr>
              <a:t>max_depth</a:t>
            </a:r>
            <a:r>
              <a:rPr lang="en-IN" sz="2000" i="1" dirty="0">
                <a:effectLst>
                  <a:outerShdw blurRad="38100" dist="38100" dir="2700000" algn="tl">
                    <a:srgbClr val="000000">
                      <a:alpha val="43137"/>
                    </a:srgbClr>
                  </a:outerShdw>
                </a:effectLst>
              </a:rPr>
              <a:t>': [None, 10, 20, 30]},</a:t>
            </a:r>
          </a:p>
          <a:p>
            <a:r>
              <a:rPr lang="en-IN" sz="2000" i="1" dirty="0">
                <a:effectLst>
                  <a:outerShdw blurRad="38100" dist="38100" dir="2700000" algn="tl">
                    <a:srgbClr val="000000">
                      <a:alpha val="43137"/>
                    </a:srgbClr>
                  </a:outerShdw>
                </a:effectLst>
              </a:rPr>
              <a:t>    5: {'C': [0.001, 0.01, 0.1, 1, 10, 100], 'gamma': ['scale', 'auto'], 'kernel': ['linear', '</a:t>
            </a:r>
            <a:r>
              <a:rPr lang="en-IN" sz="2000" i="1" dirty="0" err="1">
                <a:effectLst>
                  <a:outerShdw blurRad="38100" dist="38100" dir="2700000" algn="tl">
                    <a:srgbClr val="000000">
                      <a:alpha val="43137"/>
                    </a:srgbClr>
                  </a:outerShdw>
                </a:effectLst>
              </a:rPr>
              <a:t>rbf</a:t>
            </a:r>
            <a:r>
              <a:rPr lang="en-IN" sz="2000" i="1" dirty="0">
                <a:effectLst>
                  <a:outerShdw blurRad="38100" dist="38100" dir="2700000" algn="tl">
                    <a:srgbClr val="000000">
                      <a:alpha val="43137"/>
                    </a:srgbClr>
                  </a:outerShdw>
                </a:effectLst>
              </a:rPr>
              <a:t>']},</a:t>
            </a:r>
          </a:p>
          <a:p>
            <a:r>
              <a:rPr lang="en-IN" sz="2000" i="1" dirty="0">
                <a:effectLst>
                  <a:outerShdw blurRad="38100" dist="38100" dir="2700000" algn="tl">
                    <a:srgbClr val="000000">
                      <a:alpha val="43137"/>
                    </a:srgbClr>
                  </a:outerShdw>
                </a:effectLst>
              </a:rPr>
              <a:t>    6: {},</a:t>
            </a:r>
          </a:p>
          <a:p>
            <a:r>
              <a:rPr lang="en-IN" sz="2000" i="1" dirty="0">
                <a:effectLst>
                  <a:outerShdw blurRad="38100" dist="38100" dir="2700000" algn="tl">
                    <a:srgbClr val="000000">
                      <a:alpha val="43137"/>
                    </a:srgbClr>
                  </a:outerShdw>
                </a:effectLst>
              </a:rPr>
              <a:t>    7: {'</a:t>
            </a:r>
            <a:r>
              <a:rPr lang="en-IN" sz="2000" i="1" dirty="0" err="1">
                <a:effectLst>
                  <a:outerShdw blurRad="38100" dist="38100" dir="2700000" algn="tl">
                    <a:srgbClr val="000000">
                      <a:alpha val="43137"/>
                    </a:srgbClr>
                  </a:outerShdw>
                </a:effectLst>
              </a:rPr>
              <a:t>n_estimators</a:t>
            </a:r>
            <a:r>
              <a:rPr lang="en-IN" sz="2000" i="1" dirty="0">
                <a:effectLst>
                  <a:outerShdw blurRad="38100" dist="38100" dir="2700000" algn="tl">
                    <a:srgbClr val="000000">
                      <a:alpha val="43137"/>
                    </a:srgbClr>
                  </a:outerShdw>
                </a:effectLst>
              </a:rPr>
              <a:t>': [50, 100, 200], '</a:t>
            </a:r>
            <a:r>
              <a:rPr lang="en-IN" sz="2000" i="1" dirty="0" err="1">
                <a:effectLst>
                  <a:outerShdw blurRad="38100" dist="38100" dir="2700000" algn="tl">
                    <a:srgbClr val="000000">
                      <a:alpha val="43137"/>
                    </a:srgbClr>
                  </a:outerShdw>
                </a:effectLst>
              </a:rPr>
              <a:t>max_depth</a:t>
            </a:r>
            <a:r>
              <a:rPr lang="en-IN" sz="2000" i="1" dirty="0">
                <a:effectLst>
                  <a:outerShdw blurRad="38100" dist="38100" dir="2700000" algn="tl">
                    <a:srgbClr val="000000">
                      <a:alpha val="43137"/>
                    </a:srgbClr>
                  </a:outerShdw>
                </a:effectLst>
              </a:rPr>
              <a:t>': [3, 5, 7]},</a:t>
            </a:r>
          </a:p>
          <a:p>
            <a:r>
              <a:rPr lang="en-IN" sz="2000" i="1" dirty="0">
                <a:effectLst>
                  <a:outerShdw blurRad="38100" dist="38100" dir="2700000" algn="tl">
                    <a:srgbClr val="000000">
                      <a:alpha val="43137"/>
                    </a:srgbClr>
                  </a:outerShdw>
                </a:effectLst>
              </a:rPr>
              <a:t>    8: {'alpha': [0.0001, 0.001, 0.01, 0.1, 1, 10]},</a:t>
            </a:r>
          </a:p>
          <a:p>
            <a:r>
              <a:rPr lang="en-IN" sz="2000" i="1" dirty="0">
                <a:effectLst>
                  <a:outerShdw blurRad="38100" dist="38100" dir="2700000" algn="tl">
                    <a:srgbClr val="000000">
                      <a:alpha val="43137"/>
                    </a:srgbClr>
                  </a:outerShdw>
                </a:effectLst>
              </a:rPr>
              <a:t>    9: {'C': [0.001, 0.01, 0.1, 1, 10, 100]},</a:t>
            </a:r>
          </a:p>
          <a:p>
            <a:r>
              <a:rPr lang="en-IN" sz="2000" i="1" dirty="0">
                <a:effectLst>
                  <a:outerShdw blurRad="38100" dist="38100" dir="2700000" algn="tl">
                    <a:srgbClr val="000000">
                      <a:alpha val="43137"/>
                    </a:srgbClr>
                  </a:outerShdw>
                </a:effectLst>
              </a:rPr>
              <a:t>    10: {'alpha': [0.0001, 0.001, 0.01, 0.1, 1, 10]},</a:t>
            </a:r>
          </a:p>
          <a:p>
            <a:r>
              <a:rPr lang="en-IN" sz="2000" i="1" dirty="0">
                <a:effectLst>
                  <a:outerShdw blurRad="38100" dist="38100" dir="2700000" algn="tl">
                    <a:srgbClr val="000000">
                      <a:alpha val="43137"/>
                    </a:srgbClr>
                  </a:outerShdw>
                </a:effectLst>
              </a:rPr>
              <a:t>    11: {'</a:t>
            </a:r>
            <a:r>
              <a:rPr lang="en-IN" sz="2000" i="1" dirty="0" err="1">
                <a:effectLst>
                  <a:outerShdw blurRad="38100" dist="38100" dir="2700000" algn="tl">
                    <a:srgbClr val="000000">
                      <a:alpha val="43137"/>
                    </a:srgbClr>
                  </a:outerShdw>
                </a:effectLst>
              </a:rPr>
              <a:t>n_estimators</a:t>
            </a:r>
            <a:r>
              <a:rPr lang="en-IN" sz="2000" i="1" dirty="0">
                <a:effectLst>
                  <a:outerShdw blurRad="38100" dist="38100" dir="2700000" algn="tl">
                    <a:srgbClr val="000000">
                      <a:alpha val="43137"/>
                    </a:srgbClr>
                  </a:outerShdw>
                </a:effectLst>
              </a:rPr>
              <a:t>': [50, 100, 200], '</a:t>
            </a:r>
            <a:r>
              <a:rPr lang="en-IN" sz="2000" i="1" dirty="0" err="1">
                <a:effectLst>
                  <a:outerShdw blurRad="38100" dist="38100" dir="2700000" algn="tl">
                    <a:srgbClr val="000000">
                      <a:alpha val="43137"/>
                    </a:srgbClr>
                  </a:outerShdw>
                </a:effectLst>
              </a:rPr>
              <a:t>max_depth</a:t>
            </a:r>
            <a:r>
              <a:rPr lang="en-IN" sz="2000" i="1" dirty="0">
                <a:effectLst>
                  <a:outerShdw blurRad="38100" dist="38100" dir="2700000" algn="tl">
                    <a:srgbClr val="000000">
                      <a:alpha val="43137"/>
                    </a:srgbClr>
                  </a:outerShdw>
                </a:effectLst>
              </a:rPr>
              <a:t>': [None, 10, 20, 30]}</a:t>
            </a:r>
          </a:p>
          <a:p>
            <a:r>
              <a:rPr lang="en-IN" sz="2000" i="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565394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1999" cy="1569660"/>
          </a:xfrm>
          <a:prstGeom prst="rect">
            <a:avLst/>
          </a:prstGeom>
          <a:solidFill>
            <a:srgbClr val="BEEAA0"/>
          </a:solidFill>
        </p:spPr>
        <p:txBody>
          <a:bodyPr wrap="square">
            <a:spAutoFit/>
          </a:bodyPr>
          <a:lstStyle/>
          <a:p>
            <a:endParaRPr lang="en-IN" sz="3200" b="1" dirty="0" smtClean="0">
              <a:solidFill>
                <a:srgbClr val="000000"/>
              </a:solidFill>
              <a:latin typeface="Helvetica Neue"/>
            </a:endParaRPr>
          </a:p>
          <a:p>
            <a:r>
              <a:rPr lang="en-IN" sz="3200" b="1" dirty="0" smtClean="0">
                <a:solidFill>
                  <a:srgbClr val="000000"/>
                </a:solidFill>
                <a:latin typeface="Helvetica Neue"/>
              </a:rPr>
              <a:t>Perform hyper parameter </a:t>
            </a:r>
            <a:r>
              <a:rPr lang="en-IN" sz="3200" b="1" dirty="0">
                <a:solidFill>
                  <a:srgbClr val="000000"/>
                </a:solidFill>
                <a:latin typeface="Helvetica Neue"/>
              </a:rPr>
              <a:t>tuning for each </a:t>
            </a:r>
            <a:r>
              <a:rPr lang="en-IN" sz="3200" b="1" dirty="0" smtClean="0">
                <a:solidFill>
                  <a:srgbClr val="000000"/>
                </a:solidFill>
                <a:latin typeface="Helvetica Neue"/>
              </a:rPr>
              <a:t>model</a:t>
            </a:r>
          </a:p>
          <a:p>
            <a:endParaRPr lang="en-IN" sz="3200" b="1" i="0" dirty="0">
              <a:solidFill>
                <a:srgbClr val="000000"/>
              </a:solidFill>
              <a:effectLst/>
              <a:latin typeface="Helvetica Neue"/>
            </a:endParaRPr>
          </a:p>
        </p:txBody>
      </p:sp>
      <p:sp>
        <p:nvSpPr>
          <p:cNvPr id="3" name="Rectangle 2"/>
          <p:cNvSpPr/>
          <p:nvPr/>
        </p:nvSpPr>
        <p:spPr>
          <a:xfrm>
            <a:off x="900422" y="1569660"/>
            <a:ext cx="10203008" cy="5170646"/>
          </a:xfrm>
          <a:prstGeom prst="rect">
            <a:avLst/>
          </a:prstGeom>
        </p:spPr>
        <p:txBody>
          <a:bodyPr wrap="square">
            <a:spAutoFit/>
          </a:bodyPr>
          <a:lstStyle/>
          <a:p>
            <a:r>
              <a:rPr lang="en-IN" sz="2200" i="1" dirty="0">
                <a:effectLst>
                  <a:outerShdw blurRad="38100" dist="38100" dir="2700000" algn="tl">
                    <a:srgbClr val="000000">
                      <a:alpha val="43137"/>
                    </a:srgbClr>
                  </a:outerShdw>
                </a:effectLst>
              </a:rPr>
              <a:t>from </a:t>
            </a:r>
            <a:r>
              <a:rPr lang="en-IN" sz="2200" i="1" dirty="0" err="1">
                <a:effectLst>
                  <a:outerShdw blurRad="38100" dist="38100" dir="2700000" algn="tl">
                    <a:srgbClr val="000000">
                      <a:alpha val="43137"/>
                    </a:srgbClr>
                  </a:outerShdw>
                </a:effectLst>
              </a:rPr>
              <a:t>sklearn.model_selection</a:t>
            </a:r>
            <a:r>
              <a:rPr lang="en-IN" sz="2200" i="1" dirty="0">
                <a:effectLst>
                  <a:outerShdw blurRad="38100" dist="38100" dir="2700000" algn="tl">
                    <a:srgbClr val="000000">
                      <a:alpha val="43137"/>
                    </a:srgbClr>
                  </a:outerShdw>
                </a:effectLst>
              </a:rPr>
              <a:t> import </a:t>
            </a:r>
            <a:r>
              <a:rPr lang="en-IN" sz="2200" i="1" dirty="0" err="1">
                <a:effectLst>
                  <a:outerShdw blurRad="38100" dist="38100" dir="2700000" algn="tl">
                    <a:srgbClr val="000000">
                      <a:alpha val="43137"/>
                    </a:srgbClr>
                  </a:outerShdw>
                </a:effectLst>
              </a:rPr>
              <a:t>GridSearchCV</a:t>
            </a:r>
            <a:endParaRPr lang="en-IN" sz="2200" i="1" dirty="0">
              <a:effectLst>
                <a:outerShdw blurRad="38100" dist="38100" dir="2700000" algn="tl">
                  <a:srgbClr val="000000">
                    <a:alpha val="43137"/>
                  </a:srgbClr>
                </a:outerShdw>
              </a:effectLst>
            </a:endParaRPr>
          </a:p>
          <a:p>
            <a:r>
              <a:rPr lang="en-IN" sz="2200" i="1" dirty="0" smtClean="0">
                <a:effectLst>
                  <a:outerShdw blurRad="38100" dist="38100" dir="2700000" algn="tl">
                    <a:srgbClr val="000000">
                      <a:alpha val="43137"/>
                    </a:srgbClr>
                  </a:outerShdw>
                </a:effectLst>
              </a:rPr>
              <a:t>for </a:t>
            </a:r>
            <a:r>
              <a:rPr lang="en-IN" sz="2200" i="1" dirty="0" err="1">
                <a:effectLst>
                  <a:outerShdw blurRad="38100" dist="38100" dir="2700000" algn="tl">
                    <a:srgbClr val="000000">
                      <a:alpha val="43137"/>
                    </a:srgbClr>
                  </a:outerShdw>
                </a:effectLst>
              </a:rPr>
              <a:t>i</a:t>
            </a:r>
            <a:r>
              <a:rPr lang="en-IN" sz="2200" i="1" dirty="0">
                <a:effectLst>
                  <a:outerShdw blurRad="38100" dist="38100" dir="2700000" algn="tl">
                    <a:srgbClr val="000000">
                      <a:alpha val="43137"/>
                    </a:srgbClr>
                  </a:outerShdw>
                </a:effectLst>
              </a:rPr>
              <a:t> in range(12):</a:t>
            </a:r>
          </a:p>
          <a:p>
            <a:r>
              <a:rPr lang="en-IN" sz="2200" i="1" dirty="0">
                <a:effectLst>
                  <a:outerShdw blurRad="38100" dist="38100" dir="2700000" algn="tl">
                    <a:srgbClr val="000000">
                      <a:alpha val="43137"/>
                    </a:srgbClr>
                  </a:outerShdw>
                </a:effectLst>
              </a:rPr>
              <a:t>    model = models[</a:t>
            </a:r>
            <a:r>
              <a:rPr lang="en-IN" sz="2200" i="1" dirty="0" err="1">
                <a:effectLst>
                  <a:outerShdw blurRad="38100" dist="38100" dir="2700000" algn="tl">
                    <a:srgbClr val="000000">
                      <a:alpha val="43137"/>
                    </a:srgbClr>
                  </a:outerShdw>
                </a:effectLst>
              </a:rPr>
              <a:t>i</a:t>
            </a:r>
            <a:r>
              <a:rPr lang="en-IN" sz="2200" i="1" dirty="0">
                <a:effectLst>
                  <a:outerShdw blurRad="38100" dist="38100" dir="2700000" algn="tl">
                    <a:srgbClr val="000000">
                      <a:alpha val="43137"/>
                    </a:srgbClr>
                  </a:outerShdw>
                </a:effectLst>
              </a:rPr>
              <a:t>]</a:t>
            </a:r>
          </a:p>
          <a:p>
            <a:r>
              <a:rPr lang="en-IN" sz="2200" i="1" dirty="0">
                <a:effectLst>
                  <a:outerShdw blurRad="38100" dist="38100" dir="2700000" algn="tl">
                    <a:srgbClr val="000000">
                      <a:alpha val="43137"/>
                    </a:srgbClr>
                  </a:outerShdw>
                </a:effectLst>
              </a:rPr>
              <a:t>    parameters = </a:t>
            </a:r>
            <a:r>
              <a:rPr lang="en-IN" sz="2200" i="1" dirty="0" err="1">
                <a:effectLst>
                  <a:outerShdw blurRad="38100" dist="38100" dir="2700000" algn="tl">
                    <a:srgbClr val="000000">
                      <a:alpha val="43137"/>
                    </a:srgbClr>
                  </a:outerShdw>
                </a:effectLst>
              </a:rPr>
              <a:t>param_grid</a:t>
            </a:r>
            <a:r>
              <a:rPr lang="en-IN" sz="2200" i="1" dirty="0">
                <a:effectLst>
                  <a:outerShdw blurRad="38100" dist="38100" dir="2700000" algn="tl">
                    <a:srgbClr val="000000">
                      <a:alpha val="43137"/>
                    </a:srgbClr>
                  </a:outerShdw>
                </a:effectLst>
              </a:rPr>
              <a:t>[</a:t>
            </a:r>
            <a:r>
              <a:rPr lang="en-IN" sz="2200" i="1" dirty="0" err="1">
                <a:effectLst>
                  <a:outerShdw blurRad="38100" dist="38100" dir="2700000" algn="tl">
                    <a:srgbClr val="000000">
                      <a:alpha val="43137"/>
                    </a:srgbClr>
                  </a:outerShdw>
                </a:effectLst>
              </a:rPr>
              <a:t>i</a:t>
            </a:r>
            <a:r>
              <a:rPr lang="en-IN" sz="2200" i="1" dirty="0">
                <a:effectLst>
                  <a:outerShdw blurRad="38100" dist="38100" dir="2700000" algn="tl">
                    <a:srgbClr val="000000">
                      <a:alpha val="43137"/>
                    </a:srgbClr>
                  </a:outerShdw>
                </a:effectLst>
              </a:rPr>
              <a:t>]</a:t>
            </a:r>
          </a:p>
          <a:p>
            <a:r>
              <a:rPr lang="en-IN" sz="2200" i="1" dirty="0">
                <a:effectLst>
                  <a:outerShdw blurRad="38100" dist="38100" dir="2700000" algn="tl">
                    <a:srgbClr val="000000">
                      <a:alpha val="43137"/>
                    </a:srgbClr>
                  </a:outerShdw>
                </a:effectLst>
              </a:rPr>
              <a:t/>
            </a:r>
            <a:br>
              <a:rPr lang="en-IN" sz="2200" i="1" dirty="0">
                <a:effectLst>
                  <a:outerShdw blurRad="38100" dist="38100" dir="2700000" algn="tl">
                    <a:srgbClr val="000000">
                      <a:alpha val="43137"/>
                    </a:srgbClr>
                  </a:outerShdw>
                </a:effectLst>
              </a:rPr>
            </a:br>
            <a:r>
              <a:rPr lang="en-IN" sz="2200" i="1" dirty="0">
                <a:effectLst>
                  <a:outerShdw blurRad="38100" dist="38100" dir="2700000" algn="tl">
                    <a:srgbClr val="000000">
                      <a:alpha val="43137"/>
                    </a:srgbClr>
                  </a:outerShdw>
                </a:effectLst>
              </a:rPr>
              <a:t>    if </a:t>
            </a:r>
            <a:r>
              <a:rPr lang="en-IN" sz="2200" i="1" dirty="0" err="1">
                <a:effectLst>
                  <a:outerShdw blurRad="38100" dist="38100" dir="2700000" algn="tl">
                    <a:srgbClr val="000000">
                      <a:alpha val="43137"/>
                    </a:srgbClr>
                  </a:outerShdw>
                </a:effectLst>
              </a:rPr>
              <a:t>i</a:t>
            </a:r>
            <a:r>
              <a:rPr lang="en-IN" sz="2200" i="1" dirty="0">
                <a:effectLst>
                  <a:outerShdw blurRad="38100" dist="38100" dir="2700000" algn="tl">
                    <a:srgbClr val="000000">
                      <a:alpha val="43137"/>
                    </a:srgbClr>
                  </a:outerShdw>
                </a:effectLst>
              </a:rPr>
              <a:t> == 7:</a:t>
            </a:r>
          </a:p>
          <a:p>
            <a:r>
              <a:rPr lang="en-IN" sz="2200" i="1" dirty="0">
                <a:effectLst>
                  <a:outerShdw blurRad="38100" dist="38100" dir="2700000" algn="tl">
                    <a:srgbClr val="000000">
                      <a:alpha val="43137"/>
                    </a:srgbClr>
                  </a:outerShdw>
                </a:effectLst>
              </a:rPr>
              <a:t>        model = </a:t>
            </a:r>
            <a:r>
              <a:rPr lang="en-IN" sz="2200" i="1" dirty="0" err="1">
                <a:effectLst>
                  <a:outerShdw blurRad="38100" dist="38100" dir="2700000" algn="tl">
                    <a:srgbClr val="000000">
                      <a:alpha val="43137"/>
                    </a:srgbClr>
                  </a:outerShdw>
                </a:effectLst>
              </a:rPr>
              <a:t>xgb.XGBClassifier</a:t>
            </a:r>
            <a:r>
              <a:rPr lang="en-IN" sz="2200" i="1" dirty="0">
                <a:effectLst>
                  <a:outerShdw blurRad="38100" dist="38100" dir="2700000" algn="tl">
                    <a:srgbClr val="000000">
                      <a:alpha val="43137"/>
                    </a:srgbClr>
                  </a:outerShdw>
                </a:effectLst>
              </a:rPr>
              <a:t>()</a:t>
            </a:r>
          </a:p>
          <a:p>
            <a:r>
              <a:rPr lang="en-IN" sz="2200" i="1" dirty="0">
                <a:effectLst>
                  <a:outerShdw blurRad="38100" dist="38100" dir="2700000" algn="tl">
                    <a:srgbClr val="000000">
                      <a:alpha val="43137"/>
                    </a:srgbClr>
                  </a:outerShdw>
                </a:effectLst>
              </a:rPr>
              <a:t>        </a:t>
            </a:r>
            <a:r>
              <a:rPr lang="en-IN" sz="2200" i="1" dirty="0" err="1">
                <a:effectLst>
                  <a:outerShdw blurRad="38100" dist="38100" dir="2700000" algn="tl">
                    <a:srgbClr val="000000">
                      <a:alpha val="43137"/>
                    </a:srgbClr>
                  </a:outerShdw>
                </a:effectLst>
              </a:rPr>
              <a:t>grid_search</a:t>
            </a:r>
            <a:r>
              <a:rPr lang="en-IN" sz="2200" i="1" dirty="0">
                <a:effectLst>
                  <a:outerShdw blurRad="38100" dist="38100" dir="2700000" algn="tl">
                    <a:srgbClr val="000000">
                      <a:alpha val="43137"/>
                    </a:srgbClr>
                  </a:outerShdw>
                </a:effectLst>
              </a:rPr>
              <a:t> = </a:t>
            </a:r>
            <a:r>
              <a:rPr lang="en-IN" sz="2200" i="1" dirty="0" err="1">
                <a:effectLst>
                  <a:outerShdw blurRad="38100" dist="38100" dir="2700000" algn="tl">
                    <a:srgbClr val="000000">
                      <a:alpha val="43137"/>
                    </a:srgbClr>
                  </a:outerShdw>
                </a:effectLst>
              </a:rPr>
              <a:t>GridSearchCV</a:t>
            </a:r>
            <a:r>
              <a:rPr lang="en-IN" sz="2200" i="1" dirty="0">
                <a:effectLst>
                  <a:outerShdw blurRad="38100" dist="38100" dir="2700000" algn="tl">
                    <a:srgbClr val="000000">
                      <a:alpha val="43137"/>
                    </a:srgbClr>
                  </a:outerShdw>
                </a:effectLst>
              </a:rPr>
              <a:t>(model, parameters, scoring='accuracy', cv=5)</a:t>
            </a:r>
          </a:p>
          <a:p>
            <a:r>
              <a:rPr lang="en-IN" sz="2200" i="1" dirty="0">
                <a:effectLst>
                  <a:outerShdw blurRad="38100" dist="38100" dir="2700000" algn="tl">
                    <a:srgbClr val="000000">
                      <a:alpha val="43137"/>
                    </a:srgbClr>
                  </a:outerShdw>
                </a:effectLst>
              </a:rPr>
              <a:t>    else:</a:t>
            </a:r>
          </a:p>
          <a:p>
            <a:r>
              <a:rPr lang="en-IN" sz="2200" i="1" dirty="0">
                <a:effectLst>
                  <a:outerShdw blurRad="38100" dist="38100" dir="2700000" algn="tl">
                    <a:srgbClr val="000000">
                      <a:alpha val="43137"/>
                    </a:srgbClr>
                  </a:outerShdw>
                </a:effectLst>
              </a:rPr>
              <a:t>        </a:t>
            </a:r>
            <a:r>
              <a:rPr lang="en-IN" sz="2200" i="1" dirty="0" err="1">
                <a:effectLst>
                  <a:outerShdw blurRad="38100" dist="38100" dir="2700000" algn="tl">
                    <a:srgbClr val="000000">
                      <a:alpha val="43137"/>
                    </a:srgbClr>
                  </a:outerShdw>
                </a:effectLst>
              </a:rPr>
              <a:t>grid_search</a:t>
            </a:r>
            <a:r>
              <a:rPr lang="en-IN" sz="2200" i="1" dirty="0">
                <a:effectLst>
                  <a:outerShdw blurRad="38100" dist="38100" dir="2700000" algn="tl">
                    <a:srgbClr val="000000">
                      <a:alpha val="43137"/>
                    </a:srgbClr>
                  </a:outerShdw>
                </a:effectLst>
              </a:rPr>
              <a:t> = </a:t>
            </a:r>
            <a:r>
              <a:rPr lang="en-IN" sz="2200" i="1" dirty="0" err="1">
                <a:effectLst>
                  <a:outerShdw blurRad="38100" dist="38100" dir="2700000" algn="tl">
                    <a:srgbClr val="000000">
                      <a:alpha val="43137"/>
                    </a:srgbClr>
                  </a:outerShdw>
                </a:effectLst>
              </a:rPr>
              <a:t>GridSearchCV</a:t>
            </a:r>
            <a:r>
              <a:rPr lang="en-IN" sz="2200" i="1" dirty="0">
                <a:effectLst>
                  <a:outerShdw blurRad="38100" dist="38100" dir="2700000" algn="tl">
                    <a:srgbClr val="000000">
                      <a:alpha val="43137"/>
                    </a:srgbClr>
                  </a:outerShdw>
                </a:effectLst>
              </a:rPr>
              <a:t>(model, parameters, scoring='accuracy', cv=5)</a:t>
            </a:r>
          </a:p>
          <a:p>
            <a:r>
              <a:rPr lang="en-IN" sz="2200" i="1" dirty="0">
                <a:effectLst>
                  <a:outerShdw blurRad="38100" dist="38100" dir="2700000" algn="tl">
                    <a:srgbClr val="000000">
                      <a:alpha val="43137"/>
                    </a:srgbClr>
                  </a:outerShdw>
                </a:effectLst>
              </a:rPr>
              <a:t>    </a:t>
            </a:r>
            <a:r>
              <a:rPr lang="en-IN" sz="2200" i="1" dirty="0" err="1">
                <a:effectLst>
                  <a:outerShdw blurRad="38100" dist="38100" dir="2700000" algn="tl">
                    <a:srgbClr val="000000">
                      <a:alpha val="43137"/>
                    </a:srgbClr>
                  </a:outerShdw>
                </a:effectLst>
              </a:rPr>
              <a:t>grid_search.fit</a:t>
            </a:r>
            <a:r>
              <a:rPr lang="en-IN" sz="2200" i="1" dirty="0">
                <a:effectLst>
                  <a:outerShdw blurRad="38100" dist="38100" dir="2700000" algn="tl">
                    <a:srgbClr val="000000">
                      <a:alpha val="43137"/>
                    </a:srgbClr>
                  </a:outerShdw>
                </a:effectLst>
              </a:rPr>
              <a:t>(</a:t>
            </a:r>
            <a:r>
              <a:rPr lang="en-IN" sz="2200" i="1" dirty="0" err="1">
                <a:effectLst>
                  <a:outerShdw blurRad="38100" dist="38100" dir="2700000" algn="tl">
                    <a:srgbClr val="000000">
                      <a:alpha val="43137"/>
                    </a:srgbClr>
                  </a:outerShdw>
                </a:effectLst>
              </a:rPr>
              <a:t>X_train</a:t>
            </a:r>
            <a:r>
              <a:rPr lang="en-IN" sz="2200" i="1" dirty="0">
                <a:effectLst>
                  <a:outerShdw blurRad="38100" dist="38100" dir="2700000" algn="tl">
                    <a:srgbClr val="000000">
                      <a:alpha val="43137"/>
                    </a:srgbClr>
                  </a:outerShdw>
                </a:effectLst>
              </a:rPr>
              <a:t>, </a:t>
            </a:r>
            <a:r>
              <a:rPr lang="en-IN" sz="2200" i="1" dirty="0" err="1">
                <a:effectLst>
                  <a:outerShdw blurRad="38100" dist="38100" dir="2700000" algn="tl">
                    <a:srgbClr val="000000">
                      <a:alpha val="43137"/>
                    </a:srgbClr>
                  </a:outerShdw>
                </a:effectLst>
              </a:rPr>
              <a:t>y_train</a:t>
            </a:r>
            <a:r>
              <a:rPr lang="en-IN" sz="2200" i="1" dirty="0">
                <a:effectLst>
                  <a:outerShdw blurRad="38100" dist="38100" dir="2700000" algn="tl">
                    <a:srgbClr val="000000">
                      <a:alpha val="43137"/>
                    </a:srgbClr>
                  </a:outerShdw>
                </a:effectLst>
              </a:rPr>
              <a:t>)</a:t>
            </a:r>
          </a:p>
          <a:p>
            <a:r>
              <a:rPr lang="en-IN" sz="2200" i="1" dirty="0">
                <a:effectLst>
                  <a:outerShdw blurRad="38100" dist="38100" dir="2700000" algn="tl">
                    <a:srgbClr val="000000">
                      <a:alpha val="43137"/>
                    </a:srgbClr>
                  </a:outerShdw>
                </a:effectLst>
              </a:rPr>
              <a:t>    </a:t>
            </a:r>
            <a:r>
              <a:rPr lang="en-IN" sz="2200" i="1" dirty="0" err="1">
                <a:effectLst>
                  <a:outerShdw blurRad="38100" dist="38100" dir="2700000" algn="tl">
                    <a:srgbClr val="000000">
                      <a:alpha val="43137"/>
                    </a:srgbClr>
                  </a:outerShdw>
                </a:effectLst>
              </a:rPr>
              <a:t>best_models</a:t>
            </a:r>
            <a:r>
              <a:rPr lang="en-IN" sz="2200" i="1" dirty="0">
                <a:effectLst>
                  <a:outerShdw blurRad="38100" dist="38100" dir="2700000" algn="tl">
                    <a:srgbClr val="000000">
                      <a:alpha val="43137"/>
                    </a:srgbClr>
                  </a:outerShdw>
                </a:effectLst>
              </a:rPr>
              <a:t>[</a:t>
            </a:r>
            <a:r>
              <a:rPr lang="en-IN" sz="2200" i="1" dirty="0" err="1">
                <a:effectLst>
                  <a:outerShdw blurRad="38100" dist="38100" dir="2700000" algn="tl">
                    <a:srgbClr val="000000">
                      <a:alpha val="43137"/>
                    </a:srgbClr>
                  </a:outerShdw>
                </a:effectLst>
              </a:rPr>
              <a:t>i</a:t>
            </a:r>
            <a:r>
              <a:rPr lang="en-IN" sz="2200" i="1" dirty="0">
                <a:effectLst>
                  <a:outerShdw blurRad="38100" dist="38100" dir="2700000" algn="tl">
                    <a:srgbClr val="000000">
                      <a:alpha val="43137"/>
                    </a:srgbClr>
                  </a:outerShdw>
                </a:effectLst>
              </a:rPr>
              <a:t>] = </a:t>
            </a:r>
            <a:r>
              <a:rPr lang="en-IN" sz="2200" i="1" dirty="0" err="1">
                <a:effectLst>
                  <a:outerShdw blurRad="38100" dist="38100" dir="2700000" algn="tl">
                    <a:srgbClr val="000000">
                      <a:alpha val="43137"/>
                    </a:srgbClr>
                  </a:outerShdw>
                </a:effectLst>
              </a:rPr>
              <a:t>grid_search.best_estimator</a:t>
            </a:r>
            <a:r>
              <a:rPr lang="en-IN" sz="2200" i="1" dirty="0">
                <a:effectLst>
                  <a:outerShdw blurRad="38100" dist="38100" dir="2700000" algn="tl">
                    <a:srgbClr val="000000">
                      <a:alpha val="43137"/>
                    </a:srgbClr>
                  </a:outerShdw>
                </a:effectLst>
              </a:rPr>
              <a:t>_</a:t>
            </a:r>
          </a:p>
          <a:p>
            <a:r>
              <a:rPr lang="en-IN" sz="2200" i="1" dirty="0">
                <a:effectLst>
                  <a:outerShdw blurRad="38100" dist="38100" dir="2700000" algn="tl">
                    <a:srgbClr val="000000">
                      <a:alpha val="43137"/>
                    </a:srgbClr>
                  </a:outerShdw>
                </a:effectLst>
              </a:rPr>
              <a:t/>
            </a:r>
            <a:br>
              <a:rPr lang="en-IN" sz="2200" i="1" dirty="0">
                <a:effectLst>
                  <a:outerShdw blurRad="38100" dist="38100" dir="2700000" algn="tl">
                    <a:srgbClr val="000000">
                      <a:alpha val="43137"/>
                    </a:srgbClr>
                  </a:outerShdw>
                </a:effectLst>
              </a:rPr>
            </a:br>
            <a:r>
              <a:rPr lang="en-IN" sz="2200" i="1" dirty="0">
                <a:effectLst>
                  <a:outerShdw blurRad="38100" dist="38100" dir="2700000" algn="tl">
                    <a:srgbClr val="000000">
                      <a:alpha val="43137"/>
                    </a:srgbClr>
                  </a:outerShdw>
                </a:effectLst>
              </a:rPr>
              <a:t>    print(</a:t>
            </a:r>
            <a:r>
              <a:rPr lang="en-IN" sz="2200" i="1" dirty="0" err="1">
                <a:effectLst>
                  <a:outerShdw blurRad="38100" dist="38100" dir="2700000" algn="tl">
                    <a:srgbClr val="000000">
                      <a:alpha val="43137"/>
                    </a:srgbClr>
                  </a:outerShdw>
                </a:effectLst>
              </a:rPr>
              <a:t>f"Best</a:t>
            </a:r>
            <a:r>
              <a:rPr lang="en-IN" sz="2200" i="1" dirty="0">
                <a:effectLst>
                  <a:outerShdw blurRad="38100" dist="38100" dir="2700000" algn="tl">
                    <a:srgbClr val="000000">
                      <a:alpha val="43137"/>
                    </a:srgbClr>
                  </a:outerShdw>
                </a:effectLst>
              </a:rPr>
              <a:t> parameters for Model {</a:t>
            </a:r>
            <a:r>
              <a:rPr lang="en-IN" sz="2200" i="1" dirty="0" err="1">
                <a:effectLst>
                  <a:outerShdw blurRad="38100" dist="38100" dir="2700000" algn="tl">
                    <a:srgbClr val="000000">
                      <a:alpha val="43137"/>
                    </a:srgbClr>
                  </a:outerShdw>
                </a:effectLst>
              </a:rPr>
              <a:t>i</a:t>
            </a:r>
            <a:r>
              <a:rPr lang="en-IN" sz="2200" i="1" dirty="0">
                <a:effectLst>
                  <a:outerShdw blurRad="38100" dist="38100" dir="2700000" algn="tl">
                    <a:srgbClr val="000000">
                      <a:alpha val="43137"/>
                    </a:srgbClr>
                  </a:outerShdw>
                </a:effectLst>
              </a:rPr>
              <a:t>}: {</a:t>
            </a:r>
            <a:r>
              <a:rPr lang="en-IN" sz="2200" i="1" dirty="0" err="1">
                <a:effectLst>
                  <a:outerShdw blurRad="38100" dist="38100" dir="2700000" algn="tl">
                    <a:srgbClr val="000000">
                      <a:alpha val="43137"/>
                    </a:srgbClr>
                  </a:outerShdw>
                </a:effectLst>
              </a:rPr>
              <a:t>grid_search.best_params</a:t>
            </a:r>
            <a:r>
              <a:rPr lang="en-IN" sz="2200" i="1" dirty="0">
                <a:effectLst>
                  <a:outerShdw blurRad="38100" dist="38100" dir="2700000" algn="tl">
                    <a:srgbClr val="000000">
                      <a:alpha val="43137"/>
                    </a:srgbClr>
                  </a:outerShdw>
                </a:effectLst>
              </a:rPr>
              <a:t>_}")</a:t>
            </a:r>
          </a:p>
          <a:p>
            <a:r>
              <a:rPr lang="en-IN" sz="2200" i="1" dirty="0">
                <a:effectLst>
                  <a:outerShdw blurRad="38100" dist="38100" dir="2700000" algn="tl">
                    <a:srgbClr val="000000">
                      <a:alpha val="43137"/>
                    </a:srgbClr>
                  </a:outerShdw>
                </a:effectLst>
              </a:rPr>
              <a:t>    print(</a:t>
            </a:r>
            <a:r>
              <a:rPr lang="en-IN" sz="2200" i="1" dirty="0" err="1">
                <a:effectLst>
                  <a:outerShdw blurRad="38100" dist="38100" dir="2700000" algn="tl">
                    <a:srgbClr val="000000">
                      <a:alpha val="43137"/>
                    </a:srgbClr>
                  </a:outerShdw>
                </a:effectLst>
              </a:rPr>
              <a:t>f"Best</a:t>
            </a:r>
            <a:r>
              <a:rPr lang="en-IN" sz="2200" i="1" dirty="0">
                <a:effectLst>
                  <a:outerShdw blurRad="38100" dist="38100" dir="2700000" algn="tl">
                    <a:srgbClr val="000000">
                      <a:alpha val="43137"/>
                    </a:srgbClr>
                  </a:outerShdw>
                </a:effectLst>
              </a:rPr>
              <a:t> accuracy for Model {</a:t>
            </a:r>
            <a:r>
              <a:rPr lang="en-IN" sz="2200" i="1" dirty="0" err="1">
                <a:effectLst>
                  <a:outerShdw blurRad="38100" dist="38100" dir="2700000" algn="tl">
                    <a:srgbClr val="000000">
                      <a:alpha val="43137"/>
                    </a:srgbClr>
                  </a:outerShdw>
                </a:effectLst>
              </a:rPr>
              <a:t>i</a:t>
            </a:r>
            <a:r>
              <a:rPr lang="en-IN" sz="2200" i="1" dirty="0">
                <a:effectLst>
                  <a:outerShdw blurRad="38100" dist="38100" dir="2700000" algn="tl">
                    <a:srgbClr val="000000">
                      <a:alpha val="43137"/>
                    </a:srgbClr>
                  </a:outerShdw>
                </a:effectLst>
              </a:rPr>
              <a:t>}: {</a:t>
            </a:r>
            <a:r>
              <a:rPr lang="en-IN" sz="2200" i="1" dirty="0" err="1">
                <a:effectLst>
                  <a:outerShdw blurRad="38100" dist="38100" dir="2700000" algn="tl">
                    <a:srgbClr val="000000">
                      <a:alpha val="43137"/>
                    </a:srgbClr>
                  </a:outerShdw>
                </a:effectLst>
              </a:rPr>
              <a:t>grid_search.best_score</a:t>
            </a:r>
            <a:r>
              <a:rPr lang="en-IN" sz="2200" i="1" dirty="0">
                <a:effectLst>
                  <a:outerShdw blurRad="38100" dist="38100" dir="2700000" algn="tl">
                    <a:srgbClr val="000000">
                      <a:alpha val="43137"/>
                    </a:srgbClr>
                  </a:outerShdw>
                </a:effectLst>
              </a:rPr>
              <a:t>_}\n</a:t>
            </a:r>
            <a:r>
              <a:rPr lang="en-IN" sz="2200" i="1" dirty="0" smtClean="0">
                <a:effectLst>
                  <a:outerShdw blurRad="38100" dist="38100" dir="2700000" algn="tl">
                    <a:srgbClr val="000000">
                      <a:alpha val="43137"/>
                    </a:srgbClr>
                  </a:outerShdw>
                </a:effectLst>
              </a:rPr>
              <a:t>")</a:t>
            </a:r>
            <a:endParaRPr lang="en-IN" sz="22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7398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6995" y="1162595"/>
            <a:ext cx="7537269" cy="584775"/>
          </a:xfrm>
          <a:prstGeom prst="rect">
            <a:avLst/>
          </a:prstGeom>
        </p:spPr>
        <p:txBody>
          <a:bodyPr wrap="square">
            <a:spAutoFit/>
          </a:bodyPr>
          <a:lstStyle/>
          <a:p>
            <a:r>
              <a:rPr lang="en-US" sz="3200" b="1" i="1" dirty="0"/>
              <a:t>After </a:t>
            </a:r>
            <a:r>
              <a:rPr lang="en-US" sz="3200" b="1" i="1" dirty="0" smtClean="0"/>
              <a:t>hyper parameter </a:t>
            </a:r>
            <a:r>
              <a:rPr lang="en-US" sz="3200" b="1" i="1" dirty="0"/>
              <a:t>tuning we </a:t>
            </a:r>
            <a:r>
              <a:rPr lang="en-US" sz="3200" b="1" i="1" dirty="0" smtClean="0"/>
              <a:t>get :</a:t>
            </a:r>
            <a:endParaRPr lang="en-IN" sz="3200" b="1" i="1"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rcRect l="7867" t="44196" r="45449" b="28125"/>
          <a:stretch/>
        </p:blipFill>
        <p:spPr>
          <a:xfrm>
            <a:off x="188409" y="2422825"/>
            <a:ext cx="11836955" cy="3945653"/>
          </a:xfrm>
          <a:prstGeom prst="rect">
            <a:avLst/>
          </a:prstGeom>
        </p:spPr>
      </p:pic>
    </p:spTree>
    <p:extLst>
      <p:ext uri="{BB962C8B-B14F-4D97-AF65-F5344CB8AC3E}">
        <p14:creationId xmlns:p14="http://schemas.microsoft.com/office/powerpoint/2010/main" val="719482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57720" y="1"/>
            <a:ext cx="8276559" cy="6858000"/>
          </a:xfrm>
          <a:prstGeom prst="rect">
            <a:avLst/>
          </a:prstGeom>
        </p:spPr>
      </p:pic>
    </p:spTree>
    <p:extLst>
      <p:ext uri="{BB962C8B-B14F-4D97-AF65-F5344CB8AC3E}">
        <p14:creationId xmlns:p14="http://schemas.microsoft.com/office/powerpoint/2010/main" val="596260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t>Conclusion</a:t>
            </a:r>
            <a:endParaRPr lang="en-IN" sz="6000" b="1" dirty="0"/>
          </a:p>
        </p:txBody>
      </p:sp>
      <p:sp>
        <p:nvSpPr>
          <p:cNvPr id="3" name="Content Placeholder 2"/>
          <p:cNvSpPr>
            <a:spLocks noGrp="1"/>
          </p:cNvSpPr>
          <p:nvPr>
            <p:ph idx="1"/>
          </p:nvPr>
        </p:nvSpPr>
        <p:spPr>
          <a:xfrm>
            <a:off x="838200" y="1556084"/>
            <a:ext cx="10515600" cy="4620879"/>
          </a:xfrm>
        </p:spPr>
        <p:txBody>
          <a:bodyPr/>
          <a:lstStyle/>
          <a:p>
            <a:pPr marL="0" indent="0" algn="just">
              <a:buNone/>
            </a:pPr>
            <a:endParaRPr lang="en-US" dirty="0"/>
          </a:p>
          <a:p>
            <a:pPr marL="0" indent="0" algn="just">
              <a:buNone/>
            </a:pPr>
            <a:r>
              <a:rPr lang="en-US" dirty="0"/>
              <a:t>After conducting model training, </a:t>
            </a:r>
            <a:r>
              <a:rPr lang="en-US" dirty="0" smtClean="0"/>
              <a:t>cross-validation, testing</a:t>
            </a:r>
            <a:r>
              <a:rPr lang="en-US" dirty="0"/>
              <a:t>, </a:t>
            </a:r>
            <a:r>
              <a:rPr lang="en-US" dirty="0" smtClean="0"/>
              <a:t>hyper parameter </a:t>
            </a:r>
            <a:r>
              <a:rPr lang="en-US" dirty="0"/>
              <a:t>tuning, and analyzing the ROC curve, the Random Forest classifier emerged as the most suitable model. </a:t>
            </a:r>
            <a:endParaRPr lang="en-US" dirty="0" smtClean="0"/>
          </a:p>
          <a:p>
            <a:pPr marL="0" indent="0" algn="just">
              <a:buNone/>
            </a:pPr>
            <a:r>
              <a:rPr lang="en-US" dirty="0" smtClean="0"/>
              <a:t>The </a:t>
            </a:r>
            <a:r>
              <a:rPr lang="en-US" dirty="0"/>
              <a:t>decision to proceed with it is based on its superior performance and ability to handle the given task effectively.</a:t>
            </a:r>
          </a:p>
          <a:p>
            <a:pPr marL="0" indent="0" algn="just">
              <a:buNone/>
            </a:pPr>
            <a:r>
              <a:rPr lang="en-US" dirty="0"/>
              <a:t>In summary, the recommendation to use the Random Forest classifier is grounded in a thorough analysis of its performance across various aspects of model development and evaluation.</a:t>
            </a:r>
          </a:p>
        </p:txBody>
      </p:sp>
    </p:spTree>
    <p:extLst>
      <p:ext uri="{BB962C8B-B14F-4D97-AF65-F5344CB8AC3E}">
        <p14:creationId xmlns:p14="http://schemas.microsoft.com/office/powerpoint/2010/main" val="3403762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err="1" smtClean="0"/>
              <a:t>Refrence</a:t>
            </a:r>
            <a:r>
              <a:rPr lang="en-US" b="1" i="1" u="sng" dirty="0" smtClean="0"/>
              <a:t>:</a:t>
            </a:r>
            <a:endParaRPr lang="en-IN" b="1" i="1" u="sng" dirty="0"/>
          </a:p>
        </p:txBody>
      </p:sp>
      <p:sp>
        <p:nvSpPr>
          <p:cNvPr id="3" name="Content Placeholder 2"/>
          <p:cNvSpPr>
            <a:spLocks noGrp="1"/>
          </p:cNvSpPr>
          <p:nvPr>
            <p:ph idx="1"/>
          </p:nvPr>
        </p:nvSpPr>
        <p:spPr/>
        <p:txBody>
          <a:bodyPr/>
          <a:lstStyle/>
          <a:p>
            <a:pPr marL="0" indent="0">
              <a:buNone/>
            </a:pPr>
            <a:r>
              <a:rPr lang="en-IN" dirty="0">
                <a:hlinkClick r:id="rId2"/>
              </a:rPr>
              <a:t>https://</a:t>
            </a:r>
            <a:r>
              <a:rPr lang="en-IN" dirty="0" smtClean="0">
                <a:hlinkClick r:id="rId2"/>
              </a:rPr>
              <a:t>www.kaggle.com/datasets/mhdzahier/travel-insurance/data</a:t>
            </a:r>
            <a:endParaRPr lang="en-IN" dirty="0" smtClean="0"/>
          </a:p>
          <a:p>
            <a:pPr marL="0" indent="0">
              <a:buNone/>
            </a:pPr>
            <a:endParaRPr lang="en-IN" dirty="0"/>
          </a:p>
        </p:txBody>
      </p:sp>
    </p:spTree>
    <p:extLst>
      <p:ext uri="{BB962C8B-B14F-4D97-AF65-F5344CB8AC3E}">
        <p14:creationId xmlns:p14="http://schemas.microsoft.com/office/powerpoint/2010/main" val="403679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rgbClr val="F59DB0">
              <a:alpha val="50000"/>
            </a:srgb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6600" u="sng" dirty="0" smtClean="0">
                <a:ln w="0"/>
                <a:solidFill>
                  <a:schemeClr val="tx1"/>
                </a:solidFill>
                <a:effectLst>
                  <a:outerShdw blurRad="38100" dist="19050" dir="2700000" algn="tl" rotWithShape="0">
                    <a:schemeClr val="dk1">
                      <a:alpha val="40000"/>
                    </a:schemeClr>
                  </a:outerShdw>
                </a:effectLst>
              </a:rPr>
              <a:t>Objective</a:t>
            </a:r>
            <a:endParaRPr lang="en-IN" sz="6600" u="sng" dirty="0">
              <a:ln w="0"/>
              <a:solidFill>
                <a:schemeClr val="tx1"/>
              </a:solidFill>
              <a:effectLst>
                <a:outerShdw blurRad="38100" dist="19050" dir="2700000" algn="tl" rotWithShape="0">
                  <a:schemeClr val="dk1">
                    <a:alpha val="40000"/>
                  </a:schemeClr>
                </a:outerShdw>
              </a:effectLst>
            </a:endParaRPr>
          </a:p>
        </p:txBody>
      </p:sp>
      <p:sp>
        <p:nvSpPr>
          <p:cNvPr id="4" name="Rectangle 1"/>
          <p:cNvSpPr>
            <a:spLocks noGrp="1" noChangeArrowheads="1"/>
          </p:cNvSpPr>
          <p:nvPr>
            <p:ph idx="1"/>
          </p:nvPr>
        </p:nvSpPr>
        <p:spPr bwMode="auto">
          <a:xfrm>
            <a:off x="838200" y="1733021"/>
            <a:ext cx="991944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lang="en-US" spc="300" dirty="0"/>
              <a:t>The primary objective of this initiative is to empower management with a robust tool that allows them to gain insights into insurance travel information. </a:t>
            </a:r>
            <a:endParaRPr lang="en-US" spc="300" dirty="0" smtClean="0"/>
          </a:p>
          <a:p>
            <a:pPr marL="0" indent="0" algn="just">
              <a:lnSpc>
                <a:spcPct val="100000"/>
              </a:lnSpc>
              <a:buNone/>
            </a:pPr>
            <a:endParaRPr lang="en-US" sz="1200" spc="300" dirty="0" smtClean="0"/>
          </a:p>
          <a:p>
            <a:pPr algn="just">
              <a:lnSpc>
                <a:spcPct val="100000"/>
              </a:lnSpc>
            </a:pPr>
            <a:r>
              <a:rPr lang="en-US" spc="300" dirty="0" smtClean="0"/>
              <a:t>By </a:t>
            </a:r>
            <a:r>
              <a:rPr lang="en-US" spc="300" dirty="0"/>
              <a:t>addressing specific queries posed by management and extracting valuable patterns from the dataset, the project aims to assist in understanding customer profiles, identifying high-risk destinations, analyzing product plan preferences, and evaluating the impact of travel duration on insurance claims</a:t>
            </a:r>
            <a:r>
              <a:rPr lang="en-US" spc="300" dirty="0" smtClean="0"/>
              <a:t>.</a:t>
            </a:r>
            <a:endParaRPr lang="en-US" spc="300" dirty="0"/>
          </a:p>
        </p:txBody>
      </p:sp>
    </p:spTree>
    <p:extLst>
      <p:ext uri="{BB962C8B-B14F-4D97-AF65-F5344CB8AC3E}">
        <p14:creationId xmlns:p14="http://schemas.microsoft.com/office/powerpoint/2010/main" val="921740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552" y="709684"/>
            <a:ext cx="10515600" cy="47084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algn="ctr"/>
            <a:r>
              <a:rPr lang="en-US" sz="9600" b="1" dirty="0" smtClean="0">
                <a:ln w="9525">
                  <a:solidFill>
                    <a:schemeClr val="bg1"/>
                  </a:solidFill>
                  <a:prstDash val="solid"/>
                </a:ln>
                <a:effectLst>
                  <a:outerShdw blurRad="12700" dist="38100" dir="2700000" algn="tl" rotWithShape="0">
                    <a:schemeClr val="bg1">
                      <a:lumMod val="50000"/>
                    </a:schemeClr>
                  </a:outerShdw>
                </a:effectLst>
              </a:rPr>
              <a:t>Real </a:t>
            </a:r>
            <a:br>
              <a:rPr lang="en-US" sz="9600" b="1" dirty="0" smtClean="0">
                <a:ln w="9525">
                  <a:solidFill>
                    <a:schemeClr val="bg1"/>
                  </a:solidFill>
                  <a:prstDash val="solid"/>
                </a:ln>
                <a:effectLst>
                  <a:outerShdw blurRad="12700" dist="38100" dir="2700000" algn="tl" rotWithShape="0">
                    <a:schemeClr val="bg1">
                      <a:lumMod val="50000"/>
                    </a:schemeClr>
                  </a:outerShdw>
                </a:effectLst>
              </a:rPr>
            </a:br>
            <a:r>
              <a:rPr lang="en-US" sz="9600" b="1" dirty="0" smtClean="0">
                <a:ln w="9525">
                  <a:solidFill>
                    <a:schemeClr val="bg1"/>
                  </a:solidFill>
                  <a:prstDash val="solid"/>
                </a:ln>
                <a:effectLst>
                  <a:outerShdw blurRad="12700" dist="38100" dir="2700000" algn="tl" rotWithShape="0">
                    <a:schemeClr val="bg1">
                      <a:lumMod val="50000"/>
                    </a:schemeClr>
                  </a:outerShdw>
                </a:effectLst>
              </a:rPr>
              <a:t>World</a:t>
            </a:r>
            <a:br>
              <a:rPr lang="en-US" sz="9600" b="1" dirty="0" smtClean="0">
                <a:ln w="9525">
                  <a:solidFill>
                    <a:schemeClr val="bg1"/>
                  </a:solidFill>
                  <a:prstDash val="solid"/>
                </a:ln>
                <a:effectLst>
                  <a:outerShdw blurRad="12700" dist="38100" dir="2700000" algn="tl" rotWithShape="0">
                    <a:schemeClr val="bg1">
                      <a:lumMod val="50000"/>
                    </a:schemeClr>
                  </a:outerShdw>
                </a:effectLst>
              </a:rPr>
            </a:br>
            <a:r>
              <a:rPr lang="en-US" sz="9600" b="1" dirty="0" smtClean="0">
                <a:ln w="9525">
                  <a:solidFill>
                    <a:schemeClr val="bg1"/>
                  </a:solidFill>
                  <a:prstDash val="solid"/>
                </a:ln>
                <a:effectLst>
                  <a:outerShdw blurRad="12700" dist="38100" dir="2700000" algn="tl" rotWithShape="0">
                    <a:schemeClr val="bg1">
                      <a:lumMod val="50000"/>
                    </a:schemeClr>
                  </a:outerShdw>
                </a:effectLst>
              </a:rPr>
              <a:t> Impact</a:t>
            </a:r>
            <a:endParaRPr lang="en-IN" sz="96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90423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5358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u="sng"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Here are several potential real-world impacts</a:t>
            </a:r>
            <a:r>
              <a:rPr lang="en-US" u="sng"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IN" u="sng"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a:xfrm>
            <a:off x="121024" y="1050882"/>
            <a:ext cx="11930753" cy="5691116"/>
          </a:xfrm>
        </p:spPr>
        <p:txBody>
          <a:bodyPr>
            <a:normAutofit/>
          </a:bodyPr>
          <a:lstStyle/>
          <a:p>
            <a:pPr algn="just"/>
            <a:r>
              <a:rPr lang="en-US" b="1" dirty="0" smtClean="0">
                <a:latin typeface="Arial" panose="020B0604020202020204" pitchFamily="34" charset="0"/>
                <a:cs typeface="Arial" panose="020B0604020202020204" pitchFamily="34" charset="0"/>
              </a:rPr>
              <a:t>Informed </a:t>
            </a:r>
            <a:r>
              <a:rPr lang="en-US" b="1" dirty="0">
                <a:latin typeface="Arial" panose="020B0604020202020204" pitchFamily="34" charset="0"/>
                <a:cs typeface="Arial" panose="020B0604020202020204" pitchFamily="34" charset="0"/>
              </a:rPr>
              <a:t>Decision-Making:</a:t>
            </a:r>
            <a:endParaRPr lang="en-US" dirty="0">
              <a:latin typeface="Arial" panose="020B0604020202020204" pitchFamily="34" charset="0"/>
              <a:cs typeface="Arial" panose="020B0604020202020204" pitchFamily="34" charset="0"/>
            </a:endParaRPr>
          </a:p>
          <a:p>
            <a:pPr marL="457200" lvl="1" indent="0" algn="just">
              <a:buNone/>
            </a:pPr>
            <a:r>
              <a:rPr lang="en-US" dirty="0" smtClean="0">
                <a:latin typeface="Arial" panose="020B0604020202020204" pitchFamily="34" charset="0"/>
                <a:cs typeface="Arial" panose="020B0604020202020204" pitchFamily="34" charset="0"/>
              </a:rPr>
              <a:t>With </a:t>
            </a:r>
            <a:r>
              <a:rPr lang="en-US" dirty="0">
                <a:latin typeface="Arial" panose="020B0604020202020204" pitchFamily="34" charset="0"/>
                <a:cs typeface="Arial" panose="020B0604020202020204" pitchFamily="34" charset="0"/>
              </a:rPr>
              <a:t>a comprehensive guide derived from data-driven insights, management can make well-informed decisions regarding travel insurance. This, in turn, minimizes uncertainties and equips organizations to tailor insurance plans that align with the specific needs and preferences of their clientele.</a:t>
            </a:r>
          </a:p>
          <a:p>
            <a:pPr algn="just"/>
            <a:r>
              <a:rPr lang="en-US" b="1" dirty="0">
                <a:latin typeface="Arial" panose="020B0604020202020204" pitchFamily="34" charset="0"/>
                <a:cs typeface="Arial" panose="020B0604020202020204" pitchFamily="34" charset="0"/>
              </a:rPr>
              <a:t>Cost Optimization:</a:t>
            </a:r>
            <a:endParaRPr lang="en-US" dirty="0">
              <a:latin typeface="Arial" panose="020B0604020202020204" pitchFamily="34" charset="0"/>
              <a:cs typeface="Arial" panose="020B0604020202020204" pitchFamily="34" charset="0"/>
            </a:endParaRPr>
          </a:p>
          <a:p>
            <a:pPr marL="457200" lvl="1" indent="0" algn="just">
              <a:buNone/>
            </a:pPr>
            <a:r>
              <a:rPr lang="en-US" dirty="0">
                <a:latin typeface="Arial" panose="020B0604020202020204" pitchFamily="34" charset="0"/>
                <a:cs typeface="Arial" panose="020B0604020202020204" pitchFamily="34" charset="0"/>
              </a:rPr>
              <a:t>Accurate estimation of insurance rates based on destinations and coverage types enables organizations to optimize costs. By identifying patterns and trends, management can strategically allocate resources, ensuring they offer competitive insurance plans without compromising financial sustainability.</a:t>
            </a:r>
          </a:p>
          <a:p>
            <a:pPr algn="just"/>
            <a:r>
              <a:rPr lang="en-US" b="1" dirty="0">
                <a:latin typeface="Arial" panose="020B0604020202020204" pitchFamily="34" charset="0"/>
                <a:cs typeface="Arial" panose="020B0604020202020204" pitchFamily="34" charset="0"/>
              </a:rPr>
              <a:t>Customer-Centric Approach:</a:t>
            </a:r>
            <a:endParaRPr lang="en-US" dirty="0">
              <a:latin typeface="Arial" panose="020B0604020202020204" pitchFamily="34" charset="0"/>
              <a:cs typeface="Arial" panose="020B0604020202020204" pitchFamily="34" charset="0"/>
            </a:endParaRPr>
          </a:p>
          <a:p>
            <a:pPr marL="457200" lvl="1" indent="0" algn="just">
              <a:buNone/>
            </a:pPr>
            <a:r>
              <a:rPr lang="en-US" dirty="0">
                <a:latin typeface="Arial" panose="020B0604020202020204" pitchFamily="34" charset="0"/>
                <a:cs typeface="Arial" panose="020B0604020202020204" pitchFamily="34" charset="0"/>
              </a:rPr>
              <a:t>Understanding the typical customer profile and preferred product plans allows businesses to adopt a more customer-centric approach. This insight enables the customization of insurance offerings, enhancing customer satisfaction and loyalty</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779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p:cNvSpPr>
            <a:spLocks noGrp="1"/>
          </p:cNvSpPr>
          <p:nvPr>
            <p:ph idx="1"/>
          </p:nvPr>
        </p:nvSpPr>
        <p:spPr>
          <a:xfrm>
            <a:off x="150326" y="282387"/>
            <a:ext cx="11832609" cy="6400801"/>
          </a:xfrm>
        </p:spPr>
        <p:txBody>
          <a:bodyPr>
            <a:noAutofit/>
          </a:bodyPr>
          <a:lstStyle/>
          <a:p>
            <a:pPr algn="just"/>
            <a:r>
              <a:rPr lang="en-US" b="1" dirty="0">
                <a:latin typeface="Arial" panose="020B0604020202020204" pitchFamily="34" charset="0"/>
                <a:cs typeface="Arial" panose="020B0604020202020204" pitchFamily="34" charset="0"/>
              </a:rPr>
              <a:t>Risk Mitigation:</a:t>
            </a:r>
            <a:endParaRPr lang="en-US" dirty="0">
              <a:latin typeface="Arial" panose="020B0604020202020204" pitchFamily="34" charset="0"/>
              <a:cs typeface="Arial" panose="020B0604020202020204" pitchFamily="34" charset="0"/>
            </a:endParaRPr>
          </a:p>
          <a:p>
            <a:pPr marL="457200" lvl="1" indent="0" algn="just">
              <a:buNone/>
            </a:pPr>
            <a:r>
              <a:rPr lang="en-US" dirty="0">
                <a:latin typeface="Arial" panose="020B0604020202020204" pitchFamily="34" charset="0"/>
                <a:cs typeface="Arial" panose="020B0604020202020204" pitchFamily="34" charset="0"/>
              </a:rPr>
              <a:t>The identification of high-risk destinations and an analysis of the impact of travel duration on insurance claims contribute to effective risk mitigation strategies. Organizations can proactively address potential challenges, reducing the likelihood of claims and associated financial implications.</a:t>
            </a:r>
          </a:p>
          <a:p>
            <a:pPr algn="just"/>
            <a:r>
              <a:rPr lang="en-US" b="1" dirty="0">
                <a:latin typeface="Arial" panose="020B0604020202020204" pitchFamily="34" charset="0"/>
                <a:cs typeface="Arial" panose="020B0604020202020204" pitchFamily="34" charset="0"/>
              </a:rPr>
              <a:t>Strategic Planning:</a:t>
            </a:r>
            <a:endParaRPr lang="en-US" dirty="0">
              <a:latin typeface="Arial" panose="020B0604020202020204" pitchFamily="34" charset="0"/>
              <a:cs typeface="Arial" panose="020B0604020202020204" pitchFamily="34" charset="0"/>
            </a:endParaRPr>
          </a:p>
          <a:p>
            <a:pPr marL="457200" lvl="1" indent="0" algn="just">
              <a:buNone/>
            </a:pPr>
            <a:r>
              <a:rPr lang="en-US" dirty="0">
                <a:latin typeface="Arial" panose="020B0604020202020204" pitchFamily="34" charset="0"/>
                <a:cs typeface="Arial" panose="020B0604020202020204" pitchFamily="34" charset="0"/>
              </a:rPr>
              <a:t>With a clear understanding of the dynamics influencing insurance claims, management can engage in strategic planning. This involves aligning business goals with the insights derived from the dataset, fostering long-term sustainability and resilience in an ever-evolving global travel landscape.</a:t>
            </a:r>
          </a:p>
          <a:p>
            <a:pPr algn="just"/>
            <a:r>
              <a:rPr lang="en-US" b="1" dirty="0">
                <a:latin typeface="Arial" panose="020B0604020202020204" pitchFamily="34" charset="0"/>
                <a:cs typeface="Arial" panose="020B0604020202020204" pitchFamily="34" charset="0"/>
              </a:rPr>
              <a:t>Adaptation to Trends:</a:t>
            </a:r>
            <a:endParaRPr lang="en-US" dirty="0">
              <a:latin typeface="Arial" panose="020B0604020202020204" pitchFamily="34" charset="0"/>
              <a:cs typeface="Arial" panose="020B0604020202020204" pitchFamily="34" charset="0"/>
            </a:endParaRPr>
          </a:p>
          <a:p>
            <a:pPr marL="457200" lvl="1" indent="0" algn="just">
              <a:buNone/>
            </a:pPr>
            <a:r>
              <a:rPr lang="en-US" dirty="0">
                <a:latin typeface="Arial" panose="020B0604020202020204" pitchFamily="34" charset="0"/>
                <a:cs typeface="Arial" panose="020B0604020202020204" pitchFamily="34" charset="0"/>
              </a:rPr>
              <a:t>The ability to discern positive and negative trends equips organizations with the agility to adapt and evolve. By staying ahead of market dynamics, businesses can respond effectively to changing customer behaviors, industry shifts, and emerging risks.</a:t>
            </a:r>
          </a:p>
        </p:txBody>
      </p:sp>
    </p:spTree>
    <p:extLst>
      <p:ext uri="{BB962C8B-B14F-4D97-AF65-F5344CB8AC3E}">
        <p14:creationId xmlns:p14="http://schemas.microsoft.com/office/powerpoint/2010/main" val="390190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0" y="123078"/>
            <a:ext cx="12192000" cy="1325563"/>
          </a:xfrm>
          <a:solidFill>
            <a:srgbClr val="F59DB0">
              <a:alpha val="49804"/>
            </a:srgb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r>
              <a:rPr lang="en-US" sz="5400" u="sng" dirty="0" smtClean="0">
                <a:ln w="0"/>
                <a:solidFill>
                  <a:schemeClr val="tx1"/>
                </a:solidFill>
                <a:effectLst>
                  <a:outerShdw blurRad="38100" dist="19050" dir="2700000" algn="tl" rotWithShape="0">
                    <a:schemeClr val="dk1">
                      <a:alpha val="40000"/>
                    </a:schemeClr>
                  </a:outerShdw>
                </a:effectLst>
              </a:rPr>
              <a:t>Dataset</a:t>
            </a:r>
            <a:br>
              <a:rPr lang="en-US" sz="5400" u="sng" dirty="0" smtClean="0">
                <a:ln w="0"/>
                <a:solidFill>
                  <a:schemeClr val="tx1"/>
                </a:solidFill>
                <a:effectLst>
                  <a:outerShdw blurRad="38100" dist="19050" dir="2700000" algn="tl" rotWithShape="0">
                    <a:schemeClr val="dk1">
                      <a:alpha val="40000"/>
                    </a:schemeClr>
                  </a:outerShdw>
                </a:effectLst>
              </a:rPr>
            </a:br>
            <a:r>
              <a:rPr lang="en-IN" b="1" dirty="0"/>
              <a:t>Travel </a:t>
            </a:r>
            <a:r>
              <a:rPr lang="en-IN" b="1" dirty="0" smtClean="0"/>
              <a:t>Insurance</a:t>
            </a:r>
            <a:endParaRPr lang="en-IN" sz="3100" u="sng" dirty="0">
              <a:ln w="0"/>
              <a:solidFill>
                <a:schemeClr val="tx1"/>
              </a:solidFill>
              <a:effectLst>
                <a:outerShdw blurRad="38100" dist="19050" dir="2700000" algn="tl" rotWithShape="0">
                  <a:schemeClr val="dk1">
                    <a:alpha val="40000"/>
                  </a:schemeClr>
                </a:outerShdw>
              </a:effectLst>
            </a:endParaRPr>
          </a:p>
        </p:txBody>
      </p:sp>
      <p:sp>
        <p:nvSpPr>
          <p:cNvPr id="6" name="Content Placeholder 5"/>
          <p:cNvSpPr>
            <a:spLocks noGrp="1"/>
          </p:cNvSpPr>
          <p:nvPr>
            <p:ph idx="1"/>
          </p:nvPr>
        </p:nvSpPr>
        <p:spPr>
          <a:xfrm>
            <a:off x="515471" y="1971861"/>
            <a:ext cx="10515600" cy="4351338"/>
          </a:xfrm>
        </p:spPr>
        <p:txBody>
          <a:bodyPr>
            <a:normAutofit fontScale="85000" lnSpcReduction="20000"/>
          </a:bodyPr>
          <a:lstStyle/>
          <a:p>
            <a:pPr marL="514350" indent="-514350" fontAlgn="base">
              <a:buFont typeface="+mj-lt"/>
              <a:buAutoNum type="arabicPeriod"/>
            </a:pPr>
            <a:r>
              <a:rPr lang="en-US" dirty="0"/>
              <a:t>Target: Claim Status (</a:t>
            </a:r>
            <a:r>
              <a:rPr lang="en-US" dirty="0" err="1"/>
              <a:t>Claim.Status</a:t>
            </a:r>
            <a:r>
              <a:rPr lang="en-US" dirty="0"/>
              <a:t>)</a:t>
            </a:r>
          </a:p>
          <a:p>
            <a:pPr marL="514350" indent="-514350" fontAlgn="base">
              <a:buFont typeface="+mj-lt"/>
              <a:buAutoNum type="arabicPeriod"/>
            </a:pPr>
            <a:r>
              <a:rPr lang="en-US" dirty="0"/>
              <a:t>Name of agency (Agency)</a:t>
            </a:r>
          </a:p>
          <a:p>
            <a:pPr marL="514350" indent="-514350" fontAlgn="base">
              <a:buFont typeface="+mj-lt"/>
              <a:buAutoNum type="arabicPeriod"/>
            </a:pPr>
            <a:r>
              <a:rPr lang="en-US" dirty="0"/>
              <a:t>Type of travel insurance agencies (</a:t>
            </a:r>
            <a:r>
              <a:rPr lang="en-US" dirty="0" err="1"/>
              <a:t>Agency.Type</a:t>
            </a:r>
            <a:r>
              <a:rPr lang="en-US" dirty="0"/>
              <a:t>)</a:t>
            </a:r>
          </a:p>
          <a:p>
            <a:pPr marL="514350" indent="-514350" fontAlgn="base">
              <a:buFont typeface="+mj-lt"/>
              <a:buAutoNum type="arabicPeriod"/>
            </a:pPr>
            <a:r>
              <a:rPr lang="en-US" dirty="0"/>
              <a:t>Distribution channel of travel insurance agencies (</a:t>
            </a:r>
            <a:r>
              <a:rPr lang="en-US" dirty="0" err="1"/>
              <a:t>Distribution.Channel</a:t>
            </a:r>
            <a:r>
              <a:rPr lang="en-US" dirty="0"/>
              <a:t>)</a:t>
            </a:r>
          </a:p>
          <a:p>
            <a:pPr marL="514350" indent="-514350" fontAlgn="base">
              <a:buFont typeface="+mj-lt"/>
              <a:buAutoNum type="arabicPeriod"/>
            </a:pPr>
            <a:r>
              <a:rPr lang="en-US" dirty="0"/>
              <a:t>Name of the travel insurance products (</a:t>
            </a:r>
            <a:r>
              <a:rPr lang="en-US" dirty="0" err="1"/>
              <a:t>Product.Name</a:t>
            </a:r>
            <a:r>
              <a:rPr lang="en-US" dirty="0"/>
              <a:t>)</a:t>
            </a:r>
          </a:p>
          <a:p>
            <a:pPr marL="514350" indent="-514350" fontAlgn="base">
              <a:buFont typeface="+mj-lt"/>
              <a:buAutoNum type="arabicPeriod"/>
            </a:pPr>
            <a:r>
              <a:rPr lang="en-US" dirty="0"/>
              <a:t>Duration of travel (Duration)</a:t>
            </a:r>
          </a:p>
          <a:p>
            <a:pPr marL="514350" indent="-514350" fontAlgn="base">
              <a:buFont typeface="+mj-lt"/>
              <a:buAutoNum type="arabicPeriod"/>
            </a:pPr>
            <a:r>
              <a:rPr lang="en-US" dirty="0"/>
              <a:t>Destination of travel (Destination)</a:t>
            </a:r>
          </a:p>
          <a:p>
            <a:pPr marL="514350" indent="-514350" fontAlgn="base">
              <a:buFont typeface="+mj-lt"/>
              <a:buAutoNum type="arabicPeriod"/>
            </a:pPr>
            <a:r>
              <a:rPr lang="en-US" dirty="0"/>
              <a:t>Amount of sales of travel insurance policies (</a:t>
            </a:r>
            <a:r>
              <a:rPr lang="en-US" dirty="0" err="1"/>
              <a:t>Net.Sales</a:t>
            </a:r>
            <a:r>
              <a:rPr lang="en-US" dirty="0"/>
              <a:t>)</a:t>
            </a:r>
          </a:p>
          <a:p>
            <a:pPr marL="514350" indent="-514350" fontAlgn="base">
              <a:buFont typeface="+mj-lt"/>
              <a:buAutoNum type="arabicPeriod"/>
            </a:pPr>
            <a:r>
              <a:rPr lang="en-US" dirty="0"/>
              <a:t>Commission received for travel insurance agency (Commission)</a:t>
            </a:r>
          </a:p>
          <a:p>
            <a:pPr marL="514350" indent="-514350" fontAlgn="base">
              <a:buFont typeface="+mj-lt"/>
              <a:buAutoNum type="arabicPeriod"/>
            </a:pPr>
            <a:r>
              <a:rPr lang="en-US" dirty="0"/>
              <a:t>Gender of insured (Gender)</a:t>
            </a:r>
          </a:p>
          <a:p>
            <a:pPr marL="514350" indent="-514350" fontAlgn="base">
              <a:buFont typeface="+mj-lt"/>
              <a:buAutoNum type="arabicPeriod"/>
            </a:pPr>
            <a:r>
              <a:rPr lang="en-US" dirty="0"/>
              <a:t>Age of insured (Age)</a:t>
            </a:r>
          </a:p>
          <a:p>
            <a:pPr marL="514350" indent="-514350">
              <a:buFont typeface="+mj-lt"/>
              <a:buAutoNum type="arabicPeriod"/>
            </a:pPr>
            <a:endParaRPr lang="en-IN" dirty="0"/>
          </a:p>
        </p:txBody>
      </p:sp>
      <p:sp>
        <p:nvSpPr>
          <p:cNvPr id="8" name="Rectangle 7"/>
          <p:cNvSpPr/>
          <p:nvPr/>
        </p:nvSpPr>
        <p:spPr>
          <a:xfrm>
            <a:off x="515471" y="1430337"/>
            <a:ext cx="6096000" cy="523220"/>
          </a:xfrm>
          <a:prstGeom prst="rect">
            <a:avLst/>
          </a:prstGeom>
        </p:spPr>
        <p:txBody>
          <a:bodyPr>
            <a:spAutoFit/>
          </a:bodyPr>
          <a:lstStyle/>
          <a:p>
            <a:pPr algn="just"/>
            <a:r>
              <a:rPr lang="en-IN" sz="2800" i="1" dirty="0" smtClean="0">
                <a:effectLst>
                  <a:outerShdw blurRad="38100" dist="38100" dir="2700000" algn="tl">
                    <a:srgbClr val="000000">
                      <a:alpha val="43137"/>
                    </a:srgbClr>
                  </a:outerShdw>
                </a:effectLst>
              </a:rPr>
              <a:t>Which </a:t>
            </a:r>
            <a:r>
              <a:rPr lang="en-IN" sz="2800" i="1" dirty="0">
                <a:effectLst>
                  <a:outerShdw blurRad="38100" dist="38100" dir="2700000" algn="tl">
                    <a:srgbClr val="000000">
                      <a:alpha val="43137"/>
                    </a:srgbClr>
                  </a:outerShdw>
                </a:effectLst>
              </a:rPr>
              <a:t>contained the following data:</a:t>
            </a:r>
          </a:p>
        </p:txBody>
      </p:sp>
      <p:sp>
        <p:nvSpPr>
          <p:cNvPr id="9" name="Rectangle 8"/>
          <p:cNvSpPr/>
          <p:nvPr/>
        </p:nvSpPr>
        <p:spPr>
          <a:xfrm>
            <a:off x="4935071" y="6341503"/>
            <a:ext cx="7256929" cy="646331"/>
          </a:xfrm>
          <a:prstGeom prst="rect">
            <a:avLst/>
          </a:prstGeom>
        </p:spPr>
        <p:txBody>
          <a:bodyPr wrap="square">
            <a:spAutoFit/>
          </a:bodyPr>
          <a:lstStyle/>
          <a:p>
            <a:r>
              <a:rPr lang="en-IN" dirty="0">
                <a:hlinkClick r:id="rId2"/>
              </a:rPr>
              <a:t>https://</a:t>
            </a:r>
            <a:r>
              <a:rPr lang="en-IN" dirty="0" smtClean="0">
                <a:hlinkClick r:id="rId2"/>
              </a:rPr>
              <a:t>www.kaggle.com/datasets/mhdzahier/travel-insurance/data</a:t>
            </a:r>
            <a:endParaRPr lang="en-IN" dirty="0" smtClean="0"/>
          </a:p>
          <a:p>
            <a:endParaRPr lang="en-IN" dirty="0" smtClean="0"/>
          </a:p>
        </p:txBody>
      </p:sp>
    </p:spTree>
    <p:extLst>
      <p:ext uri="{BB962C8B-B14F-4D97-AF65-F5344CB8AC3E}">
        <p14:creationId xmlns:p14="http://schemas.microsoft.com/office/powerpoint/2010/main" val="1332522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075" y="1972492"/>
            <a:ext cx="3487782" cy="2658289"/>
          </a:xfrm>
        </p:spPr>
        <p:txBody>
          <a:bodyPr>
            <a:noAutofit/>
          </a:bodyPr>
          <a:lstStyle/>
          <a:p>
            <a:pPr algn="ctr"/>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Target Variable</a:t>
            </a:r>
            <a:endParaRPr lang="en-IN"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p:cNvPicPr>
            <a:picLocks noChangeAspect="1"/>
          </p:cNvPicPr>
          <p:nvPr/>
        </p:nvPicPr>
        <p:blipFill rotWithShape="1">
          <a:blip r:embed="rId2"/>
          <a:srcRect l="29352" t="24375" r="37216" b="20089"/>
          <a:stretch/>
        </p:blipFill>
        <p:spPr>
          <a:xfrm>
            <a:off x="4250004" y="144548"/>
            <a:ext cx="7005607" cy="6542775"/>
          </a:xfrm>
          <a:prstGeom prst="rect">
            <a:avLst/>
          </a:prstGeom>
        </p:spPr>
      </p:pic>
    </p:spTree>
    <p:extLst>
      <p:ext uri="{BB962C8B-B14F-4D97-AF65-F5344CB8AC3E}">
        <p14:creationId xmlns:p14="http://schemas.microsoft.com/office/powerpoint/2010/main" val="380647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1278</TotalTime>
  <Words>1345</Words>
  <Application>Microsoft Office PowerPoint</Application>
  <PresentationFormat>Widescreen</PresentationFormat>
  <Paragraphs>204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Bell MT</vt:lpstr>
      <vt:lpstr>Calibri</vt:lpstr>
      <vt:lpstr>Calibri Light</vt:lpstr>
      <vt:lpstr>Courier New</vt:lpstr>
      <vt:lpstr>Helvetica Neue</vt:lpstr>
      <vt:lpstr>Office Theme</vt:lpstr>
      <vt:lpstr>Travel Insurance</vt:lpstr>
      <vt:lpstr>Introduction</vt:lpstr>
      <vt:lpstr>Abstract</vt:lpstr>
      <vt:lpstr>Objective</vt:lpstr>
      <vt:lpstr>Real  World  Impact</vt:lpstr>
      <vt:lpstr>Here are several potential real-world impacts:</vt:lpstr>
      <vt:lpstr>PowerPoint Presentation</vt:lpstr>
      <vt:lpstr>Dataset Travel Insurance</vt:lpstr>
      <vt:lpstr>Target Variable</vt:lpstr>
      <vt:lpstr>Metric selection and Reasoning</vt:lpstr>
      <vt:lpstr>Solution Approach and Problem Type</vt:lpstr>
      <vt:lpstr>Libraries</vt:lpstr>
      <vt:lpstr>Visualization</vt:lpstr>
      <vt:lpstr>Count of Claim by Duration</vt:lpstr>
      <vt:lpstr>Count of resting blood pressure (trestbps) </vt:lpstr>
      <vt:lpstr>PowerPoint Presentation</vt:lpstr>
      <vt:lpstr>Standardize the features</vt:lpstr>
      <vt:lpstr>Splitting the dataset in to train and test</vt:lpstr>
      <vt:lpstr>PowerPoint Presentation</vt:lpstr>
      <vt:lpstr>PowerPoint Presentation</vt:lpstr>
      <vt:lpstr>SMOTE</vt:lpstr>
      <vt:lpstr>Creating  models</vt:lpstr>
      <vt:lpstr>PowerPoint Presentation</vt:lpstr>
      <vt:lpstr>PowerPoint Presentation</vt:lpstr>
      <vt:lpstr>PowerPoint Presentation</vt:lpstr>
      <vt:lpstr>PowerPoint Presentation</vt:lpstr>
      <vt:lpstr>PowerPoint Presentation</vt:lpstr>
      <vt:lpstr>Cross Validation</vt:lpstr>
      <vt:lpstr>PowerPoint Presentation</vt:lpstr>
      <vt:lpstr>PowerPoint Presentation</vt:lpstr>
      <vt:lpstr>PowerPoint Presentation</vt:lpstr>
      <vt:lpstr>PowerPoint Presentation</vt:lpstr>
      <vt:lpstr>PowerPoint Presentation</vt:lpstr>
      <vt:lpstr>Conclusion</vt:lpstr>
      <vt:lpstr>Refrence: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diesess</dc:title>
  <dc:creator>Sutuja</dc:creator>
  <cp:lastModifiedBy>Sutuja</cp:lastModifiedBy>
  <cp:revision>103</cp:revision>
  <dcterms:created xsi:type="dcterms:W3CDTF">2023-11-28T14:33:20Z</dcterms:created>
  <dcterms:modified xsi:type="dcterms:W3CDTF">2024-01-10T15:48:37Z</dcterms:modified>
</cp:coreProperties>
</file>