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0"/>
  </p:notesMasterIdLst>
  <p:handoutMasterIdLst>
    <p:handoutMasterId r:id="rId21"/>
  </p:handoutMasterIdLst>
  <p:sldIdLst>
    <p:sldId id="307" r:id="rId3"/>
    <p:sldId id="336" r:id="rId4"/>
    <p:sldId id="337" r:id="rId5"/>
    <p:sldId id="338" r:id="rId6"/>
    <p:sldId id="335" r:id="rId7"/>
    <p:sldId id="332" r:id="rId8"/>
    <p:sldId id="334" r:id="rId9"/>
    <p:sldId id="323" r:id="rId10"/>
    <p:sldId id="328" r:id="rId11"/>
    <p:sldId id="327" r:id="rId12"/>
    <p:sldId id="330" r:id="rId13"/>
    <p:sldId id="324" r:id="rId14"/>
    <p:sldId id="325" r:id="rId15"/>
    <p:sldId id="329" r:id="rId16"/>
    <p:sldId id="331" r:id="rId17"/>
    <p:sldId id="326" r:id="rId18"/>
    <p:sldId id="320"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67" d="100"/>
          <a:sy n="67" d="100"/>
        </p:scale>
        <p:origin x="954" y="7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2022/2/28</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023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0634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java/concepts/interface.html" TargetMode="External"/><Relationship Id="rId2" Type="http://schemas.openxmlformats.org/officeDocument/2006/relationships/hyperlink" Target="https://docs.oracle.com/javase/tutorial/java/concepts/inheritance.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tutorial/java/concepts/interface.html" TargetMode="External"/><Relationship Id="rId2" Type="http://schemas.openxmlformats.org/officeDocument/2006/relationships/hyperlink" Target="https://docs.oracle.com/javase/tutorial/java/concepts/inheritance.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https://www.javatpoint.com/java-tutori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tutorial/java/concepts/class.html" TargetMode="External"/><Relationship Id="rId2" Type="http://schemas.openxmlformats.org/officeDocument/2006/relationships/hyperlink" Target="https://docs.oracle.com/javase/tutorial/java/concepts/object.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7803283" y="36639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graphicFrame>
        <p:nvGraphicFramePr>
          <p:cNvPr id="9" name="Table 8"/>
          <p:cNvGraphicFramePr>
            <a:graphicFrameLocks noGrp="1"/>
          </p:cNvGraphicFramePr>
          <p:nvPr>
            <p:extLst>
              <p:ext uri="{D42A27DB-BD31-4B8C-83A1-F6EECF244321}">
                <p14:modId xmlns:p14="http://schemas.microsoft.com/office/powerpoint/2010/main" val="2324410455"/>
              </p:ext>
            </p:extLst>
          </p:nvPr>
        </p:nvGraphicFramePr>
        <p:xfrm>
          <a:off x="516397" y="2617262"/>
          <a:ext cx="11041040" cy="1848592"/>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4621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Introduction to</a:t>
                      </a:r>
                      <a:r>
                        <a:rPr lang="en-US" sz="2400" baseline="0" dirty="0">
                          <a:solidFill>
                            <a:schemeClr val="tx1"/>
                          </a:solidFill>
                          <a:latin typeface="Verdana" panose="020B0604030504040204" pitchFamily="34" charset="0"/>
                          <a:ea typeface="Verdana" panose="020B0604030504040204" pitchFamily="34" charset="0"/>
                        </a:rPr>
                        <a:t> JAVA</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indent="-285750">
                        <a:buFont typeface="Wingdings" panose="05000000000000000000" pitchFamily="2" charset="2"/>
                        <a:buChar char="Ø"/>
                      </a:pPr>
                      <a:r>
                        <a:rPr lang="en-US" sz="2400" dirty="0"/>
                        <a:t>What is JRE,JDK,JVM</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t>What is OOP</a:t>
                      </a:r>
                    </a:p>
                  </a:txBody>
                  <a:tcPr/>
                </a:tc>
                <a:extLst>
                  <a:ext uri="{0D108BD9-81ED-4DB2-BD59-A6C34878D82A}">
                    <a16:rowId xmlns:a16="http://schemas.microsoft.com/office/drawing/2014/main" val="10001"/>
                  </a:ext>
                </a:extLst>
              </a:tr>
              <a:tr h="462148">
                <a:tc>
                  <a:txBody>
                    <a:bodyPr/>
                    <a:lstStyle/>
                    <a:p>
                      <a:pPr marL="285750" indent="-285750" algn="l" defTabSz="914400" rtl="0" eaLnBrk="1" latinLnBrk="0" hangingPunct="1">
                        <a:buFont typeface="Wingdings" panose="05000000000000000000" pitchFamily="2" charset="2"/>
                        <a:buChar char="Ø"/>
                      </a:pPr>
                      <a:r>
                        <a:rPr lang="en-US" sz="2400" kern="1200" dirty="0">
                          <a:solidFill>
                            <a:schemeClr val="dk1"/>
                          </a:solidFill>
                          <a:latin typeface="+mn-lt"/>
                          <a:ea typeface="+mn-ea"/>
                          <a:cs typeface="+mn-cs"/>
                        </a:rPr>
                        <a:t>Java Features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Compiling &amp; Running the Program</a:t>
                      </a:r>
                    </a:p>
                  </a:txBody>
                  <a:tcPr/>
                </a:tc>
                <a:extLst>
                  <a:ext uri="{0D108BD9-81ED-4DB2-BD59-A6C34878D82A}">
                    <a16:rowId xmlns:a16="http://schemas.microsoft.com/office/drawing/2014/main" val="10002"/>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Examples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OOP</a:t>
            </a:r>
          </a:p>
        </p:txBody>
      </p:sp>
      <p:sp>
        <p:nvSpPr>
          <p:cNvPr id="4" name="Rectangle 3"/>
          <p:cNvSpPr/>
          <p:nvPr/>
        </p:nvSpPr>
        <p:spPr>
          <a:xfrm>
            <a:off x="600501" y="1583583"/>
            <a:ext cx="11086770" cy="4832092"/>
          </a:xfrm>
          <a:prstGeom prst="rect">
            <a:avLst/>
          </a:prstGeom>
        </p:spPr>
        <p:txBody>
          <a:bodyPr wrap="square">
            <a:spAutoFit/>
          </a:bodyPr>
          <a:lstStyle/>
          <a:p>
            <a:r>
              <a:rPr lang="en-US" sz="2800" b="1" dirty="0">
                <a:hlinkClick r:id="rId2"/>
              </a:rPr>
              <a:t>What Is Inheritance?</a:t>
            </a:r>
            <a:endParaRPr lang="en-US" sz="2800" b="1" dirty="0"/>
          </a:p>
          <a:p>
            <a:r>
              <a:rPr lang="en-US" sz="2800" dirty="0"/>
              <a:t>Inheritance provides a powerful and natural mechanism for organizing and structuring your software. This section explains how classes inherit state and behavior from their </a:t>
            </a:r>
            <a:r>
              <a:rPr lang="en-US" sz="2800" dirty="0" err="1"/>
              <a:t>superclasses</a:t>
            </a:r>
            <a:r>
              <a:rPr lang="en-US" sz="2800" dirty="0"/>
              <a:t>, and explains how to derive one class from another using the simple syntax provided by the Java programming language.</a:t>
            </a:r>
          </a:p>
          <a:p>
            <a:r>
              <a:rPr lang="en-US" sz="2800" b="1" dirty="0">
                <a:hlinkClick r:id="rId3"/>
              </a:rPr>
              <a:t>What Is an Interface?</a:t>
            </a:r>
            <a:endParaRPr lang="en-US" sz="2800" b="1" dirty="0"/>
          </a:p>
          <a:p>
            <a:r>
              <a:rPr lang="en-US" sz="2800" dirty="0"/>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6439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OOP</a:t>
            </a:r>
          </a:p>
        </p:txBody>
      </p:sp>
      <p:sp>
        <p:nvSpPr>
          <p:cNvPr id="4" name="Rectangle 3"/>
          <p:cNvSpPr/>
          <p:nvPr/>
        </p:nvSpPr>
        <p:spPr>
          <a:xfrm>
            <a:off x="600501" y="1717208"/>
            <a:ext cx="11086770" cy="3970318"/>
          </a:xfrm>
          <a:prstGeom prst="rect">
            <a:avLst/>
          </a:prstGeom>
        </p:spPr>
        <p:txBody>
          <a:bodyPr wrap="square">
            <a:spAutoFit/>
          </a:bodyPr>
          <a:lstStyle/>
          <a:p>
            <a:r>
              <a:rPr lang="en-US" sz="2800" b="1" dirty="0">
                <a:hlinkClick r:id="rId2"/>
              </a:rPr>
              <a:t>What Is Abstraction?</a:t>
            </a:r>
            <a:endParaRPr lang="en-US" sz="2800" b="1" dirty="0"/>
          </a:p>
          <a:p>
            <a:r>
              <a:rPr lang="en-US" sz="2800" dirty="0"/>
              <a:t>Abstraction is the concept of object-oriented programming that "shows" only essential attributes and "hides" unnecessary information. The main purpose of abstraction is hiding the unnecessary details from the users. Abstraction is selecting data from a larger pool to show only relevant details of the object to the user. It helps in reducing programming complexity and efforts.</a:t>
            </a:r>
          </a:p>
          <a:p>
            <a:endParaRPr lang="en-US" sz="2800" dirty="0"/>
          </a:p>
          <a:p>
            <a:r>
              <a:rPr lang="en-US" sz="2800" b="1" dirty="0">
                <a:hlinkClick r:id="rId3"/>
              </a:rPr>
              <a:t>What Is Encapsulation &amp; Polymorphism?</a:t>
            </a:r>
            <a:endParaRPr lang="en-US" sz="2800" b="1"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91188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938889" y="366162"/>
            <a:ext cx="406079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Example Program</a:t>
            </a:r>
          </a:p>
        </p:txBody>
      </p:sp>
      <p:sp>
        <p:nvSpPr>
          <p:cNvPr id="6" name="Rectangle 5"/>
          <p:cNvSpPr/>
          <p:nvPr/>
        </p:nvSpPr>
        <p:spPr>
          <a:xfrm>
            <a:off x="479548" y="1727794"/>
            <a:ext cx="11127713" cy="4401205"/>
          </a:xfrm>
          <a:prstGeom prst="rect">
            <a:avLst/>
          </a:prstGeom>
        </p:spPr>
        <p:txBody>
          <a:bodyPr wrap="square">
            <a:spAutoFit/>
          </a:bodyPr>
          <a:lstStyle/>
          <a:p>
            <a:pPr algn="ctr">
              <a:spcBef>
                <a:spcPct val="50000"/>
              </a:spcBef>
            </a:pPr>
            <a:r>
              <a:rPr lang="en-US" sz="2800" b="1" dirty="0"/>
              <a:t>“</a:t>
            </a:r>
            <a:r>
              <a:rPr lang="en-US" sz="2800" b="1" u="sng" dirty="0"/>
              <a:t>First</a:t>
            </a:r>
            <a:r>
              <a:rPr lang="en-US" sz="2800" b="1" dirty="0"/>
              <a:t>.java”</a:t>
            </a:r>
          </a:p>
          <a:p>
            <a:pPr>
              <a:spcBef>
                <a:spcPct val="50000"/>
              </a:spcBef>
            </a:pPr>
            <a:r>
              <a:rPr lang="en-US" sz="2800" dirty="0"/>
              <a:t>class First {</a:t>
            </a:r>
          </a:p>
          <a:p>
            <a:pPr>
              <a:spcBef>
                <a:spcPct val="50000"/>
              </a:spcBef>
            </a:pPr>
            <a:r>
              <a:rPr lang="en-US" sz="2800" dirty="0"/>
              <a:t>  	public static void main(String </a:t>
            </a:r>
            <a:r>
              <a:rPr lang="en-US" sz="2800" dirty="0" err="1"/>
              <a:t>args</a:t>
            </a:r>
            <a:r>
              <a:rPr lang="en-US" sz="2800" dirty="0"/>
              <a:t>[]) {</a:t>
            </a:r>
          </a:p>
          <a:p>
            <a:pPr>
              <a:spcBef>
                <a:spcPct val="50000"/>
              </a:spcBef>
            </a:pPr>
            <a:r>
              <a:rPr lang="en-US" sz="2800" dirty="0"/>
              <a:t>		System.out.println(“Hello World”);</a:t>
            </a:r>
          </a:p>
          <a:p>
            <a:pPr>
              <a:spcBef>
                <a:spcPct val="50000"/>
              </a:spcBef>
            </a:pPr>
            <a:r>
              <a:rPr lang="en-US" sz="2800" dirty="0"/>
              <a:t>	}</a:t>
            </a:r>
          </a:p>
          <a:p>
            <a:pPr>
              <a:spcBef>
                <a:spcPct val="50000"/>
              </a:spcBef>
            </a:pPr>
            <a:endParaRPr lang="en-US" sz="2800" dirty="0"/>
          </a:p>
          <a:p>
            <a:pPr>
              <a:spcBef>
                <a:spcPct val="50000"/>
              </a:spcBef>
            </a:pPr>
            <a:r>
              <a:rPr lang="en-US" sz="2800" dirty="0"/>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416374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64453"/>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4617708" y="117068"/>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a:solidFill>
                  <a:schemeClr val="dk1"/>
                </a:solidFill>
              </a:rPr>
              <a:t>Compiling &amp; Running the Program</a:t>
            </a:r>
          </a:p>
        </p:txBody>
      </p:sp>
      <p:sp>
        <p:nvSpPr>
          <p:cNvPr id="7" name="Rectangle 6"/>
          <p:cNvSpPr/>
          <p:nvPr/>
        </p:nvSpPr>
        <p:spPr>
          <a:xfrm>
            <a:off x="158666" y="1540897"/>
            <a:ext cx="11888553" cy="5478423"/>
          </a:xfrm>
          <a:prstGeom prst="rect">
            <a:avLst/>
          </a:prstGeom>
        </p:spPr>
        <p:txBody>
          <a:bodyPr wrap="square">
            <a:spAutoFit/>
          </a:bodyPr>
          <a:lstStyle/>
          <a:p>
            <a:pPr>
              <a:spcBef>
                <a:spcPct val="50000"/>
              </a:spcBef>
            </a:pPr>
            <a:r>
              <a:rPr lang="en-US" sz="2800" b="1" dirty="0"/>
              <a:t>Compiling:</a:t>
            </a:r>
            <a:r>
              <a:rPr lang="en-US" sz="2800" dirty="0"/>
              <a:t> is the process of translating source code written in a particular programming language into computer-readable machine code that can be executed.</a:t>
            </a:r>
          </a:p>
          <a:p>
            <a:pPr>
              <a:spcBef>
                <a:spcPct val="50000"/>
              </a:spcBef>
            </a:pPr>
            <a:r>
              <a:rPr lang="en-US" sz="2800" b="1" dirty="0"/>
              <a:t>$  </a:t>
            </a:r>
            <a:r>
              <a:rPr lang="en-US" sz="2800" b="1" dirty="0" err="1"/>
              <a:t>javac</a:t>
            </a:r>
            <a:r>
              <a:rPr lang="en-US" sz="2800" b="1" dirty="0"/>
              <a:t> First.java</a:t>
            </a:r>
          </a:p>
          <a:p>
            <a:pPr>
              <a:spcBef>
                <a:spcPct val="50000"/>
              </a:spcBef>
            </a:pPr>
            <a:r>
              <a:rPr lang="en-US" sz="2800" dirty="0"/>
              <a:t>This command will produce a file ‘</a:t>
            </a:r>
            <a:r>
              <a:rPr lang="en-US" sz="2800" dirty="0" err="1"/>
              <a:t>First.class</a:t>
            </a:r>
            <a:r>
              <a:rPr lang="en-US" sz="2800" dirty="0"/>
              <a:t>’, which is used for running the program with the command ‘java’.</a:t>
            </a:r>
          </a:p>
          <a:p>
            <a:pPr>
              <a:spcBef>
                <a:spcPct val="50000"/>
              </a:spcBef>
            </a:pPr>
            <a:endParaRPr lang="en-US" sz="2800" b="1" dirty="0"/>
          </a:p>
          <a:p>
            <a:pPr>
              <a:spcBef>
                <a:spcPct val="50000"/>
              </a:spcBef>
            </a:pPr>
            <a:r>
              <a:rPr lang="en-US" sz="2800" b="1" dirty="0"/>
              <a:t>Running:</a:t>
            </a:r>
            <a:r>
              <a:rPr lang="en-US" sz="2800" dirty="0"/>
              <a:t> is the process of executing program on a computer.</a:t>
            </a:r>
            <a:endParaRPr lang="en-US" sz="2800" b="1" dirty="0"/>
          </a:p>
          <a:p>
            <a:pPr>
              <a:spcBef>
                <a:spcPct val="50000"/>
              </a:spcBef>
            </a:pPr>
            <a:r>
              <a:rPr lang="en-US" sz="2800" b="1" dirty="0"/>
              <a:t>$  java First</a:t>
            </a:r>
            <a:endParaRPr lang="en-US" sz="2800" dirty="0"/>
          </a:p>
          <a:p>
            <a:pPr algn="just"/>
            <a:r>
              <a:rPr lang="en-US" sz="2800" dirty="0"/>
              <a:t> </a:t>
            </a:r>
          </a:p>
        </p:txBody>
      </p:sp>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91017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74" y="1684221"/>
            <a:ext cx="11205997" cy="4214657"/>
          </a:xfrm>
          <a:prstGeom prst="rect">
            <a:avLst/>
          </a:prstGeom>
        </p:spPr>
      </p:pic>
      <p:sp>
        <p:nvSpPr>
          <p:cNvPr id="12" name="文本框 8"/>
          <p:cNvSpPr txBox="1"/>
          <p:nvPr/>
        </p:nvSpPr>
        <p:spPr>
          <a:xfrm>
            <a:off x="4857153" y="92214"/>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a:solidFill>
                  <a:schemeClr val="dk1"/>
                </a:solidFill>
              </a:rPr>
              <a:t>Compiling &amp; Running the Program</a:t>
            </a:r>
          </a:p>
        </p:txBody>
      </p:sp>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33585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文本框 8"/>
          <p:cNvSpPr txBox="1"/>
          <p:nvPr/>
        </p:nvSpPr>
        <p:spPr>
          <a:xfrm>
            <a:off x="4857153" y="92214"/>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a:solidFill>
                  <a:schemeClr val="dk1"/>
                </a:solidFill>
              </a:rPr>
              <a:t>Compiling &amp; Running the Program</a:t>
            </a:r>
          </a:p>
        </p:txBody>
      </p:sp>
      <p:sp>
        <p:nvSpPr>
          <p:cNvPr id="13" name="Rectangle 12"/>
          <p:cNvSpPr/>
          <p:nvPr/>
        </p:nvSpPr>
        <p:spPr>
          <a:xfrm>
            <a:off x="9579228" y="6166723"/>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666924"/>
            <a:ext cx="11247120" cy="6146130"/>
          </a:xfrm>
          <a:prstGeom prst="rect">
            <a:avLst/>
          </a:prstGeom>
        </p:spPr>
      </p:pic>
    </p:spTree>
    <p:extLst>
      <p:ext uri="{BB962C8B-B14F-4D97-AF65-F5344CB8AC3E}">
        <p14:creationId xmlns:p14="http://schemas.microsoft.com/office/powerpoint/2010/main" val="75267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3"/>
          <p:cNvSpPr/>
          <p:nvPr/>
        </p:nvSpPr>
        <p:spPr>
          <a:xfrm>
            <a:off x="294081" y="1726011"/>
            <a:ext cx="11432036" cy="3970318"/>
          </a:xfrm>
          <a:prstGeom prst="rect">
            <a:avLst/>
          </a:prstGeom>
        </p:spPr>
        <p:txBody>
          <a:bodyPr wrap="square">
            <a:spAutoFit/>
          </a:bodyPr>
          <a:lstStyle/>
          <a:p>
            <a:pPr marL="457200" indent="-457200">
              <a:spcBef>
                <a:spcPct val="50000"/>
              </a:spcBef>
              <a:buFont typeface="Wingdings" panose="05000000000000000000" pitchFamily="2" charset="2"/>
              <a:buChar char="Ø"/>
            </a:pPr>
            <a:r>
              <a:rPr lang="en-US" sz="2800" dirty="0"/>
              <a:t>System.out.println(“Hello World”); – outputs the string “Hello World” followed by a new line on the screen.</a:t>
            </a:r>
          </a:p>
          <a:p>
            <a:pPr marL="457200" indent="-457200">
              <a:spcBef>
                <a:spcPct val="50000"/>
              </a:spcBef>
              <a:buFont typeface="Wingdings" panose="05000000000000000000" pitchFamily="2" charset="2"/>
              <a:buChar char="Ø"/>
            </a:pPr>
            <a:r>
              <a:rPr lang="en-US" sz="2800" dirty="0"/>
              <a:t>System.out.print(“Hello World”); - outputs the string “Hello World” on the screen. This string is not followed by a new line.</a:t>
            </a:r>
          </a:p>
          <a:p>
            <a:pPr marL="457200" indent="-457200">
              <a:spcBef>
                <a:spcPct val="50000"/>
              </a:spcBef>
              <a:buFont typeface="Wingdings" panose="05000000000000000000" pitchFamily="2" charset="2"/>
              <a:buChar char="Ø"/>
            </a:pPr>
            <a:r>
              <a:rPr lang="en-US" sz="2800" dirty="0"/>
              <a:t>Some Escape Sequence –</a:t>
            </a:r>
          </a:p>
          <a:p>
            <a:pPr lvl="1">
              <a:spcBef>
                <a:spcPct val="50000"/>
              </a:spcBef>
              <a:buFontTx/>
              <a:buChar char="•"/>
            </a:pPr>
            <a:r>
              <a:rPr lang="en-US" sz="2800" dirty="0"/>
              <a:t>\n – stands for new line character</a:t>
            </a:r>
          </a:p>
          <a:p>
            <a:pPr lvl="1">
              <a:spcBef>
                <a:spcPct val="50000"/>
              </a:spcBef>
              <a:buFontTx/>
              <a:buChar char="•"/>
            </a:pPr>
            <a:r>
              <a:rPr lang="en-US" sz="2800" dirty="0"/>
              <a:t>\t – stands for tab character</a:t>
            </a:r>
          </a:p>
        </p:txBody>
      </p:sp>
      <p:sp>
        <p:nvSpPr>
          <p:cNvPr id="11" name="文本框 8"/>
          <p:cNvSpPr txBox="1"/>
          <p:nvPr/>
        </p:nvSpPr>
        <p:spPr>
          <a:xfrm>
            <a:off x="5255371" y="419322"/>
            <a:ext cx="647074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About Printing on the Screen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6177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13349" y="1402714"/>
            <a:ext cx="11707812" cy="3785652"/>
          </a:xfrm>
          <a:prstGeom prst="rect">
            <a:avLst/>
          </a:prstGeom>
          <a:noFill/>
        </p:spPr>
        <p:txBody>
          <a:bodyPr wrap="square" rtlCol="0" anchor="t">
            <a:spAutoFit/>
          </a:bodyPr>
          <a:lstStyle/>
          <a:p>
            <a:r>
              <a:rPr lang="en-US" sz="2400" b="1" dirty="0">
                <a:sym typeface="+mn-ea"/>
              </a:rPr>
              <a:t>1) Business Applications</a:t>
            </a:r>
            <a:endParaRPr lang="en-US" sz="2400" dirty="0"/>
          </a:p>
          <a:p>
            <a:r>
              <a:rPr lang="en-US" sz="2400" dirty="0">
                <a:sym typeface="+mn-ea"/>
              </a:rPr>
              <a:t>Java is used to build </a:t>
            </a:r>
            <a:r>
              <a:rPr lang="en-US" sz="2400" dirty="0" err="1">
                <a:sym typeface="+mn-ea"/>
              </a:rPr>
              <a:t>Bussiness</a:t>
            </a:r>
            <a:r>
              <a:rPr lang="en-US" sz="2400" dirty="0">
                <a:sym typeface="+mn-ea"/>
              </a:rPr>
              <a:t> applications like ERP and e-commerce systems. </a:t>
            </a:r>
          </a:p>
          <a:p>
            <a:endParaRPr lang="en-US" sz="2400" dirty="0"/>
          </a:p>
          <a:p>
            <a:r>
              <a:rPr lang="en-US" sz="2400" b="1" dirty="0">
                <a:sym typeface="+mn-ea"/>
              </a:rPr>
              <a:t>2) Console Based Application</a:t>
            </a:r>
            <a:endParaRPr lang="en-US" sz="2400" dirty="0"/>
          </a:p>
          <a:p>
            <a:r>
              <a:rPr lang="en-US" sz="2400" dirty="0">
                <a:sym typeface="+mn-ea"/>
              </a:rPr>
              <a:t>We can use Java to develop console based applications. </a:t>
            </a:r>
          </a:p>
          <a:p>
            <a:endParaRPr lang="en-US" sz="2400" dirty="0"/>
          </a:p>
          <a:p>
            <a:r>
              <a:rPr lang="en-US" sz="2400" b="1" dirty="0">
                <a:sym typeface="+mn-ea"/>
              </a:rPr>
              <a:t>3) Enterprise Applications</a:t>
            </a:r>
            <a:endParaRPr lang="en-US" sz="2400" dirty="0"/>
          </a:p>
          <a:p>
            <a:r>
              <a:rPr lang="en-US" sz="2400" dirty="0">
                <a:sym typeface="+mn-ea"/>
              </a:rPr>
              <a:t>Java can be used to create applications which can be used within an Enterprise or an Organization.</a:t>
            </a:r>
            <a:endParaRPr lang="en-US" sz="2400" dirty="0"/>
          </a:p>
          <a:p>
            <a:r>
              <a:rPr lang="en-US" sz="2400" b="1" dirty="0">
                <a:sym typeface="+mn-ea"/>
              </a:rPr>
              <a:t>There are several types of applications which can be developed using Java</a:t>
            </a:r>
            <a:endParaRPr lang="en-US" sz="2400" b="1" dirty="0"/>
          </a:p>
        </p:txBody>
      </p:sp>
      <p:sp>
        <p:nvSpPr>
          <p:cNvPr id="18436" name="文本框 8"/>
          <p:cNvSpPr txBox="1"/>
          <p:nvPr/>
        </p:nvSpPr>
        <p:spPr>
          <a:xfrm>
            <a:off x="113348" y="207328"/>
            <a:ext cx="391806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Java  </a:t>
            </a:r>
          </a:p>
        </p:txBody>
      </p:sp>
      <p:sp>
        <p:nvSpPr>
          <p:cNvPr id="9" name="Rectangle 8"/>
          <p:cNvSpPr/>
          <p:nvPr/>
        </p:nvSpPr>
        <p:spPr>
          <a:xfrm>
            <a:off x="9391233" y="6452165"/>
            <a:ext cx="2512354"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Java</a:t>
            </a:r>
          </a:p>
        </p:txBody>
      </p:sp>
    </p:spTree>
    <p:extLst>
      <p:ext uri="{BB962C8B-B14F-4D97-AF65-F5344CB8AC3E}">
        <p14:creationId xmlns:p14="http://schemas.microsoft.com/office/powerpoint/2010/main" val="88070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4154984"/>
          </a:xfrm>
          <a:prstGeom prst="rect">
            <a:avLst/>
          </a:prstGeom>
          <a:noFill/>
        </p:spPr>
        <p:txBody>
          <a:bodyPr wrap="square" rtlCol="0" anchor="t">
            <a:spAutoFit/>
          </a:bodyPr>
          <a:lstStyle/>
          <a:p>
            <a:r>
              <a:rPr lang="en-US" sz="2400" b="1" dirty="0"/>
              <a:t>1) Easy to Learn and Use</a:t>
            </a:r>
            <a:endParaRPr lang="en-US" sz="2400" dirty="0"/>
          </a:p>
          <a:p>
            <a:r>
              <a:rPr lang="en-US" sz="2400" dirty="0"/>
              <a:t>Java is easy to learn and use. It is developer-friendly and high level programming language.</a:t>
            </a:r>
          </a:p>
          <a:p>
            <a:r>
              <a:rPr lang="en-US" sz="2400" b="1" dirty="0"/>
              <a:t>2) Expressive Language</a:t>
            </a:r>
            <a:endParaRPr lang="en-US" sz="2400" dirty="0"/>
          </a:p>
          <a:p>
            <a:r>
              <a:rPr lang="en-US" sz="2400" dirty="0"/>
              <a:t>Java language is more expressive means that it is more understandable and readable.</a:t>
            </a:r>
          </a:p>
          <a:p>
            <a:r>
              <a:rPr lang="en-US" sz="2400" b="1" dirty="0"/>
              <a:t>3) Cross-platform Language</a:t>
            </a:r>
            <a:endParaRPr lang="en-US" sz="2400" dirty="0"/>
          </a:p>
          <a:p>
            <a:r>
              <a:rPr lang="en-US" sz="2400" dirty="0"/>
              <a:t>Java can run equally on different platforms such as Windows, Linux, Unix and Macintosh etc. So, we can say that Java is a portable language.</a:t>
            </a:r>
          </a:p>
          <a:p>
            <a:r>
              <a:rPr lang="en-US" sz="2400" b="1" dirty="0"/>
              <a:t>4) Free and Open Source</a:t>
            </a:r>
            <a:endParaRPr lang="en-US" sz="2400" dirty="0"/>
          </a:p>
          <a:p>
            <a:r>
              <a:rPr lang="en-US" sz="2400" dirty="0"/>
              <a:t>Java language is freely available at </a:t>
            </a:r>
            <a:r>
              <a:rPr lang="en-US" sz="2400" dirty="0" err="1"/>
              <a:t>offical</a:t>
            </a:r>
            <a:r>
              <a:rPr lang="en-US" sz="2400" dirty="0"/>
              <a:t> web </a:t>
            </a:r>
            <a:r>
              <a:rPr lang="en-US" sz="2400" dirty="0" err="1"/>
              <a:t>address.The</a:t>
            </a:r>
            <a:r>
              <a:rPr lang="en-US" sz="2400" dirty="0"/>
              <a:t> source-code is also available. Therefore it is open source.</a:t>
            </a:r>
          </a:p>
          <a:p>
            <a:endParaRPr lang="en-US" sz="2400" dirty="0"/>
          </a:p>
        </p:txBody>
      </p:sp>
      <p:sp>
        <p:nvSpPr>
          <p:cNvPr id="18436" name="文本框 8"/>
          <p:cNvSpPr txBox="1"/>
          <p:nvPr/>
        </p:nvSpPr>
        <p:spPr>
          <a:xfrm>
            <a:off x="113348" y="207328"/>
            <a:ext cx="7021474"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Java?   </a:t>
            </a:r>
          </a:p>
        </p:txBody>
      </p:sp>
      <p:sp>
        <p:nvSpPr>
          <p:cNvPr id="9" name="Rectangle 8"/>
          <p:cNvSpPr/>
          <p:nvPr/>
        </p:nvSpPr>
        <p:spPr>
          <a:xfrm>
            <a:off x="9391233" y="6452165"/>
            <a:ext cx="2512354"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Java</a:t>
            </a:r>
          </a:p>
        </p:txBody>
      </p:sp>
    </p:spTree>
    <p:extLst>
      <p:ext uri="{BB962C8B-B14F-4D97-AF65-F5344CB8AC3E}">
        <p14:creationId xmlns:p14="http://schemas.microsoft.com/office/powerpoint/2010/main" val="330684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5) Object-Oriented Language</a:t>
            </a:r>
            <a:endParaRPr lang="en-US" sz="2400" dirty="0"/>
          </a:p>
          <a:p>
            <a:r>
              <a:rPr lang="en-US" sz="2400" dirty="0">
                <a:sym typeface="+mn-ea"/>
              </a:rPr>
              <a:t>Java supports object oriented language </a:t>
            </a:r>
          </a:p>
          <a:p>
            <a:r>
              <a:rPr lang="en-US" sz="2400" b="1" dirty="0">
                <a:sym typeface="+mn-ea"/>
              </a:rPr>
              <a:t>6) Extensible</a:t>
            </a:r>
            <a:endParaRPr lang="en-US" sz="2400" dirty="0"/>
          </a:p>
          <a:p>
            <a:r>
              <a:rPr lang="en-US" sz="2400" dirty="0">
                <a:sym typeface="+mn-ea"/>
              </a:rPr>
              <a:t>It implies that other languages such as C/C++ can be used to compile the code and thus it can be used further in our Java code.</a:t>
            </a:r>
            <a:endParaRPr lang="en-US" sz="2400" dirty="0"/>
          </a:p>
          <a:p>
            <a:r>
              <a:rPr lang="en-US" sz="2400" b="1" dirty="0">
                <a:sym typeface="+mn-ea"/>
              </a:rPr>
              <a:t>7) Large Standard Library</a:t>
            </a:r>
            <a:endParaRPr lang="en-US" sz="2400" dirty="0"/>
          </a:p>
          <a:p>
            <a:r>
              <a:rPr lang="en-US" sz="2400" dirty="0">
                <a:sym typeface="+mn-ea"/>
              </a:rPr>
              <a:t>Java has a large and broad library and provides rich set of module and functions for rapid application development.</a:t>
            </a:r>
            <a:endParaRPr lang="en-US" sz="2400" dirty="0"/>
          </a:p>
          <a:p>
            <a:r>
              <a:rPr lang="en-US" sz="2400" b="1" dirty="0">
                <a:sym typeface="+mn-ea"/>
              </a:rPr>
              <a:t>8) GUI Programming Support</a:t>
            </a:r>
            <a:endParaRPr lang="en-US" sz="2400" dirty="0"/>
          </a:p>
          <a:p>
            <a:r>
              <a:rPr lang="en-US" sz="2400" dirty="0">
                <a:sym typeface="+mn-ea"/>
              </a:rPr>
              <a:t>Graphical user interfaces can be developed using Java.</a:t>
            </a:r>
            <a:endParaRPr lang="en-US" sz="2400" dirty="0"/>
          </a:p>
          <a:p>
            <a:r>
              <a:rPr lang="en-US" sz="2400" b="1" dirty="0">
                <a:sym typeface="+mn-ea"/>
              </a:rPr>
              <a:t>9) Integrated</a:t>
            </a:r>
            <a:endParaRPr lang="en-US" sz="2400" dirty="0"/>
          </a:p>
          <a:p>
            <a:r>
              <a:rPr lang="en-US" sz="2400" dirty="0">
                <a:sym typeface="+mn-ea"/>
              </a:rPr>
              <a:t>It can be easily integrated with languages like C, C++ etc.</a:t>
            </a:r>
            <a:endParaRPr lang="en-US" sz="2400" dirty="0"/>
          </a:p>
        </p:txBody>
      </p:sp>
      <p:sp>
        <p:nvSpPr>
          <p:cNvPr id="18436" name="文本框 8"/>
          <p:cNvSpPr txBox="1"/>
          <p:nvPr/>
        </p:nvSpPr>
        <p:spPr>
          <a:xfrm>
            <a:off x="113348" y="207328"/>
            <a:ext cx="7021474"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Java?   </a:t>
            </a:r>
          </a:p>
        </p:txBody>
      </p:sp>
      <p:sp>
        <p:nvSpPr>
          <p:cNvPr id="9" name="Rectangle 8"/>
          <p:cNvSpPr/>
          <p:nvPr/>
        </p:nvSpPr>
        <p:spPr>
          <a:xfrm>
            <a:off x="9391233" y="6452165"/>
            <a:ext cx="2512354"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Java</a:t>
            </a:r>
          </a:p>
        </p:txBody>
      </p:sp>
    </p:spTree>
    <p:extLst>
      <p:ext uri="{BB962C8B-B14F-4D97-AF65-F5344CB8AC3E}">
        <p14:creationId xmlns:p14="http://schemas.microsoft.com/office/powerpoint/2010/main" val="305166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149451"/>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5" name="Rectangle 4"/>
          <p:cNvSpPr/>
          <p:nvPr/>
        </p:nvSpPr>
        <p:spPr>
          <a:xfrm>
            <a:off x="3970319" y="446157"/>
            <a:ext cx="3284041" cy="707886"/>
          </a:xfrm>
          <a:prstGeom prst="rect">
            <a:avLst/>
          </a:prstGeom>
        </p:spPr>
        <p:txBody>
          <a:bodyPr wrap="none">
            <a:spAutoFit/>
          </a:bodyPr>
          <a:lstStyle/>
          <a:p>
            <a:r>
              <a:rPr lang="en-US" sz="4000" b="1" dirty="0"/>
              <a:t>History of Java</a:t>
            </a:r>
          </a:p>
        </p:txBody>
      </p:sp>
      <p:sp>
        <p:nvSpPr>
          <p:cNvPr id="6" name="Rectangle 5"/>
          <p:cNvSpPr/>
          <p:nvPr/>
        </p:nvSpPr>
        <p:spPr>
          <a:xfrm>
            <a:off x="246743" y="3105837"/>
            <a:ext cx="11582400" cy="461665"/>
          </a:xfrm>
          <a:prstGeom prst="rect">
            <a:avLst/>
          </a:prstGeom>
        </p:spPr>
        <p:txBody>
          <a:bodyPr wrap="square">
            <a:spAutoFit/>
          </a:bodyPr>
          <a:lstStyle/>
          <a:p>
            <a:r>
              <a:rPr lang="en-US" sz="2400" dirty="0">
                <a:hlinkClick r:id="rId4"/>
              </a:rPr>
              <a:t>Java</a:t>
            </a:r>
            <a:r>
              <a:rPr lang="en-US" sz="2400" dirty="0"/>
              <a:t> was developed by James Gosling, who is known as the father of Java, in 1995.</a:t>
            </a:r>
          </a:p>
        </p:txBody>
      </p:sp>
    </p:spTree>
    <p:extLst>
      <p:ext uri="{BB962C8B-B14F-4D97-AF65-F5344CB8AC3E}">
        <p14:creationId xmlns:p14="http://schemas.microsoft.com/office/powerpoint/2010/main" val="359770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8740186" y="92214"/>
            <a:ext cx="2962927" cy="707886"/>
          </a:xfrm>
          <a:prstGeom prst="rect">
            <a:avLst/>
          </a:prstGeom>
          <a:noFill/>
          <a:ln w="9525">
            <a:noFill/>
          </a:ln>
        </p:spPr>
        <p:txBody>
          <a:bodyPr wrap="none" anchor="t">
            <a:spAutoFit/>
          </a:bodyPr>
          <a:lstStyle/>
          <a:p>
            <a:r>
              <a:rPr lang="en-US" sz="4000" dirty="0"/>
              <a:t>Java Features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946" y="325698"/>
            <a:ext cx="12109490" cy="6492862"/>
          </a:xfrm>
          <a:prstGeom prst="rect">
            <a:avLst/>
          </a:prstGeom>
        </p:spPr>
      </p:pic>
    </p:spTree>
    <p:extLst>
      <p:ext uri="{BB962C8B-B14F-4D97-AF65-F5344CB8AC3E}">
        <p14:creationId xmlns:p14="http://schemas.microsoft.com/office/powerpoint/2010/main" val="132145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58" y="-696574"/>
            <a:ext cx="11509828" cy="8367214"/>
          </a:xfrm>
          <a:prstGeom prst="rect">
            <a:avLst/>
          </a:prstGeom>
        </p:spPr>
      </p:pic>
    </p:spTree>
    <p:extLst>
      <p:ext uri="{BB962C8B-B14F-4D97-AF65-F5344CB8AC3E}">
        <p14:creationId xmlns:p14="http://schemas.microsoft.com/office/powerpoint/2010/main" val="256893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OOP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 y="1386764"/>
            <a:ext cx="10830966" cy="5196152"/>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40159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OOP</a:t>
            </a:r>
          </a:p>
        </p:txBody>
      </p:sp>
      <p:sp>
        <p:nvSpPr>
          <p:cNvPr id="4" name="Rectangle 3"/>
          <p:cNvSpPr/>
          <p:nvPr/>
        </p:nvSpPr>
        <p:spPr>
          <a:xfrm>
            <a:off x="600501" y="1583583"/>
            <a:ext cx="11086770" cy="4832092"/>
          </a:xfrm>
          <a:prstGeom prst="rect">
            <a:avLst/>
          </a:prstGeom>
        </p:spPr>
        <p:txBody>
          <a:bodyPr wrap="square">
            <a:spAutoFit/>
          </a:bodyPr>
          <a:lstStyle/>
          <a:p>
            <a:r>
              <a:rPr lang="en-US" sz="2800" b="1" dirty="0">
                <a:hlinkClick r:id="rId2"/>
              </a:rPr>
              <a:t>What Is an Object?</a:t>
            </a:r>
            <a:endParaRPr lang="en-US" sz="2800" b="1" dirty="0"/>
          </a:p>
          <a:p>
            <a:r>
              <a:rPr lang="en-US" sz="2800" dirty="0"/>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r>
              <a:rPr lang="en-US" sz="2800" b="1" dirty="0">
                <a:hlinkClick r:id="rId3"/>
              </a:rPr>
              <a:t>What Is a Class?</a:t>
            </a:r>
            <a:endParaRPr lang="en-US" sz="2800" b="1" dirty="0"/>
          </a:p>
          <a:p>
            <a:r>
              <a:rPr lang="en-US" sz="2800" dirty="0"/>
              <a:t>A class is a blueprint or prototype from which objects are created. This section defines a class that models the state and behavior of a real-world object. It intentionally focuses on the basics, showing how even a simple class can cleanly model state and behavior.</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JAVA</a:t>
            </a:r>
          </a:p>
          <a:p>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5121462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909</Words>
  <Application>Microsoft Office PowerPoint</Application>
  <PresentationFormat>Widescreen</PresentationFormat>
  <Paragraphs>112</Paragraphs>
  <Slides>17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168</cp:revision>
  <dcterms:created xsi:type="dcterms:W3CDTF">2016-01-14T13:25:00Z</dcterms:created>
  <dcterms:modified xsi:type="dcterms:W3CDTF">2022-02-28T02:03:09Z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