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1"/>
  </p:notesMasterIdLst>
  <p:handoutMasterIdLst>
    <p:handoutMasterId r:id="rId12"/>
  </p:handoutMasterIdLst>
  <p:sldIdLst>
    <p:sldId id="307" r:id="rId3"/>
    <p:sldId id="328" r:id="rId4"/>
    <p:sldId id="323" r:id="rId5"/>
    <p:sldId id="335" r:id="rId6"/>
    <p:sldId id="327" r:id="rId7"/>
    <p:sldId id="333" r:id="rId8"/>
    <p:sldId id="334" r:id="rId9"/>
    <p:sldId id="320" r:id="rId1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83" d="100"/>
          <a:sy n="83" d="100"/>
        </p:scale>
        <p:origin x="108" y="510"/>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2021/11/24</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文本框 8"/>
          <p:cNvSpPr txBox="1"/>
          <p:nvPr/>
        </p:nvSpPr>
        <p:spPr>
          <a:xfrm>
            <a:off x="7803283" y="36639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434826740"/>
              </p:ext>
            </p:extLst>
          </p:nvPr>
        </p:nvGraphicFramePr>
        <p:xfrm>
          <a:off x="516397" y="2617262"/>
          <a:ext cx="11041040" cy="2671552"/>
        </p:xfrm>
        <a:graphic>
          <a:graphicData uri="http://schemas.openxmlformats.org/drawingml/2006/table">
            <a:tbl>
              <a:tblPr firstRow="1" bandRow="1">
                <a:tableStyleId>{EB9631B5-78F2-41C9-869B-9F39066F8104}</a:tableStyleId>
              </a:tblPr>
              <a:tblGrid>
                <a:gridCol w="5520520"/>
                <a:gridCol w="5520520"/>
              </a:tblGrid>
              <a:tr h="462148">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Introduction to</a:t>
                      </a:r>
                      <a:r>
                        <a:rPr lang="en-US" sz="2400" baseline="0" dirty="0" smtClean="0">
                          <a:solidFill>
                            <a:schemeClr val="tx1"/>
                          </a:solidFill>
                          <a:latin typeface="Verdana" panose="020B0604030504040204" pitchFamily="34" charset="0"/>
                          <a:ea typeface="Verdana" panose="020B0604030504040204" pitchFamily="34" charset="0"/>
                        </a:rPr>
                        <a:t> JAVA</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462148">
                <a:tc>
                  <a:txBody>
                    <a:bodyPr/>
                    <a:lstStyle/>
                    <a:p>
                      <a:pPr marL="285750" lvl="2"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Declaring &amp; Initializing variables</a:t>
                      </a:r>
                    </a:p>
                  </a:txBody>
                  <a:tcPr/>
                </a:tc>
                <a:tc>
                  <a:txBody>
                    <a:bodyPr/>
                    <a:lstStyle/>
                    <a:p>
                      <a:pPr marL="285750" lvl="2"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Keywords</a:t>
                      </a:r>
                    </a:p>
                  </a:txBody>
                  <a:tcPr/>
                </a:tc>
              </a:tr>
              <a:tr h="462148">
                <a:tc>
                  <a:txBody>
                    <a:bodyPr/>
                    <a:lstStyle/>
                    <a:p>
                      <a:pPr marL="285750" lvl="2"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Different Types of Literals</a:t>
                      </a:r>
                    </a:p>
                  </a:txBody>
                  <a:tcPr/>
                </a:tc>
                <a:tc>
                  <a:txBody>
                    <a:bodyPr/>
                    <a:lstStyle/>
                    <a:p>
                      <a:pPr marL="285750" lvl="2"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Different Types of JAVA Comments</a:t>
                      </a:r>
                    </a:p>
                  </a:txBody>
                  <a:tcPr/>
                </a:tc>
              </a:tr>
              <a:tr h="462148">
                <a:tc>
                  <a:txBody>
                    <a:bodyPr/>
                    <a:lstStyle/>
                    <a:p>
                      <a:pPr marL="285750" lvl="2" indent="-285750" algn="l" defTabSz="914400" rtl="0" eaLnBrk="1" latinLnBrk="0" hangingPunct="1">
                        <a:buFont typeface="Wingdings" panose="05000000000000000000" pitchFamily="2" charset="2"/>
                        <a:buChar char="Ø"/>
                      </a:pPr>
                      <a:r>
                        <a:rPr lang="en-US" sz="2400" kern="1200" dirty="0" smtClean="0">
                          <a:solidFill>
                            <a:schemeClr val="dk1"/>
                          </a:solidFill>
                          <a:latin typeface="+mn-lt"/>
                          <a:ea typeface="+mn-ea"/>
                          <a:cs typeface="+mn-cs"/>
                        </a:rPr>
                        <a:t>Primitive Data Types &amp; Non-Primitive </a:t>
                      </a:r>
                      <a:r>
                        <a:rPr lang="en-US" sz="2400" kern="1200" smtClean="0">
                          <a:solidFill>
                            <a:schemeClr val="dk1"/>
                          </a:solidFill>
                          <a:latin typeface="+mn-lt"/>
                          <a:ea typeface="+mn-ea"/>
                          <a:cs typeface="+mn-cs"/>
                        </a:rPr>
                        <a:t>Data Types</a:t>
                      </a:r>
                      <a:endParaRPr lang="en-US" sz="2400" kern="1200" dirty="0" smtClean="0">
                        <a:solidFill>
                          <a:schemeClr val="dk1"/>
                        </a:solidFill>
                        <a:latin typeface="+mn-lt"/>
                        <a:ea typeface="+mn-ea"/>
                        <a:cs typeface="+mn-cs"/>
                      </a:endParaRPr>
                    </a:p>
                  </a:txBody>
                  <a:tcPr/>
                </a:tc>
                <a:tc>
                  <a:txBody>
                    <a:bodyPr/>
                    <a:lstStyle/>
                    <a:p>
                      <a:pPr marL="2857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Legal &amp; Illegal Identifiers</a:t>
                      </a:r>
                    </a:p>
                  </a:txBody>
                  <a:tcPr/>
                </a:tc>
              </a:tr>
              <a:tr h="462148">
                <a:tc gridSpan="2">
                  <a:txBody>
                    <a:bodyPr/>
                    <a:lstStyle/>
                    <a:p>
                      <a:pPr marL="285750" marR="0" lvl="2"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smtClean="0">
                          <a:solidFill>
                            <a:schemeClr val="dk1"/>
                          </a:solidFill>
                          <a:latin typeface="+mn-lt"/>
                          <a:ea typeface="+mn-ea"/>
                          <a:cs typeface="+mn-cs"/>
                        </a:rPr>
                        <a:t>Java naming rules and conventions</a:t>
                      </a:r>
                    </a:p>
                  </a:txBody>
                  <a:tcPr/>
                </a:tc>
                <a:tc hMerge="1">
                  <a:txBody>
                    <a:bodyPr/>
                    <a:lstStyle/>
                    <a:p>
                      <a:pPr marL="2857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kern="1200" dirty="0" smtClean="0">
                        <a:solidFill>
                          <a:schemeClr val="dk1"/>
                        </a:solidFill>
                        <a:latin typeface="+mn-lt"/>
                        <a:ea typeface="+mn-ea"/>
                        <a:cs typeface="+mn-cs"/>
                      </a:endParaRPr>
                    </a:p>
                  </a:txBody>
                  <a:tcPr/>
                </a:tc>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Rectangle 3"/>
          <p:cNvSpPr/>
          <p:nvPr/>
        </p:nvSpPr>
        <p:spPr>
          <a:xfrm>
            <a:off x="600501" y="2398613"/>
            <a:ext cx="11086770" cy="2246769"/>
          </a:xfrm>
          <a:prstGeom prst="rect">
            <a:avLst/>
          </a:prstGeom>
        </p:spPr>
        <p:txBody>
          <a:bodyPr wrap="square">
            <a:spAutoFit/>
          </a:bodyPr>
          <a:lstStyle/>
          <a:p>
            <a:pPr>
              <a:defRPr/>
            </a:pPr>
            <a:r>
              <a:rPr lang="en-US" sz="2800" i="1" dirty="0"/>
              <a:t>Keywords </a:t>
            </a:r>
            <a:r>
              <a:rPr lang="en-US" sz="2800" dirty="0"/>
              <a:t>are special reserved words in Java that you cannot use as identifiers (names) for classes, methods, or variables</a:t>
            </a:r>
            <a:r>
              <a:rPr lang="en-US" sz="2800" dirty="0" smtClean="0"/>
              <a:t>.</a:t>
            </a:r>
          </a:p>
          <a:p>
            <a:pPr>
              <a:defRPr/>
            </a:pPr>
            <a:endParaRPr lang="en-US" sz="2800" dirty="0"/>
          </a:p>
          <a:p>
            <a:pPr>
              <a:defRPr/>
            </a:pPr>
            <a:r>
              <a:rPr lang="en-US" sz="2800" dirty="0"/>
              <a:t>These have meaning to the compiler; it uses them to figure out what your source code is trying to do</a:t>
            </a:r>
            <a:endParaRPr lang="en-US" sz="2800"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10" name="文本框 8"/>
          <p:cNvSpPr txBox="1"/>
          <p:nvPr/>
        </p:nvSpPr>
        <p:spPr>
          <a:xfrm>
            <a:off x="9573159" y="235753"/>
            <a:ext cx="2345642"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dirty="0">
                <a:ea typeface="HP Simplified" pitchFamily="34" charset="0"/>
              </a:rPr>
              <a:t>Keywords</a:t>
            </a:r>
            <a:endParaRPr lang="en-US" sz="4000" b="1" dirty="0"/>
          </a:p>
        </p:txBody>
      </p:sp>
    </p:spTree>
    <p:extLst>
      <p:ext uri="{BB962C8B-B14F-4D97-AF65-F5344CB8AC3E}">
        <p14:creationId xmlns:p14="http://schemas.microsoft.com/office/powerpoint/2010/main" val="3512146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9573159" y="235753"/>
            <a:ext cx="2345642"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dirty="0">
                <a:ea typeface="HP Simplified" pitchFamily="34" charset="0"/>
              </a:rPr>
              <a:t>Keywords</a:t>
            </a:r>
            <a:endParaRPr lang="en-US" sz="400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135904" y="6371072"/>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166373939"/>
              </p:ext>
            </p:extLst>
          </p:nvPr>
        </p:nvGraphicFramePr>
        <p:xfrm>
          <a:off x="792480" y="1589266"/>
          <a:ext cx="10523220" cy="4610100"/>
        </p:xfrm>
        <a:graphic>
          <a:graphicData uri="http://schemas.openxmlformats.org/drawingml/2006/table">
            <a:tbl>
              <a:tblPr firstRow="1" bandRow="1">
                <a:tableStyleId>{00A15C55-8517-42AA-B614-E9B94910E393}</a:tableStyleId>
              </a:tblPr>
              <a:tblGrid>
                <a:gridCol w="2104644"/>
                <a:gridCol w="2104644"/>
                <a:gridCol w="2104644"/>
                <a:gridCol w="2104644"/>
                <a:gridCol w="2104644"/>
              </a:tblGrid>
              <a:tr h="427863">
                <a:tc>
                  <a:txBody>
                    <a:bodyPr/>
                    <a:lstStyle/>
                    <a:p>
                      <a:pPr marL="0" marR="0"/>
                      <a:r>
                        <a:rPr lang="en-US" sz="2400" dirty="0"/>
                        <a:t>abstract</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default</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implements</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protected</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throw</a:t>
                      </a:r>
                      <a:endParaRPr lang="en-US" sz="2400" b="0" dirty="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dirty="0"/>
                        <a:t>assert</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do</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import</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public</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throws</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dirty="0" err="1"/>
                        <a:t>boolean</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double</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err="1"/>
                        <a:t>instanceof</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return</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transient</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break</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else</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int</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short</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try</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byte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extends</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interface</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static</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void</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case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final</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long</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strictfp</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volatile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catch</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finally</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native</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super</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while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char</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float</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new</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dirty="0"/>
                        <a:t>switch</a:t>
                      </a:r>
                      <a:endParaRPr lang="en-US" sz="2400" dirty="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spcBef>
                          <a:spcPts val="0"/>
                        </a:spcBef>
                        <a:spcAft>
                          <a:spcPts val="0"/>
                        </a:spcAft>
                      </a:pPr>
                      <a:r>
                        <a:rPr lang="en-US" sz="2400" u="sng" dirty="0"/>
                        <a:t> </a:t>
                      </a:r>
                      <a:endParaRPr lang="en-US" sz="2400" u="sng" dirty="0">
                        <a:solidFill>
                          <a:srgbClr val="0000FF"/>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class</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for</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package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synchronized</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spcBef>
                          <a:spcPts val="0"/>
                        </a:spcBef>
                        <a:spcAft>
                          <a:spcPts val="0"/>
                        </a:spcAft>
                      </a:pPr>
                      <a:r>
                        <a:rPr lang="en-US" sz="2400" u="sng" dirty="0"/>
                        <a:t> </a:t>
                      </a:r>
                      <a:endParaRPr lang="en-US" sz="2400" u="sng" dirty="0">
                        <a:solidFill>
                          <a:srgbClr val="0000FF"/>
                        </a:solidFill>
                        <a:latin typeface="Times New Roman" pitchFamily="18" charset="0"/>
                        <a:ea typeface="Times New Roman"/>
                        <a:cs typeface="Times New Roman" pitchFamily="18" charset="0"/>
                      </a:endParaRPr>
                    </a:p>
                  </a:txBody>
                  <a:tcPr marL="47625" marR="47625" marT="47625" marB="47625"/>
                </a:tc>
              </a:tr>
              <a:tr h="427863">
                <a:tc>
                  <a:txBody>
                    <a:bodyPr/>
                    <a:lstStyle/>
                    <a:p>
                      <a:pPr marL="0" marR="0"/>
                      <a:r>
                        <a:rPr lang="en-US" sz="2400"/>
                        <a:t>continue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if</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private</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r>
                        <a:rPr lang="en-US" sz="2400"/>
                        <a:t>this</a:t>
                      </a:r>
                      <a:endParaRPr lang="en-US" sz="2400">
                        <a:solidFill>
                          <a:srgbClr val="333333"/>
                        </a:solidFill>
                        <a:latin typeface="Times New Roman" pitchFamily="18" charset="0"/>
                        <a:ea typeface="Times New Roman"/>
                        <a:cs typeface="Times New Roman" pitchFamily="18" charset="0"/>
                      </a:endParaRPr>
                    </a:p>
                  </a:txBody>
                  <a:tcPr marL="47625" marR="47625" marT="47625" marB="47625"/>
                </a:tc>
                <a:tc>
                  <a:txBody>
                    <a:bodyPr/>
                    <a:lstStyle/>
                    <a:p>
                      <a:pPr marL="0" marR="0">
                        <a:spcBef>
                          <a:spcPts val="0"/>
                        </a:spcBef>
                        <a:spcAft>
                          <a:spcPts val="0"/>
                        </a:spcAft>
                      </a:pPr>
                      <a:r>
                        <a:rPr lang="en-US" sz="2400" u="sng" dirty="0"/>
                        <a:t> </a:t>
                      </a:r>
                      <a:endParaRPr lang="en-US" sz="2400" u="sng" dirty="0">
                        <a:solidFill>
                          <a:srgbClr val="0000FF"/>
                        </a:solidFill>
                        <a:latin typeface="Times New Roman" pitchFamily="18" charset="0"/>
                        <a:ea typeface="Times New Roman"/>
                        <a:cs typeface="Times New Roman" pitchFamily="18" charset="0"/>
                      </a:endParaRPr>
                    </a:p>
                  </a:txBody>
                  <a:tcPr marL="47625" marR="47625" marT="47625" marB="47625"/>
                </a:tc>
              </a:tr>
            </a:tbl>
          </a:graphicData>
        </a:graphic>
      </p:graphicFrame>
    </p:spTree>
    <p:extLst>
      <p:ext uri="{BB962C8B-B14F-4D97-AF65-F5344CB8AC3E}">
        <p14:creationId xmlns:p14="http://schemas.microsoft.com/office/powerpoint/2010/main" val="401599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2"/>
          <a:stretch>
            <a:fillRect/>
          </a:stretch>
        </p:blipFill>
        <p:spPr>
          <a:xfrm>
            <a:off x="8509000" y="361315"/>
            <a:ext cx="3683000" cy="1041400"/>
          </a:xfrm>
          <a:prstGeom prst="rect">
            <a:avLst/>
          </a:prstGeom>
        </p:spPr>
      </p:pic>
      <p:sp>
        <p:nvSpPr>
          <p:cNvPr id="18436" name="文本框 8"/>
          <p:cNvSpPr txBox="1"/>
          <p:nvPr/>
        </p:nvSpPr>
        <p:spPr>
          <a:xfrm>
            <a:off x="113348" y="207328"/>
            <a:ext cx="4206601" cy="707886"/>
          </a:xfrm>
          <a:prstGeom prst="rect">
            <a:avLst/>
          </a:prstGeom>
          <a:noFill/>
          <a:ln w="9525">
            <a:noFill/>
          </a:ln>
        </p:spPr>
        <p:txBody>
          <a:bodyPr wrap="none" anchor="t">
            <a:spAutoFit/>
          </a:bodyPr>
          <a:lstStyle/>
          <a:p>
            <a:pPr lvl="0" algn="l"/>
            <a:r>
              <a:rPr lang="en-US" altLang="zh-CN" sz="4000" b="1" dirty="0" smtClean="0">
                <a:solidFill>
                  <a:srgbClr val="262626"/>
                </a:solidFill>
                <a:latin typeface="Arial" panose="020B0604020202020204" pitchFamily="34" charset="0"/>
                <a:ea typeface="Microsoft YaHei" panose="020B0503020204020204" pitchFamily="34" charset="-122"/>
                <a:sym typeface="+mn-ea"/>
              </a:rPr>
              <a:t>Java </a:t>
            </a:r>
            <a:r>
              <a:rPr lang="en-US" altLang="zh-CN" sz="4000" b="1" dirty="0">
                <a:solidFill>
                  <a:srgbClr val="262626"/>
                </a:solidFill>
                <a:latin typeface="Arial" panose="020B0604020202020204" pitchFamily="34" charset="0"/>
                <a:ea typeface="Microsoft YaHei" panose="020B0503020204020204" pitchFamily="34" charset="-122"/>
                <a:sym typeface="+mn-ea"/>
              </a:rPr>
              <a:t>Identifiers  </a:t>
            </a:r>
          </a:p>
        </p:txBody>
      </p:sp>
      <p:sp>
        <p:nvSpPr>
          <p:cNvPr id="7" name="Text Box 6"/>
          <p:cNvSpPr txBox="1"/>
          <p:nvPr/>
        </p:nvSpPr>
        <p:spPr>
          <a:xfrm>
            <a:off x="207645" y="1548130"/>
            <a:ext cx="10982960" cy="830997"/>
          </a:xfrm>
          <a:prstGeom prst="rect">
            <a:avLst/>
          </a:prstGeom>
          <a:noFill/>
        </p:spPr>
        <p:txBody>
          <a:bodyPr wrap="square" rtlCol="0" anchor="t">
            <a:spAutoFit/>
          </a:bodyPr>
          <a:lstStyle/>
          <a:p>
            <a:r>
              <a:rPr lang="en-US" sz="2400" dirty="0"/>
              <a:t>Identifiers refer to the names of </a:t>
            </a:r>
            <a:r>
              <a:rPr lang="en-US" sz="2400" dirty="0" err="1"/>
              <a:t>variable,class</a:t>
            </a:r>
            <a:r>
              <a:rPr lang="en-US" sz="2400" dirty="0"/>
              <a:t> ,object </a:t>
            </a:r>
            <a:r>
              <a:rPr lang="en-US" sz="2400" dirty="0" smtClean="0"/>
              <a:t>,</a:t>
            </a:r>
            <a:r>
              <a:rPr lang="en-US" sz="2400" dirty="0" smtClean="0"/>
              <a:t>method</a:t>
            </a:r>
            <a:r>
              <a:rPr lang="en-US" sz="2400" dirty="0" smtClean="0"/>
              <a:t>  </a:t>
            </a:r>
            <a:r>
              <a:rPr lang="en-US" sz="2400" dirty="0"/>
              <a:t>etc. created by the programmer</a:t>
            </a:r>
          </a:p>
        </p:txBody>
      </p:sp>
      <p:sp>
        <p:nvSpPr>
          <p:cNvPr id="9" name="Text Box 8"/>
          <p:cNvSpPr txBox="1"/>
          <p:nvPr/>
        </p:nvSpPr>
        <p:spPr>
          <a:xfrm>
            <a:off x="756285" y="2489200"/>
            <a:ext cx="10337165" cy="3415030"/>
          </a:xfrm>
          <a:prstGeom prst="rect">
            <a:avLst/>
          </a:prstGeom>
          <a:noFill/>
        </p:spPr>
        <p:txBody>
          <a:bodyPr wrap="square" rtlCol="0" anchor="t">
            <a:spAutoFit/>
          </a:bodyPr>
          <a:lstStyle/>
          <a:p>
            <a:pPr marL="285750" indent="-285750">
              <a:buFont typeface="Wingdings" panose="05000000000000000000" charset="0"/>
              <a:buChar char="Ø"/>
            </a:pPr>
            <a:r>
              <a:rPr lang="en-US" sz="2400" dirty="0"/>
              <a:t>An identifier is a long sequence of letters(a-z &amp; A-Z) and numbers(0-9).</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No special character except underscore ( _ ) can be used as an identifier.</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Keyword should not be used as an identifier name.</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smtClean="0"/>
              <a:t>Java </a:t>
            </a:r>
            <a:r>
              <a:rPr lang="en-US" sz="2400" dirty="0"/>
              <a:t>is case sensitive. So using case is significant.</a:t>
            </a:r>
          </a:p>
          <a:p>
            <a:pPr marL="285750" indent="-285750">
              <a:buFont typeface="Wingdings" panose="05000000000000000000" charset="0"/>
              <a:buChar char="Ø"/>
            </a:pPr>
            <a:endParaRPr lang="en-US" sz="2400" dirty="0"/>
          </a:p>
          <a:p>
            <a:pPr marL="285750" indent="-285750">
              <a:buFont typeface="Wingdings" panose="05000000000000000000" charset="0"/>
              <a:buChar char="Ø"/>
            </a:pPr>
            <a:r>
              <a:rPr lang="en-US" sz="2400" dirty="0"/>
              <a:t>First character of an identifier can be letter, underscore ( _ ) but not digit.</a:t>
            </a:r>
          </a:p>
        </p:txBody>
      </p:sp>
    </p:spTree>
    <p:extLst>
      <p:ext uri="{BB962C8B-B14F-4D97-AF65-F5344CB8AC3E}">
        <p14:creationId xmlns:p14="http://schemas.microsoft.com/office/powerpoint/2010/main" val="326859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3753103" y="0"/>
            <a:ext cx="8433655" cy="707886"/>
          </a:xfrm>
          <a:prstGeom prst="rect">
            <a:avLst/>
          </a:prstGeom>
          <a:noFill/>
          <a:ln w="9525">
            <a:noFill/>
          </a:ln>
        </p:spPr>
        <p:txBody>
          <a:bodyPr wrap="none" anchor="t">
            <a:spAutoFit/>
          </a:bodyPr>
          <a:lstStyle>
            <a:defPPr>
              <a:defRPr lang="zh-CN"/>
            </a:defPPr>
            <a:lvl1pPr>
              <a:defRPr sz="4000" b="1">
                <a:solidFill>
                  <a:srgbClr val="262626"/>
                </a:solidFill>
                <a:latin typeface="Arial" panose="020B0604020202020204" pitchFamily="34" charset="0"/>
                <a:ea typeface="Microsoft YaHei" panose="020B0503020204020204" pitchFamily="34" charset="-122"/>
              </a:defRPr>
            </a:lvl1pPr>
          </a:lstStyle>
          <a:p>
            <a:pPr lvl="2"/>
            <a:r>
              <a:rPr lang="en-US" altLang="zh-CN" sz="4000" dirty="0">
                <a:sym typeface="+mn-ea"/>
              </a:rPr>
              <a:t> </a:t>
            </a:r>
            <a:r>
              <a:rPr lang="en-US" sz="4000" dirty="0"/>
              <a:t>Java naming rules and conventions</a:t>
            </a:r>
          </a:p>
        </p:txBody>
      </p:sp>
      <p:sp>
        <p:nvSpPr>
          <p:cNvPr id="4" name="Rectangle 3"/>
          <p:cNvSpPr/>
          <p:nvPr/>
        </p:nvSpPr>
        <p:spPr>
          <a:xfrm>
            <a:off x="600501" y="1583583"/>
            <a:ext cx="11086770" cy="4893647"/>
          </a:xfrm>
          <a:prstGeom prst="rect">
            <a:avLst/>
          </a:prstGeom>
        </p:spPr>
        <p:txBody>
          <a:bodyPr wrap="square">
            <a:spAutoFit/>
          </a:bodyPr>
          <a:lstStyle/>
          <a:p>
            <a:r>
              <a:rPr lang="en-US" sz="2400" b="1" dirty="0"/>
              <a:t>CamelCase in java naming conventions</a:t>
            </a:r>
          </a:p>
          <a:p>
            <a:r>
              <a:rPr lang="en-US" sz="2400" dirty="0"/>
              <a:t>Java follows camel-case syntax for naming the class, interface, method, and variable.</a:t>
            </a:r>
          </a:p>
          <a:p>
            <a:r>
              <a:rPr lang="en-US" sz="2400" dirty="0"/>
              <a:t>If the name is combined with two words, the second word will start with uppercase letter always such as </a:t>
            </a:r>
            <a:r>
              <a:rPr lang="en-US" sz="2400" dirty="0" err="1"/>
              <a:t>actionPerformed</a:t>
            </a:r>
            <a:r>
              <a:rPr lang="en-US" sz="2400" dirty="0"/>
              <a:t>(), </a:t>
            </a:r>
            <a:r>
              <a:rPr lang="en-US" sz="2400" dirty="0" err="1"/>
              <a:t>firstName</a:t>
            </a:r>
            <a:r>
              <a:rPr lang="en-US" sz="2400" dirty="0"/>
              <a:t>, </a:t>
            </a:r>
            <a:r>
              <a:rPr lang="en-US" sz="2400" dirty="0" err="1"/>
              <a:t>ActionEvent</a:t>
            </a:r>
            <a:r>
              <a:rPr lang="en-US" sz="2400" dirty="0"/>
              <a:t>, </a:t>
            </a:r>
            <a:r>
              <a:rPr lang="en-US" sz="2400" dirty="0" err="1"/>
              <a:t>ActionListener</a:t>
            </a:r>
            <a:r>
              <a:rPr lang="en-US" sz="2400" dirty="0"/>
              <a:t>, etc.</a:t>
            </a:r>
          </a:p>
          <a:p>
            <a:endParaRPr lang="en-US" sz="2400" dirty="0" smtClean="0"/>
          </a:p>
          <a:p>
            <a:r>
              <a:rPr lang="en-US" sz="2400" dirty="0" smtClean="0"/>
              <a:t>Java </a:t>
            </a:r>
            <a:r>
              <a:rPr lang="en-US" sz="2400" dirty="0"/>
              <a:t>naming convention is a rule to follow as you decide what to name your identifiers such as class, package, variable, constant, method, etc.</a:t>
            </a:r>
          </a:p>
          <a:p>
            <a:r>
              <a:rPr lang="en-US" sz="2400" dirty="0" smtClean="0"/>
              <a:t>These </a:t>
            </a:r>
            <a:r>
              <a:rPr lang="en-US" sz="2400" dirty="0"/>
              <a:t>conventions are suggested by several Java communities such as Sun Microsystems and Netscape</a:t>
            </a:r>
            <a:r>
              <a:rPr lang="en-US" sz="2400" dirty="0" smtClean="0"/>
              <a:t>.</a:t>
            </a:r>
          </a:p>
          <a:p>
            <a:endParaRPr lang="en-US" sz="2400" dirty="0"/>
          </a:p>
          <a:p>
            <a:r>
              <a:rPr lang="en-US" sz="2400" dirty="0"/>
              <a:t>By using standard Java naming conventions, you make your code easier to read for yourself and other programmers. Readability of Java program is very important. It indicates that less time is spent to figure out what the code does.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43997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3753103" y="0"/>
            <a:ext cx="8433655" cy="707886"/>
          </a:xfrm>
          <a:prstGeom prst="rect">
            <a:avLst/>
          </a:prstGeom>
          <a:noFill/>
          <a:ln w="9525">
            <a:noFill/>
          </a:ln>
        </p:spPr>
        <p:txBody>
          <a:bodyPr wrap="none" anchor="t">
            <a:spAutoFit/>
          </a:bodyPr>
          <a:lstStyle>
            <a:defPPr>
              <a:defRPr lang="zh-CN"/>
            </a:defPPr>
            <a:lvl1pPr>
              <a:defRPr sz="4000" b="1">
                <a:solidFill>
                  <a:srgbClr val="262626"/>
                </a:solidFill>
                <a:latin typeface="Arial" panose="020B0604020202020204" pitchFamily="34" charset="0"/>
                <a:ea typeface="Microsoft YaHei" panose="020B0503020204020204" pitchFamily="34" charset="-122"/>
              </a:defRPr>
            </a:lvl1pPr>
          </a:lstStyle>
          <a:p>
            <a:pPr lvl="2"/>
            <a:r>
              <a:rPr lang="en-US" altLang="zh-CN" sz="4000" dirty="0">
                <a:sym typeface="+mn-ea"/>
              </a:rPr>
              <a:t> </a:t>
            </a:r>
            <a:r>
              <a:rPr lang="en-US" sz="4000" dirty="0"/>
              <a:t>Java naming rules and conventions</a:t>
            </a:r>
          </a:p>
        </p:txBody>
      </p:sp>
      <p:sp>
        <p:nvSpPr>
          <p:cNvPr id="4" name="Rectangle 3"/>
          <p:cNvSpPr/>
          <p:nvPr/>
        </p:nvSpPr>
        <p:spPr>
          <a:xfrm>
            <a:off x="611931" y="1475630"/>
            <a:ext cx="11086770" cy="5509200"/>
          </a:xfrm>
          <a:prstGeom prst="rect">
            <a:avLst/>
          </a:prstGeom>
        </p:spPr>
        <p:txBody>
          <a:bodyPr wrap="square">
            <a:spAutoFit/>
          </a:bodyPr>
          <a:lstStyle/>
          <a:p>
            <a:r>
              <a:rPr lang="en-US" sz="2800" dirty="0"/>
              <a:t>The following are the key rules that must be followed by every identifier:</a:t>
            </a:r>
          </a:p>
          <a:p>
            <a:pPr marL="457200" indent="-457200">
              <a:buFont typeface="Wingdings" panose="05000000000000000000" pitchFamily="2" charset="2"/>
              <a:buChar char="Ø"/>
            </a:pPr>
            <a:r>
              <a:rPr lang="en-US" sz="2800" dirty="0"/>
              <a:t>The name must not contain any white spaces.</a:t>
            </a:r>
          </a:p>
          <a:p>
            <a:pPr marL="457200" indent="-457200">
              <a:buFont typeface="Wingdings" panose="05000000000000000000" pitchFamily="2" charset="2"/>
              <a:buChar char="Ø"/>
            </a:pPr>
            <a:r>
              <a:rPr lang="en-US" sz="2800" dirty="0"/>
              <a:t>The name should not start with special </a:t>
            </a:r>
            <a:r>
              <a:rPr lang="en-US" sz="2800" dirty="0" smtClean="0"/>
              <a:t>characters</a:t>
            </a:r>
          </a:p>
          <a:p>
            <a:r>
              <a:rPr lang="en-US" sz="2400" b="1" dirty="0" smtClean="0"/>
              <a:t>Class</a:t>
            </a:r>
            <a:endParaRPr lang="en-US" sz="2400" b="1" dirty="0"/>
          </a:p>
          <a:p>
            <a:r>
              <a:rPr lang="en-US" sz="2400" dirty="0"/>
              <a:t>It should start with the uppercase letter.</a:t>
            </a:r>
          </a:p>
          <a:p>
            <a:r>
              <a:rPr lang="en-US" sz="2400" dirty="0"/>
              <a:t>It should be a noun such as Color, Button, System, Thread, etc.</a:t>
            </a:r>
          </a:p>
          <a:p>
            <a:r>
              <a:rPr lang="en-US" sz="2400" dirty="0"/>
              <a:t>Use appropriate words, instead of acronyms</a:t>
            </a:r>
            <a:r>
              <a:rPr lang="en-US" sz="2400" dirty="0" smtClean="0"/>
              <a:t>.</a:t>
            </a:r>
          </a:p>
          <a:p>
            <a:endParaRPr lang="en-US" sz="2400" dirty="0"/>
          </a:p>
          <a:p>
            <a:r>
              <a:rPr lang="en-US" sz="2400" b="1" dirty="0"/>
              <a:t>Method</a:t>
            </a:r>
          </a:p>
          <a:p>
            <a:r>
              <a:rPr lang="en-US" sz="2400" dirty="0"/>
              <a:t>It should start with lowercase letter.</a:t>
            </a:r>
          </a:p>
          <a:p>
            <a:r>
              <a:rPr lang="en-US" sz="2400" dirty="0"/>
              <a:t>It should be a verb such as main(), print(), </a:t>
            </a:r>
            <a:r>
              <a:rPr lang="en-US" sz="2400" dirty="0" err="1"/>
              <a:t>println</a:t>
            </a:r>
            <a:r>
              <a:rPr lang="en-US" sz="2400" dirty="0"/>
              <a:t>().</a:t>
            </a:r>
          </a:p>
          <a:p>
            <a:r>
              <a:rPr lang="en-US" sz="2400" dirty="0"/>
              <a:t>If the name contains multiple words, start it with a lowercase letter followed by an uppercase letter such as </a:t>
            </a:r>
            <a:r>
              <a:rPr lang="en-US" sz="2400" dirty="0" err="1"/>
              <a:t>actionPerformed</a:t>
            </a:r>
            <a:r>
              <a:rPr lang="en-US" sz="2400" dirty="0"/>
              <a:t>(). </a:t>
            </a:r>
          </a:p>
          <a:p>
            <a:endParaRPr lang="en-US" sz="28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27012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3753103" y="0"/>
            <a:ext cx="8433655" cy="707886"/>
          </a:xfrm>
          <a:prstGeom prst="rect">
            <a:avLst/>
          </a:prstGeom>
          <a:noFill/>
          <a:ln w="9525">
            <a:noFill/>
          </a:ln>
        </p:spPr>
        <p:txBody>
          <a:bodyPr wrap="none" anchor="t">
            <a:spAutoFit/>
          </a:bodyPr>
          <a:lstStyle>
            <a:defPPr>
              <a:defRPr lang="zh-CN"/>
            </a:defPPr>
            <a:lvl1pPr>
              <a:defRPr sz="4000" b="1">
                <a:solidFill>
                  <a:srgbClr val="262626"/>
                </a:solidFill>
                <a:latin typeface="Arial" panose="020B0604020202020204" pitchFamily="34" charset="0"/>
                <a:ea typeface="Microsoft YaHei" panose="020B0503020204020204" pitchFamily="34" charset="-122"/>
              </a:defRPr>
            </a:lvl1pPr>
          </a:lstStyle>
          <a:p>
            <a:pPr lvl="2"/>
            <a:r>
              <a:rPr lang="en-US" altLang="zh-CN" sz="4000" dirty="0">
                <a:sym typeface="+mn-ea"/>
              </a:rPr>
              <a:t> </a:t>
            </a:r>
            <a:r>
              <a:rPr lang="en-US" sz="4000" dirty="0"/>
              <a:t>Java naming rules and conventions</a:t>
            </a:r>
          </a:p>
        </p:txBody>
      </p:sp>
      <p:sp>
        <p:nvSpPr>
          <p:cNvPr id="4" name="Rectangle 3"/>
          <p:cNvSpPr/>
          <p:nvPr/>
        </p:nvSpPr>
        <p:spPr>
          <a:xfrm>
            <a:off x="611931" y="1475630"/>
            <a:ext cx="11086770" cy="4585871"/>
          </a:xfrm>
          <a:prstGeom prst="rect">
            <a:avLst/>
          </a:prstGeom>
        </p:spPr>
        <p:txBody>
          <a:bodyPr wrap="square">
            <a:spAutoFit/>
          </a:bodyPr>
          <a:lstStyle/>
          <a:p>
            <a:r>
              <a:rPr lang="en-US" sz="2400" b="1" dirty="0"/>
              <a:t>Variable</a:t>
            </a:r>
          </a:p>
          <a:p>
            <a:r>
              <a:rPr lang="en-US" sz="2400" dirty="0"/>
              <a:t>It should start with a lowercase letter such as id, name.</a:t>
            </a:r>
          </a:p>
          <a:p>
            <a:r>
              <a:rPr lang="en-US" sz="2400" dirty="0"/>
              <a:t>It should not start with the special characters like &amp; (ampersand), $ (dollar), _ (underscore).</a:t>
            </a:r>
          </a:p>
          <a:p>
            <a:r>
              <a:rPr lang="en-US" sz="2400" dirty="0"/>
              <a:t>If the name contains multiple words, start it with the lowercase letter followed by an uppercase letter such as </a:t>
            </a:r>
            <a:r>
              <a:rPr lang="en-US" sz="2400" dirty="0" err="1"/>
              <a:t>firstName</a:t>
            </a:r>
            <a:r>
              <a:rPr lang="en-US" sz="2400" dirty="0"/>
              <a:t>, </a:t>
            </a:r>
            <a:r>
              <a:rPr lang="en-US" sz="2400" dirty="0" err="1"/>
              <a:t>lastName</a:t>
            </a:r>
            <a:r>
              <a:rPr lang="en-US" sz="2400" b="1" dirty="0"/>
              <a:t>.</a:t>
            </a:r>
          </a:p>
          <a:p>
            <a:endParaRPr lang="en-US" sz="2400" dirty="0"/>
          </a:p>
          <a:p>
            <a:r>
              <a:rPr lang="en-US" sz="2400" b="1" dirty="0"/>
              <a:t>Package</a:t>
            </a:r>
          </a:p>
          <a:p>
            <a:r>
              <a:rPr lang="en-US" sz="2400" dirty="0"/>
              <a:t>It should be a lowercase letter such as java, lang.</a:t>
            </a:r>
          </a:p>
          <a:p>
            <a:r>
              <a:rPr lang="en-US" sz="2400" dirty="0"/>
              <a:t>If the name contains multiple words, it should be separated by dots (.) such as </a:t>
            </a:r>
            <a:r>
              <a:rPr lang="en-US" sz="2400" dirty="0" err="1"/>
              <a:t>java.util</a:t>
            </a:r>
            <a:r>
              <a:rPr lang="en-US" sz="2400" dirty="0"/>
              <a:t>, </a:t>
            </a:r>
            <a:r>
              <a:rPr lang="en-US" sz="2400" dirty="0" err="1"/>
              <a:t>java.lang</a:t>
            </a:r>
            <a:r>
              <a:rPr lang="en-US" sz="2400" dirty="0"/>
              <a:t>.</a:t>
            </a:r>
          </a:p>
          <a:p>
            <a:endParaRPr lang="en-US" sz="28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2" name="Rectangle 11"/>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54723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13" name="Rectangle 12"/>
          <p:cNvSpPr/>
          <p:nvPr/>
        </p:nvSpPr>
        <p:spPr>
          <a:xfrm>
            <a:off x="9225376" y="6172229"/>
            <a:ext cx="3220152" cy="646331"/>
          </a:xfrm>
          <a:prstGeom prst="rect">
            <a:avLst/>
          </a:prstGeom>
        </p:spPr>
        <p:txBody>
          <a:bodyPr wrap="square">
            <a:spAutoFit/>
          </a:bodyPr>
          <a:lstStyle/>
          <a:p>
            <a:r>
              <a:rPr lang="en-US" dirty="0">
                <a:latin typeface="Verdana" panose="020B0604030504040204" pitchFamily="34" charset="0"/>
                <a:ea typeface="Verdana" panose="020B0604030504040204" pitchFamily="34" charset="0"/>
              </a:rPr>
              <a:t>Introduction to </a:t>
            </a:r>
            <a:r>
              <a:rPr lang="en-US" dirty="0" smtClean="0">
                <a:latin typeface="Verdana" panose="020B0604030504040204" pitchFamily="34" charset="0"/>
                <a:ea typeface="Verdana" panose="020B0604030504040204" pitchFamily="34" charset="0"/>
              </a:rPr>
              <a:t>JAVA</a:t>
            </a:r>
            <a:endParaRPr lang="en-US" dirty="0">
              <a:latin typeface="Verdana" panose="020B0604030504040204" pitchFamily="34" charset="0"/>
              <a:ea typeface="Verdana" panose="020B0604030504040204" pitchFamily="34" charset="0"/>
            </a:endParaRP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610</Words>
  <Application>Microsoft Office PowerPoint</Application>
  <PresentationFormat>Widescreen</PresentationFormat>
  <Paragraphs>122</Paragraphs>
  <Slides>8</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Microsoft YaHei</vt:lpstr>
      <vt:lpstr>宋体</vt:lpstr>
      <vt:lpstr>宋体</vt:lpstr>
      <vt:lpstr>Arial</vt:lpstr>
      <vt:lpstr>Calibri</vt:lpstr>
      <vt:lpstr>Calibri Light</vt:lpstr>
      <vt:lpstr>HP Simplified</vt:lpstr>
      <vt:lpstr>Times New Roman</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168</cp:revision>
  <dcterms:created xsi:type="dcterms:W3CDTF">2016-01-14T13:25:00Z</dcterms:created>
  <dcterms:modified xsi:type="dcterms:W3CDTF">2021-11-24T02:54:36Z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