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4" r:id="rId2"/>
    <p:sldId id="261" r:id="rId3"/>
    <p:sldId id="285" r:id="rId4"/>
    <p:sldId id="260" r:id="rId5"/>
    <p:sldId id="282" r:id="rId6"/>
    <p:sldId id="283" r:id="rId7"/>
    <p:sldId id="262" r:id="rId8"/>
    <p:sldId id="265" r:id="rId9"/>
    <p:sldId id="280" r:id="rId10"/>
    <p:sldId id="279" r:id="rId11"/>
    <p:sldId id="266" r:id="rId12"/>
    <p:sldId id="263" r:id="rId13"/>
    <p:sldId id="267" r:id="rId14"/>
    <p:sldId id="268" r:id="rId15"/>
    <p:sldId id="269" r:id="rId16"/>
    <p:sldId id="281" r:id="rId17"/>
    <p:sldId id="271" r:id="rId18"/>
    <p:sldId id="277" r:id="rId19"/>
    <p:sldId id="278" r:id="rId20"/>
    <p:sldId id="272" r:id="rId21"/>
    <p:sldId id="273" r:id="rId22"/>
    <p:sldId id="256" r:id="rId23"/>
    <p:sldId id="270" r:id="rId24"/>
    <p:sldId id="259" r:id="rId25"/>
    <p:sldId id="258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5"/>
    <p:restoredTop sz="95846"/>
  </p:normalViewPr>
  <p:slideViewPr>
    <p:cSldViewPr snapToGrid="0">
      <p:cViewPr>
        <p:scale>
          <a:sx n="106" d="100"/>
          <a:sy n="106" d="100"/>
        </p:scale>
        <p:origin x="49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94395-9B67-8540-BE4F-F34596DF06BC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B2059-FA2F-5C47-8E36-F2E46F0F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/articles/s41467-020-20430-7</a:t>
            </a:r>
          </a:p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/bioinformatics/article/38/24/5383/6793849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B2059-FA2F-5C47-8E36-F2E46F0F54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/articles/nmeth.2810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B2059-FA2F-5C47-8E36-F2E46F0F54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/pdf/1706.02216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B2059-FA2F-5C47-8E36-F2E46F0F54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9266-E76E-5B29-DDAA-DC1EAA60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4C30C-DB57-0F70-1D3F-DF836B75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518E-75B6-784F-8B55-529BB31A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01CA-D4EB-B37B-195E-E3B8235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783F-0A9F-6944-2A67-90031A4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356A-3DC0-68CA-399C-9C611A23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053D-FF23-79C0-F281-D4D28F94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9FD4-535B-5DD8-30C5-4D075B6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DC2E-3D5A-41DF-1E43-26D44EB1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1C86-1958-DD5B-978C-2076C89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53D7D-B101-4883-1484-FA52D5987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5DC56-EAD9-B6F7-A703-E660545B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860C-268E-3D5B-423A-370B3C7C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8575-4A90-3FFF-BD91-79C93804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2C58-F37D-E3D6-4477-81BF89EB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9542-3FC7-9838-4F4A-8BB330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EB11-48D3-C36C-3A23-E8BCEFD6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39E2-2CCC-FF24-F6CA-98AD2BA5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38B5-66E9-35C5-D5BC-25EBF063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894A-472C-DFD3-43AC-466A12C2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E140-2356-A79A-1F8A-C2CFB6A6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5B82B-9FA9-5A89-C18E-185A4C4FC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2467-4999-F177-8BE6-2F55972C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EE9A-E1E3-281B-D3BD-FC392BE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47DD-1CC6-049F-AB51-C84C684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055C-DFCF-89E3-940D-8CA10961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3724-A6DF-BDF4-3ADE-AAB298D91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0EFA-C448-2D1C-325A-1BEC19148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BEF33-EFBA-360F-F07D-D713247C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6A69D-54CD-826D-F28E-F942A17B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45D3A-50C5-1CAE-DFE6-D3DD3E12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FB94-2E7F-0144-39FC-2289DD19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B5B9-19CA-C071-FB66-D4FAF11A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C9E85-96F8-DA3E-52A6-163C2619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E3D9-1F8E-0F61-8BE5-B01AEE65D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18B66-2356-DE5E-D6E1-A9D462B79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7BB20-2DFB-0FDD-B79B-82D481A0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A32B2-8692-0213-5ABB-C7839786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358F-D8BD-BDC9-5B35-FE0DAD54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61E2-0487-F04D-13DF-67449766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90B2E-5E64-FA04-1751-267116A0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C55E4-A4E3-8E75-5566-2366863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FDA4B-E2C2-7A46-E6B3-16CDA7C3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B6269-5658-8971-6443-AFE05B5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EC5DE-BAB7-0CF6-F00A-5795B981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7B888-59C4-71E5-3E06-687B47E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177A-CCBF-96F3-622E-6725A5C2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F5CB-7749-164F-9737-71485877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2750B-D7CD-CEAB-CB65-667DCB2F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DCB0B-2F3A-15B7-9BDA-DCD097E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DE7C3-CAA1-8465-BA18-A9D04B87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F1990-E07E-E24D-9B97-23F88394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E56-CDAD-E059-13AC-0019B2E5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788BE-ECCD-21B7-DE0F-03255085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A0608-8DC2-0FE6-799C-CCA2A09D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4C697-03F6-79EC-83C4-00C2F40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AD21-AE14-C928-FA55-B03D211E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1E-A585-E3A7-CA1A-805108C7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CA533-3CC8-BBC7-9B79-276DB9E5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E20F-1CEB-3474-4A44-66748DD4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AB6B-CAA5-9651-4883-73399EE6F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AA8D2-AD74-5045-9FAD-65CF4DF6581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A66A-121B-72D3-DC9E-B068C8901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C92C-59A3-512D-31AC-771DE2F30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EE6A2-2C1A-2D43-B05A-C1880A26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.emf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4.emf"/><Relationship Id="rId26" Type="http://schemas.openxmlformats.org/officeDocument/2006/relationships/image" Target="../media/image72.png"/><Relationship Id="rId3" Type="http://schemas.openxmlformats.org/officeDocument/2006/relationships/image" Target="../media/image54.emf"/><Relationship Id="rId21" Type="http://schemas.openxmlformats.org/officeDocument/2006/relationships/image" Target="../media/image67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9.emf"/><Relationship Id="rId25" Type="http://schemas.openxmlformats.org/officeDocument/2006/relationships/image" Target="../media/image71.png"/><Relationship Id="rId2" Type="http://schemas.openxmlformats.org/officeDocument/2006/relationships/image" Target="../media/image10.emf"/><Relationship Id="rId16" Type="http://schemas.openxmlformats.org/officeDocument/2006/relationships/image" Target="../media/image53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24" Type="http://schemas.openxmlformats.org/officeDocument/2006/relationships/image" Target="../media/image70.png"/><Relationship Id="rId5" Type="http://schemas.openxmlformats.org/officeDocument/2006/relationships/image" Target="../media/image52.emf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10" Type="http://schemas.openxmlformats.org/officeDocument/2006/relationships/image" Target="../media/image58.png"/><Relationship Id="rId19" Type="http://schemas.openxmlformats.org/officeDocument/2006/relationships/image" Target="../media/image65.emf"/><Relationship Id="rId4" Type="http://schemas.openxmlformats.org/officeDocument/2006/relationships/image" Target="../media/image3.emf"/><Relationship Id="rId9" Type="http://schemas.openxmlformats.org/officeDocument/2006/relationships/image" Target="../media/image20.png"/><Relationship Id="rId14" Type="http://schemas.openxmlformats.org/officeDocument/2006/relationships/image" Target="../media/image62.png"/><Relationship Id="rId22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emf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emf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B6DC-496E-C63B-FCCA-B9DB7AAF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5" y="232778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8C879-B391-25D2-A364-FCBA99D5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63" y="1130968"/>
            <a:ext cx="9767562" cy="549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73C5-4110-E749-D06F-4A436AF5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1"/>
            <a:ext cx="105156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Possible Approach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Train and Test on ETHZ MM dataset treatment line 0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Train and Test on ETHZ MM dataset, treatment line 0, validation with another MM cohort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Train and Test on ETHZ MM dataset treatment line 0, validation on treatment line 1,2,3 datasets</a:t>
            </a:r>
          </a:p>
        </p:txBody>
      </p:sp>
    </p:spTree>
    <p:extLst>
      <p:ext uri="{BB962C8B-B14F-4D97-AF65-F5344CB8AC3E}">
        <p14:creationId xmlns:p14="http://schemas.microsoft.com/office/powerpoint/2010/main" val="31695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58A-DFE3-43D2-C276-56DB3377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" y="26448"/>
            <a:ext cx="10515600" cy="1325563"/>
          </a:xfrm>
        </p:spPr>
        <p:txBody>
          <a:bodyPr/>
          <a:lstStyle/>
          <a:p>
            <a:r>
              <a:rPr lang="en-US" dirty="0"/>
              <a:t>2. Joint-SVD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684F10-8F9E-BFE3-55CE-A8FB1E6ED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6123" y="2940916"/>
            <a:ext cx="1464545" cy="147126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53EF06-DF18-32C1-9254-5E8EC138483F}"/>
              </a:ext>
            </a:extLst>
          </p:cNvPr>
          <p:cNvGrpSpPr/>
          <p:nvPr/>
        </p:nvGrpSpPr>
        <p:grpSpPr>
          <a:xfrm>
            <a:off x="1279242" y="2863277"/>
            <a:ext cx="395621" cy="1548902"/>
            <a:chOff x="411215" y="1132107"/>
            <a:chExt cx="395621" cy="15489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D31BCF6-E6D3-B157-91DA-BB4EDC7167D0}"/>
                    </a:ext>
                  </a:extLst>
                </p:cNvPr>
                <p:cNvSpPr txBox="1"/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D31BCF6-E6D3-B157-91DA-BB4EDC716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38D2D8-D461-D514-5648-8F7C96FB007D}"/>
                    </a:ext>
                  </a:extLst>
                </p:cNvPr>
                <p:cNvSpPr txBox="1"/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38D2D8-D461-D514-5648-8F7C96FB0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07E5C0-F22D-2F80-DA33-D8FC57D01326}"/>
                    </a:ext>
                  </a:extLst>
                </p:cNvPr>
                <p:cNvSpPr txBox="1"/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07E5C0-F22D-2F80-DA33-D8FC57D01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D4500ED-A70F-7F55-386B-FA4D513EB4E3}"/>
                    </a:ext>
                  </a:extLst>
                </p:cNvPr>
                <p:cNvSpPr txBox="1"/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D4500ED-A70F-7F55-386B-FA4D513EB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0000" r="-4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B68451D-6325-F2F0-E8B5-03B0B7BCA354}"/>
                    </a:ext>
                  </a:extLst>
                </p:cNvPr>
                <p:cNvSpPr txBox="1"/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B68451D-6325-F2F0-E8B5-03B0B7BCA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1352DB2-ECA1-F7F8-71C0-7FF4C47DEE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93645" y="2733877"/>
            <a:ext cx="1464545" cy="1471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6444CC-A23E-93FB-CF41-175B7AB97F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1167" y="2526838"/>
            <a:ext cx="1464545" cy="147126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9AAE8D-AB89-D881-DEBA-0CB012C49223}"/>
              </a:ext>
            </a:extLst>
          </p:cNvPr>
          <p:cNvCxnSpPr>
            <a:cxnSpLocks/>
          </p:cNvCxnSpPr>
          <p:nvPr/>
        </p:nvCxnSpPr>
        <p:spPr>
          <a:xfrm>
            <a:off x="3902690" y="3173362"/>
            <a:ext cx="7480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4FA560-C77B-594E-D017-A84AC0E5CCED}"/>
              </a:ext>
            </a:extLst>
          </p:cNvPr>
          <p:cNvCxnSpPr>
            <a:cxnSpLocks/>
          </p:cNvCxnSpPr>
          <p:nvPr/>
        </p:nvCxnSpPr>
        <p:spPr>
          <a:xfrm flipV="1">
            <a:off x="3056710" y="4086869"/>
            <a:ext cx="371415" cy="367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37AB7C-2D0B-9DE5-C7AF-F9211DBD8F6C}"/>
              </a:ext>
            </a:extLst>
          </p:cNvPr>
          <p:cNvSpPr txBox="1"/>
          <p:nvPr/>
        </p:nvSpPr>
        <p:spPr>
          <a:xfrm>
            <a:off x="3184103" y="43251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6EFE33-6FDF-3FCC-6562-1F67116CB1BC}"/>
              </a:ext>
            </a:extLst>
          </p:cNvPr>
          <p:cNvSpPr txBox="1"/>
          <p:nvPr/>
        </p:nvSpPr>
        <p:spPr>
          <a:xfrm>
            <a:off x="829636" y="2373495"/>
            <a:ext cx="9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FAB9EE-CBFA-6AE8-6AE6-C73A19503AD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 rot="5400000">
            <a:off x="7113711" y="2529985"/>
            <a:ext cx="1464545" cy="147126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268E528-9D48-38A5-97A4-AC126432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020156" y="2533344"/>
            <a:ext cx="1464545" cy="147126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E41D487-934E-4371-E3C0-B51452838ACC}"/>
              </a:ext>
            </a:extLst>
          </p:cNvPr>
          <p:cNvSpPr txBox="1"/>
          <p:nvPr/>
        </p:nvSpPr>
        <p:spPr>
          <a:xfrm>
            <a:off x="9528059" y="212070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Modality embeddings</a:t>
            </a:r>
          </a:p>
        </p:txBody>
      </p: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0AFA3EF0-A639-BF23-01BF-ECF12BF29981}"/>
              </a:ext>
            </a:extLst>
          </p:cNvPr>
          <p:cNvCxnSpPr>
            <a:cxnSpLocks/>
          </p:cNvCxnSpPr>
          <p:nvPr/>
        </p:nvCxnSpPr>
        <p:spPr>
          <a:xfrm>
            <a:off x="10748298" y="2543107"/>
            <a:ext cx="0" cy="135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2F27C6DC-3DE0-21DA-48D9-7E0349790AA3}"/>
              </a:ext>
            </a:extLst>
          </p:cNvPr>
          <p:cNvSpPr/>
          <p:nvPr/>
        </p:nvSpPr>
        <p:spPr>
          <a:xfrm rot="16200000">
            <a:off x="9328840" y="2224661"/>
            <a:ext cx="844434" cy="1461799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142D6380-6E23-EEB8-7C8A-1C6AFF11BF22}"/>
              </a:ext>
            </a:extLst>
          </p:cNvPr>
          <p:cNvSpPr/>
          <p:nvPr/>
        </p:nvSpPr>
        <p:spPr>
          <a:xfrm rot="16200000">
            <a:off x="7109120" y="2534578"/>
            <a:ext cx="844434" cy="841965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F5367850-829E-C79D-4B79-27EEC57205BA}"/>
                  </a:ext>
                </a:extLst>
              </p:cNvPr>
              <p:cNvSpPr txBox="1"/>
              <p:nvPr/>
            </p:nvSpPr>
            <p:spPr>
              <a:xfrm>
                <a:off x="7316791" y="2141611"/>
                <a:ext cx="400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F5367850-829E-C79D-4B79-27EEC5720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1" y="2141611"/>
                <a:ext cx="4000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7FDD088B-CE2B-1BB1-DC54-9910D39568F7}"/>
                  </a:ext>
                </a:extLst>
              </p:cNvPr>
              <p:cNvSpPr txBox="1"/>
              <p:nvPr/>
            </p:nvSpPr>
            <p:spPr>
              <a:xfrm>
                <a:off x="6805071" y="2789941"/>
                <a:ext cx="400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7FDD088B-CE2B-1BB1-DC54-9910D395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71" y="2789941"/>
                <a:ext cx="400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CD0C11D9-E4B7-45B3-BBDA-25DF867D2D4F}"/>
              </a:ext>
            </a:extLst>
          </p:cNvPr>
          <p:cNvGrpSpPr/>
          <p:nvPr/>
        </p:nvGrpSpPr>
        <p:grpSpPr>
          <a:xfrm>
            <a:off x="5202806" y="2175168"/>
            <a:ext cx="2167388" cy="2507664"/>
            <a:chOff x="3536271" y="1058041"/>
            <a:chExt cx="2167388" cy="250766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F168A0A-7EE6-E872-E084-120D6BB5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 rot="5400000">
              <a:off x="3645048" y="1437675"/>
              <a:ext cx="1464545" cy="147126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8042208-BE90-A24A-5402-449222A8720B}"/>
                </a:ext>
              </a:extLst>
            </p:cNvPr>
            <p:cNvSpPr txBox="1"/>
            <p:nvPr/>
          </p:nvSpPr>
          <p:spPr>
            <a:xfrm>
              <a:off x="3536271" y="3196373"/>
              <a:ext cx="216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Patient embeddings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1AF10E9-4F05-83E8-97AE-4ABB68D4CE3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151" y="3086066"/>
              <a:ext cx="748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71" name="Rectangle 7170">
              <a:extLst>
                <a:ext uri="{FF2B5EF4-FFF2-40B4-BE49-F238E27FC236}">
                  <a16:creationId xmlns:a16="http://schemas.microsoft.com/office/drawing/2014/main" id="{8669A9DE-9E7E-DCFA-2E08-173D6AE92AA6}"/>
                </a:ext>
              </a:extLst>
            </p:cNvPr>
            <p:cNvSpPr/>
            <p:nvPr/>
          </p:nvSpPr>
          <p:spPr>
            <a:xfrm>
              <a:off x="3651151" y="1462474"/>
              <a:ext cx="829045" cy="1456766"/>
            </a:xfrm>
            <a:prstGeom prst="rect">
              <a:avLst/>
            </a:prstGeom>
            <a:solidFill>
              <a:srgbClr val="7F7F7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6" name="TextBox 7175">
                  <a:extLst>
                    <a:ext uri="{FF2B5EF4-FFF2-40B4-BE49-F238E27FC236}">
                      <a16:creationId xmlns:a16="http://schemas.microsoft.com/office/drawing/2014/main" id="{C8911248-D060-18B0-F785-22039F4AEB36}"/>
                    </a:ext>
                  </a:extLst>
                </p:cNvPr>
                <p:cNvSpPr txBox="1"/>
                <p:nvPr/>
              </p:nvSpPr>
              <p:spPr>
                <a:xfrm>
                  <a:off x="3852858" y="1058041"/>
                  <a:ext cx="400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76" name="TextBox 7175">
                  <a:extLst>
                    <a:ext uri="{FF2B5EF4-FFF2-40B4-BE49-F238E27FC236}">
                      <a16:creationId xmlns:a16="http://schemas.microsoft.com/office/drawing/2014/main" id="{C8911248-D060-18B0-F785-22039F4AE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58" y="1058041"/>
                  <a:ext cx="40004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A314A3BE-EB23-7917-5FA2-66A800863D31}"/>
                  </a:ext>
                </a:extLst>
              </p:cNvPr>
              <p:cNvSpPr txBox="1"/>
              <p:nvPr/>
            </p:nvSpPr>
            <p:spPr>
              <a:xfrm>
                <a:off x="8701872" y="2726669"/>
                <a:ext cx="400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A314A3BE-EB23-7917-5FA2-66A80086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72" y="2726669"/>
                <a:ext cx="40004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B072D14E-AE62-A1D8-F536-27712DFDA608}"/>
              </a:ext>
            </a:extLst>
          </p:cNvPr>
          <p:cNvGrpSpPr/>
          <p:nvPr/>
        </p:nvGrpSpPr>
        <p:grpSpPr>
          <a:xfrm>
            <a:off x="4914891" y="2579601"/>
            <a:ext cx="395621" cy="1548902"/>
            <a:chOff x="411215" y="1132107"/>
            <a:chExt cx="395621" cy="15489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1" name="TextBox 7180">
                  <a:extLst>
                    <a:ext uri="{FF2B5EF4-FFF2-40B4-BE49-F238E27FC236}">
                      <a16:creationId xmlns:a16="http://schemas.microsoft.com/office/drawing/2014/main" id="{ACF2A7C4-DEE7-1B1B-0D97-08ECBE545D77}"/>
                    </a:ext>
                  </a:extLst>
                </p:cNvPr>
                <p:cNvSpPr txBox="1"/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181" name="TextBox 7180">
                  <a:extLst>
                    <a:ext uri="{FF2B5EF4-FFF2-40B4-BE49-F238E27FC236}">
                      <a16:creationId xmlns:a16="http://schemas.microsoft.com/office/drawing/2014/main" id="{ACF2A7C4-DEE7-1B1B-0D97-08ECBE545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2" name="TextBox 7181">
                  <a:extLst>
                    <a:ext uri="{FF2B5EF4-FFF2-40B4-BE49-F238E27FC236}">
                      <a16:creationId xmlns:a16="http://schemas.microsoft.com/office/drawing/2014/main" id="{D4D439B6-C75B-BC79-B682-C03176DD90A1}"/>
                    </a:ext>
                  </a:extLst>
                </p:cNvPr>
                <p:cNvSpPr txBox="1"/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182" name="TextBox 7181">
                  <a:extLst>
                    <a:ext uri="{FF2B5EF4-FFF2-40B4-BE49-F238E27FC236}">
                      <a16:creationId xmlns:a16="http://schemas.microsoft.com/office/drawing/2014/main" id="{D4D439B6-C75B-BC79-B682-C03176DD9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3" name="TextBox 7182">
                  <a:extLst>
                    <a:ext uri="{FF2B5EF4-FFF2-40B4-BE49-F238E27FC236}">
                      <a16:creationId xmlns:a16="http://schemas.microsoft.com/office/drawing/2014/main" id="{D99D3B47-89C0-A727-D108-241137DFE931}"/>
                    </a:ext>
                  </a:extLst>
                </p:cNvPr>
                <p:cNvSpPr txBox="1"/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183" name="TextBox 7182">
                  <a:extLst>
                    <a:ext uri="{FF2B5EF4-FFF2-40B4-BE49-F238E27FC236}">
                      <a16:creationId xmlns:a16="http://schemas.microsoft.com/office/drawing/2014/main" id="{D99D3B47-89C0-A727-D108-241137DFE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4" name="TextBox 7183">
                  <a:extLst>
                    <a:ext uri="{FF2B5EF4-FFF2-40B4-BE49-F238E27FC236}">
                      <a16:creationId xmlns:a16="http://schemas.microsoft.com/office/drawing/2014/main" id="{F383D8A7-C4C5-E847-D9B8-13341AC35412}"/>
                    </a:ext>
                  </a:extLst>
                </p:cNvPr>
                <p:cNvSpPr txBox="1"/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84" name="TextBox 7183">
                  <a:extLst>
                    <a:ext uri="{FF2B5EF4-FFF2-40B4-BE49-F238E27FC236}">
                      <a16:creationId xmlns:a16="http://schemas.microsoft.com/office/drawing/2014/main" id="{F383D8A7-C4C5-E847-D9B8-13341AC3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7273" r="-27273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85" name="TextBox 7184">
                  <a:extLst>
                    <a:ext uri="{FF2B5EF4-FFF2-40B4-BE49-F238E27FC236}">
                      <a16:creationId xmlns:a16="http://schemas.microsoft.com/office/drawing/2014/main" id="{87276E36-C8F7-750E-5462-79934C05F3B2}"/>
                    </a:ext>
                  </a:extLst>
                </p:cNvPr>
                <p:cNvSpPr txBox="1"/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185" name="TextBox 7184">
                  <a:extLst>
                    <a:ext uri="{FF2B5EF4-FFF2-40B4-BE49-F238E27FC236}">
                      <a16:creationId xmlns:a16="http://schemas.microsoft.com/office/drawing/2014/main" id="{87276E36-C8F7-750E-5462-79934C05F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87" name="TextBox 7186">
            <a:extLst>
              <a:ext uri="{FF2B5EF4-FFF2-40B4-BE49-F238E27FC236}">
                <a16:creationId xmlns:a16="http://schemas.microsoft.com/office/drawing/2014/main" id="{E01114CC-1068-93BF-BCBE-A417F40EC36C}"/>
              </a:ext>
            </a:extLst>
          </p:cNvPr>
          <p:cNvSpPr txBox="1"/>
          <p:nvPr/>
        </p:nvSpPr>
        <p:spPr>
          <a:xfrm>
            <a:off x="146690" y="6144223"/>
            <a:ext cx="7570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/articles/s41467-020-20430-7</a:t>
            </a:r>
          </a:p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/bioinformatics/article/38/24/5383/6793849</a:t>
            </a:r>
          </a:p>
        </p:txBody>
      </p:sp>
    </p:spTree>
    <p:extLst>
      <p:ext uri="{BB962C8B-B14F-4D97-AF65-F5344CB8AC3E}">
        <p14:creationId xmlns:p14="http://schemas.microsoft.com/office/powerpoint/2010/main" val="15546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6428-A530-9AB5-0D95-0074FFBF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22631"/>
            <a:ext cx="10515600" cy="1325563"/>
          </a:xfrm>
        </p:spPr>
        <p:txBody>
          <a:bodyPr/>
          <a:lstStyle/>
          <a:p>
            <a:r>
              <a:rPr lang="en-US" dirty="0"/>
              <a:t>3. Biological Interpretation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E5DFED7-BACF-C39F-7B2D-B38EC94EFBE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6484" y="3181044"/>
            <a:ext cx="1464545" cy="14712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B04615-A132-9B53-0101-4854829E51A5}"/>
              </a:ext>
            </a:extLst>
          </p:cNvPr>
          <p:cNvSpPr txBox="1"/>
          <p:nvPr/>
        </p:nvSpPr>
        <p:spPr>
          <a:xfrm>
            <a:off x="1664387" y="276840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Modality embeddings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AC5862-8A64-BB0D-8B1E-520B4F55FAEB}"/>
              </a:ext>
            </a:extLst>
          </p:cNvPr>
          <p:cNvCxnSpPr>
            <a:cxnSpLocks/>
          </p:cNvCxnSpPr>
          <p:nvPr/>
        </p:nvCxnSpPr>
        <p:spPr>
          <a:xfrm>
            <a:off x="2884626" y="3190807"/>
            <a:ext cx="0" cy="135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1308-297F-FE9A-6268-22D3C43C4F88}"/>
              </a:ext>
            </a:extLst>
          </p:cNvPr>
          <p:cNvSpPr/>
          <p:nvPr/>
        </p:nvSpPr>
        <p:spPr>
          <a:xfrm rot="16200000">
            <a:off x="1465168" y="2872361"/>
            <a:ext cx="844434" cy="1461799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E504F3-A0C5-0AC4-1A9A-B81B43AFCA63}"/>
                  </a:ext>
                </a:extLst>
              </p:cNvPr>
              <p:cNvSpPr txBox="1"/>
              <p:nvPr/>
            </p:nvSpPr>
            <p:spPr>
              <a:xfrm>
                <a:off x="838200" y="3374369"/>
                <a:ext cx="400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E504F3-A0C5-0AC4-1A9A-B81B43AF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74369"/>
                <a:ext cx="400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Bent Arrow 44">
            <a:extLst>
              <a:ext uri="{FF2B5EF4-FFF2-40B4-BE49-F238E27FC236}">
                <a16:creationId xmlns:a16="http://schemas.microsoft.com/office/drawing/2014/main" id="{6973AD39-6883-C485-614A-F19E08869788}"/>
              </a:ext>
            </a:extLst>
          </p:cNvPr>
          <p:cNvSpPr/>
          <p:nvPr/>
        </p:nvSpPr>
        <p:spPr>
          <a:xfrm rot="1183105">
            <a:off x="4205516" y="2024834"/>
            <a:ext cx="697723" cy="758181"/>
          </a:xfrm>
          <a:prstGeom prst="bentArrow">
            <a:avLst>
              <a:gd name="adj1" fmla="val 0"/>
              <a:gd name="adj2" fmla="val 12605"/>
              <a:gd name="adj3" fmla="val 15464"/>
              <a:gd name="adj4" fmla="val 8739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567410C7-B2D6-CCF2-E064-89D56FFF1789}"/>
              </a:ext>
            </a:extLst>
          </p:cNvPr>
          <p:cNvSpPr/>
          <p:nvPr/>
        </p:nvSpPr>
        <p:spPr>
          <a:xfrm rot="20361603" flipV="1">
            <a:off x="4358154" y="4645664"/>
            <a:ext cx="697723" cy="735337"/>
          </a:xfrm>
          <a:prstGeom prst="bentArrow">
            <a:avLst>
              <a:gd name="adj1" fmla="val 0"/>
              <a:gd name="adj2" fmla="val 12605"/>
              <a:gd name="adj3" fmla="val 15464"/>
              <a:gd name="adj4" fmla="val 8739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45F92E-767F-83A3-7FDD-D93B0BDDCE3A}"/>
              </a:ext>
            </a:extLst>
          </p:cNvPr>
          <p:cNvSpPr txBox="1"/>
          <p:nvPr/>
        </p:nvSpPr>
        <p:spPr>
          <a:xfrm>
            <a:off x="5058657" y="1945286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Biomarkers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D8E2F-C2DB-1246-2FEA-2EFAA6F1AF84}"/>
              </a:ext>
            </a:extLst>
          </p:cNvPr>
          <p:cNvSpPr txBox="1"/>
          <p:nvPr/>
        </p:nvSpPr>
        <p:spPr>
          <a:xfrm>
            <a:off x="5163086" y="6217246"/>
            <a:ext cx="355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Pathway and Biological processes</a:t>
            </a:r>
          </a:p>
        </p:txBody>
      </p:sp>
      <p:pic>
        <p:nvPicPr>
          <p:cNvPr id="4102" name="Picture 6" descr="ggplot2 - Rich Factor bubble plot for RNA seq data - Stack Overflow">
            <a:extLst>
              <a:ext uri="{FF2B5EF4-FFF2-40B4-BE49-F238E27FC236}">
                <a16:creationId xmlns:a16="http://schemas.microsoft.com/office/drawing/2014/main" id="{8AA29481-84AE-2C70-461D-92F2B1928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8"/>
          <a:stretch/>
        </p:blipFill>
        <p:spPr bwMode="auto">
          <a:xfrm>
            <a:off x="5221184" y="4459322"/>
            <a:ext cx="3183215" cy="14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ystems biomarkers based on immune cells quantification (A) Heatmap... |  Download Scientific Diagram">
            <a:extLst>
              <a:ext uri="{FF2B5EF4-FFF2-40B4-BE49-F238E27FC236}">
                <a16:creationId xmlns:a16="http://schemas.microsoft.com/office/drawing/2014/main" id="{3BAAC164-99DC-AEFA-1841-9F69C9B34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23333" r="48470"/>
          <a:stretch/>
        </p:blipFill>
        <p:spPr bwMode="auto">
          <a:xfrm>
            <a:off x="5058657" y="2386164"/>
            <a:ext cx="2543022" cy="16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B05429-A534-0B1A-F893-809794CF3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36" r="-1"/>
          <a:stretch/>
        </p:blipFill>
        <p:spPr>
          <a:xfrm>
            <a:off x="7601679" y="2151503"/>
            <a:ext cx="1711076" cy="17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DE80-2B54-5522-C9A5-2B85C9D0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Similarity Network Fusion</a:t>
            </a:r>
          </a:p>
        </p:txBody>
      </p:sp>
      <p:pic>
        <p:nvPicPr>
          <p:cNvPr id="8194" name="Picture 2" descr="Similarity network fusion for aggregating data types on a genomic scale |  Nature Methods">
            <a:extLst>
              <a:ext uri="{FF2B5EF4-FFF2-40B4-BE49-F238E27FC236}">
                <a16:creationId xmlns:a16="http://schemas.microsoft.com/office/drawing/2014/main" id="{A790E94E-DB7A-FB2F-CF89-6C3F4694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438248"/>
            <a:ext cx="9194800" cy="31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E870ED-2636-CC2D-ECA8-1220C8395F79}"/>
              </a:ext>
            </a:extLst>
          </p:cNvPr>
          <p:cNvSpPr txBox="1"/>
          <p:nvPr/>
        </p:nvSpPr>
        <p:spPr>
          <a:xfrm>
            <a:off x="203199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/articles/nmeth.2810</a:t>
            </a:r>
          </a:p>
        </p:txBody>
      </p:sp>
    </p:spTree>
    <p:extLst>
      <p:ext uri="{BB962C8B-B14F-4D97-AF65-F5344CB8AC3E}">
        <p14:creationId xmlns:p14="http://schemas.microsoft.com/office/powerpoint/2010/main" val="97033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93A5-0FA4-AD18-9201-703A809D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 GraphSAGE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DB4CB0-1ABC-15DF-C3F0-32A7F85FFC7E}"/>
              </a:ext>
            </a:extLst>
          </p:cNvPr>
          <p:cNvSpPr txBox="1"/>
          <p:nvPr/>
        </p:nvSpPr>
        <p:spPr>
          <a:xfrm>
            <a:off x="249333" y="63577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/pdf/1706.02216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A89274-4FC4-858C-3764-02EE1A3E0BC3}"/>
              </a:ext>
            </a:extLst>
          </p:cNvPr>
          <p:cNvSpPr txBox="1"/>
          <p:nvPr/>
        </p:nvSpPr>
        <p:spPr>
          <a:xfrm>
            <a:off x="1629525" y="4983091"/>
            <a:ext cx="730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2000" dirty="0"/>
              <a:t>Sample Neighborhood</a:t>
            </a:r>
          </a:p>
          <a:p>
            <a:pPr marL="228600" indent="-228600">
              <a:buAutoNum type="alphaUcPeriod"/>
            </a:pPr>
            <a:r>
              <a:rPr lang="en-US" sz="2000" dirty="0"/>
              <a:t>Aggregate feature information from neighbors</a:t>
            </a:r>
          </a:p>
          <a:p>
            <a:pPr marL="228600" indent="-228600">
              <a:buAutoNum type="alphaUcPeriod"/>
            </a:pPr>
            <a:r>
              <a:rPr lang="en-US" sz="2000" dirty="0"/>
              <a:t>Predict graph context and label using aggregated information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F5D715-311B-4543-426D-E7ED3099ECBD}"/>
              </a:ext>
            </a:extLst>
          </p:cNvPr>
          <p:cNvGrpSpPr/>
          <p:nvPr/>
        </p:nvGrpSpPr>
        <p:grpSpPr>
          <a:xfrm>
            <a:off x="1993900" y="1928784"/>
            <a:ext cx="6286499" cy="2624775"/>
            <a:chOff x="5392908" y="2431672"/>
            <a:chExt cx="3239243" cy="13576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2494C5-CB5C-D2A8-D610-B22BEB02E44A}"/>
                </a:ext>
              </a:extLst>
            </p:cNvPr>
            <p:cNvGrpSpPr/>
            <p:nvPr/>
          </p:nvGrpSpPr>
          <p:grpSpPr>
            <a:xfrm>
              <a:off x="5392908" y="2529683"/>
              <a:ext cx="1076936" cy="1131731"/>
              <a:chOff x="5481193" y="2018842"/>
              <a:chExt cx="1076936" cy="1131731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995BD2F6-0BAF-9C24-7C36-412A59EF3B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r="20925"/>
              <a:stretch/>
            </p:blipFill>
            <p:spPr>
              <a:xfrm>
                <a:off x="5481193" y="2018842"/>
                <a:ext cx="1076936" cy="1131731"/>
              </a:xfrm>
              <a:prstGeom prst="rect">
                <a:avLst/>
              </a:prstGeom>
            </p:spPr>
          </p:pic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96C3F64-89E0-26D2-8AE5-F29DA424A845}"/>
                  </a:ext>
                </a:extLst>
              </p:cNvPr>
              <p:cNvSpPr/>
              <p:nvPr/>
            </p:nvSpPr>
            <p:spPr>
              <a:xfrm>
                <a:off x="5725220" y="2313450"/>
                <a:ext cx="547424" cy="548640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8890981-6428-1A00-9465-537FD6FE815F}"/>
                  </a:ext>
                </a:extLst>
              </p:cNvPr>
              <p:cNvSpPr/>
              <p:nvPr/>
            </p:nvSpPr>
            <p:spPr>
              <a:xfrm>
                <a:off x="5539054" y="2126614"/>
                <a:ext cx="923544" cy="919306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E49D885-E15F-2B28-0F3A-4114F02C5F72}"/>
                  </a:ext>
                </a:extLst>
              </p:cNvPr>
              <p:cNvSpPr/>
              <p:nvPr/>
            </p:nvSpPr>
            <p:spPr>
              <a:xfrm>
                <a:off x="5934009" y="2543075"/>
                <a:ext cx="121598" cy="1150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418783-3890-0291-F22A-AB88804325AA}"/>
                </a:ext>
              </a:extLst>
            </p:cNvPr>
            <p:cNvGrpSpPr/>
            <p:nvPr/>
          </p:nvGrpSpPr>
          <p:grpSpPr>
            <a:xfrm>
              <a:off x="7555215" y="2511755"/>
              <a:ext cx="1076936" cy="1131731"/>
              <a:chOff x="5481193" y="2018842"/>
              <a:chExt cx="1076936" cy="1131731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B753E21-D720-A182-9E4B-D05C27CD62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r="20925"/>
              <a:stretch/>
            </p:blipFill>
            <p:spPr>
              <a:xfrm>
                <a:off x="5481193" y="2018842"/>
                <a:ext cx="1076936" cy="1131731"/>
              </a:xfrm>
              <a:prstGeom prst="rect">
                <a:avLst/>
              </a:prstGeom>
            </p:spPr>
          </p:pic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5335EFD-D6B0-4C5F-A0A3-1605FEB95DF2}"/>
                  </a:ext>
                </a:extLst>
              </p:cNvPr>
              <p:cNvSpPr/>
              <p:nvPr/>
            </p:nvSpPr>
            <p:spPr>
              <a:xfrm>
                <a:off x="5934009" y="2543075"/>
                <a:ext cx="121598" cy="1150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E494DB7-5B70-47DD-66EC-720B878B2B38}"/>
                </a:ext>
              </a:extLst>
            </p:cNvPr>
            <p:cNvGrpSpPr/>
            <p:nvPr/>
          </p:nvGrpSpPr>
          <p:grpSpPr>
            <a:xfrm>
              <a:off x="6500740" y="2486013"/>
              <a:ext cx="1076936" cy="1131731"/>
              <a:chOff x="6605461" y="1959525"/>
              <a:chExt cx="1076936" cy="1131731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DF6CA58-2004-7551-F83F-013B62CB52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r="20925"/>
              <a:stretch/>
            </p:blipFill>
            <p:spPr>
              <a:xfrm>
                <a:off x="6605461" y="1959525"/>
                <a:ext cx="1076936" cy="1131731"/>
              </a:xfrm>
              <a:prstGeom prst="rect">
                <a:avLst/>
              </a:prstGeom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386A44D-9B0E-F8C7-C8AD-C37295E0361C}"/>
                  </a:ext>
                </a:extLst>
              </p:cNvPr>
              <p:cNvSpPr/>
              <p:nvPr/>
            </p:nvSpPr>
            <p:spPr>
              <a:xfrm>
                <a:off x="7058277" y="2483758"/>
                <a:ext cx="121598" cy="1150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ight Arrow 73">
                <a:extLst>
                  <a:ext uri="{FF2B5EF4-FFF2-40B4-BE49-F238E27FC236}">
                    <a16:creationId xmlns:a16="http://schemas.microsoft.com/office/drawing/2014/main" id="{A758E86F-5CFD-51D7-5D88-02F3127D0607}"/>
                  </a:ext>
                </a:extLst>
              </p:cNvPr>
              <p:cNvSpPr/>
              <p:nvPr/>
            </p:nvSpPr>
            <p:spPr>
              <a:xfrm rot="445464">
                <a:off x="6949851" y="2489570"/>
                <a:ext cx="91440" cy="58021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ight Arrow 74">
                <a:extLst>
                  <a:ext uri="{FF2B5EF4-FFF2-40B4-BE49-F238E27FC236}">
                    <a16:creationId xmlns:a16="http://schemas.microsoft.com/office/drawing/2014/main" id="{87262FD4-0E9F-CF39-AD54-DE5E032EA9DF}"/>
                  </a:ext>
                </a:extLst>
              </p:cNvPr>
              <p:cNvSpPr/>
              <p:nvPr/>
            </p:nvSpPr>
            <p:spPr>
              <a:xfrm rot="18487347">
                <a:off x="6959722" y="2633268"/>
                <a:ext cx="167363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BF11183F-D20C-40A3-A8D0-3BD4044D54EC}"/>
                  </a:ext>
                </a:extLst>
              </p:cNvPr>
              <p:cNvSpPr/>
              <p:nvPr/>
            </p:nvSpPr>
            <p:spPr>
              <a:xfrm rot="3381255">
                <a:off x="6906430" y="2360000"/>
                <a:ext cx="220315" cy="54766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88B6334-DED2-8446-B4AB-7D70614C7A30}"/>
                  </a:ext>
                </a:extLst>
              </p:cNvPr>
              <p:cNvSpPr/>
              <p:nvPr/>
            </p:nvSpPr>
            <p:spPr>
              <a:xfrm>
                <a:off x="6906850" y="2719604"/>
                <a:ext cx="121598" cy="1150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527EEB-36DD-DB12-83E4-DAE8188E287D}"/>
                  </a:ext>
                </a:extLst>
              </p:cNvPr>
              <p:cNvSpPr/>
              <p:nvPr/>
            </p:nvSpPr>
            <p:spPr>
              <a:xfrm>
                <a:off x="6853300" y="2446819"/>
                <a:ext cx="121598" cy="1150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B836A3A-B9EC-5572-87B8-C90CB82171A0}"/>
                  </a:ext>
                </a:extLst>
              </p:cNvPr>
              <p:cNvSpPr/>
              <p:nvPr/>
            </p:nvSpPr>
            <p:spPr>
              <a:xfrm>
                <a:off x="6859763" y="2184897"/>
                <a:ext cx="121598" cy="1150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ight Arrow 79">
                <a:extLst>
                  <a:ext uri="{FF2B5EF4-FFF2-40B4-BE49-F238E27FC236}">
                    <a16:creationId xmlns:a16="http://schemas.microsoft.com/office/drawing/2014/main" id="{E8F5E0E7-5DF8-245C-117C-3AF2788A8CC2}"/>
                  </a:ext>
                </a:extLst>
              </p:cNvPr>
              <p:cNvSpPr/>
              <p:nvPr/>
            </p:nvSpPr>
            <p:spPr>
              <a:xfrm rot="14080432">
                <a:off x="6974256" y="2868479"/>
                <a:ext cx="149081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76B51699-5FB4-90E3-AB36-F44EBC0930CB}"/>
                  </a:ext>
                </a:extLst>
              </p:cNvPr>
              <p:cNvSpPr/>
              <p:nvPr/>
            </p:nvSpPr>
            <p:spPr>
              <a:xfrm rot="10226124">
                <a:off x="7026779" y="2737773"/>
                <a:ext cx="122687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B9580B0B-305A-8858-04DF-BE04F8F0E2D6}"/>
                  </a:ext>
                </a:extLst>
              </p:cNvPr>
              <p:cNvSpPr/>
              <p:nvPr/>
            </p:nvSpPr>
            <p:spPr>
              <a:xfrm rot="12075322">
                <a:off x="6985475" y="2253208"/>
                <a:ext cx="122687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ight Arrow 82">
                <a:extLst>
                  <a:ext uri="{FF2B5EF4-FFF2-40B4-BE49-F238E27FC236}">
                    <a16:creationId xmlns:a16="http://schemas.microsoft.com/office/drawing/2014/main" id="{3E7E6D1F-354D-FC6B-9ED7-7CF5FF45DF99}"/>
                  </a:ext>
                </a:extLst>
              </p:cNvPr>
              <p:cNvSpPr/>
              <p:nvPr/>
            </p:nvSpPr>
            <p:spPr>
              <a:xfrm rot="18801234">
                <a:off x="6713838" y="2333475"/>
                <a:ext cx="196457" cy="59408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ight Arrow 83">
                <a:extLst>
                  <a:ext uri="{FF2B5EF4-FFF2-40B4-BE49-F238E27FC236}">
                    <a16:creationId xmlns:a16="http://schemas.microsoft.com/office/drawing/2014/main" id="{90166EFB-F961-4C58-1E36-7CC63A2AAAD7}"/>
                  </a:ext>
                </a:extLst>
              </p:cNvPr>
              <p:cNvSpPr/>
              <p:nvPr/>
            </p:nvSpPr>
            <p:spPr>
              <a:xfrm rot="376224">
                <a:off x="6759050" y="2460155"/>
                <a:ext cx="96973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E6AE7AB-8F69-49F9-B2C6-DE0CF3B5AAD7}"/>
                  </a:ext>
                </a:extLst>
              </p:cNvPr>
              <p:cNvSpPr/>
              <p:nvPr/>
            </p:nvSpPr>
            <p:spPr>
              <a:xfrm>
                <a:off x="6644880" y="2413141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FFE4AA7-0CBB-75C9-8476-8B8356A9702F}"/>
                  </a:ext>
                </a:extLst>
              </p:cNvPr>
              <p:cNvSpPr/>
              <p:nvPr/>
            </p:nvSpPr>
            <p:spPr>
              <a:xfrm>
                <a:off x="7097929" y="2258948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5643B7B-87AE-FE12-05BB-40F15F4177BB}"/>
                  </a:ext>
                </a:extLst>
              </p:cNvPr>
              <p:cNvSpPr/>
              <p:nvPr/>
            </p:nvSpPr>
            <p:spPr>
              <a:xfrm>
                <a:off x="7142289" y="2678533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08372EB-FEED-6C58-43A4-1E537EE940ED}"/>
                  </a:ext>
                </a:extLst>
              </p:cNvPr>
              <p:cNvSpPr/>
              <p:nvPr/>
            </p:nvSpPr>
            <p:spPr>
              <a:xfrm>
                <a:off x="7050617" y="2939701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E7C52E-E820-5A63-6557-BFE5E9637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7185" y="2604293"/>
              <a:ext cx="77405" cy="433228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86EC23-3D13-B4D7-9528-4792DC325393}"/>
                </a:ext>
              </a:extLst>
            </p:cNvPr>
            <p:cNvSpPr txBox="1"/>
            <p:nvPr/>
          </p:nvSpPr>
          <p:spPr>
            <a:xfrm>
              <a:off x="7808747" y="2431672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E24CB91-85CA-797E-2E11-AE49CCC76E0E}"/>
                </a:ext>
              </a:extLst>
            </p:cNvPr>
            <p:cNvSpPr txBox="1"/>
            <p:nvPr/>
          </p:nvSpPr>
          <p:spPr>
            <a:xfrm>
              <a:off x="5788095" y="3646075"/>
              <a:ext cx="142234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937D48-F1ED-9297-86F4-63C1E7A7CCBD}"/>
                </a:ext>
              </a:extLst>
            </p:cNvPr>
            <p:cNvSpPr txBox="1"/>
            <p:nvPr/>
          </p:nvSpPr>
          <p:spPr>
            <a:xfrm>
              <a:off x="6861967" y="3629036"/>
              <a:ext cx="1430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CE9727-A9FF-1E57-71F0-BE9C8D758C76}"/>
                </a:ext>
              </a:extLst>
            </p:cNvPr>
            <p:cNvSpPr txBox="1"/>
            <p:nvPr/>
          </p:nvSpPr>
          <p:spPr>
            <a:xfrm>
              <a:off x="7944558" y="3629036"/>
              <a:ext cx="260008" cy="1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708A3C-6B43-EFFF-C0C5-86559AE564B8}"/>
                </a:ext>
              </a:extLst>
            </p:cNvPr>
            <p:cNvSpPr txBox="1"/>
            <p:nvPr/>
          </p:nvSpPr>
          <p:spPr>
            <a:xfrm>
              <a:off x="6510155" y="2578313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39F4F0-7BAF-5059-7032-736179DB7E62}"/>
                </a:ext>
              </a:extLst>
            </p:cNvPr>
            <p:cNvSpPr txBox="1"/>
            <p:nvPr/>
          </p:nvSpPr>
          <p:spPr>
            <a:xfrm>
              <a:off x="6393161" y="2763288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AF73E-D17C-2459-CC5C-469946E91FD6}"/>
                </a:ext>
              </a:extLst>
            </p:cNvPr>
            <p:cNvSpPr txBox="1"/>
            <p:nvPr/>
          </p:nvSpPr>
          <p:spPr>
            <a:xfrm>
              <a:off x="6634963" y="3032115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9993EC-0663-0BEF-C291-46035B8D9EDE}"/>
                </a:ext>
              </a:extLst>
            </p:cNvPr>
            <p:cNvSpPr txBox="1"/>
            <p:nvPr/>
          </p:nvSpPr>
          <p:spPr>
            <a:xfrm>
              <a:off x="6539205" y="3198584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1DAACF8-6FD5-9D7D-B86C-5FC647D18FCF}"/>
                </a:ext>
              </a:extLst>
            </p:cNvPr>
            <p:cNvSpPr txBox="1"/>
            <p:nvPr/>
          </p:nvSpPr>
          <p:spPr>
            <a:xfrm>
              <a:off x="7088846" y="3154838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12C9234-F579-64EA-9602-D9F35F2093B5}"/>
                </a:ext>
              </a:extLst>
            </p:cNvPr>
            <p:cNvSpPr txBox="1"/>
            <p:nvPr/>
          </p:nvSpPr>
          <p:spPr>
            <a:xfrm>
              <a:off x="6696153" y="3371662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474015-F101-62D7-8766-EBF82CCD71D7}"/>
                </a:ext>
              </a:extLst>
            </p:cNvPr>
            <p:cNvSpPr txBox="1"/>
            <p:nvPr/>
          </p:nvSpPr>
          <p:spPr>
            <a:xfrm>
              <a:off x="6825071" y="2602862"/>
              <a:ext cx="206660" cy="1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[…]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28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9AEE-05D4-2B94-D970-0B1210DC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218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6. Predictions with regression model</a:t>
            </a:r>
          </a:p>
        </p:txBody>
      </p:sp>
      <p:pic>
        <p:nvPicPr>
          <p:cNvPr id="10242" name="Picture 2" descr="Multioutput Regression in Machine Learning - GeeksforGeeks">
            <a:extLst>
              <a:ext uri="{FF2B5EF4-FFF2-40B4-BE49-F238E27FC236}">
                <a16:creationId xmlns:a16="http://schemas.microsoft.com/office/drawing/2014/main" id="{A75D93ED-4222-C5B5-7D06-D1E8B56DAE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42294"/>
            <a:ext cx="61341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3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29AA-1B2F-B0FF-EA6D-769CF058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outreach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B4B5-7A0F-305A-2725-2EBAAE43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Conference poster</a:t>
            </a:r>
          </a:p>
          <a:p>
            <a:r>
              <a:rPr lang="en-US" dirty="0"/>
              <a:t>Poster and a conference paper </a:t>
            </a:r>
          </a:p>
        </p:txBody>
      </p:sp>
    </p:spTree>
    <p:extLst>
      <p:ext uri="{BB962C8B-B14F-4D97-AF65-F5344CB8AC3E}">
        <p14:creationId xmlns:p14="http://schemas.microsoft.com/office/powerpoint/2010/main" val="278223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CE31-9E28-48B8-7856-CA8C42F0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0A18-7092-27CE-2B0E-E49E858A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4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E7A9-422E-948D-92F0-FC37B695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359F-43C7-C23B-6036-67A686E4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375"/>
          </a:xfrm>
        </p:spPr>
        <p:txBody>
          <a:bodyPr>
            <a:normAutofit/>
          </a:bodyPr>
          <a:lstStyle/>
          <a:p>
            <a:r>
              <a:rPr lang="en-US" sz="2000" dirty="0"/>
              <a:t>Upgrade the code base</a:t>
            </a:r>
          </a:p>
          <a:p>
            <a:r>
              <a:rPr lang="en-US" sz="2000" dirty="0"/>
              <a:t>Testing for additional datasets </a:t>
            </a:r>
          </a:p>
          <a:p>
            <a:pPr marL="0" indent="0">
              <a:buNone/>
            </a:pPr>
            <a:r>
              <a:rPr lang="en-US" sz="2000" i="1" dirty="0"/>
              <a:t>(at-least 2 more, </a:t>
            </a:r>
            <a:r>
              <a:rPr lang="en-US" sz="2000" i="1" dirty="0" err="1"/>
              <a:t>pharmacoscopy</a:t>
            </a:r>
            <a:r>
              <a:rPr lang="en-US" sz="2000" i="1" dirty="0"/>
              <a:t>, IC50, etc.) </a:t>
            </a:r>
          </a:p>
          <a:p>
            <a:pPr marL="457200" lvl="1" indent="0">
              <a:buNone/>
            </a:pPr>
            <a:r>
              <a:rPr lang="en-US" sz="2000" dirty="0"/>
              <a:t>2. Dataset from Tim’s paper </a:t>
            </a:r>
          </a:p>
          <a:p>
            <a:pPr marL="457200" lvl="1" indent="0">
              <a:buNone/>
            </a:pPr>
            <a:r>
              <a:rPr lang="en-US" sz="2000" dirty="0"/>
              <a:t>3. AML datasets: https://</a:t>
            </a:r>
            <a:r>
              <a:rPr lang="en-US" sz="2000" dirty="0" err="1"/>
              <a:t>depmap.org</a:t>
            </a:r>
            <a:r>
              <a:rPr lang="en-US" sz="2000" dirty="0"/>
              <a:t>/portal/ ?</a:t>
            </a:r>
          </a:p>
          <a:p>
            <a:r>
              <a:rPr lang="en-US" sz="2000" dirty="0"/>
              <a:t>Compiling results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Paper drafting</a:t>
            </a:r>
          </a:p>
          <a:p>
            <a:r>
              <a:rPr lang="en-US" sz="2000" dirty="0"/>
              <a:t>Paper review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8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E7A9-422E-948D-92F0-FC37B695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359F-43C7-C23B-6036-67A686E4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7575"/>
          </a:xfrm>
        </p:spPr>
        <p:txBody>
          <a:bodyPr>
            <a:normAutofit/>
          </a:bodyPr>
          <a:lstStyle/>
          <a:p>
            <a:r>
              <a:rPr lang="en-US" sz="2000" dirty="0"/>
              <a:t>Upgrade the code base and test it for MM dataset (</a:t>
            </a:r>
            <a:r>
              <a:rPr lang="en-US" sz="2000" b="1" dirty="0">
                <a:solidFill>
                  <a:srgbClr val="C00000"/>
                </a:solidFill>
              </a:rPr>
              <a:t>Surabhi</a:t>
            </a:r>
            <a:r>
              <a:rPr lang="en-US" sz="2000" dirty="0"/>
              <a:t>) </a:t>
            </a:r>
          </a:p>
          <a:p>
            <a:r>
              <a:rPr lang="en-US" sz="2000" dirty="0"/>
              <a:t>Code review &amp; Documentation </a:t>
            </a:r>
            <a:r>
              <a:rPr lang="en-US" sz="2000" b="1" dirty="0">
                <a:solidFill>
                  <a:srgbClr val="C00000"/>
                </a:solidFill>
              </a:rPr>
              <a:t>(Surabhi /Jonas/Lucas)</a:t>
            </a:r>
          </a:p>
          <a:p>
            <a:r>
              <a:rPr lang="en-US" sz="2000" dirty="0"/>
              <a:t>Testing for additional datasets  (</a:t>
            </a:r>
            <a:r>
              <a:rPr lang="en-US" sz="2000" b="1" dirty="0">
                <a:solidFill>
                  <a:srgbClr val="C00000"/>
                </a:solidFill>
              </a:rPr>
              <a:t>Francesca/Lucas/Jonas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i="1" dirty="0"/>
              <a:t>(at-least 2 more, </a:t>
            </a:r>
            <a:r>
              <a:rPr lang="en-US" sz="2000" i="1" dirty="0" err="1"/>
              <a:t>pharmacoscopy</a:t>
            </a:r>
            <a:r>
              <a:rPr lang="en-US" sz="2000" i="1" dirty="0"/>
              <a:t>, IC50, etc.) </a:t>
            </a:r>
          </a:p>
          <a:p>
            <a:pPr marL="457200" lvl="1" indent="0">
              <a:buNone/>
            </a:pPr>
            <a:r>
              <a:rPr lang="en-US" sz="2000" dirty="0"/>
              <a:t>2. Dataset from Tim’s paper </a:t>
            </a:r>
          </a:p>
          <a:p>
            <a:pPr marL="457200" lvl="1" indent="0">
              <a:buNone/>
            </a:pPr>
            <a:r>
              <a:rPr lang="en-US" sz="2000" dirty="0"/>
              <a:t>3. AML datasets: https://</a:t>
            </a:r>
            <a:r>
              <a:rPr lang="en-US" sz="2000" dirty="0" err="1"/>
              <a:t>depmap.org</a:t>
            </a:r>
            <a:r>
              <a:rPr lang="en-US" sz="2000" dirty="0"/>
              <a:t>/portal/ ?</a:t>
            </a:r>
          </a:p>
          <a:p>
            <a:r>
              <a:rPr lang="en-US" sz="2000" dirty="0"/>
              <a:t>Compiling results </a:t>
            </a:r>
            <a:r>
              <a:rPr lang="en-US" sz="2000" b="1" dirty="0">
                <a:solidFill>
                  <a:srgbClr val="C00000"/>
                </a:solidFill>
              </a:rPr>
              <a:t>(Surabhi)</a:t>
            </a:r>
          </a:p>
          <a:p>
            <a:r>
              <a:rPr lang="en-US" sz="2000" dirty="0"/>
              <a:t>Paper drafting </a:t>
            </a:r>
            <a:r>
              <a:rPr lang="en-US" sz="2000" b="1" dirty="0">
                <a:solidFill>
                  <a:srgbClr val="C00000"/>
                </a:solidFill>
              </a:rPr>
              <a:t>(Surabhi)</a:t>
            </a:r>
            <a:endParaRPr lang="en-US" sz="2000" dirty="0"/>
          </a:p>
          <a:p>
            <a:r>
              <a:rPr lang="en-US" sz="2000" dirty="0"/>
              <a:t>Paper review </a:t>
            </a:r>
            <a:r>
              <a:rPr lang="en-US" sz="2000" b="1" dirty="0">
                <a:solidFill>
                  <a:srgbClr val="C00000"/>
                </a:solidFill>
              </a:rPr>
              <a:t>(Tim &amp; Carine)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F169-DE7A-749A-5B4A-08AD7E4D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PatStrat: Current Status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AE70-73B7-41CC-3158-F2A16D54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828"/>
          </a:xfrm>
        </p:spPr>
        <p:txBody>
          <a:bodyPr>
            <a:normAutofit/>
          </a:bodyPr>
          <a:lstStyle/>
          <a:p>
            <a:r>
              <a:rPr lang="en-US" sz="1800" dirty="0"/>
              <a:t>Project started </a:t>
            </a:r>
            <a:r>
              <a:rPr lang="en-US" sz="1800" b="1" dirty="0"/>
              <a:t>Feb 2024</a:t>
            </a:r>
          </a:p>
          <a:p>
            <a:r>
              <a:rPr lang="en-US" sz="1800" dirty="0"/>
              <a:t>Project manager= Karolina (gave notice of leaving at the end of Feb 2024, left end of April 2024)</a:t>
            </a:r>
          </a:p>
          <a:p>
            <a:r>
              <a:rPr lang="en-US" sz="1800" dirty="0"/>
              <a:t>Total hours  CLAMP+ PatStrat = 1200h (perhaps, 400h + 800h or, 600h + 600h )</a:t>
            </a:r>
          </a:p>
          <a:p>
            <a:r>
              <a:rPr lang="en-US" sz="1800" dirty="0"/>
              <a:t>Hours booked, Karolina’s hours??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12913-2FFD-931A-2F02-CA8227E9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3429000"/>
            <a:ext cx="10844464" cy="1771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D549C-8FB9-9D09-17B1-B25906E2B15C}"/>
              </a:ext>
            </a:extLst>
          </p:cNvPr>
          <p:cNvSpPr txBox="1"/>
          <p:nvPr/>
        </p:nvSpPr>
        <p:spPr>
          <a:xfrm>
            <a:off x="838200" y="5560567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 have overbooked hours for </a:t>
            </a:r>
            <a:r>
              <a:rPr lang="en-US" sz="2000" b="1" dirty="0">
                <a:solidFill>
                  <a:srgbClr val="C00000"/>
                </a:solidFill>
              </a:rPr>
              <a:t>PatStrat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*I need to dedicate myself to </a:t>
            </a:r>
            <a:r>
              <a:rPr lang="en-US" sz="2000" b="1" dirty="0" err="1">
                <a:solidFill>
                  <a:srgbClr val="C00000"/>
                </a:solidFill>
              </a:rPr>
              <a:t>ChronoType</a:t>
            </a:r>
            <a:r>
              <a:rPr lang="en-US" sz="2000" dirty="0">
                <a:solidFill>
                  <a:srgbClr val="C00000"/>
                </a:solidFill>
              </a:rPr>
              <a:t> as soon as IP agreement is settled*</a:t>
            </a:r>
          </a:p>
        </p:txBody>
      </p:sp>
    </p:spTree>
    <p:extLst>
      <p:ext uri="{BB962C8B-B14F-4D97-AF65-F5344CB8AC3E}">
        <p14:creationId xmlns:p14="http://schemas.microsoft.com/office/powerpoint/2010/main" val="9542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E9EC-EF3D-65FC-2598-9DA4E8EA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CD51-58AD-1C1D-2538-9DB3F1F0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C466-5A35-4F93-1B68-EE3A3D04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4269-9F1D-D02B-266C-420FB75C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AD9C63-4C00-6EEA-B5EF-5C68DBA0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77672"/>
              </p:ext>
            </p:extLst>
          </p:nvPr>
        </p:nvGraphicFramePr>
        <p:xfrm>
          <a:off x="1396880" y="1275251"/>
          <a:ext cx="2743202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>
                  <a:extLst>
                    <a:ext uri="{9D8B030D-6E8A-4147-A177-3AD203B41FA5}">
                      <a16:colId xmlns:a16="http://schemas.microsoft.com/office/drawing/2014/main" val="230516635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23757487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647020236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178171190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4023789698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89602034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052983617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2911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3041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0471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8602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026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635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44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67B3-9EF1-07A6-1091-2ABF032A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3D45-21DD-74C0-6BF8-C81BFA28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8C1F-EEDC-20B9-9AAE-AB6E93D927D2}"/>
              </a:ext>
            </a:extLst>
          </p:cNvPr>
          <p:cNvSpPr txBox="1"/>
          <p:nvPr/>
        </p:nvSpPr>
        <p:spPr>
          <a:xfrm>
            <a:off x="336884" y="204537"/>
            <a:ext cx="420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PatStrat: Patient </a:t>
            </a:r>
            <a:r>
              <a:rPr lang="en-US" dirty="0" err="1"/>
              <a:t>Statification</a:t>
            </a:r>
            <a:r>
              <a:rPr lang="en-US" dirty="0"/>
              <a:t> Framework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7E407-23C6-9B62-0D6D-E412EE0FF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03960"/>
              </p:ext>
            </p:extLst>
          </p:nvPr>
        </p:nvGraphicFramePr>
        <p:xfrm>
          <a:off x="336884" y="3910261"/>
          <a:ext cx="4200380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38">
                  <a:extLst>
                    <a:ext uri="{9D8B030D-6E8A-4147-A177-3AD203B41FA5}">
                      <a16:colId xmlns:a16="http://schemas.microsoft.com/office/drawing/2014/main" val="2305166358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237574875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647020236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178171190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32923350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3967309012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4167817664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4023789698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089602034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3052983617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2911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3041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0471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8602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026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635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39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8978A-65AF-C0DC-C7CB-4B45A704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29012"/>
              </p:ext>
            </p:extLst>
          </p:nvPr>
        </p:nvGraphicFramePr>
        <p:xfrm>
          <a:off x="6646658" y="3659493"/>
          <a:ext cx="2542776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796">
                  <a:extLst>
                    <a:ext uri="{9D8B030D-6E8A-4147-A177-3AD203B41FA5}">
                      <a16:colId xmlns:a16="http://schemas.microsoft.com/office/drawing/2014/main" val="2305166358"/>
                    </a:ext>
                  </a:extLst>
                </a:gridCol>
                <a:gridCol w="423796">
                  <a:extLst>
                    <a:ext uri="{9D8B030D-6E8A-4147-A177-3AD203B41FA5}">
                      <a16:colId xmlns:a16="http://schemas.microsoft.com/office/drawing/2014/main" val="2237574875"/>
                    </a:ext>
                  </a:extLst>
                </a:gridCol>
                <a:gridCol w="423796">
                  <a:extLst>
                    <a:ext uri="{9D8B030D-6E8A-4147-A177-3AD203B41FA5}">
                      <a16:colId xmlns:a16="http://schemas.microsoft.com/office/drawing/2014/main" val="2647020236"/>
                    </a:ext>
                  </a:extLst>
                </a:gridCol>
                <a:gridCol w="423796">
                  <a:extLst>
                    <a:ext uri="{9D8B030D-6E8A-4147-A177-3AD203B41FA5}">
                      <a16:colId xmlns:a16="http://schemas.microsoft.com/office/drawing/2014/main" val="2178171190"/>
                    </a:ext>
                  </a:extLst>
                </a:gridCol>
                <a:gridCol w="423796">
                  <a:extLst>
                    <a:ext uri="{9D8B030D-6E8A-4147-A177-3AD203B41FA5}">
                      <a16:colId xmlns:a16="http://schemas.microsoft.com/office/drawing/2014/main" val="32923350"/>
                    </a:ext>
                  </a:extLst>
                </a:gridCol>
                <a:gridCol w="423796">
                  <a:extLst>
                    <a:ext uri="{9D8B030D-6E8A-4147-A177-3AD203B41FA5}">
                      <a16:colId xmlns:a16="http://schemas.microsoft.com/office/drawing/2014/main" val="3967309012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2911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3041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0471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8602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026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635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39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085AEB-D411-66B5-A07E-C051F9A7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63446"/>
              </p:ext>
            </p:extLst>
          </p:nvPr>
        </p:nvGraphicFramePr>
        <p:xfrm>
          <a:off x="336884" y="870464"/>
          <a:ext cx="4200380" cy="2743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38">
                  <a:extLst>
                    <a:ext uri="{9D8B030D-6E8A-4147-A177-3AD203B41FA5}">
                      <a16:colId xmlns:a16="http://schemas.microsoft.com/office/drawing/2014/main" val="2305166358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237574875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647020236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178171190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32923350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3967309012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4167817664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4023789698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2089602034"/>
                    </a:ext>
                  </a:extLst>
                </a:gridCol>
                <a:gridCol w="420038">
                  <a:extLst>
                    <a:ext uri="{9D8B030D-6E8A-4147-A177-3AD203B41FA5}">
                      <a16:colId xmlns:a16="http://schemas.microsoft.com/office/drawing/2014/main" val="3052983617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2911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3041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0471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8602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026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635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397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BC9923-CB0C-669C-B493-A230DF44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03" y="996590"/>
            <a:ext cx="1268329" cy="83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CE4876-C744-E5BA-A938-F269E920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803" y="2160956"/>
            <a:ext cx="636518" cy="639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37154-0EC0-2A76-698D-9A07378DA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803" y="2947739"/>
            <a:ext cx="769655" cy="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6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22859C-6160-3134-6DF1-81D5940B3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28306"/>
          <a:stretch/>
        </p:blipFill>
        <p:spPr>
          <a:xfrm>
            <a:off x="2963904" y="1200121"/>
            <a:ext cx="1065887" cy="1493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33379-D70D-8CD2-3B91-1606E9D7D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28306"/>
          <a:stretch/>
        </p:blipFill>
        <p:spPr>
          <a:xfrm>
            <a:off x="2963903" y="4650953"/>
            <a:ext cx="1065887" cy="1493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2C8E4-4BA4-82B5-781F-27A838788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r="28306"/>
          <a:stretch/>
        </p:blipFill>
        <p:spPr>
          <a:xfrm>
            <a:off x="2980759" y="2904106"/>
            <a:ext cx="1065887" cy="14935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8F21E8-9875-F63D-4B84-E7D414CF955C}"/>
              </a:ext>
            </a:extLst>
          </p:cNvPr>
          <p:cNvSpPr txBox="1"/>
          <p:nvPr/>
        </p:nvSpPr>
        <p:spPr>
          <a:xfrm>
            <a:off x="288758" y="88847"/>
            <a:ext cx="563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Multilayer Graph Embedding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357AEB-924D-C1F7-3DE6-FEFFC285AFEF}"/>
              </a:ext>
            </a:extLst>
          </p:cNvPr>
          <p:cNvGrpSpPr/>
          <p:nvPr/>
        </p:nvGrpSpPr>
        <p:grpSpPr>
          <a:xfrm>
            <a:off x="94645" y="1132107"/>
            <a:ext cx="2604344" cy="1548902"/>
            <a:chOff x="411215" y="1132107"/>
            <a:chExt cx="2604344" cy="154890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A717A60-061C-AD84-E0A7-DA0C4501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4140" y="1187468"/>
              <a:ext cx="2281419" cy="1493541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DE2335D-5043-C74A-E720-E3B997C8763A}"/>
                </a:ext>
              </a:extLst>
            </p:cNvPr>
            <p:cNvGrpSpPr/>
            <p:nvPr/>
          </p:nvGrpSpPr>
          <p:grpSpPr>
            <a:xfrm>
              <a:off x="411215" y="1132107"/>
              <a:ext cx="395621" cy="1548902"/>
              <a:chOff x="411215" y="1132107"/>
              <a:chExt cx="395621" cy="15489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6F916E1-8B73-86B8-7ABC-2E1F4F4A6EAD}"/>
                      </a:ext>
                    </a:extLst>
                  </p:cNvPr>
                  <p:cNvSpPr txBox="1"/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6F916E1-8B73-86B8-7ABC-2E1F4F4A6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C50D4CD-034E-A056-F6EC-C2238F9537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C50D4CD-034E-A056-F6EC-C2238F953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0123F3F-93DF-7604-CDE5-F7E511AD3A20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0123F3F-93DF-7604-CDE5-F7E511AD3A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1E7C784-A56A-4527-657E-858878625347}"/>
                      </a:ext>
                    </a:extLst>
                  </p:cNvPr>
                  <p:cNvSpPr txBox="1"/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1E7C784-A56A-4527-657E-8588786253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0" r="-40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9CC2446-AD30-F18A-A07C-82DBFEFE58F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9CC2446-AD30-F18A-A07C-82DBFEFE58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7CE13E-A720-1805-09B2-FF25C771D4DC}"/>
              </a:ext>
            </a:extLst>
          </p:cNvPr>
          <p:cNvGrpSpPr/>
          <p:nvPr/>
        </p:nvGrpSpPr>
        <p:grpSpPr>
          <a:xfrm>
            <a:off x="94645" y="2878329"/>
            <a:ext cx="1779822" cy="1548902"/>
            <a:chOff x="411215" y="2878329"/>
            <a:chExt cx="1779822" cy="15489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3A646FF-B7E4-7402-41A0-282DA325F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26492" y="2917461"/>
              <a:ext cx="1464545" cy="147126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D6C859-C148-BBCF-C118-8EEF0D94DFC5}"/>
                </a:ext>
              </a:extLst>
            </p:cNvPr>
            <p:cNvGrpSpPr/>
            <p:nvPr/>
          </p:nvGrpSpPr>
          <p:grpSpPr>
            <a:xfrm>
              <a:off x="411215" y="2878329"/>
              <a:ext cx="395621" cy="1548902"/>
              <a:chOff x="411215" y="1132107"/>
              <a:chExt cx="395621" cy="15489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12D387-A017-B472-7053-D545244169AF}"/>
                      </a:ext>
                    </a:extLst>
                  </p:cNvPr>
                  <p:cNvSpPr txBox="1"/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12D387-A017-B472-7053-D545244169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219582F-6DBA-FAD7-07A5-0A8D33250DC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219582F-6DBA-FAD7-07A5-0A8D33250D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1888637-71AB-602E-1A3E-1FE181389C08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1888637-71AB-602E-1A3E-1FE181389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9A76FBE-18B9-6E82-3F33-50DF32E54221}"/>
                      </a:ext>
                    </a:extLst>
                  </p:cNvPr>
                  <p:cNvSpPr txBox="1"/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9A76FBE-18B9-6E82-3F33-50DF32E542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0000" r="-40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EBF3F69-FBB6-8D13-3DC6-34A24FD18D7A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EBF3F69-FBB6-8D13-3DC6-34A24FD18D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79DA08-2D72-A4F8-5D69-9BF2F8E921CC}"/>
              </a:ext>
            </a:extLst>
          </p:cNvPr>
          <p:cNvGrpSpPr/>
          <p:nvPr/>
        </p:nvGrpSpPr>
        <p:grpSpPr>
          <a:xfrm>
            <a:off x="94645" y="4625176"/>
            <a:ext cx="1691015" cy="1548902"/>
            <a:chOff x="429591" y="4573390"/>
            <a:chExt cx="1691015" cy="15489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343FF5-D832-F1F5-16A1-13B044A72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6181" y="4607383"/>
              <a:ext cx="1384425" cy="1493541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138095-ED7E-ABFB-F2C6-DAC69FDB5B9D}"/>
                </a:ext>
              </a:extLst>
            </p:cNvPr>
            <p:cNvGrpSpPr/>
            <p:nvPr/>
          </p:nvGrpSpPr>
          <p:grpSpPr>
            <a:xfrm>
              <a:off x="429591" y="4573390"/>
              <a:ext cx="395621" cy="1548902"/>
              <a:chOff x="411215" y="1132107"/>
              <a:chExt cx="395621" cy="15489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FDFC7A7-BC24-6895-B0FA-8D659432D557}"/>
                      </a:ext>
                    </a:extLst>
                  </p:cNvPr>
                  <p:cNvSpPr txBox="1"/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FDFC7A7-BC24-6895-B0FA-8D659432D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12FEA46-11C0-CFDC-AEF4-D2E23118058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12FEA46-11C0-CFDC-AEF4-D2E231180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AF4AC675-2FF9-C9CF-329A-A1F1616B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AF4AC675-2FF9-C9CF-329A-A1F1616BE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315D895-A5C1-2972-861B-5542DC014F6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315D895-A5C1-2972-861B-5542DC014F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0" r="-40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B1B6D39-DC24-7641-4799-894A86DFEC0F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B1B6D39-DC24-7641-4799-894A86DFE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9CE710-A326-3AA1-9F2B-DEBAB2C9FFD2}"/>
              </a:ext>
            </a:extLst>
          </p:cNvPr>
          <p:cNvSpPr txBox="1"/>
          <p:nvPr/>
        </p:nvSpPr>
        <p:spPr>
          <a:xfrm>
            <a:off x="417570" y="6238489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Multi-modal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B0307-5F30-2654-7D06-D646A0032DB3}"/>
              </a:ext>
            </a:extLst>
          </p:cNvPr>
          <p:cNvSpPr txBox="1"/>
          <p:nvPr/>
        </p:nvSpPr>
        <p:spPr>
          <a:xfrm>
            <a:off x="2565751" y="6238489"/>
            <a:ext cx="197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Features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376E72-2A28-F802-52D9-CB4BB2CEFE59}"/>
              </a:ext>
            </a:extLst>
          </p:cNvPr>
          <p:cNvSpPr/>
          <p:nvPr/>
        </p:nvSpPr>
        <p:spPr>
          <a:xfrm>
            <a:off x="6985000" y="1038788"/>
            <a:ext cx="539750" cy="24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C52A6C-EE53-AA32-6276-3F2B582F60E8}"/>
              </a:ext>
            </a:extLst>
          </p:cNvPr>
          <p:cNvSpPr/>
          <p:nvPr/>
        </p:nvSpPr>
        <p:spPr>
          <a:xfrm>
            <a:off x="7490657" y="1217752"/>
            <a:ext cx="269875" cy="122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E0FC35-156A-1E9A-3CBD-53E7888B9429}"/>
              </a:ext>
            </a:extLst>
          </p:cNvPr>
          <p:cNvCxnSpPr>
            <a:cxnSpLocks/>
          </p:cNvCxnSpPr>
          <p:nvPr/>
        </p:nvCxnSpPr>
        <p:spPr>
          <a:xfrm>
            <a:off x="2261726" y="3696538"/>
            <a:ext cx="639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915F2A-47D7-4154-1D94-C8C488745797}"/>
              </a:ext>
            </a:extLst>
          </p:cNvPr>
          <p:cNvCxnSpPr>
            <a:cxnSpLocks/>
          </p:cNvCxnSpPr>
          <p:nvPr/>
        </p:nvCxnSpPr>
        <p:spPr>
          <a:xfrm>
            <a:off x="4144038" y="3696538"/>
            <a:ext cx="584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BB9832EA-B8E8-8FBF-A4D7-9EF5822CC73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20925"/>
          <a:stretch/>
        </p:blipFill>
        <p:spPr>
          <a:xfrm>
            <a:off x="4689337" y="900005"/>
            <a:ext cx="1657444" cy="17417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838B49F-6408-BF20-DEA6-E6426DE039B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5640"/>
          <a:stretch/>
        </p:blipFill>
        <p:spPr>
          <a:xfrm>
            <a:off x="4711191" y="4635732"/>
            <a:ext cx="1692764" cy="14986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989B59-DDBF-B1FF-5961-D87A9B76EAD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13223"/>
          <a:stretch/>
        </p:blipFill>
        <p:spPr>
          <a:xfrm>
            <a:off x="4746511" y="2823641"/>
            <a:ext cx="1657444" cy="1635180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E597E2A-773D-304F-DB76-002A5496C553}"/>
              </a:ext>
            </a:extLst>
          </p:cNvPr>
          <p:cNvCxnSpPr>
            <a:cxnSpLocks/>
          </p:cNvCxnSpPr>
          <p:nvPr/>
        </p:nvCxnSpPr>
        <p:spPr>
          <a:xfrm>
            <a:off x="6139934" y="3696538"/>
            <a:ext cx="584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BC75DA7-35DD-E400-9075-1A5AC1B225B1}"/>
              </a:ext>
            </a:extLst>
          </p:cNvPr>
          <p:cNvSpPr txBox="1"/>
          <p:nvPr/>
        </p:nvSpPr>
        <p:spPr>
          <a:xfrm>
            <a:off x="4979039" y="619926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Similarity </a:t>
            </a:r>
          </a:p>
          <a:p>
            <a:pPr algn="ctr"/>
            <a:r>
              <a:rPr lang="en-US" dirty="0"/>
              <a:t>Networks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C3E87C-9E4E-84A2-2358-7EA76AE1FE90}"/>
              </a:ext>
            </a:extLst>
          </p:cNvPr>
          <p:cNvSpPr txBox="1"/>
          <p:nvPr/>
        </p:nvSpPr>
        <p:spPr>
          <a:xfrm flipH="1">
            <a:off x="6167541" y="3786490"/>
            <a:ext cx="59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7D124F2-94A1-ECCD-89A8-31D0656F8C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95932" y="1912326"/>
            <a:ext cx="1957500" cy="17417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2CF58C8-18D7-D53A-2313-6060C17FFD39}"/>
              </a:ext>
            </a:extLst>
          </p:cNvPr>
          <p:cNvSpPr txBox="1"/>
          <p:nvPr/>
        </p:nvSpPr>
        <p:spPr>
          <a:xfrm>
            <a:off x="6900257" y="1234971"/>
            <a:ext cx="116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Similarity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432093-5035-3E7D-7259-E172C6FD09B7}"/>
              </a:ext>
            </a:extLst>
          </p:cNvPr>
          <p:cNvSpPr txBox="1"/>
          <p:nvPr/>
        </p:nvSpPr>
        <p:spPr>
          <a:xfrm>
            <a:off x="6921443" y="5606301"/>
            <a:ext cx="17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Drug responses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C14EC0AB-DA34-7E6B-46AA-DEFBE0F9D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r="28306"/>
          <a:stretch/>
        </p:blipFill>
        <p:spPr>
          <a:xfrm>
            <a:off x="7160786" y="4049118"/>
            <a:ext cx="1077862" cy="1510322"/>
          </a:xfrm>
          <a:prstGeom prst="rect">
            <a:avLst/>
          </a:prstGeom>
        </p:spPr>
      </p:pic>
      <p:sp>
        <p:nvSpPr>
          <p:cNvPr id="117" name="Left Brace 116">
            <a:extLst>
              <a:ext uri="{FF2B5EF4-FFF2-40B4-BE49-F238E27FC236}">
                <a16:creationId xmlns:a16="http://schemas.microsoft.com/office/drawing/2014/main" id="{36B06128-C109-A01B-4005-8A0F4ECEC951}"/>
              </a:ext>
            </a:extLst>
          </p:cNvPr>
          <p:cNvSpPr/>
          <p:nvPr/>
        </p:nvSpPr>
        <p:spPr>
          <a:xfrm rot="10800000">
            <a:off x="8458264" y="2558911"/>
            <a:ext cx="664793" cy="2386026"/>
          </a:xfrm>
          <a:prstGeom prst="leftBrace">
            <a:avLst>
              <a:gd name="adj1" fmla="val 73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rtificial Neural Networks and its Applications - GeeksforGeeks">
            <a:extLst>
              <a:ext uri="{FF2B5EF4-FFF2-40B4-BE49-F238E27FC236}">
                <a16:creationId xmlns:a16="http://schemas.microsoft.com/office/drawing/2014/main" id="{D1422AAE-705E-88D5-1705-4C3C4BB8E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057" y="2823641"/>
            <a:ext cx="2686088" cy="169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C1EA54A-AA13-2B33-F195-16BEF290AC50}"/>
                  </a:ext>
                </a:extLst>
              </p:cNvPr>
              <p:cNvSpPr txBox="1"/>
              <p:nvPr/>
            </p:nvSpPr>
            <p:spPr>
              <a:xfrm>
                <a:off x="6834695" y="4010150"/>
                <a:ext cx="391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C1EA54A-AA13-2B33-F195-16BEF290A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95" y="4010150"/>
                <a:ext cx="391454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8EAB520-464D-A33B-BC1F-99268BA70860}"/>
                  </a:ext>
                </a:extLst>
              </p:cNvPr>
              <p:cNvSpPr txBox="1"/>
              <p:nvPr/>
            </p:nvSpPr>
            <p:spPr>
              <a:xfrm>
                <a:off x="6824285" y="4243759"/>
                <a:ext cx="395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8EAB520-464D-A33B-BC1F-99268BA7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85" y="4243759"/>
                <a:ext cx="395621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87D43D5-784B-0772-D012-4B59854BC8CD}"/>
                  </a:ext>
                </a:extLst>
              </p:cNvPr>
              <p:cNvSpPr txBox="1"/>
              <p:nvPr/>
            </p:nvSpPr>
            <p:spPr>
              <a:xfrm>
                <a:off x="6820373" y="4477308"/>
                <a:ext cx="395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87D43D5-784B-0772-D012-4B59854BC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373" y="4477308"/>
                <a:ext cx="39562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BFDBB1-5389-5F1E-1BF4-7CE638E2DA03}"/>
                  </a:ext>
                </a:extLst>
              </p:cNvPr>
              <p:cNvSpPr txBox="1"/>
              <p:nvPr/>
            </p:nvSpPr>
            <p:spPr>
              <a:xfrm>
                <a:off x="6824284" y="5290631"/>
                <a:ext cx="3917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BFDBB1-5389-5F1E-1BF4-7CE638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84" y="5290631"/>
                <a:ext cx="39171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1FE45F-3097-0D52-A214-F7451393C3B8}"/>
                  </a:ext>
                </a:extLst>
              </p:cNvPr>
              <p:cNvSpPr txBox="1"/>
              <p:nvPr/>
            </p:nvSpPr>
            <p:spPr>
              <a:xfrm>
                <a:off x="6945835" y="4907351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1FE45F-3097-0D52-A214-F7451393C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35" y="4907351"/>
                <a:ext cx="118622" cy="276999"/>
              </a:xfrm>
              <a:prstGeom prst="rect">
                <a:avLst/>
              </a:prstGeom>
              <a:blipFill>
                <a:blip r:embed="rId26"/>
                <a:stretch>
                  <a:fillRect l="-36364"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2A9993-314D-9217-60F1-ED3AEF334869}"/>
              </a:ext>
            </a:extLst>
          </p:cNvPr>
          <p:cNvGrpSpPr/>
          <p:nvPr/>
        </p:nvGrpSpPr>
        <p:grpSpPr>
          <a:xfrm>
            <a:off x="9210478" y="38443"/>
            <a:ext cx="2778543" cy="3101125"/>
            <a:chOff x="9321737" y="2478103"/>
            <a:chExt cx="2299444" cy="2480884"/>
          </a:xfrm>
        </p:grpSpPr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6452E55D-6347-0BA2-A00C-2A9182600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60" r="79429" b="21097"/>
            <a:stretch/>
          </p:blipFill>
          <p:spPr>
            <a:xfrm>
              <a:off x="9321737" y="2478103"/>
              <a:ext cx="2299444" cy="243439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A05C18-C377-4659-03FA-456717156F71}"/>
                </a:ext>
              </a:extLst>
            </p:cNvPr>
            <p:cNvSpPr/>
            <p:nvPr/>
          </p:nvSpPr>
          <p:spPr>
            <a:xfrm>
              <a:off x="10232858" y="2797342"/>
              <a:ext cx="377208" cy="401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0DA217-CCC7-254E-2230-B5F990DC5362}"/>
                </a:ext>
              </a:extLst>
            </p:cNvPr>
            <p:cNvSpPr/>
            <p:nvPr/>
          </p:nvSpPr>
          <p:spPr>
            <a:xfrm>
              <a:off x="9745023" y="4557465"/>
              <a:ext cx="377208" cy="401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ADA2A1F-23F5-D41E-9D69-4BB927F21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36" t="12781" r="326" b="48013"/>
          <a:stretch/>
        </p:blipFill>
        <p:spPr>
          <a:xfrm>
            <a:off x="202979" y="38443"/>
            <a:ext cx="2870422" cy="213886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18B9790-DD3E-864F-5759-678722A8025D}"/>
              </a:ext>
            </a:extLst>
          </p:cNvPr>
          <p:cNvGrpSpPr/>
          <p:nvPr/>
        </p:nvGrpSpPr>
        <p:grpSpPr>
          <a:xfrm>
            <a:off x="2982602" y="1617873"/>
            <a:ext cx="3113398" cy="2756284"/>
            <a:chOff x="2982602" y="1617873"/>
            <a:chExt cx="3113398" cy="27562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DD275B-E4D8-7A32-75DA-4437B9831293}"/>
                </a:ext>
              </a:extLst>
            </p:cNvPr>
            <p:cNvGrpSpPr/>
            <p:nvPr/>
          </p:nvGrpSpPr>
          <p:grpSpPr>
            <a:xfrm>
              <a:off x="2982602" y="1617873"/>
              <a:ext cx="3113398" cy="2756284"/>
              <a:chOff x="2982602" y="1617873"/>
              <a:chExt cx="3113398" cy="275628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91B4150-3B5E-F424-CD49-829A1B10B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r="15640"/>
              <a:stretch/>
            </p:blipFill>
            <p:spPr>
              <a:xfrm>
                <a:off x="2982602" y="1617873"/>
                <a:ext cx="3113398" cy="275628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1162735-127E-24DC-C82C-4E388AD062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t="56419" r="13223"/>
              <a:stretch/>
            </p:blipFill>
            <p:spPr>
              <a:xfrm>
                <a:off x="3104090" y="3079385"/>
                <a:ext cx="2870422" cy="127809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065931-3C03-1250-2F57-0577C9E2ECF3}"/>
                  </a:ext>
                </a:extLst>
              </p:cNvPr>
              <p:cNvSpPr/>
              <p:nvPr/>
            </p:nvSpPr>
            <p:spPr>
              <a:xfrm>
                <a:off x="3332018" y="2888615"/>
                <a:ext cx="116378" cy="2509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2D50E-E86C-BD26-6896-2D21425E94EC}"/>
                </a:ext>
              </a:extLst>
            </p:cNvPr>
            <p:cNvSpPr/>
            <p:nvPr/>
          </p:nvSpPr>
          <p:spPr>
            <a:xfrm>
              <a:off x="5979622" y="3937942"/>
              <a:ext cx="116378" cy="25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1258ECA-DC8F-70CE-2ED8-E187AE9D6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50" y="2044700"/>
            <a:ext cx="3111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1F85-F2C9-F03A-708B-FFED7670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AAEF-C87E-8442-0F59-A9303C4D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B6241485-8242-4468-2A3E-4F76E06EAFD2}"/>
              </a:ext>
            </a:extLst>
          </p:cNvPr>
          <p:cNvGrpSpPr/>
          <p:nvPr/>
        </p:nvGrpSpPr>
        <p:grpSpPr>
          <a:xfrm>
            <a:off x="289966" y="2499272"/>
            <a:ext cx="2186470" cy="1885341"/>
            <a:chOff x="348288" y="2262805"/>
            <a:chExt cx="2186470" cy="18853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EB5261-BDBA-E5DA-9F53-37C7E625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5169" y="2676883"/>
              <a:ext cx="1464545" cy="147126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159B43-E711-78EA-8230-D0E2AC55BEBC}"/>
                </a:ext>
              </a:extLst>
            </p:cNvPr>
            <p:cNvGrpSpPr/>
            <p:nvPr/>
          </p:nvGrpSpPr>
          <p:grpSpPr>
            <a:xfrm>
              <a:off x="348288" y="2599244"/>
              <a:ext cx="395621" cy="1548902"/>
              <a:chOff x="411215" y="1132107"/>
              <a:chExt cx="395621" cy="15489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0AD63EF-FACF-062D-7E88-F08763E9F067}"/>
                      </a:ext>
                    </a:extLst>
                  </p:cNvPr>
                  <p:cNvSpPr txBox="1"/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0AD63EF-FACF-062D-7E88-F08763E9F0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298" y="1132107"/>
                    <a:ext cx="3914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7AB92BB-DC3A-C2FA-E4A4-A579410A4AD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7AB92BB-DC3A-C2FA-E4A4-A579410A4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341356"/>
                    <a:ext cx="39562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AC02B9-5A5C-4833-9C04-C47281A01A7F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AC02B9-5A5C-4833-9C04-C47281A01A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70" y="2373232"/>
                    <a:ext cx="3917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E72916F-A7A8-CC0E-3383-5D4EB6D6BD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E72916F-A7A8-CC0E-3383-5D4EB6D6B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14" y="1934238"/>
                    <a:ext cx="11862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364" r="-3636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A3B3B5D-F82F-9BE0-530F-7C7B4FA4F752}"/>
                      </a:ext>
                    </a:extLst>
                  </p:cNvPr>
                  <p:cNvSpPr txBox="1"/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A3B3B5D-F82F-9BE0-530F-7C7B4FA4F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215" y="1560015"/>
                    <a:ext cx="39562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88C75F-1F28-E2D2-36AC-345637F4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691" y="2469844"/>
              <a:ext cx="1464545" cy="14712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701F6-A584-23A8-96C0-77549F2B2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0213" y="2262805"/>
              <a:ext cx="1464545" cy="14712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D85272-D623-3C83-53DB-475361D7B7EC}"/>
              </a:ext>
            </a:extLst>
          </p:cNvPr>
          <p:cNvSpPr txBox="1"/>
          <p:nvPr/>
        </p:nvSpPr>
        <p:spPr>
          <a:xfrm>
            <a:off x="2747379" y="3981011"/>
            <a:ext cx="85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B03192-C5A6-DFE5-8B51-4D840E9CC5C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0925"/>
          <a:stretch/>
        </p:blipFill>
        <p:spPr>
          <a:xfrm>
            <a:off x="3570890" y="3339300"/>
            <a:ext cx="1481719" cy="15571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4EF90A-0178-14E8-BC2C-E9C9134ED2C1}"/>
              </a:ext>
            </a:extLst>
          </p:cNvPr>
          <p:cNvSpPr txBox="1"/>
          <p:nvPr/>
        </p:nvSpPr>
        <p:spPr>
          <a:xfrm>
            <a:off x="2378252" y="1921403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Joint-SVD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B81CFB-5DAE-99D1-8532-187C83AD673E}"/>
              </a:ext>
            </a:extLst>
          </p:cNvPr>
          <p:cNvSpPr txBox="1"/>
          <p:nvPr/>
        </p:nvSpPr>
        <p:spPr>
          <a:xfrm>
            <a:off x="3361568" y="913925"/>
            <a:ext cx="18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Features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BECA4-A00D-50EC-CA4F-327538F63881}"/>
              </a:ext>
            </a:extLst>
          </p:cNvPr>
          <p:cNvSpPr txBox="1"/>
          <p:nvPr/>
        </p:nvSpPr>
        <p:spPr>
          <a:xfrm>
            <a:off x="3218684" y="5025097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Similarity Network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BE5BFA-6F1A-BA07-CF38-A209626833C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8306"/>
          <a:stretch/>
        </p:blipFill>
        <p:spPr>
          <a:xfrm>
            <a:off x="3765343" y="1312638"/>
            <a:ext cx="1065887" cy="149354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894BB3E-4D55-EE81-136C-7AF1E87DFD80}"/>
              </a:ext>
            </a:extLst>
          </p:cNvPr>
          <p:cNvGrpSpPr/>
          <p:nvPr/>
        </p:nvGrpSpPr>
        <p:grpSpPr>
          <a:xfrm>
            <a:off x="3430516" y="1284958"/>
            <a:ext cx="395621" cy="1548902"/>
            <a:chOff x="411215" y="1132107"/>
            <a:chExt cx="395621" cy="15489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D326084-C08A-9D8C-3D72-041F48C485E5}"/>
                    </a:ext>
                  </a:extLst>
                </p:cNvPr>
                <p:cNvSpPr txBox="1"/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D326084-C08A-9D8C-3D72-041F48C48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3E101C1-FC66-B8E8-A63F-48CF202E9EDF}"/>
                    </a:ext>
                  </a:extLst>
                </p:cNvPr>
                <p:cNvSpPr txBox="1"/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3E101C1-FC66-B8E8-A63F-48CF202E9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D9CA511-0BC1-A546-F245-94A251741D57}"/>
                    </a:ext>
                  </a:extLst>
                </p:cNvPr>
                <p:cNvSpPr txBox="1"/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D9CA511-0BC1-A546-F245-94A251741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E900CF1-1441-F82A-0D4B-FE1FB775CA48}"/>
                    </a:ext>
                  </a:extLst>
                </p:cNvPr>
                <p:cNvSpPr txBox="1"/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E900CF1-1441-F82A-0D4B-FE1FB775C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6364" r="-3636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D3D4CD-0EBC-C5BC-8581-AAC14DC22025}"/>
                    </a:ext>
                  </a:extLst>
                </p:cNvPr>
                <p:cNvSpPr txBox="1"/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D3D4CD-0EBC-C5BC-8581-AAC14DC22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49D16BD-BC0A-FD4A-8007-B7C0C80309F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" r="42473"/>
          <a:stretch/>
        </p:blipFill>
        <p:spPr>
          <a:xfrm>
            <a:off x="8935999" y="1512167"/>
            <a:ext cx="855254" cy="14935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A3FBEB0-BBFF-0481-0E87-114A76FFB93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56224"/>
          <a:stretch/>
        </p:blipFill>
        <p:spPr>
          <a:xfrm>
            <a:off x="9072992" y="3676229"/>
            <a:ext cx="650819" cy="149354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9A5D36A-2E43-2A41-D17E-0854B5DE4232}"/>
              </a:ext>
            </a:extLst>
          </p:cNvPr>
          <p:cNvSpPr txBox="1"/>
          <p:nvPr/>
        </p:nvSpPr>
        <p:spPr>
          <a:xfrm>
            <a:off x="8382041" y="1128394"/>
            <a:ext cx="217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Embeddings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5A4D80-29FC-7169-5A63-F5A6401DC5E2}"/>
              </a:ext>
            </a:extLst>
          </p:cNvPr>
          <p:cNvSpPr txBox="1"/>
          <p:nvPr/>
        </p:nvSpPr>
        <p:spPr>
          <a:xfrm>
            <a:off x="8602726" y="5175644"/>
            <a:ext cx="18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Drug Responses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7309D-FE41-F148-186D-20CCA58FA69A}"/>
              </a:ext>
            </a:extLst>
          </p:cNvPr>
          <p:cNvCxnSpPr>
            <a:cxnSpLocks/>
          </p:cNvCxnSpPr>
          <p:nvPr/>
        </p:nvCxnSpPr>
        <p:spPr>
          <a:xfrm>
            <a:off x="9933704" y="3140125"/>
            <a:ext cx="655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A270A9-E36C-5BD3-190B-7B92DA76982F}"/>
              </a:ext>
            </a:extLst>
          </p:cNvPr>
          <p:cNvSpPr txBox="1"/>
          <p:nvPr/>
        </p:nvSpPr>
        <p:spPr>
          <a:xfrm>
            <a:off x="9643408" y="3234246"/>
            <a:ext cx="120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Regression</a:t>
            </a:r>
          </a:p>
          <a:p>
            <a:pPr algn="ctr"/>
            <a:r>
              <a:rPr lang="en-US" sz="1600" dirty="0"/>
              <a:t>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4484FD-94AA-C5B1-D78E-4D11BC1C21D3}"/>
              </a:ext>
            </a:extLst>
          </p:cNvPr>
          <p:cNvSpPr txBox="1"/>
          <p:nvPr/>
        </p:nvSpPr>
        <p:spPr>
          <a:xfrm>
            <a:off x="335022" y="206186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Multi-Modal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304623-633B-E4FA-D477-83ED6ABD348F}"/>
              </a:ext>
            </a:extLst>
          </p:cNvPr>
          <p:cNvSpPr txBox="1"/>
          <p:nvPr/>
        </p:nvSpPr>
        <p:spPr>
          <a:xfrm>
            <a:off x="10601136" y="1502792"/>
            <a:ext cx="132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566E716A-5155-CD38-2A0B-4C4DCEB49709}"/>
              </a:ext>
            </a:extLst>
          </p:cNvPr>
          <p:cNvCxnSpPr>
            <a:cxnSpLocks/>
          </p:cNvCxnSpPr>
          <p:nvPr/>
        </p:nvCxnSpPr>
        <p:spPr>
          <a:xfrm>
            <a:off x="5020071" y="1578832"/>
            <a:ext cx="4841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D5A0B63-5771-5D8B-EF1D-3E529D880AE4}"/>
              </a:ext>
            </a:extLst>
          </p:cNvPr>
          <p:cNvSpPr txBox="1"/>
          <p:nvPr/>
        </p:nvSpPr>
        <p:spPr>
          <a:xfrm>
            <a:off x="5573903" y="1401023"/>
            <a:ext cx="131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Biomarkers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CADAD131-1729-A420-2C99-049F4FB2F576}"/>
                  </a:ext>
                </a:extLst>
              </p:cNvPr>
              <p:cNvSpPr txBox="1"/>
              <p:nvPr/>
            </p:nvSpPr>
            <p:spPr>
              <a:xfrm>
                <a:off x="9171299" y="3186011"/>
                <a:ext cx="4901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CADAD131-1729-A420-2C99-049F4FB2F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299" y="3186011"/>
                <a:ext cx="490119" cy="27699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1" name="Bent Arrow 2070">
            <a:extLst>
              <a:ext uri="{FF2B5EF4-FFF2-40B4-BE49-F238E27FC236}">
                <a16:creationId xmlns:a16="http://schemas.microsoft.com/office/drawing/2014/main" id="{46895067-E29F-039F-E1B3-87559875F8ED}"/>
              </a:ext>
            </a:extLst>
          </p:cNvPr>
          <p:cNvSpPr/>
          <p:nvPr/>
        </p:nvSpPr>
        <p:spPr>
          <a:xfrm rot="1214278">
            <a:off x="2465114" y="1549456"/>
            <a:ext cx="697723" cy="521553"/>
          </a:xfrm>
          <a:prstGeom prst="bentArrow">
            <a:avLst>
              <a:gd name="adj1" fmla="val 0"/>
              <a:gd name="adj2" fmla="val 12605"/>
              <a:gd name="adj3" fmla="val 15464"/>
              <a:gd name="adj4" fmla="val 8739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3" name="Bent Arrow 2072">
            <a:extLst>
              <a:ext uri="{FF2B5EF4-FFF2-40B4-BE49-F238E27FC236}">
                <a16:creationId xmlns:a16="http://schemas.microsoft.com/office/drawing/2014/main" id="{2544EA56-FF95-B3F1-BF8A-B082EFCC5D66}"/>
              </a:ext>
            </a:extLst>
          </p:cNvPr>
          <p:cNvSpPr/>
          <p:nvPr/>
        </p:nvSpPr>
        <p:spPr>
          <a:xfrm rot="20852433" flipV="1">
            <a:off x="2660883" y="4074213"/>
            <a:ext cx="697723" cy="620799"/>
          </a:xfrm>
          <a:prstGeom prst="bentArrow">
            <a:avLst>
              <a:gd name="adj1" fmla="val 0"/>
              <a:gd name="adj2" fmla="val 12605"/>
              <a:gd name="adj3" fmla="val 15464"/>
              <a:gd name="adj4" fmla="val 8739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4" name="Bent Arrow 2073">
            <a:extLst>
              <a:ext uri="{FF2B5EF4-FFF2-40B4-BE49-F238E27FC236}">
                <a16:creationId xmlns:a16="http://schemas.microsoft.com/office/drawing/2014/main" id="{2D08D2A9-48EE-D31C-8EB1-0AD9C35D8C15}"/>
              </a:ext>
            </a:extLst>
          </p:cNvPr>
          <p:cNvSpPr/>
          <p:nvPr/>
        </p:nvSpPr>
        <p:spPr>
          <a:xfrm rot="1895994">
            <a:off x="7898639" y="1535274"/>
            <a:ext cx="551455" cy="521553"/>
          </a:xfrm>
          <a:prstGeom prst="bentArrow">
            <a:avLst>
              <a:gd name="adj1" fmla="val 0"/>
              <a:gd name="adj2" fmla="val 12605"/>
              <a:gd name="adj3" fmla="val 15464"/>
              <a:gd name="adj4" fmla="val 8739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53661FB1-B84C-282E-2F55-AE396CDFC26E}"/>
              </a:ext>
            </a:extLst>
          </p:cNvPr>
          <p:cNvSpPr txBox="1"/>
          <p:nvPr/>
        </p:nvSpPr>
        <p:spPr>
          <a:xfrm>
            <a:off x="123747" y="5609309"/>
            <a:ext cx="1033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SVD: Singular Value Decomposition </a:t>
            </a:r>
          </a:p>
          <a:p>
            <a:r>
              <a:rPr lang="en-US" dirty="0"/>
              <a:t>SNF: Similarity Network Fusion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FA269D3-652D-740F-8B19-2A491179E1A6}"/>
              </a:ext>
            </a:extLst>
          </p:cNvPr>
          <p:cNvSpPr/>
          <p:nvPr/>
        </p:nvSpPr>
        <p:spPr>
          <a:xfrm rot="10800000">
            <a:off x="4936557" y="2105643"/>
            <a:ext cx="407072" cy="2088287"/>
          </a:xfrm>
          <a:prstGeom prst="leftBrace">
            <a:avLst>
              <a:gd name="adj1" fmla="val 3184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1882B923-F55B-564A-E309-E3D903FA000B}"/>
              </a:ext>
            </a:extLst>
          </p:cNvPr>
          <p:cNvSpPr txBox="1"/>
          <p:nvPr/>
        </p:nvSpPr>
        <p:spPr>
          <a:xfrm>
            <a:off x="5290277" y="3741871"/>
            <a:ext cx="3470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sz="1400" dirty="0"/>
              <a:t>Sample Neighborhood</a:t>
            </a:r>
          </a:p>
          <a:p>
            <a:pPr marL="228600" indent="-228600">
              <a:buAutoNum type="alphaUcPeriod"/>
            </a:pPr>
            <a:r>
              <a:rPr lang="en-US" sz="1400" dirty="0"/>
              <a:t>Aggregate feature information from neighbors</a:t>
            </a:r>
          </a:p>
          <a:p>
            <a:pPr marL="228600" indent="-228600">
              <a:buAutoNum type="alphaUcPeriod"/>
            </a:pPr>
            <a:r>
              <a:rPr lang="en-US" sz="1400" dirty="0"/>
              <a:t>Predict graph context and label using aggregated information</a:t>
            </a:r>
          </a:p>
        </p:txBody>
      </p:sp>
      <p:sp>
        <p:nvSpPr>
          <p:cNvPr id="2157" name="Rounded Rectangle 2156">
            <a:extLst>
              <a:ext uri="{FF2B5EF4-FFF2-40B4-BE49-F238E27FC236}">
                <a16:creationId xmlns:a16="http://schemas.microsoft.com/office/drawing/2014/main" id="{A9C527E8-7F2E-7CD6-3AF9-37F765B679BE}"/>
              </a:ext>
            </a:extLst>
          </p:cNvPr>
          <p:cNvSpPr/>
          <p:nvPr/>
        </p:nvSpPr>
        <p:spPr>
          <a:xfrm>
            <a:off x="5343629" y="2100451"/>
            <a:ext cx="3314904" cy="281097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771203-7785-E8D3-9D0B-71F3F1C3F371}"/>
              </a:ext>
            </a:extLst>
          </p:cNvPr>
          <p:cNvSpPr txBox="1"/>
          <p:nvPr/>
        </p:nvSpPr>
        <p:spPr>
          <a:xfrm>
            <a:off x="6287907" y="1913589"/>
            <a:ext cx="13511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GraphSAGE</a:t>
            </a:r>
          </a:p>
        </p:txBody>
      </p:sp>
      <p:grpSp>
        <p:nvGrpSpPr>
          <p:cNvPr id="2173" name="Group 2172">
            <a:extLst>
              <a:ext uri="{FF2B5EF4-FFF2-40B4-BE49-F238E27FC236}">
                <a16:creationId xmlns:a16="http://schemas.microsoft.com/office/drawing/2014/main" id="{77B2B607-E1B4-7515-E2A4-3091A31F2629}"/>
              </a:ext>
            </a:extLst>
          </p:cNvPr>
          <p:cNvGrpSpPr/>
          <p:nvPr/>
        </p:nvGrpSpPr>
        <p:grpSpPr>
          <a:xfrm>
            <a:off x="11763535" y="2292627"/>
            <a:ext cx="419399" cy="1800243"/>
            <a:chOff x="411215" y="1132107"/>
            <a:chExt cx="419399" cy="18002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4" name="TextBox 2173">
                  <a:extLst>
                    <a:ext uri="{FF2B5EF4-FFF2-40B4-BE49-F238E27FC236}">
                      <a16:creationId xmlns:a16="http://schemas.microsoft.com/office/drawing/2014/main" id="{6B13FE70-0390-1E8D-4F0F-9C3F10F93BE4}"/>
                    </a:ext>
                  </a:extLst>
                </p:cNvPr>
                <p:cNvSpPr txBox="1"/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74" name="TextBox 2173">
                  <a:extLst>
                    <a:ext uri="{FF2B5EF4-FFF2-40B4-BE49-F238E27FC236}">
                      <a16:creationId xmlns:a16="http://schemas.microsoft.com/office/drawing/2014/main" id="{6B13FE70-0390-1E8D-4F0F-9C3F10F93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5" name="TextBox 2174">
                  <a:extLst>
                    <a:ext uri="{FF2B5EF4-FFF2-40B4-BE49-F238E27FC236}">
                      <a16:creationId xmlns:a16="http://schemas.microsoft.com/office/drawing/2014/main" id="{AD23343F-601C-CB00-0CB5-1E2167A371F4}"/>
                    </a:ext>
                  </a:extLst>
                </p:cNvPr>
                <p:cNvSpPr txBox="1"/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75" name="TextBox 2174">
                  <a:extLst>
                    <a:ext uri="{FF2B5EF4-FFF2-40B4-BE49-F238E27FC236}">
                      <a16:creationId xmlns:a16="http://schemas.microsoft.com/office/drawing/2014/main" id="{AD23343F-601C-CB00-0CB5-1E2167A37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6" name="TextBox 2175">
                  <a:extLst>
                    <a:ext uri="{FF2B5EF4-FFF2-40B4-BE49-F238E27FC236}">
                      <a16:creationId xmlns:a16="http://schemas.microsoft.com/office/drawing/2014/main" id="{C48217BA-9ECE-0F28-5462-5133E07B0ABF}"/>
                    </a:ext>
                  </a:extLst>
                </p:cNvPr>
                <p:cNvSpPr txBox="1"/>
                <p:nvPr/>
              </p:nvSpPr>
              <p:spPr>
                <a:xfrm>
                  <a:off x="438904" y="2624573"/>
                  <a:ext cx="3917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76" name="TextBox 2175">
                  <a:extLst>
                    <a:ext uri="{FF2B5EF4-FFF2-40B4-BE49-F238E27FC236}">
                      <a16:creationId xmlns:a16="http://schemas.microsoft.com/office/drawing/2014/main" id="{C48217BA-9ECE-0F28-5462-5133E07B0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04" y="2624573"/>
                  <a:ext cx="39171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7" name="TextBox 2176">
                  <a:extLst>
                    <a:ext uri="{FF2B5EF4-FFF2-40B4-BE49-F238E27FC236}">
                      <a16:creationId xmlns:a16="http://schemas.microsoft.com/office/drawing/2014/main" id="{F48529A5-BA4B-85BC-3CB1-00B1B836C768}"/>
                    </a:ext>
                  </a:extLst>
                </p:cNvPr>
                <p:cNvSpPr txBox="1"/>
                <p:nvPr/>
              </p:nvSpPr>
              <p:spPr>
                <a:xfrm>
                  <a:off x="549714" y="2109171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77" name="TextBox 2176">
                  <a:extLst>
                    <a:ext uri="{FF2B5EF4-FFF2-40B4-BE49-F238E27FC236}">
                      <a16:creationId xmlns:a16="http://schemas.microsoft.com/office/drawing/2014/main" id="{F48529A5-BA4B-85BC-3CB1-00B1B836C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4" y="2109171"/>
                  <a:ext cx="11862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7273" r="-3636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8" name="TextBox 2177">
                  <a:extLst>
                    <a:ext uri="{FF2B5EF4-FFF2-40B4-BE49-F238E27FC236}">
                      <a16:creationId xmlns:a16="http://schemas.microsoft.com/office/drawing/2014/main" id="{08914369-E01F-CB99-5EAB-838B4BA1E69A}"/>
                    </a:ext>
                  </a:extLst>
                </p:cNvPr>
                <p:cNvSpPr txBox="1"/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78" name="TextBox 2177">
                  <a:extLst>
                    <a:ext uri="{FF2B5EF4-FFF2-40B4-BE49-F238E27FC236}">
                      <a16:creationId xmlns:a16="http://schemas.microsoft.com/office/drawing/2014/main" id="{08914369-E01F-CB99-5EAB-838B4BA1E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9" name="Group 2178">
            <a:extLst>
              <a:ext uri="{FF2B5EF4-FFF2-40B4-BE49-F238E27FC236}">
                <a16:creationId xmlns:a16="http://schemas.microsoft.com/office/drawing/2014/main" id="{BEE76F39-DF12-017F-1390-4E46A4721617}"/>
              </a:ext>
            </a:extLst>
          </p:cNvPr>
          <p:cNvGrpSpPr/>
          <p:nvPr/>
        </p:nvGrpSpPr>
        <p:grpSpPr>
          <a:xfrm>
            <a:off x="8612987" y="1480069"/>
            <a:ext cx="395621" cy="1548902"/>
            <a:chOff x="411215" y="1132107"/>
            <a:chExt cx="395621" cy="15489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0" name="TextBox 2179">
                  <a:extLst>
                    <a:ext uri="{FF2B5EF4-FFF2-40B4-BE49-F238E27FC236}">
                      <a16:creationId xmlns:a16="http://schemas.microsoft.com/office/drawing/2014/main" id="{77FF7DAA-577F-F8A2-764B-927C3338AC9A}"/>
                    </a:ext>
                  </a:extLst>
                </p:cNvPr>
                <p:cNvSpPr txBox="1"/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0" name="TextBox 2179">
                  <a:extLst>
                    <a:ext uri="{FF2B5EF4-FFF2-40B4-BE49-F238E27FC236}">
                      <a16:creationId xmlns:a16="http://schemas.microsoft.com/office/drawing/2014/main" id="{77FF7DAA-577F-F8A2-764B-927C3338A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1" name="TextBox 2180">
                  <a:extLst>
                    <a:ext uri="{FF2B5EF4-FFF2-40B4-BE49-F238E27FC236}">
                      <a16:creationId xmlns:a16="http://schemas.microsoft.com/office/drawing/2014/main" id="{5F88DD17-B25B-0F18-46C0-CB8FE1D103D6}"/>
                    </a:ext>
                  </a:extLst>
                </p:cNvPr>
                <p:cNvSpPr txBox="1"/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1" name="TextBox 2180">
                  <a:extLst>
                    <a:ext uri="{FF2B5EF4-FFF2-40B4-BE49-F238E27FC236}">
                      <a16:creationId xmlns:a16="http://schemas.microsoft.com/office/drawing/2014/main" id="{5F88DD17-B25B-0F18-46C0-CB8FE1D1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2" name="TextBox 2181">
                  <a:extLst>
                    <a:ext uri="{FF2B5EF4-FFF2-40B4-BE49-F238E27FC236}">
                      <a16:creationId xmlns:a16="http://schemas.microsoft.com/office/drawing/2014/main" id="{C5C920C6-4FEF-81CB-ECB1-FE3EF3455410}"/>
                    </a:ext>
                  </a:extLst>
                </p:cNvPr>
                <p:cNvSpPr txBox="1"/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2" name="TextBox 2181">
                  <a:extLst>
                    <a:ext uri="{FF2B5EF4-FFF2-40B4-BE49-F238E27FC236}">
                      <a16:creationId xmlns:a16="http://schemas.microsoft.com/office/drawing/2014/main" id="{C5C920C6-4FEF-81CB-ECB1-FE3EF3455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3" name="TextBox 2182">
                  <a:extLst>
                    <a:ext uri="{FF2B5EF4-FFF2-40B4-BE49-F238E27FC236}">
                      <a16:creationId xmlns:a16="http://schemas.microsoft.com/office/drawing/2014/main" id="{8A18950E-BACF-23DE-47CB-631DCFD6C199}"/>
                    </a:ext>
                  </a:extLst>
                </p:cNvPr>
                <p:cNvSpPr txBox="1"/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83" name="TextBox 2182">
                  <a:extLst>
                    <a:ext uri="{FF2B5EF4-FFF2-40B4-BE49-F238E27FC236}">
                      <a16:creationId xmlns:a16="http://schemas.microsoft.com/office/drawing/2014/main" id="{8A18950E-BACF-23DE-47CB-631DCFD6C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50000" r="-4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4" name="TextBox 2183">
                  <a:extLst>
                    <a:ext uri="{FF2B5EF4-FFF2-40B4-BE49-F238E27FC236}">
                      <a16:creationId xmlns:a16="http://schemas.microsoft.com/office/drawing/2014/main" id="{DA9571DC-E4D8-8DB9-281D-B728500ABD92}"/>
                    </a:ext>
                  </a:extLst>
                </p:cNvPr>
                <p:cNvSpPr txBox="1"/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4" name="TextBox 2183">
                  <a:extLst>
                    <a:ext uri="{FF2B5EF4-FFF2-40B4-BE49-F238E27FC236}">
                      <a16:creationId xmlns:a16="http://schemas.microsoft.com/office/drawing/2014/main" id="{DA9571DC-E4D8-8DB9-281D-B728500AB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5" name="Group 2184">
            <a:extLst>
              <a:ext uri="{FF2B5EF4-FFF2-40B4-BE49-F238E27FC236}">
                <a16:creationId xmlns:a16="http://schemas.microsoft.com/office/drawing/2014/main" id="{F03E1150-F37F-1EB5-1817-FACC3F266328}"/>
              </a:ext>
            </a:extLst>
          </p:cNvPr>
          <p:cNvGrpSpPr/>
          <p:nvPr/>
        </p:nvGrpSpPr>
        <p:grpSpPr>
          <a:xfrm>
            <a:off x="8727151" y="3634417"/>
            <a:ext cx="395621" cy="1548902"/>
            <a:chOff x="411215" y="1132107"/>
            <a:chExt cx="395621" cy="15489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6" name="TextBox 2185">
                  <a:extLst>
                    <a:ext uri="{FF2B5EF4-FFF2-40B4-BE49-F238E27FC236}">
                      <a16:creationId xmlns:a16="http://schemas.microsoft.com/office/drawing/2014/main" id="{E8CCC469-4461-ED3D-D627-DB2E2FACBD5A}"/>
                    </a:ext>
                  </a:extLst>
                </p:cNvPr>
                <p:cNvSpPr txBox="1"/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6" name="TextBox 2185">
                  <a:extLst>
                    <a:ext uri="{FF2B5EF4-FFF2-40B4-BE49-F238E27FC236}">
                      <a16:creationId xmlns:a16="http://schemas.microsoft.com/office/drawing/2014/main" id="{E8CCC469-4461-ED3D-D627-DB2E2FACB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98" y="1132107"/>
                  <a:ext cx="391454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7" name="TextBox 2186">
                  <a:extLst>
                    <a:ext uri="{FF2B5EF4-FFF2-40B4-BE49-F238E27FC236}">
                      <a16:creationId xmlns:a16="http://schemas.microsoft.com/office/drawing/2014/main" id="{2362D55B-34F7-0F63-5388-8C3C23402181}"/>
                    </a:ext>
                  </a:extLst>
                </p:cNvPr>
                <p:cNvSpPr txBox="1"/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7" name="TextBox 2186">
                  <a:extLst>
                    <a:ext uri="{FF2B5EF4-FFF2-40B4-BE49-F238E27FC236}">
                      <a16:creationId xmlns:a16="http://schemas.microsoft.com/office/drawing/2014/main" id="{2362D55B-34F7-0F63-5388-8C3C23402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341356"/>
                  <a:ext cx="39562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8" name="TextBox 2187">
                  <a:extLst>
                    <a:ext uri="{FF2B5EF4-FFF2-40B4-BE49-F238E27FC236}">
                      <a16:creationId xmlns:a16="http://schemas.microsoft.com/office/drawing/2014/main" id="{3CCC855C-E68C-EA35-AF23-A6933F9EA250}"/>
                    </a:ext>
                  </a:extLst>
                </p:cNvPr>
                <p:cNvSpPr txBox="1"/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8" name="TextBox 2187">
                  <a:extLst>
                    <a:ext uri="{FF2B5EF4-FFF2-40B4-BE49-F238E27FC236}">
                      <a16:creationId xmlns:a16="http://schemas.microsoft.com/office/drawing/2014/main" id="{3CCC855C-E68C-EA35-AF23-A6933F9EA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70" y="2373232"/>
                  <a:ext cx="39171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9" name="TextBox 2188">
                  <a:extLst>
                    <a:ext uri="{FF2B5EF4-FFF2-40B4-BE49-F238E27FC236}">
                      <a16:creationId xmlns:a16="http://schemas.microsoft.com/office/drawing/2014/main" id="{C2CE0BFE-FC10-506F-1373-7ADDA47B61D6}"/>
                    </a:ext>
                  </a:extLst>
                </p:cNvPr>
                <p:cNvSpPr txBox="1"/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89" name="TextBox 2188">
                  <a:extLst>
                    <a:ext uri="{FF2B5EF4-FFF2-40B4-BE49-F238E27FC236}">
                      <a16:creationId xmlns:a16="http://schemas.microsoft.com/office/drawing/2014/main" id="{C2CE0BFE-FC10-506F-1373-7ADDA47B6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4" y="1934238"/>
                  <a:ext cx="118622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7273"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0" name="TextBox 2189">
                  <a:extLst>
                    <a:ext uri="{FF2B5EF4-FFF2-40B4-BE49-F238E27FC236}">
                      <a16:creationId xmlns:a16="http://schemas.microsoft.com/office/drawing/2014/main" id="{7518459C-9D35-ABDD-9E83-99EE6B1F7BC7}"/>
                    </a:ext>
                  </a:extLst>
                </p:cNvPr>
                <p:cNvSpPr txBox="1"/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90" name="TextBox 2189">
                  <a:extLst>
                    <a:ext uri="{FF2B5EF4-FFF2-40B4-BE49-F238E27FC236}">
                      <a16:creationId xmlns:a16="http://schemas.microsoft.com/office/drawing/2014/main" id="{7518459C-9D35-ABDD-9E83-99EE6B1F7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15" y="1560015"/>
                  <a:ext cx="395621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5" name="Group 2194">
            <a:extLst>
              <a:ext uri="{FF2B5EF4-FFF2-40B4-BE49-F238E27FC236}">
                <a16:creationId xmlns:a16="http://schemas.microsoft.com/office/drawing/2014/main" id="{6C29CCFC-849E-7026-6D07-68AC4116CA3C}"/>
              </a:ext>
            </a:extLst>
          </p:cNvPr>
          <p:cNvGrpSpPr/>
          <p:nvPr/>
        </p:nvGrpSpPr>
        <p:grpSpPr>
          <a:xfrm>
            <a:off x="2414731" y="1164940"/>
            <a:ext cx="370444" cy="369332"/>
            <a:chOff x="2414731" y="670264"/>
            <a:chExt cx="370444" cy="369332"/>
          </a:xfrm>
        </p:grpSpPr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C1FF50F5-D148-1814-85D5-23AC0D9C6B40}"/>
                </a:ext>
              </a:extLst>
            </p:cNvPr>
            <p:cNvSpPr/>
            <p:nvPr/>
          </p:nvSpPr>
          <p:spPr>
            <a:xfrm>
              <a:off x="2414731" y="679250"/>
              <a:ext cx="370444" cy="35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TextBox 2191">
              <a:extLst>
                <a:ext uri="{FF2B5EF4-FFF2-40B4-BE49-F238E27FC236}">
                  <a16:creationId xmlns:a16="http://schemas.microsoft.com/office/drawing/2014/main" id="{E241AB6D-4EB7-DB5B-7497-98BC2DD1F43B}"/>
                </a:ext>
              </a:extLst>
            </p:cNvPr>
            <p:cNvSpPr txBox="1"/>
            <p:nvPr/>
          </p:nvSpPr>
          <p:spPr>
            <a:xfrm>
              <a:off x="2450358" y="670264"/>
              <a:ext cx="31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196" name="Group 2195">
            <a:extLst>
              <a:ext uri="{FF2B5EF4-FFF2-40B4-BE49-F238E27FC236}">
                <a16:creationId xmlns:a16="http://schemas.microsoft.com/office/drawing/2014/main" id="{A8CA5B84-D905-F4C1-19A3-87C60FA43729}"/>
              </a:ext>
            </a:extLst>
          </p:cNvPr>
          <p:cNvGrpSpPr/>
          <p:nvPr/>
        </p:nvGrpSpPr>
        <p:grpSpPr>
          <a:xfrm>
            <a:off x="1304594" y="1625566"/>
            <a:ext cx="370444" cy="369332"/>
            <a:chOff x="2414731" y="670264"/>
            <a:chExt cx="370444" cy="369332"/>
          </a:xfrm>
        </p:grpSpPr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26086EC8-5D4F-C37A-0324-565A09BA6D6A}"/>
                </a:ext>
              </a:extLst>
            </p:cNvPr>
            <p:cNvSpPr/>
            <p:nvPr/>
          </p:nvSpPr>
          <p:spPr>
            <a:xfrm>
              <a:off x="2414731" y="679250"/>
              <a:ext cx="370444" cy="35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TextBox 2197">
              <a:extLst>
                <a:ext uri="{FF2B5EF4-FFF2-40B4-BE49-F238E27FC236}">
                  <a16:creationId xmlns:a16="http://schemas.microsoft.com/office/drawing/2014/main" id="{D6809A9F-6478-7783-7A7D-FD78DBF80D00}"/>
                </a:ext>
              </a:extLst>
            </p:cNvPr>
            <p:cNvSpPr txBox="1"/>
            <p:nvPr/>
          </p:nvSpPr>
          <p:spPr>
            <a:xfrm>
              <a:off x="2450358" y="670264"/>
              <a:ext cx="31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199" name="Group 2198">
            <a:extLst>
              <a:ext uri="{FF2B5EF4-FFF2-40B4-BE49-F238E27FC236}">
                <a16:creationId xmlns:a16="http://schemas.microsoft.com/office/drawing/2014/main" id="{9DD93ECB-41DF-C816-6EC8-6AF6237094CC}"/>
              </a:ext>
            </a:extLst>
          </p:cNvPr>
          <p:cNvGrpSpPr/>
          <p:nvPr/>
        </p:nvGrpSpPr>
        <p:grpSpPr>
          <a:xfrm>
            <a:off x="2475622" y="4565424"/>
            <a:ext cx="370444" cy="369332"/>
            <a:chOff x="2414731" y="670264"/>
            <a:chExt cx="370444" cy="369332"/>
          </a:xfrm>
        </p:grpSpPr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53694E11-37BE-BA90-192F-4D2B622E80EA}"/>
                </a:ext>
              </a:extLst>
            </p:cNvPr>
            <p:cNvSpPr/>
            <p:nvPr/>
          </p:nvSpPr>
          <p:spPr>
            <a:xfrm>
              <a:off x="2414731" y="679250"/>
              <a:ext cx="370444" cy="35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TextBox 2200">
              <a:extLst>
                <a:ext uri="{FF2B5EF4-FFF2-40B4-BE49-F238E27FC236}">
                  <a16:creationId xmlns:a16="http://schemas.microsoft.com/office/drawing/2014/main" id="{B95E5461-7F9F-000F-E87E-22AADBF3F755}"/>
                </a:ext>
              </a:extLst>
            </p:cNvPr>
            <p:cNvSpPr txBox="1"/>
            <p:nvPr/>
          </p:nvSpPr>
          <p:spPr>
            <a:xfrm>
              <a:off x="2450358" y="670264"/>
              <a:ext cx="31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202" name="Group 2201">
            <a:extLst>
              <a:ext uri="{FF2B5EF4-FFF2-40B4-BE49-F238E27FC236}">
                <a16:creationId xmlns:a16="http://schemas.microsoft.com/office/drawing/2014/main" id="{2F88D96B-212A-A262-CC06-D397F5C03528}"/>
              </a:ext>
            </a:extLst>
          </p:cNvPr>
          <p:cNvGrpSpPr/>
          <p:nvPr/>
        </p:nvGrpSpPr>
        <p:grpSpPr>
          <a:xfrm>
            <a:off x="6008359" y="1018373"/>
            <a:ext cx="370444" cy="369332"/>
            <a:chOff x="2414731" y="670264"/>
            <a:chExt cx="370444" cy="369332"/>
          </a:xfrm>
        </p:grpSpPr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DD65872D-27D0-ACE4-2131-38C2B2033BBB}"/>
                </a:ext>
              </a:extLst>
            </p:cNvPr>
            <p:cNvSpPr/>
            <p:nvPr/>
          </p:nvSpPr>
          <p:spPr>
            <a:xfrm>
              <a:off x="2414731" y="679250"/>
              <a:ext cx="370444" cy="35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TextBox 2203">
              <a:extLst>
                <a:ext uri="{FF2B5EF4-FFF2-40B4-BE49-F238E27FC236}">
                  <a16:creationId xmlns:a16="http://schemas.microsoft.com/office/drawing/2014/main" id="{79AC5126-39CE-A74B-2955-73D08458ED38}"/>
                </a:ext>
              </a:extLst>
            </p:cNvPr>
            <p:cNvSpPr txBox="1"/>
            <p:nvPr/>
          </p:nvSpPr>
          <p:spPr>
            <a:xfrm>
              <a:off x="2450358" y="670264"/>
              <a:ext cx="31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05" name="Group 2204">
            <a:extLst>
              <a:ext uri="{FF2B5EF4-FFF2-40B4-BE49-F238E27FC236}">
                <a16:creationId xmlns:a16="http://schemas.microsoft.com/office/drawing/2014/main" id="{F5181F1B-D3B4-B419-49FF-5F30DC9A5793}"/>
              </a:ext>
            </a:extLst>
          </p:cNvPr>
          <p:cNvGrpSpPr/>
          <p:nvPr/>
        </p:nvGrpSpPr>
        <p:grpSpPr>
          <a:xfrm>
            <a:off x="4699618" y="2975522"/>
            <a:ext cx="370444" cy="369332"/>
            <a:chOff x="2414731" y="670264"/>
            <a:chExt cx="370444" cy="369332"/>
          </a:xfrm>
        </p:grpSpPr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9140F586-F7BF-7C1B-C20F-C0544E31E017}"/>
                </a:ext>
              </a:extLst>
            </p:cNvPr>
            <p:cNvSpPr/>
            <p:nvPr/>
          </p:nvSpPr>
          <p:spPr>
            <a:xfrm>
              <a:off x="2414731" y="679250"/>
              <a:ext cx="370444" cy="35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TextBox 2206">
              <a:extLst>
                <a:ext uri="{FF2B5EF4-FFF2-40B4-BE49-F238E27FC236}">
                  <a16:creationId xmlns:a16="http://schemas.microsoft.com/office/drawing/2014/main" id="{D8DBF687-877A-B4E6-2B71-9DC6FD548F40}"/>
                </a:ext>
              </a:extLst>
            </p:cNvPr>
            <p:cNvSpPr txBox="1"/>
            <p:nvPr/>
          </p:nvSpPr>
          <p:spPr>
            <a:xfrm>
              <a:off x="2450358" y="670264"/>
              <a:ext cx="31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208" name="Group 2207">
            <a:extLst>
              <a:ext uri="{FF2B5EF4-FFF2-40B4-BE49-F238E27FC236}">
                <a16:creationId xmlns:a16="http://schemas.microsoft.com/office/drawing/2014/main" id="{4F33826E-BDBF-C4EC-13F6-7F8609DC05F1}"/>
              </a:ext>
            </a:extLst>
          </p:cNvPr>
          <p:cNvGrpSpPr/>
          <p:nvPr/>
        </p:nvGrpSpPr>
        <p:grpSpPr>
          <a:xfrm>
            <a:off x="10157101" y="2669683"/>
            <a:ext cx="370444" cy="369332"/>
            <a:chOff x="2414731" y="670264"/>
            <a:chExt cx="370444" cy="369332"/>
          </a:xfrm>
        </p:grpSpPr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726BAEB0-ED0B-4029-A4A0-460DFCE0E7A0}"/>
                </a:ext>
              </a:extLst>
            </p:cNvPr>
            <p:cNvSpPr/>
            <p:nvPr/>
          </p:nvSpPr>
          <p:spPr>
            <a:xfrm>
              <a:off x="2414731" y="679250"/>
              <a:ext cx="370444" cy="3516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TextBox 2209">
              <a:extLst>
                <a:ext uri="{FF2B5EF4-FFF2-40B4-BE49-F238E27FC236}">
                  <a16:creationId xmlns:a16="http://schemas.microsoft.com/office/drawing/2014/main" id="{B322A6EB-EDB0-6B5A-EDE7-FE758247ABFA}"/>
                </a:ext>
              </a:extLst>
            </p:cNvPr>
            <p:cNvSpPr txBox="1"/>
            <p:nvPr/>
          </p:nvSpPr>
          <p:spPr>
            <a:xfrm>
              <a:off x="2450358" y="670264"/>
              <a:ext cx="31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2354" name="Group 2353">
            <a:extLst>
              <a:ext uri="{FF2B5EF4-FFF2-40B4-BE49-F238E27FC236}">
                <a16:creationId xmlns:a16="http://schemas.microsoft.com/office/drawing/2014/main" id="{D46ECAE8-DB70-4BFB-D57A-AC362AFC65B0}"/>
              </a:ext>
            </a:extLst>
          </p:cNvPr>
          <p:cNvGrpSpPr/>
          <p:nvPr/>
        </p:nvGrpSpPr>
        <p:grpSpPr>
          <a:xfrm>
            <a:off x="5402130" y="2304565"/>
            <a:ext cx="3239243" cy="1460624"/>
            <a:chOff x="5392908" y="2431672"/>
            <a:chExt cx="3239243" cy="1460624"/>
          </a:xfrm>
        </p:grpSpPr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7E4C1553-078F-07BC-889E-A9EAC6B81B44}"/>
                </a:ext>
              </a:extLst>
            </p:cNvPr>
            <p:cNvGrpSpPr/>
            <p:nvPr/>
          </p:nvGrpSpPr>
          <p:grpSpPr>
            <a:xfrm>
              <a:off x="5392908" y="2529683"/>
              <a:ext cx="1076936" cy="1131731"/>
              <a:chOff x="5481193" y="2018842"/>
              <a:chExt cx="1076936" cy="1131731"/>
            </a:xfrm>
          </p:grpSpPr>
          <p:pic>
            <p:nvPicPr>
              <p:cNvPr id="2078" name="Picture 2077">
                <a:extLst>
                  <a:ext uri="{FF2B5EF4-FFF2-40B4-BE49-F238E27FC236}">
                    <a16:creationId xmlns:a16="http://schemas.microsoft.com/office/drawing/2014/main" id="{FE9C0FAC-55C1-FF3D-662A-CC65351CA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r="20925"/>
              <a:stretch/>
            </p:blipFill>
            <p:spPr>
              <a:xfrm>
                <a:off x="5481193" y="2018842"/>
                <a:ext cx="1076936" cy="1131731"/>
              </a:xfrm>
              <a:prstGeom prst="rect">
                <a:avLst/>
              </a:prstGeom>
            </p:spPr>
          </p:pic>
          <p:sp>
            <p:nvSpPr>
              <p:cNvPr id="2080" name="Oval 2079">
                <a:extLst>
                  <a:ext uri="{FF2B5EF4-FFF2-40B4-BE49-F238E27FC236}">
                    <a16:creationId xmlns:a16="http://schemas.microsoft.com/office/drawing/2014/main" id="{BF78FDE6-7AE1-2D77-B6D8-A870E33A1F10}"/>
                  </a:ext>
                </a:extLst>
              </p:cNvPr>
              <p:cNvSpPr/>
              <p:nvPr/>
            </p:nvSpPr>
            <p:spPr>
              <a:xfrm>
                <a:off x="5725220" y="2313450"/>
                <a:ext cx="547424" cy="548640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1" name="Oval 2080">
                <a:extLst>
                  <a:ext uri="{FF2B5EF4-FFF2-40B4-BE49-F238E27FC236}">
                    <a16:creationId xmlns:a16="http://schemas.microsoft.com/office/drawing/2014/main" id="{8C232EA0-BE4C-6D0E-2F76-778617C8DE9A}"/>
                  </a:ext>
                </a:extLst>
              </p:cNvPr>
              <p:cNvSpPr/>
              <p:nvPr/>
            </p:nvSpPr>
            <p:spPr>
              <a:xfrm>
                <a:off x="5539054" y="2126614"/>
                <a:ext cx="923544" cy="919306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2" name="Oval 2081">
                <a:extLst>
                  <a:ext uri="{FF2B5EF4-FFF2-40B4-BE49-F238E27FC236}">
                    <a16:creationId xmlns:a16="http://schemas.microsoft.com/office/drawing/2014/main" id="{D805B4EF-C184-69C8-C056-7A4DB534F127}"/>
                  </a:ext>
                </a:extLst>
              </p:cNvPr>
              <p:cNvSpPr/>
              <p:nvPr/>
            </p:nvSpPr>
            <p:spPr>
              <a:xfrm>
                <a:off x="5934009" y="2543075"/>
                <a:ext cx="121598" cy="1150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4768E63C-D767-9E8E-3F10-DB6EA9F16E4A}"/>
                </a:ext>
              </a:extLst>
            </p:cNvPr>
            <p:cNvGrpSpPr/>
            <p:nvPr/>
          </p:nvGrpSpPr>
          <p:grpSpPr>
            <a:xfrm>
              <a:off x="7555215" y="2511755"/>
              <a:ext cx="1076936" cy="1131731"/>
              <a:chOff x="5481193" y="2018842"/>
              <a:chExt cx="1076936" cy="1131731"/>
            </a:xfrm>
          </p:grpSpPr>
          <p:pic>
            <p:nvPicPr>
              <p:cNvPr id="2095" name="Picture 2094">
                <a:extLst>
                  <a:ext uri="{FF2B5EF4-FFF2-40B4-BE49-F238E27FC236}">
                    <a16:creationId xmlns:a16="http://schemas.microsoft.com/office/drawing/2014/main" id="{73887BC5-6A2A-AC8F-4E9E-8A0DFE6679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r="20925"/>
              <a:stretch/>
            </p:blipFill>
            <p:spPr>
              <a:xfrm>
                <a:off x="5481193" y="2018842"/>
                <a:ext cx="1076936" cy="1131731"/>
              </a:xfrm>
              <a:prstGeom prst="rect">
                <a:avLst/>
              </a:prstGeom>
            </p:spPr>
          </p:pic>
          <p:sp>
            <p:nvSpPr>
              <p:cNvPr id="2096" name="Oval 2095">
                <a:extLst>
                  <a:ext uri="{FF2B5EF4-FFF2-40B4-BE49-F238E27FC236}">
                    <a16:creationId xmlns:a16="http://schemas.microsoft.com/office/drawing/2014/main" id="{C8EE5A67-110F-7FA4-1F34-06C14095F7B0}"/>
                  </a:ext>
                </a:extLst>
              </p:cNvPr>
              <p:cNvSpPr/>
              <p:nvPr/>
            </p:nvSpPr>
            <p:spPr>
              <a:xfrm>
                <a:off x="5934009" y="2543075"/>
                <a:ext cx="121598" cy="1150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6" name="Group 2155">
              <a:extLst>
                <a:ext uri="{FF2B5EF4-FFF2-40B4-BE49-F238E27FC236}">
                  <a16:creationId xmlns:a16="http://schemas.microsoft.com/office/drawing/2014/main" id="{2C208C7D-D20C-3CA7-4A0A-E29AAC3E5BFA}"/>
                </a:ext>
              </a:extLst>
            </p:cNvPr>
            <p:cNvGrpSpPr/>
            <p:nvPr/>
          </p:nvGrpSpPr>
          <p:grpSpPr>
            <a:xfrm>
              <a:off x="6500740" y="2486013"/>
              <a:ext cx="1076936" cy="1131731"/>
              <a:chOff x="6605461" y="1959525"/>
              <a:chExt cx="1076936" cy="1131731"/>
            </a:xfrm>
          </p:grpSpPr>
          <p:pic>
            <p:nvPicPr>
              <p:cNvPr id="2088" name="Picture 2087">
                <a:extLst>
                  <a:ext uri="{FF2B5EF4-FFF2-40B4-BE49-F238E27FC236}">
                    <a16:creationId xmlns:a16="http://schemas.microsoft.com/office/drawing/2014/main" id="{2CF43F55-AFA0-66B2-FA30-330BA3969E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r="20925"/>
              <a:stretch/>
            </p:blipFill>
            <p:spPr>
              <a:xfrm>
                <a:off x="6605461" y="1959525"/>
                <a:ext cx="1076936" cy="1131731"/>
              </a:xfrm>
              <a:prstGeom prst="rect">
                <a:avLst/>
              </a:prstGeom>
            </p:spPr>
          </p:pic>
          <p:sp>
            <p:nvSpPr>
              <p:cNvPr id="2091" name="Oval 2090">
                <a:extLst>
                  <a:ext uri="{FF2B5EF4-FFF2-40B4-BE49-F238E27FC236}">
                    <a16:creationId xmlns:a16="http://schemas.microsoft.com/office/drawing/2014/main" id="{E4597BB9-3C82-26B0-5E3E-AE0122F8B0D6}"/>
                  </a:ext>
                </a:extLst>
              </p:cNvPr>
              <p:cNvSpPr/>
              <p:nvPr/>
            </p:nvSpPr>
            <p:spPr>
              <a:xfrm>
                <a:off x="7058277" y="2483758"/>
                <a:ext cx="121598" cy="1150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0" name="Right Arrow 2139">
                <a:extLst>
                  <a:ext uri="{FF2B5EF4-FFF2-40B4-BE49-F238E27FC236}">
                    <a16:creationId xmlns:a16="http://schemas.microsoft.com/office/drawing/2014/main" id="{364CDB05-3920-002B-0C32-ABEC7612E5D7}"/>
                  </a:ext>
                </a:extLst>
              </p:cNvPr>
              <p:cNvSpPr/>
              <p:nvPr/>
            </p:nvSpPr>
            <p:spPr>
              <a:xfrm rot="445464">
                <a:off x="6949851" y="2489570"/>
                <a:ext cx="91440" cy="58021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2" name="Right Arrow 2141">
                <a:extLst>
                  <a:ext uri="{FF2B5EF4-FFF2-40B4-BE49-F238E27FC236}">
                    <a16:creationId xmlns:a16="http://schemas.microsoft.com/office/drawing/2014/main" id="{92E148E0-672F-8ED1-A584-570CE6BA9D00}"/>
                  </a:ext>
                </a:extLst>
              </p:cNvPr>
              <p:cNvSpPr/>
              <p:nvPr/>
            </p:nvSpPr>
            <p:spPr>
              <a:xfrm rot="18487347">
                <a:off x="6959722" y="2633268"/>
                <a:ext cx="167363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3" name="Right Arrow 2142">
                <a:extLst>
                  <a:ext uri="{FF2B5EF4-FFF2-40B4-BE49-F238E27FC236}">
                    <a16:creationId xmlns:a16="http://schemas.microsoft.com/office/drawing/2014/main" id="{DD19A850-AC5C-115C-6E12-A1462DC06D96}"/>
                  </a:ext>
                </a:extLst>
              </p:cNvPr>
              <p:cNvSpPr/>
              <p:nvPr/>
            </p:nvSpPr>
            <p:spPr>
              <a:xfrm rot="3381255">
                <a:off x="6906430" y="2360000"/>
                <a:ext cx="220315" cy="54766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4" name="Oval 2143">
                <a:extLst>
                  <a:ext uri="{FF2B5EF4-FFF2-40B4-BE49-F238E27FC236}">
                    <a16:creationId xmlns:a16="http://schemas.microsoft.com/office/drawing/2014/main" id="{D6E81E88-B27C-0F8E-067C-6487266BC5C5}"/>
                  </a:ext>
                </a:extLst>
              </p:cNvPr>
              <p:cNvSpPr/>
              <p:nvPr/>
            </p:nvSpPr>
            <p:spPr>
              <a:xfrm>
                <a:off x="6906850" y="2719604"/>
                <a:ext cx="121598" cy="1150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5" name="Oval 2144">
                <a:extLst>
                  <a:ext uri="{FF2B5EF4-FFF2-40B4-BE49-F238E27FC236}">
                    <a16:creationId xmlns:a16="http://schemas.microsoft.com/office/drawing/2014/main" id="{F2CA9820-7D63-114C-F1A4-956D745CB90C}"/>
                  </a:ext>
                </a:extLst>
              </p:cNvPr>
              <p:cNvSpPr/>
              <p:nvPr/>
            </p:nvSpPr>
            <p:spPr>
              <a:xfrm>
                <a:off x="6853300" y="2446819"/>
                <a:ext cx="121598" cy="1150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Oval 2145">
                <a:extLst>
                  <a:ext uri="{FF2B5EF4-FFF2-40B4-BE49-F238E27FC236}">
                    <a16:creationId xmlns:a16="http://schemas.microsoft.com/office/drawing/2014/main" id="{F9EB58D4-3D38-188C-8815-5C69CECF204D}"/>
                  </a:ext>
                </a:extLst>
              </p:cNvPr>
              <p:cNvSpPr/>
              <p:nvPr/>
            </p:nvSpPr>
            <p:spPr>
              <a:xfrm>
                <a:off x="6859763" y="2184897"/>
                <a:ext cx="121598" cy="1150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7" name="Right Arrow 2146">
                <a:extLst>
                  <a:ext uri="{FF2B5EF4-FFF2-40B4-BE49-F238E27FC236}">
                    <a16:creationId xmlns:a16="http://schemas.microsoft.com/office/drawing/2014/main" id="{B782940A-CB96-A8A1-3CDE-54D55C9D4146}"/>
                  </a:ext>
                </a:extLst>
              </p:cNvPr>
              <p:cNvSpPr/>
              <p:nvPr/>
            </p:nvSpPr>
            <p:spPr>
              <a:xfrm rot="14080432">
                <a:off x="6974256" y="2868479"/>
                <a:ext cx="149081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8" name="Right Arrow 2147">
                <a:extLst>
                  <a:ext uri="{FF2B5EF4-FFF2-40B4-BE49-F238E27FC236}">
                    <a16:creationId xmlns:a16="http://schemas.microsoft.com/office/drawing/2014/main" id="{C8043D62-0929-B1D9-B325-90670229DF7E}"/>
                  </a:ext>
                </a:extLst>
              </p:cNvPr>
              <p:cNvSpPr/>
              <p:nvPr/>
            </p:nvSpPr>
            <p:spPr>
              <a:xfrm rot="10226124">
                <a:off x="7026779" y="2737773"/>
                <a:ext cx="122687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9" name="Right Arrow 2148">
                <a:extLst>
                  <a:ext uri="{FF2B5EF4-FFF2-40B4-BE49-F238E27FC236}">
                    <a16:creationId xmlns:a16="http://schemas.microsoft.com/office/drawing/2014/main" id="{7BA8E9CF-AB90-E000-403A-4A03AB23BF84}"/>
                  </a:ext>
                </a:extLst>
              </p:cNvPr>
              <p:cNvSpPr/>
              <p:nvPr/>
            </p:nvSpPr>
            <p:spPr>
              <a:xfrm rot="12075322">
                <a:off x="6985475" y="2253208"/>
                <a:ext cx="122687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0" name="Right Arrow 2149">
                <a:extLst>
                  <a:ext uri="{FF2B5EF4-FFF2-40B4-BE49-F238E27FC236}">
                    <a16:creationId xmlns:a16="http://schemas.microsoft.com/office/drawing/2014/main" id="{48CAB1E5-B012-B30E-6332-31E6ACC018E5}"/>
                  </a:ext>
                </a:extLst>
              </p:cNvPr>
              <p:cNvSpPr/>
              <p:nvPr/>
            </p:nvSpPr>
            <p:spPr>
              <a:xfrm rot="18801234">
                <a:off x="6713838" y="2333475"/>
                <a:ext cx="196457" cy="59408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1" name="Right Arrow 2150">
                <a:extLst>
                  <a:ext uri="{FF2B5EF4-FFF2-40B4-BE49-F238E27FC236}">
                    <a16:creationId xmlns:a16="http://schemas.microsoft.com/office/drawing/2014/main" id="{97015C29-6654-1E54-BF7B-57B9127509A9}"/>
                  </a:ext>
                </a:extLst>
              </p:cNvPr>
              <p:cNvSpPr/>
              <p:nvPr/>
            </p:nvSpPr>
            <p:spPr>
              <a:xfrm rot="376224">
                <a:off x="6759050" y="2460155"/>
                <a:ext cx="96973" cy="45719"/>
              </a:xfrm>
              <a:prstGeom prst="rightArrow">
                <a:avLst>
                  <a:gd name="adj1" fmla="val 8259"/>
                  <a:gd name="adj2" fmla="val 46521"/>
                </a:avLst>
              </a:prstGeom>
              <a:solidFill>
                <a:srgbClr val="7030A0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2" name="Oval 2151">
                <a:extLst>
                  <a:ext uri="{FF2B5EF4-FFF2-40B4-BE49-F238E27FC236}">
                    <a16:creationId xmlns:a16="http://schemas.microsoft.com/office/drawing/2014/main" id="{C4E67E35-4785-E9D6-315B-6C7DE4C7CABD}"/>
                  </a:ext>
                </a:extLst>
              </p:cNvPr>
              <p:cNvSpPr/>
              <p:nvPr/>
            </p:nvSpPr>
            <p:spPr>
              <a:xfrm>
                <a:off x="6644880" y="2413141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3" name="Oval 2152">
                <a:extLst>
                  <a:ext uri="{FF2B5EF4-FFF2-40B4-BE49-F238E27FC236}">
                    <a16:creationId xmlns:a16="http://schemas.microsoft.com/office/drawing/2014/main" id="{38B85859-9611-FBAA-EABF-6D3E1E11DFAA}"/>
                  </a:ext>
                </a:extLst>
              </p:cNvPr>
              <p:cNvSpPr/>
              <p:nvPr/>
            </p:nvSpPr>
            <p:spPr>
              <a:xfrm>
                <a:off x="7097929" y="2258948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Oval 2153">
                <a:extLst>
                  <a:ext uri="{FF2B5EF4-FFF2-40B4-BE49-F238E27FC236}">
                    <a16:creationId xmlns:a16="http://schemas.microsoft.com/office/drawing/2014/main" id="{372BB72B-61B1-9184-116D-2DF8235B2DF1}"/>
                  </a:ext>
                </a:extLst>
              </p:cNvPr>
              <p:cNvSpPr/>
              <p:nvPr/>
            </p:nvSpPr>
            <p:spPr>
              <a:xfrm>
                <a:off x="7142289" y="2678533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5" name="Oval 2154">
                <a:extLst>
                  <a:ext uri="{FF2B5EF4-FFF2-40B4-BE49-F238E27FC236}">
                    <a16:creationId xmlns:a16="http://schemas.microsoft.com/office/drawing/2014/main" id="{9945E72F-6F5C-8680-0D50-6C4C9C14B53F}"/>
                  </a:ext>
                </a:extLst>
              </p:cNvPr>
              <p:cNvSpPr/>
              <p:nvPr/>
            </p:nvSpPr>
            <p:spPr>
              <a:xfrm>
                <a:off x="7050617" y="2939701"/>
                <a:ext cx="121598" cy="11507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59" name="Straight Arrow Connector 2158">
              <a:extLst>
                <a:ext uri="{FF2B5EF4-FFF2-40B4-BE49-F238E27FC236}">
                  <a16:creationId xmlns:a16="http://schemas.microsoft.com/office/drawing/2014/main" id="{706BA7BE-6EA9-F380-ECAC-B31D8CDEA2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7185" y="2604293"/>
              <a:ext cx="77405" cy="433228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2" name="TextBox 2161">
              <a:extLst>
                <a:ext uri="{FF2B5EF4-FFF2-40B4-BE49-F238E27FC236}">
                  <a16:creationId xmlns:a16="http://schemas.microsoft.com/office/drawing/2014/main" id="{B32C38CF-CC33-EE91-4301-EC8FA9D36B4E}"/>
                </a:ext>
              </a:extLst>
            </p:cNvPr>
            <p:cNvSpPr txBox="1"/>
            <p:nvPr/>
          </p:nvSpPr>
          <p:spPr>
            <a:xfrm>
              <a:off x="7808747" y="2431672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D7825AF0-D13B-7675-72E4-A46EB70D0F88}"/>
                </a:ext>
              </a:extLst>
            </p:cNvPr>
            <p:cNvSpPr txBox="1"/>
            <p:nvPr/>
          </p:nvSpPr>
          <p:spPr>
            <a:xfrm>
              <a:off x="5788095" y="364607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  <p:sp>
          <p:nvSpPr>
            <p:cNvPr id="2164" name="TextBox 2163">
              <a:extLst>
                <a:ext uri="{FF2B5EF4-FFF2-40B4-BE49-F238E27FC236}">
                  <a16:creationId xmlns:a16="http://schemas.microsoft.com/office/drawing/2014/main" id="{A60FFECA-F0C7-79AE-037E-01E5D652EEA1}"/>
                </a:ext>
              </a:extLst>
            </p:cNvPr>
            <p:cNvSpPr txBox="1"/>
            <p:nvPr/>
          </p:nvSpPr>
          <p:spPr>
            <a:xfrm>
              <a:off x="6861967" y="362903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  <p:sp>
          <p:nvSpPr>
            <p:cNvPr id="2165" name="TextBox 2164">
              <a:extLst>
                <a:ext uri="{FF2B5EF4-FFF2-40B4-BE49-F238E27FC236}">
                  <a16:creationId xmlns:a16="http://schemas.microsoft.com/office/drawing/2014/main" id="{E41D9EF3-6E92-A964-8A81-021660D00DFA}"/>
                </a:ext>
              </a:extLst>
            </p:cNvPr>
            <p:cNvSpPr txBox="1"/>
            <p:nvPr/>
          </p:nvSpPr>
          <p:spPr>
            <a:xfrm>
              <a:off x="7944558" y="3629036"/>
              <a:ext cx="260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  <p:sp>
          <p:nvSpPr>
            <p:cNvPr id="2167" name="TextBox 2166">
              <a:extLst>
                <a:ext uri="{FF2B5EF4-FFF2-40B4-BE49-F238E27FC236}">
                  <a16:creationId xmlns:a16="http://schemas.microsoft.com/office/drawing/2014/main" id="{BDBAC840-0FD0-B22F-F2DF-F2F674ADC45C}"/>
                </a:ext>
              </a:extLst>
            </p:cNvPr>
            <p:cNvSpPr txBox="1"/>
            <p:nvPr/>
          </p:nvSpPr>
          <p:spPr>
            <a:xfrm>
              <a:off x="6510155" y="2578313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  <p:sp>
          <p:nvSpPr>
            <p:cNvPr id="2168" name="TextBox 2167">
              <a:extLst>
                <a:ext uri="{FF2B5EF4-FFF2-40B4-BE49-F238E27FC236}">
                  <a16:creationId xmlns:a16="http://schemas.microsoft.com/office/drawing/2014/main" id="{FB868026-B463-068A-E405-A4302A1152E6}"/>
                </a:ext>
              </a:extLst>
            </p:cNvPr>
            <p:cNvSpPr txBox="1"/>
            <p:nvPr/>
          </p:nvSpPr>
          <p:spPr>
            <a:xfrm>
              <a:off x="6393161" y="2763288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  <p:sp>
          <p:nvSpPr>
            <p:cNvPr id="2169" name="TextBox 2168">
              <a:extLst>
                <a:ext uri="{FF2B5EF4-FFF2-40B4-BE49-F238E27FC236}">
                  <a16:creationId xmlns:a16="http://schemas.microsoft.com/office/drawing/2014/main" id="{5082E00C-F2F6-0739-E700-11ADB1419D6F}"/>
                </a:ext>
              </a:extLst>
            </p:cNvPr>
            <p:cNvSpPr txBox="1"/>
            <p:nvPr/>
          </p:nvSpPr>
          <p:spPr>
            <a:xfrm>
              <a:off x="6634963" y="3032115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  <p:sp>
          <p:nvSpPr>
            <p:cNvPr id="2170" name="TextBox 2169">
              <a:extLst>
                <a:ext uri="{FF2B5EF4-FFF2-40B4-BE49-F238E27FC236}">
                  <a16:creationId xmlns:a16="http://schemas.microsoft.com/office/drawing/2014/main" id="{E8B8E25F-3338-C6A2-0ABB-6867D2531A1B}"/>
                </a:ext>
              </a:extLst>
            </p:cNvPr>
            <p:cNvSpPr txBox="1"/>
            <p:nvPr/>
          </p:nvSpPr>
          <p:spPr>
            <a:xfrm>
              <a:off x="6539205" y="3198584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E193F6C9-8696-404A-1A1A-CEC16A5D4D2B}"/>
                </a:ext>
              </a:extLst>
            </p:cNvPr>
            <p:cNvSpPr txBox="1"/>
            <p:nvPr/>
          </p:nvSpPr>
          <p:spPr>
            <a:xfrm>
              <a:off x="7088846" y="3154838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  <p:sp>
          <p:nvSpPr>
            <p:cNvPr id="2172" name="TextBox 2171">
              <a:extLst>
                <a:ext uri="{FF2B5EF4-FFF2-40B4-BE49-F238E27FC236}">
                  <a16:creationId xmlns:a16="http://schemas.microsoft.com/office/drawing/2014/main" id="{1300DF3B-4FC3-6DAD-D6E2-166465DFD433}"/>
                </a:ext>
              </a:extLst>
            </p:cNvPr>
            <p:cNvSpPr txBox="1"/>
            <p:nvPr/>
          </p:nvSpPr>
          <p:spPr>
            <a:xfrm>
              <a:off x="6696153" y="3371662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  <p:sp>
          <p:nvSpPr>
            <p:cNvPr id="2211" name="TextBox 2210">
              <a:extLst>
                <a:ext uri="{FF2B5EF4-FFF2-40B4-BE49-F238E27FC236}">
                  <a16:creationId xmlns:a16="http://schemas.microsoft.com/office/drawing/2014/main" id="{17906741-90FA-EF49-1A47-373CAE1F5015}"/>
                </a:ext>
              </a:extLst>
            </p:cNvPr>
            <p:cNvSpPr txBox="1"/>
            <p:nvPr/>
          </p:nvSpPr>
          <p:spPr>
            <a:xfrm>
              <a:off x="6825071" y="2602862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[…]</a:t>
              </a:r>
            </a:p>
          </p:txBody>
        </p:sp>
      </p:grpSp>
      <p:pic>
        <p:nvPicPr>
          <p:cNvPr id="2362" name="Picture 2361">
            <a:extLst>
              <a:ext uri="{FF2B5EF4-FFF2-40B4-BE49-F238E27FC236}">
                <a16:creationId xmlns:a16="http://schemas.microsoft.com/office/drawing/2014/main" id="{AFC23D7D-EDB4-C2E1-4253-3FA74310AC0C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 amt="85000"/>
          </a:blip>
          <a:srcRect l="31233"/>
          <a:stretch/>
        </p:blipFill>
        <p:spPr>
          <a:xfrm>
            <a:off x="10748734" y="1843206"/>
            <a:ext cx="1031701" cy="2241391"/>
          </a:xfrm>
          <a:prstGeom prst="rect">
            <a:avLst/>
          </a:prstGeom>
        </p:spPr>
      </p:pic>
      <p:pic>
        <p:nvPicPr>
          <p:cNvPr id="2363" name="Picture 2362" descr="A graph of a patient&#10;&#10;Description automatically generated">
            <a:extLst>
              <a:ext uri="{FF2B5EF4-FFF2-40B4-BE49-F238E27FC236}">
                <a16:creationId xmlns:a16="http://schemas.microsoft.com/office/drawing/2014/main" id="{DA2FB861-6356-DF3F-C5BB-5788865124F8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alphaModFix amt="85000"/>
          </a:blip>
          <a:srcRect l="18294" t="5961" r="76440" b="76360"/>
          <a:stretch/>
        </p:blipFill>
        <p:spPr>
          <a:xfrm>
            <a:off x="10706871" y="4185889"/>
            <a:ext cx="186062" cy="1128402"/>
          </a:xfrm>
          <a:prstGeom prst="rect">
            <a:avLst/>
          </a:prstGeom>
        </p:spPr>
      </p:pic>
      <p:sp>
        <p:nvSpPr>
          <p:cNvPr id="2364" name="TextBox 2363">
            <a:extLst>
              <a:ext uri="{FF2B5EF4-FFF2-40B4-BE49-F238E27FC236}">
                <a16:creationId xmlns:a16="http://schemas.microsoft.com/office/drawing/2014/main" id="{D83AFC0D-C1D1-F127-C62D-FE8FD326731E}"/>
              </a:ext>
            </a:extLst>
          </p:cNvPr>
          <p:cNvSpPr txBox="1"/>
          <p:nvPr/>
        </p:nvSpPr>
        <p:spPr>
          <a:xfrm>
            <a:off x="10865462" y="5044819"/>
            <a:ext cx="1213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Adverse Effects</a:t>
            </a:r>
          </a:p>
        </p:txBody>
      </p:sp>
      <p:sp>
        <p:nvSpPr>
          <p:cNvPr id="2365" name="TextBox 2364">
            <a:extLst>
              <a:ext uri="{FF2B5EF4-FFF2-40B4-BE49-F238E27FC236}">
                <a16:creationId xmlns:a16="http://schemas.microsoft.com/office/drawing/2014/main" id="{488E3B41-43E6-4CBF-53BA-7DBE1F4DE71E}"/>
              </a:ext>
            </a:extLst>
          </p:cNvPr>
          <p:cNvSpPr txBox="1"/>
          <p:nvPr/>
        </p:nvSpPr>
        <p:spPr>
          <a:xfrm>
            <a:off x="10851175" y="4187225"/>
            <a:ext cx="14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Positive Response</a:t>
            </a:r>
          </a:p>
        </p:txBody>
      </p:sp>
      <p:sp>
        <p:nvSpPr>
          <p:cNvPr id="2366" name="TextBox 2365">
            <a:extLst>
              <a:ext uri="{FF2B5EF4-FFF2-40B4-BE49-F238E27FC236}">
                <a16:creationId xmlns:a16="http://schemas.microsoft.com/office/drawing/2014/main" id="{520A1567-A47D-A175-62B1-E6E76E00C921}"/>
              </a:ext>
            </a:extLst>
          </p:cNvPr>
          <p:cNvSpPr txBox="1"/>
          <p:nvPr/>
        </p:nvSpPr>
        <p:spPr>
          <a:xfrm>
            <a:off x="10871356" y="4624469"/>
            <a:ext cx="798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 Effect</a:t>
            </a:r>
          </a:p>
        </p:txBody>
      </p:sp>
      <p:sp>
        <p:nvSpPr>
          <p:cNvPr id="2367" name="Title 1">
            <a:extLst>
              <a:ext uri="{FF2B5EF4-FFF2-40B4-BE49-F238E27FC236}">
                <a16:creationId xmlns:a16="http://schemas.microsoft.com/office/drawing/2014/main" id="{D0F4AC6C-3A92-E76B-081D-935A0AD0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65" y="353431"/>
            <a:ext cx="10515600" cy="450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87847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E84-E0AA-F1DE-F4CB-B7EE34DC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36D9-C448-D48A-F206-24C36E4B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6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4B5-5D56-D294-C9FE-6773D22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8DB7-8A05-5358-3F41-D7126BC3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3E7E5-D8DF-EBB0-4FC1-034E1E2568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926" y="446517"/>
            <a:ext cx="11862148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PatStrat</a:t>
            </a:r>
            <a:r>
              <a:rPr lang="en-US" sz="2800" dirty="0"/>
              <a:t>: Patient Stratification Framework for Predicting Treatment Responses</a:t>
            </a:r>
          </a:p>
        </p:txBody>
      </p:sp>
    </p:spTree>
    <p:extLst>
      <p:ext uri="{BB962C8B-B14F-4D97-AF65-F5344CB8AC3E}">
        <p14:creationId xmlns:p14="http://schemas.microsoft.com/office/powerpoint/2010/main" val="241751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CCC8-4B37-ED3A-10B7-9B3DE0A3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3" y="209755"/>
            <a:ext cx="10515600" cy="740739"/>
          </a:xfrm>
        </p:spPr>
        <p:txBody>
          <a:bodyPr/>
          <a:lstStyle/>
          <a:p>
            <a:r>
              <a:rPr lang="en-US" dirty="0"/>
              <a:t>1. Data Description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E7ACFC4-0BBA-F2B5-1FE7-AC04DBBAE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40186"/>
              </p:ext>
            </p:extLst>
          </p:nvPr>
        </p:nvGraphicFramePr>
        <p:xfrm>
          <a:off x="272206" y="1113722"/>
          <a:ext cx="11647587" cy="553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41780867"/>
                    </a:ext>
                  </a:extLst>
                </a:gridCol>
                <a:gridCol w="1303422">
                  <a:extLst>
                    <a:ext uri="{9D8B030D-6E8A-4147-A177-3AD203B41FA5}">
                      <a16:colId xmlns:a16="http://schemas.microsoft.com/office/drawing/2014/main" val="1393299690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2652894292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2215632006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3920839752"/>
                    </a:ext>
                  </a:extLst>
                </a:gridCol>
                <a:gridCol w="908066">
                  <a:extLst>
                    <a:ext uri="{9D8B030D-6E8A-4147-A177-3AD203B41FA5}">
                      <a16:colId xmlns:a16="http://schemas.microsoft.com/office/drawing/2014/main" val="4047048486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1417126390"/>
                    </a:ext>
                  </a:extLst>
                </a:gridCol>
                <a:gridCol w="1135782">
                  <a:extLst>
                    <a:ext uri="{9D8B030D-6E8A-4147-A177-3AD203B41FA5}">
                      <a16:colId xmlns:a16="http://schemas.microsoft.com/office/drawing/2014/main" val="932144228"/>
                    </a:ext>
                  </a:extLst>
                </a:gridCol>
                <a:gridCol w="1135782">
                  <a:extLst>
                    <a:ext uri="{9D8B030D-6E8A-4147-A177-3AD203B41FA5}">
                      <a16:colId xmlns:a16="http://schemas.microsoft.com/office/drawing/2014/main" val="1410579227"/>
                    </a:ext>
                  </a:extLst>
                </a:gridCol>
                <a:gridCol w="1135782">
                  <a:extLst>
                    <a:ext uri="{9D8B030D-6E8A-4147-A177-3AD203B41FA5}">
                      <a16:colId xmlns:a16="http://schemas.microsoft.com/office/drawing/2014/main" val="1473044108"/>
                    </a:ext>
                  </a:extLst>
                </a:gridCol>
              </a:tblGrid>
              <a:tr h="6673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T_2+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76899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Proteomics_CD138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26856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+mn-lt"/>
                        </a:rPr>
                        <a:t>Proteomics_myeloma</a:t>
                      </a:r>
                      <a:r>
                        <a:rPr lang="en-US" sz="1400" b="0" dirty="0">
                          <a:latin typeface="+mn-lt"/>
                        </a:rPr>
                        <a:t>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9647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Cytokines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49089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Genomics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88898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%Myeloma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3645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%_</a:t>
                      </a:r>
                      <a:r>
                        <a:rPr lang="en-US" sz="1400" b="0" i="0" u="none" strike="noStrike" dirty="0" err="1">
                          <a:effectLst/>
                          <a:latin typeface="+mn-lt"/>
                        </a:rPr>
                        <a:t>Myeloma_cells_by_PCY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43431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%_</a:t>
                      </a:r>
                      <a:r>
                        <a:rPr lang="en-US" sz="1400" b="0" i="0" u="none" strike="noStrike" dirty="0" err="1">
                          <a:effectLst/>
                          <a:latin typeface="+mn-lt"/>
                        </a:rPr>
                        <a:t>SmallPlasma_cells_by_PCY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11453"/>
                  </a:ext>
                </a:extLst>
              </a:tr>
              <a:tr h="540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%_M0_cells_by_PCY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42163"/>
                  </a:ext>
                </a:extLst>
              </a:tr>
              <a:tr h="540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%_</a:t>
                      </a:r>
                      <a:r>
                        <a:rPr lang="en-US" sz="1400" b="0" i="0" u="none" strike="noStrike" dirty="0" err="1">
                          <a:effectLst/>
                          <a:latin typeface="+mn-lt"/>
                        </a:rPr>
                        <a:t>Other_cells_by_PCY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14433"/>
                  </a:ext>
                </a:extLst>
              </a:tr>
              <a:tr h="540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%_T3_cells_by_PCY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03543"/>
                  </a:ext>
                </a:extLst>
              </a:tr>
              <a:tr h="540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Drug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8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7812-8802-673E-275B-DA468842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278"/>
            <a:ext cx="10515600" cy="239745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Q</a:t>
            </a:r>
            <a:r>
              <a:rPr lang="en-US" sz="2800" dirty="0"/>
              <a:t>uestion to address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Drug response prediction </a:t>
            </a:r>
          </a:p>
          <a:p>
            <a:pPr>
              <a:lnSpc>
                <a:spcPct val="100000"/>
              </a:lnSpc>
            </a:pPr>
            <a:r>
              <a:rPr lang="en-US" dirty="0"/>
              <a:t>Bio-markers for patient-stratification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Added value of Multi-modal data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671</Words>
  <Application>Microsoft Macintosh PowerPoint</Application>
  <PresentationFormat>Widescreen</PresentationFormat>
  <Paragraphs>206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Cambria Math</vt:lpstr>
      <vt:lpstr>Office Theme</vt:lpstr>
      <vt:lpstr>Project Overview</vt:lpstr>
      <vt:lpstr>PatStrat: Current Status of the project</vt:lpstr>
      <vt:lpstr>PowerPoint Presentation</vt:lpstr>
      <vt:lpstr>Concept</vt:lpstr>
      <vt:lpstr>Concept</vt:lpstr>
      <vt:lpstr>PowerPoint Presentation</vt:lpstr>
      <vt:lpstr>PatStrat: Patient Stratification Framework for Predicting Treatment Responses</vt:lpstr>
      <vt:lpstr>1. Data Description</vt:lpstr>
      <vt:lpstr>PowerPoint Presentation</vt:lpstr>
      <vt:lpstr>PowerPoint Presentation</vt:lpstr>
      <vt:lpstr>2. Joint-SVD</vt:lpstr>
      <vt:lpstr>3. Biological Interpretation</vt:lpstr>
      <vt:lpstr>4. Similarity Network Fusion</vt:lpstr>
      <vt:lpstr>5.  GraphSAGE</vt:lpstr>
      <vt:lpstr>6. Predictions with regression model</vt:lpstr>
      <vt:lpstr>Strategies for outreach</vt:lpstr>
      <vt:lpstr>PowerPoint Presentation</vt:lpstr>
      <vt:lpstr>To-dos</vt:lpstr>
      <vt:lpstr>To-dos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JAGTAP Surabhi</dc:creator>
  <cp:lastModifiedBy>JAGTAP Surabhi</cp:lastModifiedBy>
  <cp:revision>108</cp:revision>
  <dcterms:created xsi:type="dcterms:W3CDTF">2024-06-18T10:56:46Z</dcterms:created>
  <dcterms:modified xsi:type="dcterms:W3CDTF">2024-06-21T10:58:25Z</dcterms:modified>
</cp:coreProperties>
</file>