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A9EB2E-5B8A-46AD-A0CC-1C3F4D0DBAC5}"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FE09A-CE3E-435E-AC9F-CD8F0162B172}" type="slidenum">
              <a:rPr lang="en-US" smtClean="0"/>
              <a:t>‹#›</a:t>
            </a:fld>
            <a:endParaRPr lang="en-US"/>
          </a:p>
        </p:txBody>
      </p:sp>
    </p:spTree>
    <p:extLst>
      <p:ext uri="{BB962C8B-B14F-4D97-AF65-F5344CB8AC3E}">
        <p14:creationId xmlns:p14="http://schemas.microsoft.com/office/powerpoint/2010/main" val="4073648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A9EB2E-5B8A-46AD-A0CC-1C3F4D0DBAC5}"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FE09A-CE3E-435E-AC9F-CD8F0162B172}" type="slidenum">
              <a:rPr lang="en-US" smtClean="0"/>
              <a:t>‹#›</a:t>
            </a:fld>
            <a:endParaRPr lang="en-US"/>
          </a:p>
        </p:txBody>
      </p:sp>
    </p:spTree>
    <p:extLst>
      <p:ext uri="{BB962C8B-B14F-4D97-AF65-F5344CB8AC3E}">
        <p14:creationId xmlns:p14="http://schemas.microsoft.com/office/powerpoint/2010/main" val="2717710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A9EB2E-5B8A-46AD-A0CC-1C3F4D0DBAC5}"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FE09A-CE3E-435E-AC9F-CD8F0162B172}" type="slidenum">
              <a:rPr lang="en-US" smtClean="0"/>
              <a:t>‹#›</a:t>
            </a:fld>
            <a:endParaRPr lang="en-US"/>
          </a:p>
        </p:txBody>
      </p:sp>
    </p:spTree>
    <p:extLst>
      <p:ext uri="{BB962C8B-B14F-4D97-AF65-F5344CB8AC3E}">
        <p14:creationId xmlns:p14="http://schemas.microsoft.com/office/powerpoint/2010/main" val="280041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A9EB2E-5B8A-46AD-A0CC-1C3F4D0DBAC5}"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FE09A-CE3E-435E-AC9F-CD8F0162B172}" type="slidenum">
              <a:rPr lang="en-US" smtClean="0"/>
              <a:t>‹#›</a:t>
            </a:fld>
            <a:endParaRPr lang="en-US"/>
          </a:p>
        </p:txBody>
      </p:sp>
    </p:spTree>
    <p:extLst>
      <p:ext uri="{BB962C8B-B14F-4D97-AF65-F5344CB8AC3E}">
        <p14:creationId xmlns:p14="http://schemas.microsoft.com/office/powerpoint/2010/main" val="35164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A9EB2E-5B8A-46AD-A0CC-1C3F4D0DBAC5}"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FE09A-CE3E-435E-AC9F-CD8F0162B172}" type="slidenum">
              <a:rPr lang="en-US" smtClean="0"/>
              <a:t>‹#›</a:t>
            </a:fld>
            <a:endParaRPr lang="en-US"/>
          </a:p>
        </p:txBody>
      </p:sp>
    </p:spTree>
    <p:extLst>
      <p:ext uri="{BB962C8B-B14F-4D97-AF65-F5344CB8AC3E}">
        <p14:creationId xmlns:p14="http://schemas.microsoft.com/office/powerpoint/2010/main" val="1328345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A9EB2E-5B8A-46AD-A0CC-1C3F4D0DBAC5}"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3FE09A-CE3E-435E-AC9F-CD8F0162B172}" type="slidenum">
              <a:rPr lang="en-US" smtClean="0"/>
              <a:t>‹#›</a:t>
            </a:fld>
            <a:endParaRPr lang="en-US"/>
          </a:p>
        </p:txBody>
      </p:sp>
    </p:spTree>
    <p:extLst>
      <p:ext uri="{BB962C8B-B14F-4D97-AF65-F5344CB8AC3E}">
        <p14:creationId xmlns:p14="http://schemas.microsoft.com/office/powerpoint/2010/main" val="1143295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A9EB2E-5B8A-46AD-A0CC-1C3F4D0DBAC5}"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3FE09A-CE3E-435E-AC9F-CD8F0162B172}" type="slidenum">
              <a:rPr lang="en-US" smtClean="0"/>
              <a:t>‹#›</a:t>
            </a:fld>
            <a:endParaRPr lang="en-US"/>
          </a:p>
        </p:txBody>
      </p:sp>
    </p:spTree>
    <p:extLst>
      <p:ext uri="{BB962C8B-B14F-4D97-AF65-F5344CB8AC3E}">
        <p14:creationId xmlns:p14="http://schemas.microsoft.com/office/powerpoint/2010/main" val="231261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A9EB2E-5B8A-46AD-A0CC-1C3F4D0DBAC5}"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3FE09A-CE3E-435E-AC9F-CD8F0162B172}" type="slidenum">
              <a:rPr lang="en-US" smtClean="0"/>
              <a:t>‹#›</a:t>
            </a:fld>
            <a:endParaRPr lang="en-US"/>
          </a:p>
        </p:txBody>
      </p:sp>
    </p:spTree>
    <p:extLst>
      <p:ext uri="{BB962C8B-B14F-4D97-AF65-F5344CB8AC3E}">
        <p14:creationId xmlns:p14="http://schemas.microsoft.com/office/powerpoint/2010/main" val="279612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A9EB2E-5B8A-46AD-A0CC-1C3F4D0DBAC5}"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3FE09A-CE3E-435E-AC9F-CD8F0162B172}" type="slidenum">
              <a:rPr lang="en-US" smtClean="0"/>
              <a:t>‹#›</a:t>
            </a:fld>
            <a:endParaRPr lang="en-US"/>
          </a:p>
        </p:txBody>
      </p:sp>
    </p:spTree>
    <p:extLst>
      <p:ext uri="{BB962C8B-B14F-4D97-AF65-F5344CB8AC3E}">
        <p14:creationId xmlns:p14="http://schemas.microsoft.com/office/powerpoint/2010/main" val="2031631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A9EB2E-5B8A-46AD-A0CC-1C3F4D0DBAC5}"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3FE09A-CE3E-435E-AC9F-CD8F0162B172}" type="slidenum">
              <a:rPr lang="en-US" smtClean="0"/>
              <a:t>‹#›</a:t>
            </a:fld>
            <a:endParaRPr lang="en-US"/>
          </a:p>
        </p:txBody>
      </p:sp>
    </p:spTree>
    <p:extLst>
      <p:ext uri="{BB962C8B-B14F-4D97-AF65-F5344CB8AC3E}">
        <p14:creationId xmlns:p14="http://schemas.microsoft.com/office/powerpoint/2010/main" val="220038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A9EB2E-5B8A-46AD-A0CC-1C3F4D0DBAC5}"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3FE09A-CE3E-435E-AC9F-CD8F0162B172}" type="slidenum">
              <a:rPr lang="en-US" smtClean="0"/>
              <a:t>‹#›</a:t>
            </a:fld>
            <a:endParaRPr lang="en-US"/>
          </a:p>
        </p:txBody>
      </p:sp>
    </p:spTree>
    <p:extLst>
      <p:ext uri="{BB962C8B-B14F-4D97-AF65-F5344CB8AC3E}">
        <p14:creationId xmlns:p14="http://schemas.microsoft.com/office/powerpoint/2010/main" val="3441201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9EB2E-5B8A-46AD-A0CC-1C3F4D0DBAC5}" type="datetimeFigureOut">
              <a:rPr lang="en-US" smtClean="0"/>
              <a:t>1/19/2022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3FE09A-CE3E-435E-AC9F-CD8F0162B172}" type="slidenum">
              <a:rPr lang="en-US" smtClean="0"/>
              <a:t>‹#›</a:t>
            </a:fld>
            <a:endParaRPr lang="en-US"/>
          </a:p>
        </p:txBody>
      </p:sp>
    </p:spTree>
    <p:extLst>
      <p:ext uri="{BB962C8B-B14F-4D97-AF65-F5344CB8AC3E}">
        <p14:creationId xmlns:p14="http://schemas.microsoft.com/office/powerpoint/2010/main" val="1035335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2884" y="618186"/>
            <a:ext cx="1093569" cy="830997"/>
          </a:xfrm>
          <a:prstGeom prst="rect">
            <a:avLst/>
          </a:prstGeom>
          <a:noFill/>
        </p:spPr>
        <p:txBody>
          <a:bodyPr wrap="none" rtlCol="0">
            <a:spAutoFit/>
          </a:bodyPr>
          <a:lstStyle/>
          <a:p>
            <a:r>
              <a:rPr lang="en-US" sz="4800" b="1" dirty="0" smtClean="0"/>
              <a:t>CSS</a:t>
            </a:r>
            <a:endParaRPr lang="en-US" sz="4800" b="1" dirty="0"/>
          </a:p>
        </p:txBody>
      </p:sp>
      <p:sp>
        <p:nvSpPr>
          <p:cNvPr id="5" name="TextBox 4"/>
          <p:cNvSpPr txBox="1"/>
          <p:nvPr/>
        </p:nvSpPr>
        <p:spPr>
          <a:xfrm>
            <a:off x="862884" y="1828801"/>
            <a:ext cx="10856890" cy="3785652"/>
          </a:xfrm>
          <a:prstGeom prst="rect">
            <a:avLst/>
          </a:prstGeom>
          <a:noFill/>
        </p:spPr>
        <p:txBody>
          <a:bodyPr wrap="square" rtlCol="0">
            <a:spAutoFit/>
          </a:bodyPr>
          <a:lstStyle/>
          <a:p>
            <a:pPr marL="285750" indent="-285750">
              <a:buFont typeface="Courier New" panose="02070309020205020404" pitchFamily="49" charset="0"/>
              <a:buChar char="o"/>
            </a:pPr>
            <a:r>
              <a:rPr lang="en-US" sz="2400" dirty="0"/>
              <a:t>CSS stands for </a:t>
            </a:r>
            <a:r>
              <a:rPr lang="en-US" sz="2400" b="1" dirty="0"/>
              <a:t>C</a:t>
            </a:r>
            <a:r>
              <a:rPr lang="en-US" sz="2400" dirty="0"/>
              <a:t>ascading </a:t>
            </a:r>
            <a:r>
              <a:rPr lang="en-US" sz="2400" b="1" dirty="0"/>
              <a:t>S</a:t>
            </a:r>
            <a:r>
              <a:rPr lang="en-US" sz="2400" dirty="0"/>
              <a:t>tyle </a:t>
            </a:r>
            <a:r>
              <a:rPr lang="en-US" sz="2400" b="1" dirty="0"/>
              <a:t>S</a:t>
            </a:r>
            <a:r>
              <a:rPr lang="en-US" sz="2400" dirty="0"/>
              <a:t>heets. </a:t>
            </a:r>
            <a:endParaRPr lang="en-US" sz="2400" dirty="0" smtClean="0"/>
          </a:p>
          <a:p>
            <a:pPr marL="285750" indent="-285750">
              <a:buFont typeface="Courier New" panose="02070309020205020404" pitchFamily="49" charset="0"/>
              <a:buChar char="o"/>
            </a:pPr>
            <a:r>
              <a:rPr lang="en-US" sz="2400" dirty="0" smtClean="0"/>
              <a:t>It is a style sheet language which is used to describe the look and formatting of a document written in markup language. </a:t>
            </a:r>
          </a:p>
          <a:p>
            <a:pPr marL="285750" indent="-285750">
              <a:buFont typeface="Courier New" panose="02070309020205020404" pitchFamily="49" charset="0"/>
              <a:buChar char="o"/>
            </a:pPr>
            <a:r>
              <a:rPr lang="en-US" sz="2400" smtClean="0"/>
              <a:t>It </a:t>
            </a:r>
            <a:r>
              <a:rPr lang="en-US" sz="2400" smtClean="0"/>
              <a:t>provides additional </a:t>
            </a:r>
            <a:r>
              <a:rPr lang="en-US" sz="2400" dirty="0" smtClean="0"/>
              <a:t>feature to HTML. </a:t>
            </a:r>
          </a:p>
          <a:p>
            <a:endParaRPr lang="en-US" sz="2400" dirty="0" smtClean="0"/>
          </a:p>
          <a:p>
            <a:r>
              <a:rPr lang="en-US" sz="2400" dirty="0" smtClean="0">
                <a:solidFill>
                  <a:srgbClr val="00B0F0"/>
                </a:solidFill>
              </a:rPr>
              <a:t>Cascading:-</a:t>
            </a:r>
            <a:r>
              <a:rPr lang="en-US" sz="2400" dirty="0" smtClean="0"/>
              <a:t> CSS has an inherent hierarchy and styles of a higher precedence will overwrite rules of a lower precedence. Means that if rules in different style sheets conflict with one another, the rule from the most important style sheet wins.</a:t>
            </a:r>
          </a:p>
          <a:p>
            <a:endParaRPr lang="en-US" sz="2400" dirty="0">
              <a:solidFill>
                <a:schemeClr val="tx1">
                  <a:lumMod val="95000"/>
                  <a:lumOff val="5000"/>
                </a:schemeClr>
              </a:solidFill>
            </a:endParaRPr>
          </a:p>
          <a:p>
            <a:r>
              <a:rPr lang="en-US" sz="2400" b="1" dirty="0"/>
              <a:t> </a:t>
            </a:r>
            <a:endParaRPr lang="en-US" sz="2400" dirty="0"/>
          </a:p>
        </p:txBody>
      </p:sp>
    </p:spTree>
    <p:extLst>
      <p:ext uri="{BB962C8B-B14F-4D97-AF65-F5344CB8AC3E}">
        <p14:creationId xmlns:p14="http://schemas.microsoft.com/office/powerpoint/2010/main" val="4249971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7125" y="1918953"/>
            <a:ext cx="10650828" cy="4062651"/>
          </a:xfrm>
          <a:prstGeom prst="rect">
            <a:avLst/>
          </a:prstGeom>
          <a:noFill/>
        </p:spPr>
        <p:txBody>
          <a:bodyPr wrap="square" rtlCol="0">
            <a:spAutoFit/>
          </a:bodyPr>
          <a:lstStyle/>
          <a:p>
            <a:pPr marL="342900" indent="-342900" fontAlgn="base">
              <a:buFont typeface="Courier New" panose="02070309020205020404" pitchFamily="49" charset="0"/>
              <a:buChar char="o"/>
            </a:pPr>
            <a:r>
              <a:rPr lang="en-US" sz="2400" dirty="0" smtClean="0"/>
              <a:t>Before CSS, tags like font, color, background style, element alignments, border and size had to be repeated on every web page. This was a very long process. For example: if you are developing a large website where fonts and color information are added on every single page, it will be become a long and expensive process. </a:t>
            </a:r>
          </a:p>
          <a:p>
            <a:pPr fontAlgn="base"/>
            <a:endParaRPr lang="en-US" sz="2400" dirty="0" smtClean="0"/>
          </a:p>
          <a:p>
            <a:pPr marL="342900" indent="-342900" fontAlgn="base">
              <a:buFont typeface="Courier New" panose="02070309020205020404" pitchFamily="49" charset="0"/>
              <a:buChar char="o"/>
            </a:pPr>
            <a:r>
              <a:rPr lang="en-US" sz="2400" dirty="0"/>
              <a:t>To solve this problem CSS was introduced in 1996 by the World Wide Web Consortium (W3C), which also maintains its standard. CSS was designed to enable the separation of presentation and content</a:t>
            </a:r>
            <a:r>
              <a:rPr lang="en-US" sz="2400" dirty="0" smtClean="0"/>
              <a:t>.</a:t>
            </a:r>
          </a:p>
          <a:p>
            <a:pPr marL="342900" indent="-342900" fontAlgn="base">
              <a:buFont typeface="Courier New" panose="02070309020205020404" pitchFamily="49" charset="0"/>
              <a:buChar char="o"/>
            </a:pPr>
            <a:endParaRPr lang="en-US" sz="2400" dirty="0"/>
          </a:p>
          <a:p>
            <a:pPr marL="342900" indent="-342900" fontAlgn="base">
              <a:buFont typeface="Courier New" panose="02070309020205020404" pitchFamily="49" charset="0"/>
              <a:buChar char="o"/>
            </a:pPr>
            <a:endParaRPr lang="en-US" sz="2400" dirty="0"/>
          </a:p>
          <a:p>
            <a:endParaRPr lang="en-US" dirty="0"/>
          </a:p>
        </p:txBody>
      </p:sp>
    </p:spTree>
    <p:extLst>
      <p:ext uri="{BB962C8B-B14F-4D97-AF65-F5344CB8AC3E}">
        <p14:creationId xmlns:p14="http://schemas.microsoft.com/office/powerpoint/2010/main" val="751608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785613" y="489397"/>
            <a:ext cx="10805374" cy="2677656"/>
          </a:xfrm>
          <a:prstGeom prst="rect">
            <a:avLst/>
          </a:prstGeom>
          <a:noFill/>
        </p:spPr>
        <p:txBody>
          <a:bodyPr wrap="square" rtlCol="0">
            <a:spAutoFit/>
          </a:bodyPr>
          <a:lstStyle/>
          <a:p>
            <a:endParaRPr lang="en-US" sz="2400" dirty="0" smtClean="0"/>
          </a:p>
          <a:p>
            <a:pPr marL="342900" indent="-342900">
              <a:buFont typeface="Courier New" panose="02070309020205020404" pitchFamily="49" charset="0"/>
              <a:buChar char="o"/>
            </a:pPr>
            <a:r>
              <a:rPr lang="en-US" sz="2400" dirty="0" smtClean="0"/>
              <a:t>Now </a:t>
            </a:r>
            <a:r>
              <a:rPr lang="en-US" sz="2400" dirty="0"/>
              <a:t>web designers can move the formatting information of the web pages to a separate style sheet which results in considerably simpler HTML markup, and better maintainability</a:t>
            </a:r>
            <a:r>
              <a:rPr lang="en-US" sz="2400" dirty="0" smtClean="0"/>
              <a:t>.</a:t>
            </a:r>
          </a:p>
          <a:p>
            <a:pPr marL="342900" indent="-342900">
              <a:buFont typeface="Courier New" panose="02070309020205020404" pitchFamily="49" charset="0"/>
              <a:buChar char="o"/>
            </a:pPr>
            <a:endParaRPr lang="en-US" sz="2400" dirty="0"/>
          </a:p>
          <a:p>
            <a:pPr marL="342900" indent="-342900">
              <a:buFont typeface="Courier New" panose="02070309020205020404" pitchFamily="49" charset="0"/>
              <a:buChar char="o"/>
            </a:pPr>
            <a:r>
              <a:rPr lang="en-US" sz="2400" dirty="0"/>
              <a:t>CSS3 is the latest version of the CSS specification. CSS3 adds several new styling features and improvements to enhance the web presentation capabilities.</a:t>
            </a:r>
          </a:p>
        </p:txBody>
      </p:sp>
      <p:sp>
        <p:nvSpPr>
          <p:cNvPr id="3" name="TextBox 2"/>
          <p:cNvSpPr txBox="1"/>
          <p:nvPr/>
        </p:nvSpPr>
        <p:spPr>
          <a:xfrm>
            <a:off x="901523" y="3754296"/>
            <a:ext cx="10805374" cy="830997"/>
          </a:xfrm>
          <a:prstGeom prst="rect">
            <a:avLst/>
          </a:prstGeom>
          <a:noFill/>
        </p:spPr>
        <p:txBody>
          <a:bodyPr wrap="square" rtlCol="0">
            <a:spAutoFit/>
          </a:bodyPr>
          <a:lstStyle/>
          <a:p>
            <a:pPr fontAlgn="base"/>
            <a:r>
              <a:rPr lang="en-US" sz="4800" b="1" dirty="0" smtClean="0"/>
              <a:t>Prerequisite</a:t>
            </a:r>
            <a:endParaRPr lang="en-US" sz="4800" b="1" dirty="0"/>
          </a:p>
        </p:txBody>
      </p:sp>
      <p:sp>
        <p:nvSpPr>
          <p:cNvPr id="5" name="Rectangle 4"/>
          <p:cNvSpPr/>
          <p:nvPr/>
        </p:nvSpPr>
        <p:spPr>
          <a:xfrm>
            <a:off x="901523" y="4844267"/>
            <a:ext cx="11062951" cy="461665"/>
          </a:xfrm>
          <a:prstGeom prst="rect">
            <a:avLst/>
          </a:prstGeom>
        </p:spPr>
        <p:txBody>
          <a:bodyPr wrap="square">
            <a:spAutoFit/>
          </a:bodyPr>
          <a:lstStyle/>
          <a:p>
            <a:r>
              <a:rPr lang="en-US" sz="2400" dirty="0" smtClean="0"/>
              <a:t>Before learning CSS, you must have the basic knowledge of HTML.</a:t>
            </a:r>
            <a:endParaRPr lang="en-US" sz="2400" dirty="0"/>
          </a:p>
        </p:txBody>
      </p:sp>
    </p:spTree>
    <p:extLst>
      <p:ext uri="{BB962C8B-B14F-4D97-AF65-F5344CB8AC3E}">
        <p14:creationId xmlns:p14="http://schemas.microsoft.com/office/powerpoint/2010/main" val="32687457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4097" y="444425"/>
            <a:ext cx="10805374" cy="830997"/>
          </a:xfrm>
          <a:prstGeom prst="rect">
            <a:avLst/>
          </a:prstGeom>
          <a:noFill/>
        </p:spPr>
        <p:txBody>
          <a:bodyPr wrap="square" rtlCol="0">
            <a:spAutoFit/>
          </a:bodyPr>
          <a:lstStyle/>
          <a:p>
            <a:pPr fontAlgn="base"/>
            <a:r>
              <a:rPr lang="en-US" sz="4800" b="1" dirty="0"/>
              <a:t>What </a:t>
            </a:r>
            <a:r>
              <a:rPr lang="en-US" sz="4800" b="1" dirty="0" smtClean="0"/>
              <a:t>you </a:t>
            </a:r>
            <a:r>
              <a:rPr lang="en-US" sz="4800" b="1" dirty="0"/>
              <a:t>c</a:t>
            </a:r>
            <a:r>
              <a:rPr lang="en-US" sz="4800" b="1" dirty="0" smtClean="0"/>
              <a:t>an </a:t>
            </a:r>
            <a:r>
              <a:rPr lang="en-US" sz="4800" b="1" dirty="0"/>
              <a:t>d</a:t>
            </a:r>
            <a:r>
              <a:rPr lang="en-US" sz="4800" b="1" dirty="0" smtClean="0"/>
              <a:t>o </a:t>
            </a:r>
            <a:r>
              <a:rPr lang="en-US" sz="4800" b="1" dirty="0"/>
              <a:t>with </a:t>
            </a:r>
            <a:r>
              <a:rPr lang="en-US" sz="4800" b="1" dirty="0" smtClean="0"/>
              <a:t>CSS?</a:t>
            </a:r>
            <a:endParaRPr lang="en-US" sz="4800" b="1" dirty="0"/>
          </a:p>
        </p:txBody>
      </p:sp>
      <p:sp>
        <p:nvSpPr>
          <p:cNvPr id="5" name="TextBox 4"/>
          <p:cNvSpPr txBox="1"/>
          <p:nvPr/>
        </p:nvSpPr>
        <p:spPr>
          <a:xfrm>
            <a:off x="643945" y="1478269"/>
            <a:ext cx="10805374" cy="4154984"/>
          </a:xfrm>
          <a:prstGeom prst="rect">
            <a:avLst/>
          </a:prstGeom>
          <a:noFill/>
        </p:spPr>
        <p:txBody>
          <a:bodyPr wrap="square" rtlCol="0">
            <a:spAutoFit/>
          </a:bodyPr>
          <a:lstStyle/>
          <a:p>
            <a:r>
              <a:rPr lang="en-US" sz="2400" dirty="0"/>
              <a:t>There are lot more things you can do with CSS</a:t>
            </a:r>
            <a:r>
              <a:rPr lang="en-US" sz="2400" dirty="0" smtClean="0"/>
              <a:t>.</a:t>
            </a:r>
          </a:p>
          <a:p>
            <a:endParaRPr lang="en-US" sz="2400" dirty="0" smtClean="0"/>
          </a:p>
          <a:p>
            <a:pPr marL="800100" lvl="1" indent="-342900">
              <a:buFont typeface="Courier New" panose="02070309020205020404" pitchFamily="49" charset="0"/>
              <a:buChar char="o"/>
            </a:pPr>
            <a:r>
              <a:rPr lang="en-US" sz="2400" dirty="0"/>
              <a:t>You can easily apply same style rules on multiple elements</a:t>
            </a:r>
            <a:r>
              <a:rPr lang="en-US" sz="2400" dirty="0" smtClean="0"/>
              <a:t>.</a:t>
            </a:r>
          </a:p>
          <a:p>
            <a:pPr marL="800100" lvl="1" indent="-342900">
              <a:buFont typeface="Courier New" panose="02070309020205020404" pitchFamily="49" charset="0"/>
              <a:buChar char="o"/>
            </a:pPr>
            <a:r>
              <a:rPr lang="en-US" sz="2400" dirty="0"/>
              <a:t>You can control the presentation of multiple pages of a website with a single style sheet</a:t>
            </a:r>
            <a:r>
              <a:rPr lang="en-US" sz="2400" dirty="0" smtClean="0"/>
              <a:t>.</a:t>
            </a:r>
          </a:p>
          <a:p>
            <a:pPr marL="800100" lvl="1" indent="-342900">
              <a:buFont typeface="Courier New" panose="02070309020205020404" pitchFamily="49" charset="0"/>
              <a:buChar char="o"/>
            </a:pPr>
            <a:r>
              <a:rPr lang="en-US" sz="2400" dirty="0"/>
              <a:t>You can style dynamic states of elements such as hover, focus, etc. that isn't possible otherwise</a:t>
            </a:r>
            <a:r>
              <a:rPr lang="en-US" sz="2400" dirty="0" smtClean="0"/>
              <a:t>.</a:t>
            </a:r>
            <a:endParaRPr lang="en-US" sz="2400" dirty="0"/>
          </a:p>
          <a:p>
            <a:pPr marL="800100" lvl="1" indent="-342900">
              <a:buFont typeface="Courier New" panose="02070309020205020404" pitchFamily="49" charset="0"/>
              <a:buChar char="o"/>
            </a:pPr>
            <a:r>
              <a:rPr lang="en-US" sz="2400" dirty="0"/>
              <a:t>You can present the same page differently on different devices.</a:t>
            </a:r>
          </a:p>
          <a:p>
            <a:pPr marL="800100" lvl="1" indent="-342900">
              <a:buFont typeface="Courier New" panose="02070309020205020404" pitchFamily="49" charset="0"/>
              <a:buChar char="o"/>
            </a:pPr>
            <a:r>
              <a:rPr lang="en-US" sz="2400" dirty="0"/>
              <a:t>You can create animations and transitions effects without using any JavaScript.</a:t>
            </a:r>
          </a:p>
          <a:p>
            <a:pPr marL="800100" lvl="1" indent="-342900">
              <a:buFont typeface="Courier New" panose="02070309020205020404" pitchFamily="49" charset="0"/>
              <a:buChar char="o"/>
            </a:pPr>
            <a:endParaRPr lang="en-US" sz="2400" dirty="0"/>
          </a:p>
          <a:p>
            <a:pPr marL="342900" indent="-342900">
              <a:buFont typeface="Courier New" panose="02070309020205020404" pitchFamily="49" charset="0"/>
              <a:buChar char="o"/>
            </a:pPr>
            <a:endParaRPr lang="en-US" sz="2400" dirty="0"/>
          </a:p>
        </p:txBody>
      </p:sp>
      <p:sp>
        <p:nvSpPr>
          <p:cNvPr id="6" name="Rectangle 5"/>
          <p:cNvSpPr/>
          <p:nvPr/>
        </p:nvSpPr>
        <p:spPr>
          <a:xfrm>
            <a:off x="643945" y="5217754"/>
            <a:ext cx="11062951" cy="830997"/>
          </a:xfrm>
          <a:prstGeom prst="rect">
            <a:avLst/>
          </a:prstGeom>
        </p:spPr>
        <p:txBody>
          <a:bodyPr wrap="square">
            <a:spAutoFit/>
          </a:bodyPr>
          <a:lstStyle/>
          <a:p>
            <a:r>
              <a:rPr lang="en-US" sz="2400" dirty="0"/>
              <a:t>The list does not end here, there are many other interesting things that you can do with </a:t>
            </a:r>
            <a:r>
              <a:rPr lang="en-US" sz="2400" dirty="0" smtClean="0"/>
              <a:t>CSS </a:t>
            </a:r>
            <a:r>
              <a:rPr lang="en-US" sz="2400" dirty="0"/>
              <a:t>. </a:t>
            </a:r>
          </a:p>
        </p:txBody>
      </p:sp>
    </p:spTree>
    <p:extLst>
      <p:ext uri="{BB962C8B-B14F-4D97-AF65-F5344CB8AC3E}">
        <p14:creationId xmlns:p14="http://schemas.microsoft.com/office/powerpoint/2010/main" val="3810166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7143" y="1192601"/>
            <a:ext cx="5004515" cy="4608324"/>
          </a:xfrm>
          <a:prstGeom prst="rect">
            <a:avLst/>
          </a:prstGeom>
        </p:spPr>
      </p:pic>
    </p:spTree>
    <p:extLst>
      <p:ext uri="{BB962C8B-B14F-4D97-AF65-F5344CB8AC3E}">
        <p14:creationId xmlns:p14="http://schemas.microsoft.com/office/powerpoint/2010/main" val="816723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112</TotalTime>
  <Words>361</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57</cp:revision>
  <dcterms:created xsi:type="dcterms:W3CDTF">2022-01-06T14:24:21Z</dcterms:created>
  <dcterms:modified xsi:type="dcterms:W3CDTF">2022-01-19T02:25:11Z</dcterms:modified>
</cp:coreProperties>
</file>