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0" r:id="rId5"/>
    <p:sldId id="261" r:id="rId6"/>
    <p:sldId id="262" r:id="rId7"/>
    <p:sldId id="257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3661-D189-4138-AC7C-CD3AA33CFD2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9970-82E5-437B-B54E-0E066757C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9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3661-D189-4138-AC7C-CD3AA33CFD2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9970-82E5-437B-B54E-0E066757C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1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3661-D189-4138-AC7C-CD3AA33CFD2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9970-82E5-437B-B54E-0E066757C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2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3661-D189-4138-AC7C-CD3AA33CFD2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9970-82E5-437B-B54E-0E066757C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7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3661-D189-4138-AC7C-CD3AA33CFD2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9970-82E5-437B-B54E-0E066757C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6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3661-D189-4138-AC7C-CD3AA33CFD2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9970-82E5-437B-B54E-0E066757C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0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3661-D189-4138-AC7C-CD3AA33CFD2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9970-82E5-437B-B54E-0E066757C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8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3661-D189-4138-AC7C-CD3AA33CFD2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9970-82E5-437B-B54E-0E066757C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9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3661-D189-4138-AC7C-CD3AA33CFD2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9970-82E5-437B-B54E-0E066757C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1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3661-D189-4138-AC7C-CD3AA33CFD2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9970-82E5-437B-B54E-0E066757C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0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3661-D189-4138-AC7C-CD3AA33CFD2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9970-82E5-437B-B54E-0E066757C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8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13661-D189-4138-AC7C-CD3AA33CFD21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39970-82E5-437B-B54E-0E066757C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6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2884" y="618186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HTML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62884" y="1635617"/>
            <a:ext cx="108568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/>
              <a:t>HTML stands for </a:t>
            </a:r>
            <a:r>
              <a:rPr lang="en-US" sz="2400" b="1" dirty="0" smtClean="0"/>
              <a:t>H</a:t>
            </a:r>
            <a:r>
              <a:rPr lang="en-US" sz="2400" dirty="0" smtClean="0"/>
              <a:t>yper </a:t>
            </a:r>
            <a:r>
              <a:rPr lang="en-US" sz="2400" b="1" dirty="0"/>
              <a:t>T</a:t>
            </a:r>
            <a:r>
              <a:rPr lang="en-US" sz="2400" dirty="0" smtClean="0"/>
              <a:t>ext </a:t>
            </a:r>
            <a:r>
              <a:rPr lang="en-US" sz="2400" b="1" dirty="0" smtClean="0"/>
              <a:t>M</a:t>
            </a:r>
            <a:r>
              <a:rPr lang="en-US" sz="2400" dirty="0" smtClean="0"/>
              <a:t>arkup </a:t>
            </a:r>
            <a:r>
              <a:rPr lang="en-US" sz="2400" b="1" dirty="0" smtClean="0"/>
              <a:t>L</a:t>
            </a:r>
            <a:r>
              <a:rPr lang="en-US" sz="2400" dirty="0" smtClean="0"/>
              <a:t>anguage</a:t>
            </a:r>
            <a:r>
              <a:rPr lang="en-US" sz="2400" dirty="0" smtClean="0"/>
              <a:t>. </a:t>
            </a:r>
            <a:endParaRPr lang="en-US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/>
              <a:t>It is the main markup language for describing the structure of web pages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Hypertext:-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machine readable text.</a:t>
            </a: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 smtClean="0">
                <a:solidFill>
                  <a:srgbClr val="00B0F0"/>
                </a:solidFill>
              </a:rPr>
              <a:t>Markup</a:t>
            </a:r>
            <a:r>
              <a:rPr lang="en-US" sz="2400" smtClean="0">
                <a:solidFill>
                  <a:srgbClr val="00B0F0"/>
                </a:solidFill>
              </a:rPr>
              <a:t>:- </a:t>
            </a:r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computer language that consists of easily understood keywords, names or tags that help to format the overall view of a page and the data it contains.</a:t>
            </a: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 smtClean="0">
                <a:solidFill>
                  <a:srgbClr val="00B0F0"/>
                </a:solidFill>
              </a:rPr>
              <a:t>Hypertext markup language (HTML):- </a:t>
            </a:r>
            <a:r>
              <a:rPr lang="en-US" sz="2400" dirty="0" smtClean="0"/>
              <a:t>is the set of markup symbols or codes inserted into a file intended for display on the internet.</a:t>
            </a:r>
          </a:p>
          <a:p>
            <a:endParaRPr lang="en-US" sz="2400" dirty="0" smtClean="0"/>
          </a:p>
          <a:p>
            <a:r>
              <a:rPr lang="en-US" sz="2400" b="1" dirty="0"/>
              <a:t>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67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2885" y="1859340"/>
            <a:ext cx="111659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HTML consists a series of elements.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Apart from text, hyper text may contain tables, lists, forms, images and other presentational  elements. It is an easy to use and flexible format to share information over the internet.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Markup languages use sets of markup tags to characterize text elements within a document, which gives instructions to the web browser on how the document should appear.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HTML was originally developed by Tim Berners-Lee in 1990 G.C. He is also known as the father of the web.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HTML 5 is the latest version of HTML. </a:t>
            </a:r>
          </a:p>
        </p:txBody>
      </p:sp>
    </p:spTree>
    <p:extLst>
      <p:ext uri="{BB962C8B-B14F-4D97-AF65-F5344CB8AC3E}">
        <p14:creationId xmlns:p14="http://schemas.microsoft.com/office/powerpoint/2010/main" val="20449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5009" y="1532586"/>
            <a:ext cx="9053847" cy="5177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91673" y="270456"/>
            <a:ext cx="9826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Visualization of HTML page structure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58344" y="1725769"/>
            <a:ext cx="221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&lt;html&gt;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58344" y="6166834"/>
            <a:ext cx="221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70468" y="2215165"/>
            <a:ext cx="8190963" cy="1416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97110" y="2361503"/>
            <a:ext cx="221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&lt;head&gt;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97110" y="3164706"/>
            <a:ext cx="221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&lt;/head&gt;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65927" y="2730835"/>
            <a:ext cx="7186411" cy="433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44969" y="2740218"/>
            <a:ext cx="221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&lt;title&gt; Page title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01169" y="2738070"/>
            <a:ext cx="221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&lt;title&gt;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81200" y="4003180"/>
            <a:ext cx="8180232" cy="2163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97110" y="4126424"/>
            <a:ext cx="221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&lt;body&gt;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97110" y="5663349"/>
            <a:ext cx="221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&lt;/body&gt;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65926" y="4587727"/>
            <a:ext cx="7186411" cy="433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65926" y="5208524"/>
            <a:ext cx="7186411" cy="433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30321" y="4576134"/>
            <a:ext cx="294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&lt;h1&gt; This is heading &lt;/h1&gt;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56079" y="5236813"/>
            <a:ext cx="294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&lt;p&gt; This is </a:t>
            </a:r>
            <a:r>
              <a:rPr lang="en-US" dirty="0" err="1" smtClean="0"/>
              <a:t>paraghraph</a:t>
            </a:r>
            <a:r>
              <a:rPr lang="en-US" dirty="0" smtClean="0"/>
              <a:t> &lt;/p&gt;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5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2884" y="618186"/>
            <a:ext cx="6749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A simple HTML document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30704" y="1815921"/>
            <a:ext cx="62837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&lt;!DOCTYPE html&gt;</a:t>
            </a:r>
          </a:p>
          <a:p>
            <a:r>
              <a:rPr lang="en-US" sz="2400" dirty="0"/>
              <a:t>&lt;html&gt;</a:t>
            </a:r>
          </a:p>
          <a:p>
            <a:endParaRPr lang="en-US" sz="2400" dirty="0"/>
          </a:p>
          <a:p>
            <a:r>
              <a:rPr lang="en-US" sz="2400" dirty="0"/>
              <a:t>&lt;head&gt;</a:t>
            </a:r>
          </a:p>
          <a:p>
            <a:r>
              <a:rPr lang="en-US" sz="2400" dirty="0"/>
              <a:t>	&lt;title&gt;Page title&lt;/title&gt;</a:t>
            </a:r>
          </a:p>
          <a:p>
            <a:r>
              <a:rPr lang="en-US" sz="2400" dirty="0"/>
              <a:t>&lt;/head&gt;</a:t>
            </a:r>
          </a:p>
          <a:p>
            <a:endParaRPr lang="en-US" sz="2400" dirty="0"/>
          </a:p>
          <a:p>
            <a:r>
              <a:rPr lang="en-US" sz="2400" dirty="0"/>
              <a:t>&lt;body&gt;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&lt;</a:t>
            </a:r>
            <a:r>
              <a:rPr lang="en-US" sz="2400" dirty="0"/>
              <a:t>h1&gt;My first heading&lt;/h1&gt;</a:t>
            </a:r>
          </a:p>
          <a:p>
            <a:r>
              <a:rPr lang="en-US" sz="2400" dirty="0"/>
              <a:t>&lt;/body&gt;</a:t>
            </a:r>
          </a:p>
          <a:p>
            <a:endParaRPr lang="en-US" sz="2400" dirty="0"/>
          </a:p>
          <a:p>
            <a:r>
              <a:rPr lang="en-US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6256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3341" y="1300767"/>
            <a:ext cx="105993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B0F0"/>
                </a:solidFill>
              </a:rPr>
              <a:t>&lt;!DOCTYPE html&gt; </a:t>
            </a:r>
            <a:r>
              <a:rPr lang="en-US" sz="2400" dirty="0" smtClean="0"/>
              <a:t>declaration defines that this document is an HTML 5 document.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B0F0"/>
                </a:solidFill>
              </a:rPr>
              <a:t>&lt;html&gt; </a:t>
            </a:r>
            <a:r>
              <a:rPr lang="en-US" sz="2400" dirty="0" smtClean="0"/>
              <a:t>element is the root element of an HTML page.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B0F0"/>
                </a:solidFill>
              </a:rPr>
              <a:t>&lt;head&gt; </a:t>
            </a:r>
            <a:r>
              <a:rPr lang="en-US" sz="2400" dirty="0" smtClean="0"/>
              <a:t>element contains meta information about the HTML page.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B0F0"/>
                </a:solidFill>
              </a:rPr>
              <a:t>&lt;title&gt; </a:t>
            </a:r>
            <a:r>
              <a:rPr lang="en-US" sz="2400" dirty="0" smtClean="0"/>
              <a:t>element specifies a title for the HTML page (which is shown in the browsers title bar or in the page’s tab).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B0F0"/>
                </a:solidFill>
              </a:rPr>
              <a:t>&lt;body&gt; </a:t>
            </a:r>
            <a:r>
              <a:rPr lang="en-US" sz="2400" dirty="0" smtClean="0"/>
              <a:t>element defines the document’s body, and is a container for all the visible contents, such as headings, paragraphs, images, hyper links, tables, lists etc.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B0F0"/>
                </a:solidFill>
              </a:rPr>
              <a:t>&lt;h1&gt; </a:t>
            </a:r>
            <a:r>
              <a:rPr lang="en-US" sz="2400" dirty="0" smtClean="0"/>
              <a:t>defines a larger heading.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The </a:t>
            </a:r>
            <a:r>
              <a:rPr lang="en-US" sz="2400" dirty="0" smtClean="0">
                <a:solidFill>
                  <a:srgbClr val="00B0F0"/>
                </a:solidFill>
              </a:rPr>
              <a:t>&lt;</a:t>
            </a:r>
            <a:r>
              <a:rPr lang="en-US" sz="2400" dirty="0">
                <a:solidFill>
                  <a:srgbClr val="00B0F0"/>
                </a:solidFill>
              </a:rPr>
              <a:t>p</a:t>
            </a:r>
            <a:r>
              <a:rPr lang="en-US" sz="2400" dirty="0" smtClean="0">
                <a:solidFill>
                  <a:srgbClr val="00B0F0"/>
                </a:solidFill>
              </a:rPr>
              <a:t>&gt; </a:t>
            </a:r>
            <a:r>
              <a:rPr lang="en-US" sz="2400" dirty="0"/>
              <a:t>defines a </a:t>
            </a:r>
            <a:r>
              <a:rPr lang="en-US" sz="2400" dirty="0" smtClean="0"/>
              <a:t>paragraph.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217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580" y="592428"/>
            <a:ext cx="7585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What is an HTML element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1983347"/>
            <a:ext cx="1018718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An HTML element is defined by a start tag, some content and an end tag.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sz="4000" dirty="0" smtClean="0"/>
              <a:t>&lt;tag name&gt; Some contents here…&lt;/tag name&gt;</a:t>
            </a:r>
          </a:p>
          <a:p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The html element is everything from the start tag to the end tag.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Some HTML elements have no content (like the &lt;</a:t>
            </a:r>
            <a:r>
              <a:rPr lang="en-US" sz="2400" dirty="0" err="1"/>
              <a:t>br</a:t>
            </a:r>
            <a:r>
              <a:rPr lang="en-US" sz="2400" dirty="0"/>
              <a:t>&gt; element). This elements are called empty elements. Empty elements do not have an end tag. </a:t>
            </a:r>
            <a:endParaRPr lang="en-US" sz="24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5852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3168" y="810547"/>
            <a:ext cx="8093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What you can do with </a:t>
            </a:r>
            <a:r>
              <a:rPr lang="en-US" sz="4800" b="1" dirty="0" smtClean="0"/>
              <a:t>HTML?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3168" y="1906073"/>
            <a:ext cx="103587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You can publish documents online with text, images, lists, tables etc.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You can access web resources such as images, videos or other HTML documents via hyper links.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You can create forms to collect user inputs like name, e-mail address, comments etc.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You can include images, videos, sound clips, flash movies, applications and other HTML documents directly inside an HTML document</a:t>
            </a:r>
            <a:r>
              <a:rPr lang="en-US" sz="2400" dirty="0" smtClean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/>
              <a:t>You can create offline version of your website that work without internet.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/>
              <a:t>You can find the current location of your website visitor.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/>
          </a:p>
          <a:p>
            <a:r>
              <a:rPr lang="en-US" sz="2400" dirty="0" smtClean="0"/>
              <a:t>The list does not end here, there are many other interesting things that you can do with HTML . You will learn about all of them in detail in upcoming tutorials.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174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6975" y="592428"/>
            <a:ext cx="8409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Web browsers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40157" y="1502688"/>
            <a:ext cx="10406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The purpose of a web browser (Chrome, Edge, Firefox, Safari) is to read HTML documents and display them correctly</a:t>
            </a:r>
            <a:r>
              <a:rPr lang="en-US" sz="2400" dirty="0" smtClean="0"/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A browser does not display the HTML tags, but uses them to determine how to display the document.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40924" y="3145466"/>
            <a:ext cx="46106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&lt;!DOCTYPE html&gt;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&lt;html&gt;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&lt;head&gt;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&lt;title&gt;Page title&lt;/title&gt;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&lt;/head&gt;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&lt;body&gt;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&lt;h1&gt;My first webpage&lt;/h1&gt;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&lt;/body&gt;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&lt;/html&gt;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62" y="3113736"/>
            <a:ext cx="5038725" cy="344805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52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647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85</cp:revision>
  <dcterms:created xsi:type="dcterms:W3CDTF">2021-11-12T09:24:23Z</dcterms:created>
  <dcterms:modified xsi:type="dcterms:W3CDTF">2021-11-12T17:06:35Z</dcterms:modified>
</cp:coreProperties>
</file>