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10/8/2024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10/8/2024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10/8/2024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BA334F-C079-228B-FA07-54277B602A64}"/>
              </a:ext>
            </a:extLst>
          </p:cNvPr>
          <p:cNvSpPr txBox="1"/>
          <p:nvPr/>
        </p:nvSpPr>
        <p:spPr>
          <a:xfrm>
            <a:off x="1131094" y="1183328"/>
            <a:ext cx="9929812" cy="76944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lvl="0" indent="-342900" fontAlgn="base">
              <a:buSzPts val="1000"/>
              <a:buFont typeface="Symbol" panose="05050102010706020507" pitchFamily="18" charset="2"/>
              <a:buChar char=""/>
              <a:tabLst>
                <a:tab pos="457200" algn="l"/>
              </a:tabLst>
            </a:pPr>
            <a:r>
              <a:rPr lang="en-US" sz="4400" b="1" u="sng" dirty="0">
                <a:solidFill>
                  <a:srgbClr val="FF0000"/>
                </a:solidFill>
                <a:effectLst/>
                <a:latin typeface="Arial" panose="020B0604020202020204" pitchFamily="34" charset="0"/>
                <a:ea typeface="Times New Roman" panose="02020603050405020304" pitchFamily="18" charset="0"/>
              </a:rPr>
              <a:t>Archaeological material currency </a:t>
            </a:r>
            <a:endParaRPr lang="en-IN" sz="4400" b="1" u="sng" dirty="0">
              <a:solidFill>
                <a:srgbClr val="FF0000"/>
              </a:solidFill>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09DA92B2-C4DE-392D-1785-37738BBFCA2B}"/>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pic>
        <p:nvPicPr>
          <p:cNvPr id="5" name="Picture 4">
            <a:extLst>
              <a:ext uri="{FF2B5EF4-FFF2-40B4-BE49-F238E27FC236}">
                <a16:creationId xmlns:a16="http://schemas.microsoft.com/office/drawing/2014/main" id="{CE04BDD5-A230-CA34-2085-E492C430A244}"/>
              </a:ext>
            </a:extLst>
          </p:cNvPr>
          <p:cNvPicPr>
            <a:picLocks noChangeAspect="1"/>
          </p:cNvPicPr>
          <p:nvPr/>
        </p:nvPicPr>
        <p:blipFill>
          <a:blip r:embed="rId2"/>
          <a:stretch>
            <a:fillRect/>
          </a:stretch>
        </p:blipFill>
        <p:spPr>
          <a:xfrm>
            <a:off x="3376525" y="2341537"/>
            <a:ext cx="4440233" cy="3333135"/>
          </a:xfrm>
          <a:prstGeom prst="rect">
            <a:avLst/>
          </a:prstGeom>
        </p:spPr>
      </p:pic>
    </p:spTree>
    <p:extLst>
      <p:ext uri="{BB962C8B-B14F-4D97-AF65-F5344CB8AC3E}">
        <p14:creationId xmlns:p14="http://schemas.microsoft.com/office/powerpoint/2010/main" val="2944105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078E3F6-BBFB-D4F9-DA0A-6E3396D0E581}"/>
              </a:ext>
            </a:extLst>
          </p:cNvPr>
          <p:cNvSpPr txBox="1"/>
          <p:nvPr/>
        </p:nvSpPr>
        <p:spPr>
          <a:xfrm>
            <a:off x="853933" y="2287442"/>
            <a:ext cx="6868885" cy="406265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b="1" dirty="0">
                <a:solidFill>
                  <a:srgbClr val="000000"/>
                </a:solidFill>
                <a:effectLst/>
                <a:latin typeface="Arial" panose="020B0604020202020204" pitchFamily="34" charset="0"/>
                <a:ea typeface="Times New Roman" panose="02020603050405020304" pitchFamily="18" charset="0"/>
              </a:rPr>
              <a:t>Examples:</a:t>
            </a:r>
            <a:endParaRPr lang="en-US" sz="2400" b="1" dirty="0">
              <a:effectLst/>
              <a:latin typeface="Times New Roman" panose="02020603050405020304" pitchFamily="18" charset="0"/>
              <a:ea typeface="Times New Roman" panose="02020603050405020304" pitchFamily="18" charset="0"/>
            </a:endParaRPr>
          </a:p>
          <a:p>
            <a:br>
              <a:rPr lang="en-US" sz="2400" b="1" kern="100" dirty="0">
                <a:effectLst/>
                <a:latin typeface="Aptos" panose="020B0004020202020204" pitchFamily="34" charset="0"/>
                <a:ea typeface="Times New Roman" panose="02020603050405020304" pitchFamily="18" charset="0"/>
                <a:cs typeface="Vrinda" panose="020B0502040204020203" pitchFamily="34" charset="0"/>
              </a:rPr>
            </a:br>
            <a:endParaRPr lang="en-US" sz="2400" b="1" kern="100" dirty="0">
              <a:effectLst/>
              <a:latin typeface="Aptos" panose="020B0004020202020204" pitchFamily="34" charset="0"/>
              <a:ea typeface="Times New Roman" panose="02020603050405020304" pitchFamily="18" charset="0"/>
              <a:cs typeface="Vrinda" panose="020B0502040204020203" pitchFamily="34" charset="0"/>
            </a:endParaRPr>
          </a:p>
          <a:p>
            <a:pPr lvl="0" fontAlgn="base"/>
            <a:r>
              <a:rPr lang="en-US" sz="2400" b="1" dirty="0">
                <a:solidFill>
                  <a:srgbClr val="000000"/>
                </a:solidFill>
                <a:effectLst/>
                <a:latin typeface="Arial" panose="020B0604020202020204" pitchFamily="34" charset="0"/>
                <a:ea typeface="Times New Roman" panose="02020603050405020304" pitchFamily="18" charset="0"/>
              </a:rPr>
              <a:t>Athenian Tetradrachm: Widely circulated and used in trade throughout the Mediterranean.</a:t>
            </a:r>
            <a:endParaRPr lang="en-US" sz="2400" b="1" dirty="0">
              <a:effectLst/>
              <a:latin typeface="Times New Roman" panose="02020603050405020304" pitchFamily="18" charset="0"/>
              <a:ea typeface="Times New Roman" panose="02020603050405020304" pitchFamily="18" charset="0"/>
            </a:endParaRPr>
          </a:p>
          <a:p>
            <a:br>
              <a:rPr lang="en-US" sz="2400" b="1" kern="100" dirty="0">
                <a:effectLst/>
                <a:latin typeface="Aptos" panose="020B0004020202020204" pitchFamily="34" charset="0"/>
                <a:ea typeface="Times New Roman" panose="02020603050405020304" pitchFamily="18" charset="0"/>
                <a:cs typeface="Vrinda" panose="020B0502040204020203" pitchFamily="34" charset="0"/>
              </a:rPr>
            </a:br>
            <a:endParaRPr lang="en-US" sz="2400" b="1" kern="100" dirty="0">
              <a:effectLst/>
              <a:latin typeface="Aptos" panose="020B0004020202020204" pitchFamily="34" charset="0"/>
              <a:ea typeface="Times New Roman" panose="02020603050405020304" pitchFamily="18" charset="0"/>
              <a:cs typeface="Vrinda" panose="020B0502040204020203" pitchFamily="34" charset="0"/>
            </a:endParaRPr>
          </a:p>
          <a:p>
            <a:pPr lvl="0" fontAlgn="base"/>
            <a:r>
              <a:rPr lang="en-US" sz="2400" b="1" dirty="0">
                <a:solidFill>
                  <a:srgbClr val="000000"/>
                </a:solidFill>
                <a:effectLst/>
                <a:latin typeface="Arial" panose="020B0604020202020204" pitchFamily="34" charset="0"/>
                <a:ea typeface="Times New Roman" panose="02020603050405020304" pitchFamily="18" charset="0"/>
              </a:rPr>
              <a:t>Roman Denarius: Standard currency that facilitated commerce across the Roman Empire.</a:t>
            </a:r>
            <a:endParaRPr lang="en-US" sz="2400" b="1" dirty="0">
              <a:effectLst/>
              <a:latin typeface="Times New Roman" panose="02020603050405020304" pitchFamily="18" charset="0"/>
              <a:ea typeface="Times New Roman" panose="02020603050405020304" pitchFamily="18" charset="0"/>
            </a:endParaRPr>
          </a:p>
          <a:p>
            <a:pPr algn="l"/>
            <a:endParaRPr lang="en-US" dirty="0"/>
          </a:p>
        </p:txBody>
      </p:sp>
      <p:pic>
        <p:nvPicPr>
          <p:cNvPr id="5" name="Picture 4">
            <a:extLst>
              <a:ext uri="{FF2B5EF4-FFF2-40B4-BE49-F238E27FC236}">
                <a16:creationId xmlns:a16="http://schemas.microsoft.com/office/drawing/2014/main" id="{E11D447A-7F61-6243-7693-63EE22E42B2A}"/>
              </a:ext>
            </a:extLst>
          </p:cNvPr>
          <p:cNvPicPr>
            <a:picLocks noChangeAspect="1"/>
          </p:cNvPicPr>
          <p:nvPr/>
        </p:nvPicPr>
        <p:blipFill>
          <a:blip r:embed="rId2"/>
          <a:stretch>
            <a:fillRect/>
          </a:stretch>
        </p:blipFill>
        <p:spPr>
          <a:xfrm>
            <a:off x="7834664" y="3131344"/>
            <a:ext cx="3503403" cy="2035969"/>
          </a:xfrm>
          <a:prstGeom prst="rect">
            <a:avLst/>
          </a:prstGeom>
        </p:spPr>
      </p:pic>
    </p:spTree>
    <p:extLst>
      <p:ext uri="{BB962C8B-B14F-4D97-AF65-F5344CB8AC3E}">
        <p14:creationId xmlns:p14="http://schemas.microsoft.com/office/powerpoint/2010/main" val="3561075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21A054-DAFC-0E6D-5864-4C84A9D8D422}"/>
              </a:ext>
            </a:extLst>
          </p:cNvPr>
          <p:cNvSpPr txBox="1"/>
          <p:nvPr/>
        </p:nvSpPr>
        <p:spPr>
          <a:xfrm>
            <a:off x="1082925" y="970569"/>
            <a:ext cx="4819652" cy="73866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b="1" dirty="0">
                <a:solidFill>
                  <a:srgbClr val="000000"/>
                </a:solidFill>
                <a:effectLst/>
                <a:latin typeface="Arial" panose="020B0604020202020204" pitchFamily="34" charset="0"/>
                <a:ea typeface="Times New Roman" panose="02020603050405020304" pitchFamily="18" charset="0"/>
              </a:rPr>
              <a:t>Coins as Cultural Artifacts</a:t>
            </a:r>
            <a:endParaRPr lang="en-US" sz="2400" b="1" dirty="0">
              <a:effectLst/>
              <a:latin typeface="Times New Roman" panose="02020603050405020304" pitchFamily="18" charset="0"/>
              <a:ea typeface="Times New Roman" panose="02020603050405020304" pitchFamily="18" charset="0"/>
            </a:endParaRPr>
          </a:p>
          <a:p>
            <a:pPr algn="l"/>
            <a:endParaRPr lang="en-US" dirty="0"/>
          </a:p>
        </p:txBody>
      </p:sp>
      <p:sp>
        <p:nvSpPr>
          <p:cNvPr id="5" name="TextBox 4">
            <a:extLst>
              <a:ext uri="{FF2B5EF4-FFF2-40B4-BE49-F238E27FC236}">
                <a16:creationId xmlns:a16="http://schemas.microsoft.com/office/drawing/2014/main" id="{1E3533A7-B345-F207-3ED1-982AA2B52BEE}"/>
              </a:ext>
            </a:extLst>
          </p:cNvPr>
          <p:cNvSpPr txBox="1"/>
          <p:nvPr/>
        </p:nvSpPr>
        <p:spPr>
          <a:xfrm>
            <a:off x="5182707" y="2502417"/>
            <a:ext cx="1828800" cy="182880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id="{509DDDFC-DE3D-B73A-B2D3-1DB2A393C744}"/>
              </a:ext>
            </a:extLst>
          </p:cNvPr>
          <p:cNvSpPr txBox="1"/>
          <p:nvPr/>
        </p:nvSpPr>
        <p:spPr>
          <a:xfrm>
            <a:off x="2081807" y="2908410"/>
            <a:ext cx="8028385" cy="221599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fontAlgn="base"/>
            <a:r>
              <a:rPr lang="en-US" sz="2400" b="1" dirty="0">
                <a:solidFill>
                  <a:srgbClr val="000000"/>
                </a:solidFill>
                <a:effectLst/>
                <a:latin typeface="Arial" panose="020B0604020202020204" pitchFamily="34" charset="0"/>
                <a:ea typeface="Times New Roman" panose="02020603050405020304" pitchFamily="18" charset="0"/>
              </a:rPr>
              <a:t>Depictions of Rulers and Deities: Coins often featured images of leaders and gods, illustrating the political and religious hierarchies.</a:t>
            </a:r>
            <a:endParaRPr lang="en-US" sz="2400" b="1" dirty="0">
              <a:effectLst/>
              <a:latin typeface="Times New Roman" panose="02020603050405020304" pitchFamily="18" charset="0"/>
              <a:ea typeface="Times New Roman" panose="02020603050405020304" pitchFamily="18" charset="0"/>
            </a:endParaRPr>
          </a:p>
          <a:p>
            <a:pPr lvl="0" fontAlgn="base"/>
            <a:r>
              <a:rPr lang="en-US" sz="2400" b="1" dirty="0">
                <a:solidFill>
                  <a:srgbClr val="000000"/>
                </a:solidFill>
                <a:effectLst/>
                <a:latin typeface="Arial" panose="020B0604020202020204" pitchFamily="34" charset="0"/>
                <a:ea typeface="Times New Roman" panose="02020603050405020304" pitchFamily="18" charset="0"/>
              </a:rPr>
              <a:t>Cultural Insights: Designs and inscriptions provide insights into the values and beliefs of a society.</a:t>
            </a:r>
            <a:endParaRPr lang="en-US" sz="2400" b="1" dirty="0">
              <a:effectLst/>
              <a:latin typeface="Times New Roman" panose="02020603050405020304" pitchFamily="18" charset="0"/>
              <a:ea typeface="Times New Roman" panose="02020603050405020304" pitchFamily="18" charset="0"/>
            </a:endParaRPr>
          </a:p>
          <a:p>
            <a:pPr algn="l"/>
            <a:endParaRPr lang="en-US" dirty="0"/>
          </a:p>
        </p:txBody>
      </p:sp>
    </p:spTree>
    <p:extLst>
      <p:ext uri="{BB962C8B-B14F-4D97-AF65-F5344CB8AC3E}">
        <p14:creationId xmlns:p14="http://schemas.microsoft.com/office/powerpoint/2010/main" val="740169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8DDA6F8-3EA2-0DBE-DEC2-0E8F93BAD791}"/>
              </a:ext>
            </a:extLst>
          </p:cNvPr>
          <p:cNvPicPr>
            <a:picLocks noGrp="1" noChangeAspect="1"/>
          </p:cNvPicPr>
          <p:nvPr>
            <p:ph idx="1"/>
          </p:nvPr>
        </p:nvPicPr>
        <p:blipFill>
          <a:blip r:embed="rId2"/>
          <a:stretch>
            <a:fillRect/>
          </a:stretch>
        </p:blipFill>
        <p:spPr>
          <a:xfrm>
            <a:off x="463214" y="2112024"/>
            <a:ext cx="5136694" cy="3416300"/>
          </a:xfrm>
        </p:spPr>
      </p:pic>
      <p:pic>
        <p:nvPicPr>
          <p:cNvPr id="5" name="Picture 4">
            <a:extLst>
              <a:ext uri="{FF2B5EF4-FFF2-40B4-BE49-F238E27FC236}">
                <a16:creationId xmlns:a16="http://schemas.microsoft.com/office/drawing/2014/main" id="{946F7F0A-A346-C672-3608-81F402A02859}"/>
              </a:ext>
            </a:extLst>
          </p:cNvPr>
          <p:cNvPicPr>
            <a:picLocks noChangeAspect="1"/>
          </p:cNvPicPr>
          <p:nvPr/>
        </p:nvPicPr>
        <p:blipFill>
          <a:blip r:embed="rId3"/>
          <a:stretch>
            <a:fillRect/>
          </a:stretch>
        </p:blipFill>
        <p:spPr>
          <a:xfrm>
            <a:off x="5599908" y="2162609"/>
            <a:ext cx="5925908" cy="3206750"/>
          </a:xfrm>
          <a:prstGeom prst="rect">
            <a:avLst/>
          </a:prstGeom>
        </p:spPr>
      </p:pic>
      <p:sp>
        <p:nvSpPr>
          <p:cNvPr id="6" name="TextBox 5">
            <a:extLst>
              <a:ext uri="{FF2B5EF4-FFF2-40B4-BE49-F238E27FC236}">
                <a16:creationId xmlns:a16="http://schemas.microsoft.com/office/drawing/2014/main" id="{47597D65-509D-83D8-8371-73B15151783F}"/>
              </a:ext>
            </a:extLst>
          </p:cNvPr>
          <p:cNvSpPr txBox="1"/>
          <p:nvPr/>
        </p:nvSpPr>
        <p:spPr>
          <a:xfrm>
            <a:off x="5181600" y="2502693"/>
            <a:ext cx="1828800" cy="182880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id="{73400F94-7F9F-20A5-B229-B4765D3C8AF4}"/>
              </a:ext>
            </a:extLst>
          </p:cNvPr>
          <p:cNvSpPr txBox="1"/>
          <p:nvPr/>
        </p:nvSpPr>
        <p:spPr>
          <a:xfrm>
            <a:off x="571500" y="516068"/>
            <a:ext cx="9691471" cy="126188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fontAlgn="base"/>
            <a:r>
              <a:rPr lang="en-US" sz="1800" kern="100" dirty="0">
                <a:solidFill>
                  <a:srgbClr val="000000"/>
                </a:solidFill>
                <a:effectLst/>
                <a:latin typeface="Arial" panose="020B0604020202020204" pitchFamily="34" charset="0"/>
                <a:ea typeface="Times New Roman" panose="02020603050405020304" pitchFamily="18" charset="0"/>
                <a:cs typeface="Vrinda" panose="020B0502040204020203" pitchFamily="34" charset="0"/>
              </a:rPr>
              <a:t> </a:t>
            </a:r>
            <a:endParaRPr lang="en-US" sz="2000" b="1" kern="100" dirty="0">
              <a:solidFill>
                <a:srgbClr val="000000"/>
              </a:solidFill>
              <a:effectLst/>
              <a:latin typeface="Aptos" panose="020B0004020202020204" pitchFamily="34" charset="0"/>
              <a:ea typeface="Times New Roman" panose="02020603050405020304" pitchFamily="18" charset="0"/>
              <a:cs typeface="Vrinda" panose="020B0502040204020203" pitchFamily="34" charset="0"/>
            </a:endParaRPr>
          </a:p>
          <a:p>
            <a:r>
              <a:rPr lang="en-US" sz="2000" b="1" dirty="0">
                <a:solidFill>
                  <a:srgbClr val="000000"/>
                </a:solidFill>
                <a:effectLst/>
                <a:latin typeface="Arial" panose="020B0604020202020204" pitchFamily="34" charset="0"/>
                <a:ea typeface="Times New Roman" panose="02020603050405020304" pitchFamily="18" charset="0"/>
              </a:rPr>
              <a:t>Examples:</a:t>
            </a:r>
            <a:endParaRPr lang="en-US" sz="2000" b="1" dirty="0">
              <a:effectLst/>
              <a:latin typeface="Times New Roman" panose="02020603050405020304" pitchFamily="18" charset="0"/>
              <a:ea typeface="Times New Roman" panose="02020603050405020304" pitchFamily="18" charset="0"/>
            </a:endParaRPr>
          </a:p>
          <a:p>
            <a:pPr lvl="0" fontAlgn="base"/>
            <a:r>
              <a:rPr lang="en-US" sz="2000" b="1" dirty="0">
                <a:solidFill>
                  <a:srgbClr val="000000"/>
                </a:solidFill>
                <a:effectLst/>
                <a:latin typeface="Arial" panose="020B0604020202020204" pitchFamily="34" charset="0"/>
                <a:ea typeface="Times New Roman" panose="02020603050405020304" pitchFamily="18" charset="0"/>
              </a:rPr>
              <a:t>Persian Daric: Featured the image of the king, symbolizing imperial power.</a:t>
            </a:r>
            <a:endParaRPr lang="en-US" sz="2000" b="1" dirty="0">
              <a:effectLst/>
              <a:latin typeface="Times New Roman" panose="02020603050405020304" pitchFamily="18" charset="0"/>
              <a:ea typeface="Times New Roman" panose="02020603050405020304" pitchFamily="18" charset="0"/>
            </a:endParaRPr>
          </a:p>
          <a:p>
            <a:pPr algn="l"/>
            <a:endParaRPr lang="en-US" dirty="0"/>
          </a:p>
        </p:txBody>
      </p:sp>
      <p:sp>
        <p:nvSpPr>
          <p:cNvPr id="3" name="TextBox 2">
            <a:extLst>
              <a:ext uri="{FF2B5EF4-FFF2-40B4-BE49-F238E27FC236}">
                <a16:creationId xmlns:a16="http://schemas.microsoft.com/office/drawing/2014/main" id="{D8F4744B-79B6-C2FE-CEC8-1BF03A29FDCA}"/>
              </a:ext>
            </a:extLst>
          </p:cNvPr>
          <p:cNvSpPr txBox="1"/>
          <p:nvPr/>
        </p:nvSpPr>
        <p:spPr>
          <a:xfrm>
            <a:off x="571500" y="5862397"/>
            <a:ext cx="10646826"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sz="2000" b="1" dirty="0">
                <a:solidFill>
                  <a:srgbClr val="000000"/>
                </a:solidFill>
                <a:effectLst/>
                <a:latin typeface="Arial" panose="020B0604020202020204" pitchFamily="34" charset="0"/>
                <a:ea typeface="Times New Roman" panose="02020603050405020304" pitchFamily="18" charset="0"/>
              </a:rPr>
              <a:t>Indian Gupta Coins: Depicted Hindu deities, reflecting the religious practices of the </a:t>
            </a:r>
            <a:r>
              <a:rPr lang="en-US" sz="2000" b="1" dirty="0" err="1">
                <a:solidFill>
                  <a:srgbClr val="000000"/>
                </a:solidFill>
                <a:effectLst/>
                <a:latin typeface="Arial" panose="020B0604020202020204" pitchFamily="34" charset="0"/>
                <a:ea typeface="Times New Roman" panose="02020603050405020304" pitchFamily="18" charset="0"/>
              </a:rPr>
              <a:t>tim</a:t>
            </a:r>
            <a:endParaRPr lang="en-US" sz="2000" b="1" dirty="0"/>
          </a:p>
        </p:txBody>
      </p:sp>
    </p:spTree>
    <p:extLst>
      <p:ext uri="{BB962C8B-B14F-4D97-AF65-F5344CB8AC3E}">
        <p14:creationId xmlns:p14="http://schemas.microsoft.com/office/powerpoint/2010/main" val="2604258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C06651-5783-7AC0-36F3-A7BE00C009A8}"/>
              </a:ext>
            </a:extLst>
          </p:cNvPr>
          <p:cNvSpPr txBox="1"/>
          <p:nvPr/>
        </p:nvSpPr>
        <p:spPr>
          <a:xfrm>
            <a:off x="1057164" y="1087945"/>
            <a:ext cx="6116352" cy="76744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b="1" dirty="0">
                <a:solidFill>
                  <a:srgbClr val="000000"/>
                </a:solidFill>
                <a:effectLst/>
                <a:latin typeface="Arial" panose="020B0604020202020204" pitchFamily="34" charset="0"/>
                <a:ea typeface="Times New Roman" panose="02020603050405020304" pitchFamily="18" charset="0"/>
              </a:rPr>
              <a:t>:Coins and Historical Events</a:t>
            </a:r>
            <a:endParaRPr lang="en-US" sz="2400" b="1" dirty="0">
              <a:effectLst/>
              <a:latin typeface="Times New Roman" panose="02020603050405020304" pitchFamily="18" charset="0"/>
              <a:ea typeface="Times New Roman" panose="02020603050405020304" pitchFamily="18" charset="0"/>
            </a:endParaRPr>
          </a:p>
          <a:p>
            <a:pPr algn="l"/>
            <a:endParaRPr lang="en-US" dirty="0"/>
          </a:p>
        </p:txBody>
      </p:sp>
      <p:sp>
        <p:nvSpPr>
          <p:cNvPr id="2" name="TextBox 1">
            <a:extLst>
              <a:ext uri="{FF2B5EF4-FFF2-40B4-BE49-F238E27FC236}">
                <a16:creationId xmlns:a16="http://schemas.microsoft.com/office/drawing/2014/main" id="{A3E5E049-B3AC-75EB-93CB-4C29AE62086D}"/>
              </a:ext>
            </a:extLst>
          </p:cNvPr>
          <p:cNvSpPr txBox="1"/>
          <p:nvPr/>
        </p:nvSpPr>
        <p:spPr>
          <a:xfrm>
            <a:off x="5181600" y="2502693"/>
            <a:ext cx="1828800" cy="1828800"/>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1630D2BD-A64F-FFEC-77C8-483C0B047E64}"/>
              </a:ext>
            </a:extLst>
          </p:cNvPr>
          <p:cNvSpPr txBox="1"/>
          <p:nvPr/>
        </p:nvSpPr>
        <p:spPr>
          <a:xfrm>
            <a:off x="5181600" y="2502693"/>
            <a:ext cx="1828800" cy="1828800"/>
          </a:xfrm>
          <a:prstGeom prst="rect">
            <a:avLst/>
          </a:prstGeom>
          <a:noFill/>
        </p:spPr>
        <p:txBody>
          <a:bodyPr wrap="square" rtlCol="0">
            <a:spAutoFit/>
          </a:bodyPr>
          <a:lstStyle/>
          <a:p>
            <a:pPr algn="l"/>
            <a:endParaRPr lang="en-US"/>
          </a:p>
        </p:txBody>
      </p:sp>
      <p:sp>
        <p:nvSpPr>
          <p:cNvPr id="6" name="TextBox 5">
            <a:extLst>
              <a:ext uri="{FF2B5EF4-FFF2-40B4-BE49-F238E27FC236}">
                <a16:creationId xmlns:a16="http://schemas.microsoft.com/office/drawing/2014/main" id="{B338172A-60A4-03D1-FAB2-C6BDEC017110}"/>
              </a:ext>
            </a:extLst>
          </p:cNvPr>
          <p:cNvSpPr txBox="1"/>
          <p:nvPr/>
        </p:nvSpPr>
        <p:spPr>
          <a:xfrm>
            <a:off x="1205441" y="2767276"/>
            <a:ext cx="8912226" cy="212365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800" kern="100" dirty="0">
                <a:effectLst/>
                <a:latin typeface="Aptos" panose="020B0004020202020204" pitchFamily="34" charset="0"/>
                <a:ea typeface="Times New Roman" panose="02020603050405020304" pitchFamily="18" charset="0"/>
                <a:cs typeface="Vrinda" panose="020B0502040204020203" pitchFamily="34" charset="0"/>
              </a:rPr>
              <a:t> </a:t>
            </a:r>
          </a:p>
          <a:p>
            <a:pPr fontAlgn="base"/>
            <a:r>
              <a:rPr lang="en-US" sz="2400" b="1" dirty="0">
                <a:solidFill>
                  <a:srgbClr val="000000"/>
                </a:solidFill>
                <a:effectLst/>
                <a:latin typeface="Arial" panose="020B0604020202020204" pitchFamily="34" charset="0"/>
                <a:ea typeface="Times New Roman" panose="02020603050405020304" pitchFamily="18" charset="0"/>
              </a:rPr>
              <a:t>Commemorative Coins: Issued to mark significant events or achievements.</a:t>
            </a:r>
            <a:endParaRPr lang="en-US" sz="2400" b="1" dirty="0">
              <a:effectLst/>
              <a:latin typeface="Times New Roman" panose="02020603050405020304" pitchFamily="18" charset="0"/>
              <a:ea typeface="Times New Roman" panose="02020603050405020304" pitchFamily="18" charset="0"/>
            </a:endParaRPr>
          </a:p>
          <a:p>
            <a:pPr fontAlgn="base"/>
            <a:r>
              <a:rPr lang="en-US" sz="2400" b="1" dirty="0">
                <a:solidFill>
                  <a:srgbClr val="000000"/>
                </a:solidFill>
                <a:effectLst/>
                <a:latin typeface="Arial" panose="020B0604020202020204" pitchFamily="34" charset="0"/>
                <a:ea typeface="Times New Roman" panose="02020603050405020304" pitchFamily="18" charset="0"/>
              </a:rPr>
              <a:t>Historical Chronology: Coins can help establish timelines based on their inscriptions and designs.</a:t>
            </a:r>
            <a:endParaRPr lang="en-US" sz="2400" b="1" dirty="0">
              <a:effectLst/>
              <a:latin typeface="Times New Roman" panose="02020603050405020304" pitchFamily="18" charset="0"/>
              <a:ea typeface="Times New Roman" panose="02020603050405020304" pitchFamily="18" charset="0"/>
            </a:endParaRPr>
          </a:p>
          <a:p>
            <a:pPr algn="l"/>
            <a:endParaRPr lang="en-US" dirty="0"/>
          </a:p>
        </p:txBody>
      </p:sp>
    </p:spTree>
    <p:extLst>
      <p:ext uri="{BB962C8B-B14F-4D97-AF65-F5344CB8AC3E}">
        <p14:creationId xmlns:p14="http://schemas.microsoft.com/office/powerpoint/2010/main" val="2895007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E8DAD01-49AD-75AD-370E-566DA32F31D6}"/>
              </a:ext>
            </a:extLst>
          </p:cNvPr>
          <p:cNvPicPr>
            <a:picLocks noGrp="1" noChangeAspect="1"/>
          </p:cNvPicPr>
          <p:nvPr>
            <p:ph idx="1"/>
          </p:nvPr>
        </p:nvPicPr>
        <p:blipFill>
          <a:blip r:embed="rId2"/>
          <a:stretch>
            <a:fillRect/>
          </a:stretch>
        </p:blipFill>
        <p:spPr>
          <a:xfrm>
            <a:off x="5915025" y="2620963"/>
            <a:ext cx="5467350" cy="3048000"/>
          </a:xfrm>
        </p:spPr>
      </p:pic>
      <p:sp>
        <p:nvSpPr>
          <p:cNvPr id="3" name="TextBox 2">
            <a:extLst>
              <a:ext uri="{FF2B5EF4-FFF2-40B4-BE49-F238E27FC236}">
                <a16:creationId xmlns:a16="http://schemas.microsoft.com/office/drawing/2014/main" id="{7EE88668-EB72-7CE2-C73F-1D3D4AB71DF2}"/>
              </a:ext>
            </a:extLst>
          </p:cNvPr>
          <p:cNvSpPr txBox="1"/>
          <p:nvPr/>
        </p:nvSpPr>
        <p:spPr>
          <a:xfrm>
            <a:off x="809625" y="2344976"/>
            <a:ext cx="5833209" cy="332398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b="1" dirty="0">
                <a:solidFill>
                  <a:srgbClr val="000000"/>
                </a:solidFill>
                <a:effectLst/>
                <a:latin typeface="Arial" panose="020B0604020202020204" pitchFamily="34" charset="0"/>
                <a:ea typeface="Times New Roman" panose="02020603050405020304" pitchFamily="18" charset="0"/>
              </a:rPr>
              <a:t>Examples:</a:t>
            </a:r>
            <a:endParaRPr lang="en-US" sz="2400" b="1" dirty="0">
              <a:effectLst/>
              <a:latin typeface="Times New Roman" panose="02020603050405020304" pitchFamily="18" charset="0"/>
              <a:ea typeface="Times New Roman" panose="02020603050405020304" pitchFamily="18" charset="0"/>
            </a:endParaRPr>
          </a:p>
          <a:p>
            <a:pPr lvl="0" fontAlgn="base"/>
            <a:r>
              <a:rPr lang="en-US" sz="2400" b="1" dirty="0">
                <a:solidFill>
                  <a:srgbClr val="000000"/>
                </a:solidFill>
                <a:effectLst/>
                <a:latin typeface="Arial" panose="020B0604020202020204" pitchFamily="34" charset="0"/>
                <a:ea typeface="Times New Roman" panose="02020603050405020304" pitchFamily="18" charset="0"/>
              </a:rPr>
              <a:t>Coins of Alexander the Great: Used to commemorate his conquests and spread of Hellenistic culture.</a:t>
            </a:r>
            <a:endParaRPr lang="en-US" sz="2400" b="1" dirty="0">
              <a:effectLst/>
              <a:latin typeface="Times New Roman" panose="02020603050405020304" pitchFamily="18" charset="0"/>
              <a:ea typeface="Times New Roman" panose="02020603050405020304" pitchFamily="18" charset="0"/>
            </a:endParaRPr>
          </a:p>
          <a:p>
            <a:pPr lvl="0" fontAlgn="base"/>
            <a:r>
              <a:rPr lang="en-US" sz="2400" b="1" dirty="0">
                <a:solidFill>
                  <a:srgbClr val="000000"/>
                </a:solidFill>
                <a:effectLst/>
                <a:latin typeface="Arial" panose="020B0604020202020204" pitchFamily="34" charset="0"/>
                <a:ea typeface="Times New Roman" panose="02020603050405020304" pitchFamily="18" charset="0"/>
              </a:rPr>
              <a:t>Roman Victory Coins: Celebrated military victories and were often minted shortly after a successful campaign.</a:t>
            </a:r>
            <a:endParaRPr lang="en-US" sz="2400" b="1" dirty="0">
              <a:effectLst/>
              <a:latin typeface="Times New Roman" panose="02020603050405020304" pitchFamily="18" charset="0"/>
              <a:ea typeface="Times New Roman" panose="02020603050405020304" pitchFamily="18" charset="0"/>
            </a:endParaRPr>
          </a:p>
          <a:p>
            <a:pPr algn="l"/>
            <a:endParaRPr lang="en-US" dirty="0"/>
          </a:p>
        </p:txBody>
      </p:sp>
    </p:spTree>
    <p:extLst>
      <p:ext uri="{BB962C8B-B14F-4D97-AF65-F5344CB8AC3E}">
        <p14:creationId xmlns:p14="http://schemas.microsoft.com/office/powerpoint/2010/main" val="350865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7D20B86-1983-42BE-0A5E-9A36B155D0BC}"/>
              </a:ext>
            </a:extLst>
          </p:cNvPr>
          <p:cNvSpPr txBox="1"/>
          <p:nvPr/>
        </p:nvSpPr>
        <p:spPr>
          <a:xfrm>
            <a:off x="665598" y="635000"/>
            <a:ext cx="8504549" cy="184665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b="1" kern="100" dirty="0">
                <a:effectLst/>
                <a:latin typeface="Aptos" panose="020B0004020202020204" pitchFamily="34" charset="0"/>
                <a:ea typeface="Times New Roman" panose="02020603050405020304" pitchFamily="18" charset="0"/>
                <a:cs typeface="Vrinda" panose="020B0502040204020203" pitchFamily="34" charset="0"/>
              </a:rPr>
              <a:t> </a:t>
            </a:r>
          </a:p>
          <a:p>
            <a:r>
              <a:rPr lang="en-US" sz="2400" b="1" dirty="0">
                <a:solidFill>
                  <a:srgbClr val="000000"/>
                </a:solidFill>
                <a:effectLst/>
                <a:latin typeface="Arial" panose="020B0604020202020204" pitchFamily="34" charset="0"/>
                <a:ea typeface="Times New Roman" panose="02020603050405020304" pitchFamily="18" charset="0"/>
              </a:rPr>
              <a:t>Archaeological and Numismatic Evidence:</a:t>
            </a:r>
            <a:endParaRPr lang="en-US" sz="2400" b="1" dirty="0">
              <a:effectLst/>
              <a:latin typeface="Times New Roman" panose="02020603050405020304" pitchFamily="18" charset="0"/>
              <a:ea typeface="Times New Roman" panose="02020603050405020304" pitchFamily="18" charset="0"/>
            </a:endParaRPr>
          </a:p>
          <a:p>
            <a:br>
              <a:rPr lang="en-US" sz="2400" b="1" kern="100" dirty="0">
                <a:effectLst/>
                <a:latin typeface="Aptos" panose="020B0004020202020204" pitchFamily="34" charset="0"/>
                <a:ea typeface="Times New Roman" panose="02020603050405020304" pitchFamily="18" charset="0"/>
                <a:cs typeface="Vrinda" panose="020B0502040204020203" pitchFamily="34" charset="0"/>
              </a:rPr>
            </a:br>
            <a:endParaRPr lang="en-US" sz="2400" b="1" kern="100" dirty="0">
              <a:effectLst/>
              <a:latin typeface="Aptos" panose="020B0004020202020204" pitchFamily="34" charset="0"/>
              <a:ea typeface="Times New Roman" panose="02020603050405020304" pitchFamily="18" charset="0"/>
              <a:cs typeface="Vrinda" panose="020B0502040204020203" pitchFamily="34" charset="0"/>
            </a:endParaRPr>
          </a:p>
          <a:p>
            <a:pPr algn="l"/>
            <a:endParaRPr lang="en-US" dirty="0"/>
          </a:p>
        </p:txBody>
      </p:sp>
      <p:sp>
        <p:nvSpPr>
          <p:cNvPr id="2" name="TextBox 1">
            <a:extLst>
              <a:ext uri="{FF2B5EF4-FFF2-40B4-BE49-F238E27FC236}">
                <a16:creationId xmlns:a16="http://schemas.microsoft.com/office/drawing/2014/main" id="{0295CB97-944A-DE20-9440-CF1FAC91F3E1}"/>
              </a:ext>
            </a:extLst>
          </p:cNvPr>
          <p:cNvSpPr txBox="1"/>
          <p:nvPr/>
        </p:nvSpPr>
        <p:spPr>
          <a:xfrm>
            <a:off x="1778257" y="3108869"/>
            <a:ext cx="6101516" cy="221599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fontAlgn="base"/>
            <a:r>
              <a:rPr lang="en-US" sz="2000" b="1" dirty="0">
                <a:solidFill>
                  <a:srgbClr val="000000"/>
                </a:solidFill>
                <a:effectLst/>
                <a:latin typeface="Arial" panose="020B0604020202020204" pitchFamily="34" charset="0"/>
                <a:ea typeface="Times New Roman" panose="02020603050405020304" pitchFamily="18" charset="0"/>
              </a:rPr>
              <a:t>Excavation Finds: Coins found in archaeological sites provide context about trade routes, migration, and cultural exchanges.</a:t>
            </a:r>
            <a:endParaRPr lang="en-US" sz="2000" b="1" dirty="0">
              <a:effectLst/>
              <a:latin typeface="Times New Roman" panose="02020603050405020304" pitchFamily="18" charset="0"/>
              <a:ea typeface="Times New Roman" panose="02020603050405020304" pitchFamily="18" charset="0"/>
            </a:endParaRPr>
          </a:p>
          <a:p>
            <a:pPr lvl="0" fontAlgn="base"/>
            <a:r>
              <a:rPr lang="en-US" sz="2000" b="1" dirty="0">
                <a:solidFill>
                  <a:srgbClr val="000000"/>
                </a:solidFill>
                <a:effectLst/>
                <a:latin typeface="Arial" panose="020B0604020202020204" pitchFamily="34" charset="0"/>
                <a:ea typeface="Times New Roman" panose="02020603050405020304" pitchFamily="18" charset="0"/>
              </a:rPr>
              <a:t>Numismatic Analysis: Study of coins helps historians understand economic systems and social hierarchies.</a:t>
            </a:r>
            <a:endParaRPr lang="en-US" sz="2000" b="1" dirty="0">
              <a:effectLst/>
              <a:latin typeface="Times New Roman" panose="02020603050405020304" pitchFamily="18" charset="0"/>
              <a:ea typeface="Times New Roman" panose="02020603050405020304" pitchFamily="18" charset="0"/>
            </a:endParaRPr>
          </a:p>
          <a:p>
            <a:pPr algn="l"/>
            <a:endParaRPr lang="en-US" dirty="0"/>
          </a:p>
        </p:txBody>
      </p:sp>
    </p:spTree>
    <p:extLst>
      <p:ext uri="{BB962C8B-B14F-4D97-AF65-F5344CB8AC3E}">
        <p14:creationId xmlns:p14="http://schemas.microsoft.com/office/powerpoint/2010/main" val="147135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8AEB4C6-ACBB-BB38-164C-1270A5A55B47}"/>
              </a:ext>
            </a:extLst>
          </p:cNvPr>
          <p:cNvPicPr>
            <a:picLocks noGrp="1" noChangeAspect="1"/>
          </p:cNvPicPr>
          <p:nvPr>
            <p:ph idx="1"/>
          </p:nvPr>
        </p:nvPicPr>
        <p:blipFill>
          <a:blip r:embed="rId2"/>
          <a:stretch>
            <a:fillRect/>
          </a:stretch>
        </p:blipFill>
        <p:spPr>
          <a:xfrm>
            <a:off x="6018328" y="2712785"/>
            <a:ext cx="5597378" cy="3232617"/>
          </a:xfrm>
        </p:spPr>
      </p:pic>
      <p:sp>
        <p:nvSpPr>
          <p:cNvPr id="3" name="TextBox 2">
            <a:extLst>
              <a:ext uri="{FF2B5EF4-FFF2-40B4-BE49-F238E27FC236}">
                <a16:creationId xmlns:a16="http://schemas.microsoft.com/office/drawing/2014/main" id="{560FD371-0E76-44B8-DF75-8A0206EBAA05}"/>
              </a:ext>
            </a:extLst>
          </p:cNvPr>
          <p:cNvSpPr txBox="1"/>
          <p:nvPr/>
        </p:nvSpPr>
        <p:spPr>
          <a:xfrm flipH="1">
            <a:off x="576294" y="2917031"/>
            <a:ext cx="4822031" cy="283154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b="1" dirty="0">
                <a:solidFill>
                  <a:srgbClr val="000000"/>
                </a:solidFill>
                <a:effectLst/>
                <a:latin typeface="Arial" panose="020B0604020202020204" pitchFamily="34" charset="0"/>
                <a:ea typeface="Times New Roman" panose="02020603050405020304" pitchFamily="18" charset="0"/>
              </a:rPr>
              <a:t>Examples:</a:t>
            </a:r>
            <a:endParaRPr lang="en-US" sz="2000" b="1" dirty="0">
              <a:effectLst/>
              <a:latin typeface="Times New Roman" panose="02020603050405020304" pitchFamily="18" charset="0"/>
              <a:ea typeface="Times New Roman" panose="02020603050405020304" pitchFamily="18" charset="0"/>
            </a:endParaRPr>
          </a:p>
          <a:p>
            <a:pPr lvl="0" fontAlgn="base"/>
            <a:r>
              <a:rPr lang="en-US" sz="2000" b="1" dirty="0">
                <a:solidFill>
                  <a:srgbClr val="000000"/>
                </a:solidFill>
                <a:effectLst/>
                <a:latin typeface="Arial" panose="020B0604020202020204" pitchFamily="34" charset="0"/>
                <a:ea typeface="Times New Roman" panose="02020603050405020304" pitchFamily="18" charset="0"/>
              </a:rPr>
              <a:t>Treasure Hoards: Discovery of hoards, like the </a:t>
            </a:r>
            <a:r>
              <a:rPr lang="en-US" sz="2000" b="1" dirty="0" err="1">
                <a:solidFill>
                  <a:srgbClr val="000000"/>
                </a:solidFill>
                <a:effectLst/>
                <a:latin typeface="Arial" panose="020B0604020202020204" pitchFamily="34" charset="0"/>
                <a:ea typeface="Times New Roman" panose="02020603050405020304" pitchFamily="18" charset="0"/>
              </a:rPr>
              <a:t>Hoxne</a:t>
            </a:r>
            <a:r>
              <a:rPr lang="en-US" sz="2000" b="1" dirty="0">
                <a:solidFill>
                  <a:srgbClr val="000000"/>
                </a:solidFill>
                <a:effectLst/>
                <a:latin typeface="Arial" panose="020B0604020202020204" pitchFamily="34" charset="0"/>
                <a:ea typeface="Times New Roman" panose="02020603050405020304" pitchFamily="18" charset="0"/>
              </a:rPr>
              <a:t> Hoard in England, offers insights into late Roman Britain.</a:t>
            </a:r>
            <a:endParaRPr lang="en-US" sz="2000" b="1" dirty="0">
              <a:effectLst/>
              <a:latin typeface="Times New Roman" panose="02020603050405020304" pitchFamily="18" charset="0"/>
              <a:ea typeface="Times New Roman" panose="02020603050405020304" pitchFamily="18" charset="0"/>
            </a:endParaRPr>
          </a:p>
          <a:p>
            <a:pPr lvl="0" fontAlgn="base"/>
            <a:r>
              <a:rPr lang="en-US" sz="2000" b="1" dirty="0">
                <a:solidFill>
                  <a:srgbClr val="000000"/>
                </a:solidFill>
                <a:effectLst/>
                <a:latin typeface="Arial" panose="020B0604020202020204" pitchFamily="34" charset="0"/>
                <a:ea typeface="Times New Roman" panose="02020603050405020304" pitchFamily="18" charset="0"/>
              </a:rPr>
              <a:t>Trade Coins: Coins from one civilization found in another indicate trade relationships.</a:t>
            </a:r>
            <a:endParaRPr lang="en-US" sz="2000" b="1" dirty="0">
              <a:effectLst/>
              <a:latin typeface="Times New Roman" panose="02020603050405020304" pitchFamily="18" charset="0"/>
              <a:ea typeface="Times New Roman" panose="02020603050405020304" pitchFamily="18" charset="0"/>
            </a:endParaRPr>
          </a:p>
          <a:p>
            <a:pPr algn="l"/>
            <a:endParaRPr lang="en-US" dirty="0"/>
          </a:p>
        </p:txBody>
      </p:sp>
    </p:spTree>
    <p:extLst>
      <p:ext uri="{BB962C8B-B14F-4D97-AF65-F5344CB8AC3E}">
        <p14:creationId xmlns:p14="http://schemas.microsoft.com/office/powerpoint/2010/main" val="971606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EFA47C-8F69-5C4C-3761-2A4B15D92FCE}"/>
              </a:ext>
            </a:extLst>
          </p:cNvPr>
          <p:cNvSpPr txBox="1"/>
          <p:nvPr/>
        </p:nvSpPr>
        <p:spPr>
          <a:xfrm>
            <a:off x="887695" y="828730"/>
            <a:ext cx="8894329" cy="110799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400" b="1" dirty="0">
                <a:solidFill>
                  <a:srgbClr val="000000"/>
                </a:solidFill>
                <a:effectLst/>
                <a:latin typeface="Arial" panose="020B0604020202020204" pitchFamily="34" charset="0"/>
                <a:ea typeface="Times New Roman" panose="02020603050405020304" pitchFamily="18" charset="0"/>
              </a:rPr>
              <a:t>Relationship between IT(Information technology)and ancient coins</a:t>
            </a:r>
            <a:endParaRPr lang="en-US" sz="2400" b="1" dirty="0">
              <a:effectLst/>
              <a:latin typeface="Times New Roman" panose="02020603050405020304" pitchFamily="18" charset="0"/>
              <a:ea typeface="Times New Roman" panose="02020603050405020304" pitchFamily="18" charset="0"/>
            </a:endParaRPr>
          </a:p>
          <a:p>
            <a:pPr algn="l"/>
            <a:endParaRPr lang="en-US" dirty="0"/>
          </a:p>
        </p:txBody>
      </p:sp>
      <p:sp>
        <p:nvSpPr>
          <p:cNvPr id="2" name="TextBox 1">
            <a:extLst>
              <a:ext uri="{FF2B5EF4-FFF2-40B4-BE49-F238E27FC236}">
                <a16:creationId xmlns:a16="http://schemas.microsoft.com/office/drawing/2014/main" id="{40A44D0E-6028-C2C6-8D69-85BE70A1D38D}"/>
              </a:ext>
            </a:extLst>
          </p:cNvPr>
          <p:cNvSpPr txBox="1"/>
          <p:nvPr/>
        </p:nvSpPr>
        <p:spPr>
          <a:xfrm>
            <a:off x="1277711" y="2982283"/>
            <a:ext cx="9318969" cy="193899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2000" b="1" dirty="0">
                <a:solidFill>
                  <a:srgbClr val="000000"/>
                </a:solidFill>
                <a:effectLst/>
                <a:latin typeface="Arial" panose="020B0604020202020204" pitchFamily="34" charset="0"/>
                <a:ea typeface="Times New Roman" panose="02020603050405020304" pitchFamily="18" charset="0"/>
              </a:rPr>
              <a:t>The relationship between information technology (IT) and historical coins encompasses various aspects, from the study and preservation of numismatic artifacts to their collection and trading. Here’s a detailed overview of how IT interacts with historical coins:</a:t>
            </a:r>
            <a:endParaRPr lang="en-US" sz="2000" b="1" dirty="0">
              <a:effectLst/>
              <a:latin typeface="Times New Roman" panose="02020603050405020304" pitchFamily="18" charset="0"/>
              <a:ea typeface="Times New Roman" panose="02020603050405020304" pitchFamily="18" charset="0"/>
            </a:endParaRPr>
          </a:p>
          <a:p>
            <a:br>
              <a:rPr lang="en-US" sz="2000" b="1" dirty="0">
                <a:effectLst/>
                <a:latin typeface="Aptos" panose="020B0004020202020204" pitchFamily="34" charset="0"/>
                <a:ea typeface="Times New Roman" panose="02020603050405020304" pitchFamily="18" charset="0"/>
                <a:cs typeface="Vrinda" panose="020B0502040204020203" pitchFamily="34" charset="0"/>
              </a:rPr>
            </a:br>
            <a:endParaRPr lang="en-US" sz="2000" b="1" dirty="0"/>
          </a:p>
        </p:txBody>
      </p:sp>
    </p:spTree>
    <p:extLst>
      <p:ext uri="{BB962C8B-B14F-4D97-AF65-F5344CB8AC3E}">
        <p14:creationId xmlns:p14="http://schemas.microsoft.com/office/powerpoint/2010/main" val="1702996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20CAF4-3EE4-49FD-D296-74C68C06F400}"/>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9D7FE728-DE7B-8B6A-DEBC-F9E050478BD6}"/>
              </a:ext>
            </a:extLst>
          </p:cNvPr>
          <p:cNvSpPr txBox="1"/>
          <p:nvPr/>
        </p:nvSpPr>
        <p:spPr>
          <a:xfrm flipH="1">
            <a:off x="1202355" y="2418933"/>
            <a:ext cx="9977614" cy="3447098"/>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342900" lvl="0" indent="-342900" fontAlgn="base">
              <a:buFont typeface="Arial" panose="020B0604020202020204" pitchFamily="34" charset="0"/>
              <a:buChar char="•"/>
            </a:pPr>
            <a:r>
              <a:rPr lang="en-US" sz="2000" b="1" dirty="0">
                <a:solidFill>
                  <a:srgbClr val="000000"/>
                </a:solidFill>
                <a:effectLst/>
                <a:latin typeface="Arial" panose="020B0604020202020204" pitchFamily="34" charset="0"/>
                <a:ea typeface="Times New Roman" panose="02020603050405020304" pitchFamily="18" charset="0"/>
              </a:rPr>
              <a:t>Online forums, social media, and virtual exhibitions foster community interaction among collectors and enthusiasts, sharing knowledge about ancient coins.</a:t>
            </a:r>
            <a:endParaRPr lang="en-US" sz="2000" b="1" dirty="0">
              <a:effectLst/>
              <a:latin typeface="Times New Roman" panose="02020603050405020304" pitchFamily="18" charset="0"/>
              <a:ea typeface="Times New Roman" panose="02020603050405020304" pitchFamily="18" charset="0"/>
            </a:endParaRPr>
          </a:p>
          <a:p>
            <a:pPr marL="342900" lvl="0" indent="-342900" fontAlgn="base">
              <a:buFont typeface="Arial" panose="020B0604020202020204" pitchFamily="34" charset="0"/>
              <a:buChar char="•"/>
            </a:pPr>
            <a:r>
              <a:rPr lang="en-US" sz="2000" b="1" dirty="0">
                <a:solidFill>
                  <a:srgbClr val="000000"/>
                </a:solidFill>
                <a:effectLst/>
                <a:latin typeface="Arial" panose="020B0604020202020204" pitchFamily="34" charset="0"/>
                <a:ea typeface="Times New Roman" panose="02020603050405020304" pitchFamily="18" charset="0"/>
              </a:rPr>
              <a:t>IT provides access to online courses, webinars, and digital archives, enhancing education and awareness of ancient numismatics.</a:t>
            </a:r>
            <a:endParaRPr lang="en-US" sz="2000" b="1" dirty="0">
              <a:effectLst/>
              <a:latin typeface="Times New Roman" panose="02020603050405020304" pitchFamily="18" charset="0"/>
              <a:ea typeface="Times New Roman" panose="02020603050405020304" pitchFamily="18" charset="0"/>
            </a:endParaRPr>
          </a:p>
          <a:p>
            <a:pPr marL="342900" lvl="0" indent="-342900" fontAlgn="base">
              <a:buFont typeface="Arial" panose="020B0604020202020204" pitchFamily="34" charset="0"/>
              <a:buChar char="•"/>
            </a:pPr>
            <a:r>
              <a:rPr lang="en-US" sz="2000" b="1" dirty="0">
                <a:solidFill>
                  <a:srgbClr val="000000"/>
                </a:solidFill>
                <a:effectLst/>
                <a:latin typeface="Arial" panose="020B0604020202020204" pitchFamily="34" charset="0"/>
                <a:ea typeface="Times New Roman" panose="02020603050405020304" pitchFamily="18" charset="0"/>
              </a:rPr>
              <a:t>IT allows for comprehensive databases to manage and preserve information about ancient coins, including their historical context, minting details, and characteristics.</a:t>
            </a:r>
            <a:endParaRPr lang="en-US" sz="2000" b="1" dirty="0">
              <a:effectLst/>
              <a:latin typeface="Times New Roman" panose="02020603050405020304" pitchFamily="18" charset="0"/>
              <a:ea typeface="Times New Roman" panose="02020603050405020304" pitchFamily="18" charset="0"/>
            </a:endParaRPr>
          </a:p>
          <a:p>
            <a:pPr marL="342900" lvl="0" indent="-342900" fontAlgn="base">
              <a:buFont typeface="Arial" panose="020B0604020202020204" pitchFamily="34" charset="0"/>
              <a:buChar char="•"/>
            </a:pPr>
            <a:r>
              <a:rPr lang="en-US" sz="2000" b="1" dirty="0">
                <a:solidFill>
                  <a:srgbClr val="000000"/>
                </a:solidFill>
                <a:effectLst/>
                <a:latin typeface="Arial" panose="020B0604020202020204" pitchFamily="34" charset="0"/>
                <a:ea typeface="Times New Roman" panose="02020603050405020304" pitchFamily="18" charset="0"/>
              </a:rPr>
              <a:t>Advanced technologies such as spectroscopy and </a:t>
            </a:r>
            <a:r>
              <a:rPr lang="en-US" sz="2000" b="1" dirty="0" err="1">
                <a:solidFill>
                  <a:srgbClr val="000000"/>
                </a:solidFill>
                <a:effectLst/>
                <a:latin typeface="Arial" panose="020B0604020202020204" pitchFamily="34" charset="0"/>
                <a:ea typeface="Times New Roman" panose="02020603050405020304" pitchFamily="18" charset="0"/>
              </a:rPr>
              <a:t>blockchain</a:t>
            </a:r>
            <a:r>
              <a:rPr lang="en-US" sz="2000" b="1" dirty="0">
                <a:solidFill>
                  <a:srgbClr val="000000"/>
                </a:solidFill>
                <a:effectLst/>
                <a:latin typeface="Arial" panose="020B0604020202020204" pitchFamily="34" charset="0"/>
                <a:ea typeface="Times New Roman" panose="02020603050405020304" pitchFamily="18" charset="0"/>
              </a:rPr>
              <a:t> help authenticate ancient coins and prevent counterfeiting.</a:t>
            </a:r>
            <a:endParaRPr lang="en-US" sz="2000" b="1" dirty="0">
              <a:effectLst/>
              <a:latin typeface="Times New Roman" panose="02020603050405020304" pitchFamily="18" charset="0"/>
              <a:ea typeface="Times New Roman" panose="02020603050405020304" pitchFamily="18" charset="0"/>
            </a:endParaRPr>
          </a:p>
          <a:p>
            <a:pPr algn="l"/>
            <a:endParaRPr lang="en-US" dirty="0"/>
          </a:p>
        </p:txBody>
      </p:sp>
    </p:spTree>
    <p:extLst>
      <p:ext uri="{BB962C8B-B14F-4D97-AF65-F5344CB8AC3E}">
        <p14:creationId xmlns:p14="http://schemas.microsoft.com/office/powerpoint/2010/main" val="2055021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D788A4-C3A3-29D1-1966-925B0086BEDB}"/>
              </a:ext>
            </a:extLst>
          </p:cNvPr>
          <p:cNvSpPr txBox="1"/>
          <p:nvPr/>
        </p:nvSpPr>
        <p:spPr>
          <a:xfrm>
            <a:off x="5181600" y="1940054"/>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53A909EE-1B9A-708F-C51D-03046D017DEE}"/>
              </a:ext>
            </a:extLst>
          </p:cNvPr>
          <p:cNvSpPr txBox="1"/>
          <p:nvPr/>
        </p:nvSpPr>
        <p:spPr>
          <a:xfrm>
            <a:off x="1066310" y="1257116"/>
            <a:ext cx="4868497"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sz="2400" b="1" dirty="0">
                <a:solidFill>
                  <a:srgbClr val="000000"/>
                </a:solidFill>
                <a:effectLst/>
                <a:latin typeface="Arial" panose="020B0604020202020204" pitchFamily="34" charset="0"/>
                <a:ea typeface="Times New Roman" panose="02020603050405020304" pitchFamily="18" charset="0"/>
              </a:rPr>
              <a:t>Conclusion</a:t>
            </a:r>
            <a:endParaRPr lang="en-US" sz="2400" b="1" dirty="0"/>
          </a:p>
        </p:txBody>
      </p:sp>
      <p:sp>
        <p:nvSpPr>
          <p:cNvPr id="6" name="TextBox 5">
            <a:extLst>
              <a:ext uri="{FF2B5EF4-FFF2-40B4-BE49-F238E27FC236}">
                <a16:creationId xmlns:a16="http://schemas.microsoft.com/office/drawing/2014/main" id="{F36FF5D8-2ABC-281C-D48D-BC311D22646F}"/>
              </a:ext>
            </a:extLst>
          </p:cNvPr>
          <p:cNvSpPr txBox="1"/>
          <p:nvPr/>
        </p:nvSpPr>
        <p:spPr>
          <a:xfrm flipH="1">
            <a:off x="2619375" y="2420466"/>
            <a:ext cx="6953250" cy="313932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marL="285750" lvl="0" indent="-285750" fontAlgn="base">
              <a:buFont typeface="Arial" panose="020B0604020202020204" pitchFamily="34" charset="0"/>
              <a:buChar char="•"/>
            </a:pPr>
            <a:r>
              <a:rPr lang="en-US" sz="2000" b="1" dirty="0">
                <a:solidFill>
                  <a:srgbClr val="000000"/>
                </a:solidFill>
                <a:effectLst/>
                <a:latin typeface="Arial" panose="020B0604020202020204" pitchFamily="34" charset="0"/>
                <a:ea typeface="Times New Roman" panose="02020603050405020304" pitchFamily="18" charset="0"/>
              </a:rPr>
              <a:t>Summary: Coins are invaluable as historical evidence, offering insights into economic systems, cultural values, and significant historical events.</a:t>
            </a:r>
            <a:endParaRPr lang="en-US" sz="2000" b="1" dirty="0">
              <a:effectLst/>
              <a:latin typeface="Times New Roman" panose="02020603050405020304" pitchFamily="18" charset="0"/>
              <a:ea typeface="Times New Roman" panose="02020603050405020304" pitchFamily="18" charset="0"/>
            </a:endParaRPr>
          </a:p>
          <a:p>
            <a:pPr marL="285750" lvl="0" indent="-285750" fontAlgn="base">
              <a:buFont typeface="Arial" panose="020B0604020202020204" pitchFamily="34" charset="0"/>
              <a:buChar char="•"/>
            </a:pPr>
            <a:r>
              <a:rPr lang="en-US" sz="2000" b="1" dirty="0">
                <a:solidFill>
                  <a:srgbClr val="000000"/>
                </a:solidFill>
                <a:effectLst/>
                <a:latin typeface="Arial" panose="020B0604020202020204" pitchFamily="34" charset="0"/>
                <a:ea typeface="Times New Roman" panose="02020603050405020304" pitchFamily="18" charset="0"/>
              </a:rPr>
              <a:t>Importance: The study of coins (numismatics) provides a unique lens through which to examine and understand ancient societies.</a:t>
            </a:r>
            <a:endParaRPr lang="en-US" sz="2000" b="1" dirty="0">
              <a:effectLst/>
              <a:latin typeface="Times New Roman" panose="02020603050405020304" pitchFamily="18" charset="0"/>
              <a:ea typeface="Times New Roman" panose="02020603050405020304" pitchFamily="18" charset="0"/>
            </a:endParaRPr>
          </a:p>
          <a:p>
            <a:pPr marL="285750" lvl="0" indent="-285750" fontAlgn="base">
              <a:buFont typeface="Arial" panose="020B0604020202020204" pitchFamily="34" charset="0"/>
              <a:buChar char="•"/>
            </a:pPr>
            <a:r>
              <a:rPr lang="en-US" sz="2000" b="1" dirty="0">
                <a:solidFill>
                  <a:srgbClr val="000000"/>
                </a:solidFill>
                <a:effectLst/>
                <a:latin typeface="Arial" panose="020B0604020202020204" pitchFamily="34" charset="0"/>
                <a:ea typeface="Times New Roman" panose="02020603050405020304" pitchFamily="18" charset="0"/>
              </a:rPr>
              <a:t>Final Thought: Coins not only represent currency but also encapsulate the essence of human civilization throughout </a:t>
            </a:r>
            <a:endParaRPr lang="en-US" sz="2000" b="1" dirty="0">
              <a:effectLst/>
              <a:latin typeface="Times New Roman" panose="02020603050405020304" pitchFamily="18" charset="0"/>
              <a:ea typeface="Times New Roman" panose="02020603050405020304" pitchFamily="18" charset="0"/>
            </a:endParaRPr>
          </a:p>
          <a:p>
            <a:pPr algn="l"/>
            <a:endParaRPr lang="en-US" dirty="0"/>
          </a:p>
        </p:txBody>
      </p:sp>
    </p:spTree>
    <p:extLst>
      <p:ext uri="{BB962C8B-B14F-4D97-AF65-F5344CB8AC3E}">
        <p14:creationId xmlns:p14="http://schemas.microsoft.com/office/powerpoint/2010/main" val="3713826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4D20A1-F8A7-0DFA-7886-8763279D8B67}"/>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8" name="Title 1">
            <a:extLst>
              <a:ext uri="{FF2B5EF4-FFF2-40B4-BE49-F238E27FC236}">
                <a16:creationId xmlns:a16="http://schemas.microsoft.com/office/drawing/2014/main" id="{07735848-218C-A254-E696-EFCD149A74FF}"/>
              </a:ext>
            </a:extLst>
          </p:cNvPr>
          <p:cNvSpPr txBox="1">
            <a:spLocks/>
          </p:cNvSpPr>
          <p:nvPr/>
        </p:nvSpPr>
        <p:spPr bwMode="gray">
          <a:xfrm>
            <a:off x="1307355" y="1126068"/>
            <a:ext cx="8217646" cy="63605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b="1" dirty="0">
                <a:solidFill>
                  <a:srgbClr val="000000"/>
                </a:solidFill>
                <a:latin typeface="Google Sans"/>
              </a:rPr>
              <a:t>Course Name: Information and communication technology</a:t>
            </a:r>
            <a:endParaRPr lang="en-US" sz="2000" b="1" dirty="0"/>
          </a:p>
        </p:txBody>
      </p:sp>
      <p:sp>
        <p:nvSpPr>
          <p:cNvPr id="9" name="TextBox 8">
            <a:extLst>
              <a:ext uri="{FF2B5EF4-FFF2-40B4-BE49-F238E27FC236}">
                <a16:creationId xmlns:a16="http://schemas.microsoft.com/office/drawing/2014/main" id="{E8AE76D0-6FA7-8236-9793-32CE325DF3CB}"/>
              </a:ext>
            </a:extLst>
          </p:cNvPr>
          <p:cNvSpPr txBox="1"/>
          <p:nvPr/>
        </p:nvSpPr>
        <p:spPr>
          <a:xfrm>
            <a:off x="7491412" y="2990849"/>
            <a:ext cx="1828800" cy="1828800"/>
          </a:xfrm>
          <a:prstGeom prst="rect">
            <a:avLst/>
          </a:prstGeom>
          <a:noFill/>
        </p:spPr>
        <p:txBody>
          <a:bodyPr wrap="square" rtlCol="0">
            <a:spAutoFit/>
          </a:bodyPr>
          <a:lstStyle/>
          <a:p>
            <a:pPr algn="l"/>
            <a:endParaRPr lang="en-US" dirty="0"/>
          </a:p>
        </p:txBody>
      </p:sp>
      <p:sp>
        <p:nvSpPr>
          <p:cNvPr id="2" name="TextBox 1">
            <a:extLst>
              <a:ext uri="{FF2B5EF4-FFF2-40B4-BE49-F238E27FC236}">
                <a16:creationId xmlns:a16="http://schemas.microsoft.com/office/drawing/2014/main" id="{5F7D4FA5-5B9A-45D2-0B1F-22B0016E0E2A}"/>
              </a:ext>
            </a:extLst>
          </p:cNvPr>
          <p:cNvSpPr txBox="1"/>
          <p:nvPr/>
        </p:nvSpPr>
        <p:spPr>
          <a:xfrm>
            <a:off x="1102565" y="2502693"/>
            <a:ext cx="8217647" cy="433965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rtl="0"/>
            <a:r>
              <a:rPr lang="en-US" sz="2000" b="1" i="0" u="none" strike="noStrike" dirty="0">
                <a:effectLst/>
                <a:latin typeface="Google Sans"/>
              </a:rPr>
              <a:t>Presented BY        </a:t>
            </a:r>
            <a:endParaRPr lang="en-US" sz="2000" b="1" dirty="0">
              <a:effectLst/>
            </a:endParaRPr>
          </a:p>
          <a:p>
            <a:pPr rtl="0"/>
            <a:endParaRPr lang="en-US" b="1" i="0" u="none" strike="noStrike" dirty="0">
              <a:solidFill>
                <a:srgbClr val="000000"/>
              </a:solidFill>
              <a:effectLst/>
              <a:latin typeface="Google Sans"/>
            </a:endParaRPr>
          </a:p>
          <a:p>
            <a:pPr rtl="0"/>
            <a:r>
              <a:rPr lang="en-US" sz="2000" b="1" i="0" u="none" strike="noStrike" dirty="0" err="1">
                <a:solidFill>
                  <a:srgbClr val="000000"/>
                </a:solidFill>
                <a:effectLst/>
                <a:latin typeface="Google Sans"/>
              </a:rPr>
              <a:t>Name:Suraiya</a:t>
            </a:r>
            <a:r>
              <a:rPr lang="en-US" sz="2000" b="1" i="0" u="none" strike="noStrike" dirty="0">
                <a:solidFill>
                  <a:srgbClr val="000000"/>
                </a:solidFill>
                <a:effectLst/>
                <a:latin typeface="Google Sans"/>
              </a:rPr>
              <a:t> Akter</a:t>
            </a:r>
          </a:p>
          <a:p>
            <a:pPr rtl="0"/>
            <a:r>
              <a:rPr lang="en-US" sz="2000" b="1" i="0" u="none" strike="noStrike">
                <a:solidFill>
                  <a:srgbClr val="000000"/>
                </a:solidFill>
                <a:effectLst/>
                <a:latin typeface="Google Sans"/>
              </a:rPr>
              <a:t>Roll:230504026</a:t>
            </a:r>
            <a:endParaRPr lang="en-US" sz="2000" b="1" i="0" u="none" strike="noStrike" dirty="0">
              <a:solidFill>
                <a:srgbClr val="000000"/>
              </a:solidFill>
              <a:effectLst/>
              <a:latin typeface="Google Sans"/>
            </a:endParaRPr>
          </a:p>
          <a:p>
            <a:pPr rtl="0"/>
            <a:r>
              <a:rPr lang="en-US" sz="2000" b="1" i="0" u="none" strike="noStrike" dirty="0">
                <a:solidFill>
                  <a:srgbClr val="000000"/>
                </a:solidFill>
                <a:effectLst/>
                <a:latin typeface="Google Sans"/>
              </a:rPr>
              <a:t>Batch:12</a:t>
            </a:r>
          </a:p>
          <a:p>
            <a:pPr rtl="0"/>
            <a:r>
              <a:rPr lang="en-US" sz="2000" b="1" i="0" u="none" strike="noStrike" dirty="0">
                <a:solidFill>
                  <a:srgbClr val="000000"/>
                </a:solidFill>
                <a:effectLst/>
                <a:latin typeface="Google Sans"/>
              </a:rPr>
              <a:t>Semester:2</a:t>
            </a:r>
            <a:r>
              <a:rPr lang="en-US" sz="2000" b="1" i="0" u="none" strike="noStrike" baseline="30000" dirty="0">
                <a:solidFill>
                  <a:srgbClr val="000000"/>
                </a:solidFill>
                <a:effectLst/>
                <a:latin typeface="Google Sans"/>
              </a:rPr>
              <a:t>nd</a:t>
            </a:r>
            <a:endParaRPr lang="en-US" sz="2000" b="1" i="0" u="none" strike="noStrike" dirty="0">
              <a:solidFill>
                <a:srgbClr val="000000"/>
              </a:solidFill>
              <a:effectLst/>
              <a:latin typeface="Google Sans"/>
            </a:endParaRPr>
          </a:p>
          <a:p>
            <a:pPr rtl="0"/>
            <a:r>
              <a:rPr lang="en-US" sz="2000" b="1" i="0" u="none" strike="noStrike" dirty="0" err="1">
                <a:solidFill>
                  <a:srgbClr val="000000"/>
                </a:solidFill>
                <a:effectLst/>
                <a:latin typeface="Google Sans"/>
              </a:rPr>
              <a:t>Department:History</a:t>
            </a:r>
            <a:endParaRPr lang="en-US" sz="2000" b="1" i="0" u="none" strike="noStrike" dirty="0">
              <a:solidFill>
                <a:srgbClr val="000000"/>
              </a:solidFill>
              <a:effectLst/>
              <a:latin typeface="Google Sans"/>
            </a:endParaRPr>
          </a:p>
          <a:p>
            <a:pPr rtl="0"/>
            <a:endParaRPr lang="en-US" sz="2000" b="1" dirty="0">
              <a:solidFill>
                <a:srgbClr val="000000"/>
              </a:solidFill>
              <a:latin typeface="Google Sans"/>
            </a:endParaRPr>
          </a:p>
          <a:p>
            <a:pPr rtl="0"/>
            <a:r>
              <a:rPr lang="en-US" sz="2000" b="1" i="0" u="none" strike="noStrike" dirty="0">
                <a:solidFill>
                  <a:srgbClr val="000000"/>
                </a:solidFill>
                <a:effectLst/>
                <a:latin typeface="Google Sans"/>
              </a:rPr>
              <a:t>Presented To</a:t>
            </a:r>
            <a:endParaRPr lang="en-US" sz="2000" b="1" dirty="0">
              <a:effectLst/>
            </a:endParaRPr>
          </a:p>
          <a:p>
            <a:pPr rtl="0"/>
            <a:r>
              <a:rPr lang="en-US" sz="2000" b="1" i="0" u="none" strike="noStrike" dirty="0">
                <a:solidFill>
                  <a:srgbClr val="000000"/>
                </a:solidFill>
                <a:effectLst/>
                <a:latin typeface="Google Sans"/>
              </a:rPr>
              <a:t>   Md. Erfan</a:t>
            </a:r>
            <a:endParaRPr lang="en-US" sz="2000" b="1" dirty="0">
              <a:effectLst/>
            </a:endParaRPr>
          </a:p>
          <a:p>
            <a:pPr rtl="0"/>
            <a:r>
              <a:rPr lang="en-US" sz="2000" b="1" i="0" u="none" strike="noStrike" dirty="0">
                <a:solidFill>
                  <a:srgbClr val="000000"/>
                </a:solidFill>
                <a:effectLst/>
                <a:latin typeface="Google Sans"/>
              </a:rPr>
              <a:t> Assistant Professor and Chairman</a:t>
            </a:r>
            <a:endParaRPr lang="en-US" sz="2000" b="1" dirty="0">
              <a:effectLst/>
            </a:endParaRPr>
          </a:p>
          <a:p>
            <a:pPr rtl="0"/>
            <a:r>
              <a:rPr lang="en-US" sz="2000" b="1" i="0" u="none" strike="noStrike" dirty="0">
                <a:solidFill>
                  <a:srgbClr val="000000"/>
                </a:solidFill>
                <a:effectLst/>
                <a:latin typeface="Google Sans"/>
              </a:rPr>
              <a:t> Department of CSE.</a:t>
            </a:r>
            <a:endParaRPr lang="en-US" sz="2000" b="1" dirty="0">
              <a:effectLst/>
            </a:endParaRPr>
          </a:p>
          <a:p>
            <a:pPr rtl="0"/>
            <a:r>
              <a:rPr lang="en-US" sz="2000" b="1" i="0" u="none" strike="noStrike" dirty="0">
                <a:solidFill>
                  <a:srgbClr val="000000"/>
                </a:solidFill>
                <a:effectLst/>
                <a:latin typeface="Google Sans"/>
              </a:rPr>
              <a:t> University of Barishal </a:t>
            </a:r>
            <a:endParaRPr lang="en-US" sz="2000" b="1" dirty="0">
              <a:effectLst/>
            </a:endParaRPr>
          </a:p>
          <a:p>
            <a:pPr algn="l"/>
            <a:endParaRPr lang="en-US" dirty="0"/>
          </a:p>
        </p:txBody>
      </p:sp>
    </p:spTree>
    <p:extLst>
      <p:ext uri="{BB962C8B-B14F-4D97-AF65-F5344CB8AC3E}">
        <p14:creationId xmlns:p14="http://schemas.microsoft.com/office/powerpoint/2010/main" val="769761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F9D168-DBDC-5331-B289-37DEA588A959}"/>
              </a:ext>
            </a:extLst>
          </p:cNvPr>
          <p:cNvSpPr txBox="1"/>
          <p:nvPr/>
        </p:nvSpPr>
        <p:spPr>
          <a:xfrm rot="10800000" flipV="1">
            <a:off x="3634076" y="3810001"/>
            <a:ext cx="4923847"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sz="4000" b="1" dirty="0"/>
              <a:t>THANK YOU </a:t>
            </a:r>
          </a:p>
        </p:txBody>
      </p:sp>
    </p:spTree>
    <p:extLst>
      <p:ext uri="{BB962C8B-B14F-4D97-AF65-F5344CB8AC3E}">
        <p14:creationId xmlns:p14="http://schemas.microsoft.com/office/powerpoint/2010/main" val="225060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125B47-622D-3160-1AE4-0354C5A4D364}"/>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C2DE15C5-8A46-2D60-141A-D5C6AE20BBD7}"/>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2" name="TextBox 1">
            <a:extLst>
              <a:ext uri="{FF2B5EF4-FFF2-40B4-BE49-F238E27FC236}">
                <a16:creationId xmlns:a16="http://schemas.microsoft.com/office/drawing/2014/main" id="{2CA33DFC-C794-2E9D-E1AD-01772F00981D}"/>
              </a:ext>
            </a:extLst>
          </p:cNvPr>
          <p:cNvSpPr txBox="1"/>
          <p:nvPr/>
        </p:nvSpPr>
        <p:spPr>
          <a:xfrm rot="10800000" flipV="1">
            <a:off x="943508" y="2728002"/>
            <a:ext cx="9805734" cy="175432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rtl="0"/>
            <a:r>
              <a:rPr lang="en-US" sz="3600" b="0" i="0" u="none" strike="noStrike" dirty="0">
                <a:solidFill>
                  <a:srgbClr val="000000"/>
                </a:solidFill>
                <a:effectLst/>
                <a:latin typeface="Google Sans"/>
              </a:rPr>
              <a:t>• </a:t>
            </a:r>
            <a:r>
              <a:rPr lang="en-US" sz="3600" b="1" dirty="0"/>
              <a:t>Title: Archaeological material currency </a:t>
            </a:r>
          </a:p>
          <a:p>
            <a:r>
              <a:rPr lang="en-US" sz="3600" b="1" dirty="0"/>
              <a:t>• Subtitle: Exploring the Material Culture of the Past.</a:t>
            </a:r>
          </a:p>
        </p:txBody>
      </p:sp>
    </p:spTree>
    <p:extLst>
      <p:ext uri="{BB962C8B-B14F-4D97-AF65-F5344CB8AC3E}">
        <p14:creationId xmlns:p14="http://schemas.microsoft.com/office/powerpoint/2010/main" val="12034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F4AF91-5AFE-106C-5627-F4523E8D2FCA}"/>
              </a:ext>
            </a:extLst>
          </p:cNvPr>
          <p:cNvSpPr txBox="1"/>
          <p:nvPr/>
        </p:nvSpPr>
        <p:spPr>
          <a:xfrm>
            <a:off x="1024234" y="1001332"/>
            <a:ext cx="5374124"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sz="2400" b="1" i="0" u="none" strike="noStrike" dirty="0">
                <a:solidFill>
                  <a:srgbClr val="000000"/>
                </a:solidFill>
                <a:effectLst/>
                <a:latin typeface="Google Sans"/>
              </a:rPr>
              <a:t>introduction to coins</a:t>
            </a:r>
            <a:endParaRPr lang="en-US" sz="2400" b="1" dirty="0"/>
          </a:p>
        </p:txBody>
      </p:sp>
      <p:sp>
        <p:nvSpPr>
          <p:cNvPr id="3" name="TextBox 2">
            <a:extLst>
              <a:ext uri="{FF2B5EF4-FFF2-40B4-BE49-F238E27FC236}">
                <a16:creationId xmlns:a16="http://schemas.microsoft.com/office/drawing/2014/main" id="{55404272-04A4-816D-01AE-1F196B3C4270}"/>
              </a:ext>
            </a:extLst>
          </p:cNvPr>
          <p:cNvSpPr txBox="1"/>
          <p:nvPr/>
        </p:nvSpPr>
        <p:spPr>
          <a:xfrm>
            <a:off x="1024234" y="3252110"/>
            <a:ext cx="9041543"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sz="2000" b="1" i="0" u="none" strike="noStrike" dirty="0">
                <a:solidFill>
                  <a:srgbClr val="000000"/>
                </a:solidFill>
                <a:effectLst/>
                <a:latin typeface="Google Sans"/>
              </a:rPr>
              <a:t>Coins are invaluable artifacts that provide a unique glimpse into the economic, cultural, and political aspects of ancient civilizations. As tangible forms of currency, they offer insights not only into the financial systems of their time but also into the societal values, beliefs, and historical events that shaped those societies.</a:t>
            </a:r>
            <a:endParaRPr lang="en-US" sz="2000" b="1" dirty="0"/>
          </a:p>
        </p:txBody>
      </p:sp>
    </p:spTree>
    <p:extLst>
      <p:ext uri="{BB962C8B-B14F-4D97-AF65-F5344CB8AC3E}">
        <p14:creationId xmlns:p14="http://schemas.microsoft.com/office/powerpoint/2010/main" val="2055744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E1F077-8D8C-DF0B-14C8-91F215EDAA57}"/>
              </a:ext>
            </a:extLst>
          </p:cNvPr>
          <p:cNvPicPr>
            <a:picLocks noChangeAspect="1"/>
          </p:cNvPicPr>
          <p:nvPr/>
        </p:nvPicPr>
        <p:blipFill>
          <a:blip r:embed="rId2"/>
          <a:stretch>
            <a:fillRect/>
          </a:stretch>
        </p:blipFill>
        <p:spPr>
          <a:xfrm>
            <a:off x="2476499" y="2407414"/>
            <a:ext cx="8143875" cy="3333750"/>
          </a:xfrm>
          <a:prstGeom prst="rect">
            <a:avLst/>
          </a:prstGeom>
          <a:effectLst>
            <a:reflection blurRad="6350" stA="50000" endA="300" endPos="55500" dist="50800" dir="5400000" sy="-100000" algn="bl" rotWithShape="0"/>
          </a:effectLst>
        </p:spPr>
      </p:pic>
      <p:sp>
        <p:nvSpPr>
          <p:cNvPr id="5" name="TextBox 4">
            <a:extLst>
              <a:ext uri="{FF2B5EF4-FFF2-40B4-BE49-F238E27FC236}">
                <a16:creationId xmlns:a16="http://schemas.microsoft.com/office/drawing/2014/main" id="{28F24780-9026-6D1A-14B2-A7272EECAF82}"/>
              </a:ext>
            </a:extLst>
          </p:cNvPr>
          <p:cNvSpPr txBox="1"/>
          <p:nvPr/>
        </p:nvSpPr>
        <p:spPr>
          <a:xfrm>
            <a:off x="754857" y="3874234"/>
            <a:ext cx="1828800" cy="40011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sz="2000" b="1" dirty="0"/>
              <a:t>Coins</a:t>
            </a:r>
          </a:p>
        </p:txBody>
      </p:sp>
    </p:spTree>
    <p:extLst>
      <p:ext uri="{BB962C8B-B14F-4D97-AF65-F5344CB8AC3E}">
        <p14:creationId xmlns:p14="http://schemas.microsoft.com/office/powerpoint/2010/main" val="4172072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20EFB2-E653-2EC6-8A51-F2DC721488B1}"/>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446FA46C-9345-3CD0-452E-3EB366D95016}"/>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1D9B8B24-4BF3-3B17-548A-1B4F4A292877}"/>
              </a:ext>
            </a:extLst>
          </p:cNvPr>
          <p:cNvSpPr txBox="1"/>
          <p:nvPr/>
        </p:nvSpPr>
        <p:spPr>
          <a:xfrm>
            <a:off x="5181600" y="2502693"/>
            <a:ext cx="1828800" cy="182880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id="{37154829-E03B-8FEC-93D8-5259022DB64E}"/>
              </a:ext>
            </a:extLst>
          </p:cNvPr>
          <p:cNvSpPr txBox="1"/>
          <p:nvPr/>
        </p:nvSpPr>
        <p:spPr>
          <a:xfrm>
            <a:off x="1821450" y="2887037"/>
            <a:ext cx="8539076" cy="2585323"/>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rtl="0"/>
            <a:r>
              <a:rPr lang="en-US" sz="2400" b="1" i="0" u="none" strike="noStrike" dirty="0">
                <a:solidFill>
                  <a:srgbClr val="000000"/>
                </a:solidFill>
                <a:effectLst/>
                <a:latin typeface="Google Sans"/>
              </a:rPr>
              <a:t>• Materials: Usually made of metals like gold, silver, bronze, or copper.</a:t>
            </a:r>
            <a:endParaRPr lang="en-US" sz="2400" b="1" dirty="0">
              <a:effectLst/>
            </a:endParaRPr>
          </a:p>
          <a:p>
            <a:pPr rtl="0"/>
            <a:r>
              <a:rPr lang="en-US" sz="2400" b="1" i="0" u="none" strike="noStrike" dirty="0">
                <a:solidFill>
                  <a:srgbClr val="000000"/>
                </a:solidFill>
                <a:effectLst/>
                <a:latin typeface="Google Sans"/>
              </a:rPr>
              <a:t>• Medium of Exchange: Coins facilitated trade and commerce in ancient societies.</a:t>
            </a:r>
            <a:endParaRPr lang="en-US" sz="2400" b="1" dirty="0">
              <a:effectLst/>
            </a:endParaRPr>
          </a:p>
          <a:p>
            <a:pPr rtl="0"/>
            <a:r>
              <a:rPr lang="en-US" sz="2400" b="1" i="0" u="none" strike="noStrike" dirty="0">
                <a:solidFill>
                  <a:srgbClr val="000000"/>
                </a:solidFill>
                <a:effectLst/>
                <a:latin typeface="Google Sans"/>
              </a:rPr>
              <a:t>• Cultural Symbols: They reflect the political, social, and religious beliefs of the time.</a:t>
            </a:r>
            <a:endParaRPr lang="en-US" sz="2400" b="1" dirty="0">
              <a:effectLst/>
            </a:endParaRPr>
          </a:p>
          <a:p>
            <a:pPr algn="l"/>
            <a:endParaRPr lang="en-US" dirty="0"/>
          </a:p>
        </p:txBody>
      </p:sp>
    </p:spTree>
    <p:extLst>
      <p:ext uri="{BB962C8B-B14F-4D97-AF65-F5344CB8AC3E}">
        <p14:creationId xmlns:p14="http://schemas.microsoft.com/office/powerpoint/2010/main" val="12926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920DE8-0E69-B7C3-5FA7-63E88ECEE153}"/>
              </a:ext>
            </a:extLst>
          </p:cNvPr>
          <p:cNvSpPr txBox="1"/>
          <p:nvPr/>
        </p:nvSpPr>
        <p:spPr>
          <a:xfrm>
            <a:off x="1141163" y="1017653"/>
            <a:ext cx="3404411" cy="461665"/>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sz="2400" b="1" i="0" u="none" strike="noStrike" dirty="0">
                <a:solidFill>
                  <a:srgbClr val="000000"/>
                </a:solidFill>
                <a:effectLst/>
                <a:latin typeface="Google Sans"/>
              </a:rPr>
              <a:t>The Origins of Coinage</a:t>
            </a:r>
            <a:endParaRPr lang="en-US" sz="2400" b="1" dirty="0"/>
          </a:p>
        </p:txBody>
      </p:sp>
      <p:sp>
        <p:nvSpPr>
          <p:cNvPr id="3" name="TextBox 2">
            <a:extLst>
              <a:ext uri="{FF2B5EF4-FFF2-40B4-BE49-F238E27FC236}">
                <a16:creationId xmlns:a16="http://schemas.microsoft.com/office/drawing/2014/main" id="{B2EDFE57-9A7E-A005-657A-DE1CC07359F4}"/>
              </a:ext>
            </a:extLst>
          </p:cNvPr>
          <p:cNvSpPr txBox="1"/>
          <p:nvPr/>
        </p:nvSpPr>
        <p:spPr>
          <a:xfrm>
            <a:off x="5181600" y="2502693"/>
            <a:ext cx="1828800" cy="1828800"/>
          </a:xfrm>
          <a:prstGeom prst="rect">
            <a:avLst/>
          </a:prstGeom>
          <a:noFill/>
        </p:spPr>
        <p:txBody>
          <a:bodyPr wrap="square" rtlCol="0">
            <a:spAutoFit/>
          </a:bodyPr>
          <a:lstStyle/>
          <a:p>
            <a:pPr algn="l"/>
            <a:endParaRPr lang="en-US"/>
          </a:p>
        </p:txBody>
      </p:sp>
      <p:sp>
        <p:nvSpPr>
          <p:cNvPr id="4" name="TextBox 3">
            <a:extLst>
              <a:ext uri="{FF2B5EF4-FFF2-40B4-BE49-F238E27FC236}">
                <a16:creationId xmlns:a16="http://schemas.microsoft.com/office/drawing/2014/main" id="{311E353D-3DE4-9971-0B02-134EA5871A39}"/>
              </a:ext>
            </a:extLst>
          </p:cNvPr>
          <p:cNvSpPr txBox="1"/>
          <p:nvPr/>
        </p:nvSpPr>
        <p:spPr>
          <a:xfrm>
            <a:off x="780797" y="3320534"/>
            <a:ext cx="4040355" cy="181588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en-US" sz="2800" b="1" i="0" u="none" strike="noStrike" dirty="0">
                <a:solidFill>
                  <a:srgbClr val="000000"/>
                </a:solidFill>
                <a:effectLst/>
                <a:latin typeface="Google Sans"/>
              </a:rPr>
              <a:t>Overview: The invention of coins revolutionized trade and commerce in ancient societies.</a:t>
            </a:r>
            <a:endParaRPr lang="en-US" sz="2800" b="1" dirty="0"/>
          </a:p>
        </p:txBody>
      </p:sp>
      <p:pic>
        <p:nvPicPr>
          <p:cNvPr id="5" name="Picture 4">
            <a:extLst>
              <a:ext uri="{FF2B5EF4-FFF2-40B4-BE49-F238E27FC236}">
                <a16:creationId xmlns:a16="http://schemas.microsoft.com/office/drawing/2014/main" id="{6FF9840A-B32A-C6B4-6EAC-F95BC59D540A}"/>
              </a:ext>
            </a:extLst>
          </p:cNvPr>
          <p:cNvPicPr>
            <a:picLocks noChangeAspect="1"/>
          </p:cNvPicPr>
          <p:nvPr/>
        </p:nvPicPr>
        <p:blipFill>
          <a:blip r:embed="rId2"/>
          <a:stretch>
            <a:fillRect/>
          </a:stretch>
        </p:blipFill>
        <p:spPr>
          <a:xfrm>
            <a:off x="5495925" y="2502693"/>
            <a:ext cx="5334000" cy="3657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889385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A5F355-42D4-4720-49B2-1606517277DD}"/>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90ADF799-3693-EA7F-DA6F-A872E3602DA5}"/>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2" name="TextBox 1">
            <a:extLst>
              <a:ext uri="{FF2B5EF4-FFF2-40B4-BE49-F238E27FC236}">
                <a16:creationId xmlns:a16="http://schemas.microsoft.com/office/drawing/2014/main" id="{441BE057-27FD-E83B-B6AD-051239E1049B}"/>
              </a:ext>
            </a:extLst>
          </p:cNvPr>
          <p:cNvSpPr txBox="1"/>
          <p:nvPr/>
        </p:nvSpPr>
        <p:spPr>
          <a:xfrm>
            <a:off x="5181600" y="2502693"/>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F7C384E8-1A99-70D0-C1C6-CC4FF015813A}"/>
              </a:ext>
            </a:extLst>
          </p:cNvPr>
          <p:cNvSpPr txBox="1"/>
          <p:nvPr/>
        </p:nvSpPr>
        <p:spPr>
          <a:xfrm>
            <a:off x="1033220" y="2502693"/>
            <a:ext cx="9761780" cy="2308324"/>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rtl="0"/>
            <a:r>
              <a:rPr lang="en-US" sz="2400" b="1" i="0" u="none" strike="noStrike" dirty="0">
                <a:solidFill>
                  <a:srgbClr val="000000"/>
                </a:solidFill>
                <a:effectLst/>
                <a:latin typeface="Google Sans"/>
              </a:rPr>
              <a:t>• First Coins: Introduced by the </a:t>
            </a:r>
            <a:r>
              <a:rPr lang="en-US" sz="2400" b="1" i="0" u="none" strike="noStrike" dirty="0" err="1">
                <a:solidFill>
                  <a:srgbClr val="000000"/>
                </a:solidFill>
                <a:effectLst/>
                <a:latin typeface="Google Sans"/>
              </a:rPr>
              <a:t>Lydians</a:t>
            </a:r>
            <a:r>
              <a:rPr lang="en-US" sz="2400" b="1" i="0" u="none" strike="noStrike" dirty="0">
                <a:solidFill>
                  <a:srgbClr val="000000"/>
                </a:solidFill>
                <a:effectLst/>
                <a:latin typeface="Google Sans"/>
              </a:rPr>
              <a:t> in the 7th century BCE in what is now modern Turkey.</a:t>
            </a:r>
            <a:endParaRPr lang="en-US" sz="2400" b="1" dirty="0">
              <a:effectLst/>
            </a:endParaRPr>
          </a:p>
          <a:p>
            <a:pPr rtl="0"/>
            <a:r>
              <a:rPr lang="en-US" sz="2400" b="1" i="0" u="none" strike="noStrike" dirty="0">
                <a:solidFill>
                  <a:srgbClr val="000000"/>
                </a:solidFill>
                <a:effectLst/>
                <a:latin typeface="Google Sans"/>
              </a:rPr>
              <a:t>• Electrum Coins: Made from a natural alloy of gold and silver, featuring simple stamps.</a:t>
            </a:r>
            <a:endParaRPr lang="en-US" sz="2400" b="1" dirty="0">
              <a:effectLst/>
            </a:endParaRPr>
          </a:p>
          <a:p>
            <a:r>
              <a:rPr lang="en-US" sz="2400" b="1" i="0" u="none" strike="noStrike" dirty="0">
                <a:solidFill>
                  <a:srgbClr val="000000"/>
                </a:solidFill>
                <a:effectLst/>
                <a:latin typeface="Google Sans"/>
              </a:rPr>
              <a:t>• Spread of Coinage: The concept quickly spread to Greece, Persia, India, and beyond.</a:t>
            </a:r>
            <a:endParaRPr lang="en-US" sz="2400" b="1" dirty="0"/>
          </a:p>
        </p:txBody>
      </p:sp>
    </p:spTree>
    <p:extLst>
      <p:ext uri="{BB962C8B-B14F-4D97-AF65-F5344CB8AC3E}">
        <p14:creationId xmlns:p14="http://schemas.microsoft.com/office/powerpoint/2010/main" val="417370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A48BDE-D1B4-CCF1-8E9E-42C1EED2FFB3}"/>
              </a:ext>
            </a:extLst>
          </p:cNvPr>
          <p:cNvSpPr txBox="1"/>
          <p:nvPr/>
        </p:nvSpPr>
        <p:spPr>
          <a:xfrm>
            <a:off x="990130" y="1010074"/>
            <a:ext cx="6096000" cy="461665"/>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r>
              <a:rPr lang="en-US" sz="2400" b="1" i="0" u="none" strike="noStrike" dirty="0">
                <a:solidFill>
                  <a:srgbClr val="000000"/>
                </a:solidFill>
                <a:effectLst/>
                <a:latin typeface="Google Sans"/>
              </a:rPr>
              <a:t>coins as economic evidence</a:t>
            </a:r>
            <a:endParaRPr lang="en-US" sz="2400" b="1" dirty="0"/>
          </a:p>
        </p:txBody>
      </p:sp>
      <p:sp>
        <p:nvSpPr>
          <p:cNvPr id="5" name="TextBox 4">
            <a:extLst>
              <a:ext uri="{FF2B5EF4-FFF2-40B4-BE49-F238E27FC236}">
                <a16:creationId xmlns:a16="http://schemas.microsoft.com/office/drawing/2014/main" id="{4B275F7B-8A86-FD71-BA15-2C19A8CBE1B1}"/>
              </a:ext>
            </a:extLst>
          </p:cNvPr>
          <p:cNvSpPr txBox="1"/>
          <p:nvPr/>
        </p:nvSpPr>
        <p:spPr>
          <a:xfrm>
            <a:off x="5181600" y="2502693"/>
            <a:ext cx="1828800" cy="1828800"/>
          </a:xfrm>
          <a:prstGeom prst="rect">
            <a:avLst/>
          </a:prstGeom>
          <a:noFill/>
        </p:spPr>
        <p:txBody>
          <a:bodyPr wrap="square" rtlCol="0">
            <a:spAutoFit/>
          </a:bodyPr>
          <a:lstStyle/>
          <a:p>
            <a:pPr algn="l"/>
            <a:endParaRPr lang="en-US"/>
          </a:p>
        </p:txBody>
      </p:sp>
      <p:sp>
        <p:nvSpPr>
          <p:cNvPr id="2" name="TextBox 1">
            <a:extLst>
              <a:ext uri="{FF2B5EF4-FFF2-40B4-BE49-F238E27FC236}">
                <a16:creationId xmlns:a16="http://schemas.microsoft.com/office/drawing/2014/main" id="{B8017F07-6210-796A-D7D5-6DAF61934278}"/>
              </a:ext>
            </a:extLst>
          </p:cNvPr>
          <p:cNvSpPr txBox="1"/>
          <p:nvPr/>
        </p:nvSpPr>
        <p:spPr>
          <a:xfrm>
            <a:off x="1518945" y="2955956"/>
            <a:ext cx="7872997" cy="221599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lvl="0" fontAlgn="base"/>
            <a:r>
              <a:rPr lang="en-US" sz="2400" b="1" dirty="0">
                <a:solidFill>
                  <a:srgbClr val="000000"/>
                </a:solidFill>
                <a:effectLst/>
                <a:latin typeface="Arial" panose="020B0604020202020204" pitchFamily="34" charset="0"/>
                <a:ea typeface="Times New Roman" panose="02020603050405020304" pitchFamily="18" charset="0"/>
              </a:rPr>
              <a:t>Facilitating Trade: Coins standardized transactions and promoted trade networks.</a:t>
            </a:r>
            <a:endParaRPr lang="en-US" sz="2400" b="1" dirty="0">
              <a:effectLst/>
              <a:latin typeface="Times New Roman" panose="02020603050405020304" pitchFamily="18" charset="0"/>
              <a:ea typeface="Times New Roman" panose="02020603050405020304" pitchFamily="18" charset="0"/>
            </a:endParaRPr>
          </a:p>
          <a:p>
            <a:pPr lvl="0" fontAlgn="base"/>
            <a:r>
              <a:rPr lang="en-US" sz="2400" b="1" dirty="0">
                <a:solidFill>
                  <a:srgbClr val="000000"/>
                </a:solidFill>
                <a:effectLst/>
                <a:latin typeface="Arial" panose="020B0604020202020204" pitchFamily="34" charset="0"/>
                <a:ea typeface="Times New Roman" panose="02020603050405020304" pitchFamily="18" charset="0"/>
              </a:rPr>
              <a:t>Economic Value: The materials (gold, silver, bronze) indicate the wealth and economic status of a civilization.</a:t>
            </a:r>
            <a:endParaRPr lang="en-US" sz="2400" b="1" dirty="0">
              <a:effectLst/>
              <a:latin typeface="Times New Roman" panose="02020603050405020304" pitchFamily="18" charset="0"/>
              <a:ea typeface="Times New Roman" panose="02020603050405020304" pitchFamily="18" charset="0"/>
            </a:endParaRPr>
          </a:p>
          <a:p>
            <a:pPr algn="l"/>
            <a:endParaRPr lang="en-US" dirty="0"/>
          </a:p>
        </p:txBody>
      </p:sp>
    </p:spTree>
    <p:extLst>
      <p:ext uri="{BB962C8B-B14F-4D97-AF65-F5344CB8AC3E}">
        <p14:creationId xmlns:p14="http://schemas.microsoft.com/office/powerpoint/2010/main" val="4290369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3</TotalTime>
  <Words>740</Words>
  <Application>Microsoft Office PowerPoint</Application>
  <PresentationFormat>Widescreen</PresentationFormat>
  <Paragraphs>70</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Arial</vt:lpstr>
      <vt:lpstr>Century Gothic</vt:lpstr>
      <vt:lpstr>Google Sans</vt:lpstr>
      <vt:lpstr>Symbol</vt:lpstr>
      <vt:lpstr>Times New Roman</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mahamud296982@gmail.com</dc:creator>
  <cp:lastModifiedBy>Saladin foty</cp:lastModifiedBy>
  <cp:revision>46</cp:revision>
  <dcterms:created xsi:type="dcterms:W3CDTF">2024-10-07T19:11:59Z</dcterms:created>
  <dcterms:modified xsi:type="dcterms:W3CDTF">2024-10-08T07:51:10Z</dcterms:modified>
</cp:coreProperties>
</file>