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57" r:id="rId7"/>
    <p:sldId id="258" r:id="rId8"/>
    <p:sldId id="259" r:id="rId9"/>
    <p:sldId id="261" r:id="rId10"/>
    <p:sldId id="262" r:id="rId11"/>
    <p:sldId id="263" r:id="rId12"/>
    <p:sldId id="266" r:id="rId13"/>
    <p:sldId id="264" r:id="rId14"/>
    <p:sldId id="267" r:id="rId15"/>
    <p:sldId id="268" r:id="rId16"/>
    <p:sldId id="26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2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06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5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26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2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77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97E3E-97FA-FE4F-B703-906C67CE6070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E6C65E-4891-0847-8952-849CC50FF6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Meeting Process</a:t>
            </a:r>
            <a:endParaRPr lang="en-US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79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Main Stages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9256"/>
            <a:ext cx="8229600" cy="4773305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</a:pPr>
            <a:r>
              <a:rPr lang="en-US" dirty="0" smtClean="0"/>
              <a:t>Before the Meeting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At the Meeting</a:t>
            </a:r>
          </a:p>
          <a:p>
            <a:pPr lvl="1" algn="just">
              <a:spcBef>
                <a:spcPts val="1200"/>
              </a:spcBef>
            </a:pPr>
            <a:r>
              <a:rPr lang="en-US" dirty="0" smtClean="0"/>
              <a:t>Start Meeting</a:t>
            </a:r>
          </a:p>
          <a:p>
            <a:pPr lvl="1" algn="just">
              <a:spcBef>
                <a:spcPts val="1200"/>
              </a:spcBef>
            </a:pPr>
            <a:r>
              <a:rPr lang="en-US" dirty="0" smtClean="0"/>
              <a:t>Status Update (team level, team member level)</a:t>
            </a:r>
          </a:p>
          <a:p>
            <a:pPr lvl="1" algn="just">
              <a:spcBef>
                <a:spcPts val="1200"/>
              </a:spcBef>
            </a:pPr>
            <a:r>
              <a:rPr lang="en-US" dirty="0" smtClean="0"/>
              <a:t>Pre-Agenda preparation</a:t>
            </a:r>
          </a:p>
          <a:p>
            <a:pPr lvl="1" algn="just">
              <a:spcBef>
                <a:spcPts val="1200"/>
              </a:spcBef>
            </a:pPr>
            <a:r>
              <a:rPr lang="en-US" dirty="0" smtClean="0"/>
              <a:t>Process Agenda (create decisions and actions)</a:t>
            </a:r>
          </a:p>
          <a:p>
            <a:pPr lvl="1" algn="just">
              <a:spcBef>
                <a:spcPts val="1200"/>
              </a:spcBef>
            </a:pPr>
            <a:r>
              <a:rPr lang="en-US" dirty="0" smtClean="0"/>
              <a:t>Post-Agenda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After the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7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3259"/>
          </a:xfrm>
        </p:spPr>
        <p:txBody>
          <a:bodyPr/>
          <a:lstStyle/>
          <a:p>
            <a:r>
              <a:rPr lang="en-US" b="1" dirty="0" smtClean="0"/>
              <a:t>Before the Meeting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66661"/>
            <a:ext cx="8229600" cy="487076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Agenda should be set and shared</a:t>
            </a:r>
          </a:p>
          <a:p>
            <a:pPr algn="just"/>
            <a:r>
              <a:rPr lang="en-US" dirty="0" smtClean="0"/>
              <a:t>Who can attend should be known</a:t>
            </a:r>
          </a:p>
          <a:p>
            <a:pPr algn="just"/>
            <a:r>
              <a:rPr lang="en-US" dirty="0" smtClean="0"/>
              <a:t>Location, date and time should be known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u="sng" dirty="0" smtClean="0"/>
              <a:t>Note:</a:t>
            </a:r>
          </a:p>
          <a:p>
            <a:pPr algn="just"/>
            <a:r>
              <a:rPr lang="en-US" dirty="0" smtClean="0"/>
              <a:t>if there's no agenda, there's no meeting</a:t>
            </a:r>
          </a:p>
          <a:p>
            <a:pPr algn="just"/>
            <a:r>
              <a:rPr lang="en-US" dirty="0" smtClean="0"/>
              <a:t>if people can't make it, there's no meeting</a:t>
            </a:r>
          </a:p>
          <a:p>
            <a:pPr algn="just"/>
            <a:r>
              <a:rPr lang="en-US" dirty="0" smtClean="0"/>
              <a:t>if date/time/place are unknown, there's no meeting</a:t>
            </a:r>
          </a:p>
          <a:p>
            <a:pPr algn="just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303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At the Meeting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Start meeting,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dirty="0" smtClean="0"/>
              <a:t>Status update at ("information radiator”)</a:t>
            </a:r>
          </a:p>
          <a:p>
            <a:pPr marL="857250" lvl="1" indent="-457200" algn="just"/>
            <a:r>
              <a:rPr lang="en-US" dirty="0" smtClean="0"/>
              <a:t>team level (done, doing, </a:t>
            </a:r>
            <a:r>
              <a:rPr lang="en-US" dirty="0" err="1" smtClean="0"/>
              <a:t>todo</a:t>
            </a:r>
            <a:r>
              <a:rPr lang="en-US" dirty="0" smtClean="0"/>
              <a:t>)</a:t>
            </a:r>
          </a:p>
          <a:p>
            <a:pPr marL="857250" lvl="1" indent="-457200" algn="just"/>
            <a:r>
              <a:rPr lang="en-US" dirty="0" smtClean="0"/>
              <a:t>team member level (done, doing, </a:t>
            </a:r>
            <a:r>
              <a:rPr lang="en-US" dirty="0" err="1" smtClean="0"/>
              <a:t>todo</a:t>
            </a:r>
            <a:r>
              <a:rPr lang="en-US" dirty="0" smtClean="0"/>
              <a:t>, issues)</a:t>
            </a:r>
          </a:p>
          <a:p>
            <a:pPr marL="857250" lvl="1" indent="-457200" algn="just"/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Note: there's not much to say for "status update" today (but there will be next week!), so move on …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351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Pre-Agenda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3"/>
            </a:pPr>
            <a:r>
              <a:rPr lang="en-US" dirty="0" smtClean="0"/>
              <a:t>Prepare (pre-processing!)</a:t>
            </a:r>
          </a:p>
          <a:p>
            <a:pPr marL="914400" lvl="1" indent="-514350" algn="just"/>
            <a:r>
              <a:rPr lang="en-US" dirty="0" smtClean="0"/>
              <a:t>The chair reads the agenda items so that everyone is aware of what will be used.</a:t>
            </a:r>
          </a:p>
          <a:p>
            <a:pPr marL="914400" lvl="1" indent="-514350" algn="just"/>
            <a:r>
              <a:rPr lang="en-US" dirty="0" smtClean="0"/>
              <a:t>This is the last chance for anyone to fix/clarify, remove or add to the agenda 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Note: There are NO changes to the agenda during the next step!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the 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DO IT!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start the clock</a:t>
            </a:r>
          </a:p>
          <a:p>
            <a:pPr lvl="1"/>
            <a:r>
              <a:rPr lang="en-US" dirty="0" smtClean="0"/>
              <a:t>for each item, in order, </a:t>
            </a:r>
          </a:p>
          <a:p>
            <a:pPr lvl="2"/>
            <a:r>
              <a:rPr lang="en-US" dirty="0" smtClean="0"/>
              <a:t>make a decision, or </a:t>
            </a:r>
          </a:p>
          <a:p>
            <a:pPr lvl="2"/>
            <a:r>
              <a:rPr lang="en-US" dirty="0" smtClean="0"/>
              <a:t>create and allocate an action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[target date, people, outcome]</a:t>
            </a:r>
          </a:p>
          <a:p>
            <a:pPr lvl="1"/>
            <a:r>
              <a:rPr lang="en-US" dirty="0" smtClean="0"/>
              <a:t>stop the clock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Post-Agenda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dirty="0" smtClean="0"/>
              <a:t>Is it Right? (post-processing!)</a:t>
            </a:r>
          </a:p>
          <a:p>
            <a:pPr lvl="1" algn="just"/>
            <a:r>
              <a:rPr lang="en-US" dirty="0"/>
              <a:t>E</a:t>
            </a:r>
            <a:r>
              <a:rPr lang="en-US" dirty="0" smtClean="0"/>
              <a:t>ach decision or action is read out loud to check for any issues.</a:t>
            </a:r>
          </a:p>
          <a:p>
            <a:pPr lvl="1" algn="just"/>
            <a:r>
              <a:rPr lang="en-US" dirty="0"/>
              <a:t>N</a:t>
            </a:r>
            <a:r>
              <a:rPr lang="en-US" dirty="0" smtClean="0"/>
              <a:t>ext meeting event planned and agreed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115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Extra Reminders/Notes: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1800"/>
              </a:spcBef>
            </a:pPr>
            <a:r>
              <a:rPr lang="en-US" dirty="0" smtClean="0"/>
              <a:t>Read the Agenda </a:t>
            </a:r>
          </a:p>
          <a:p>
            <a:pPr algn="just">
              <a:spcBef>
                <a:spcPts val="1800"/>
              </a:spcBef>
            </a:pPr>
            <a:r>
              <a:rPr lang="en-US" dirty="0" smtClean="0"/>
              <a:t>Do NOT do actions in the meeting!</a:t>
            </a:r>
          </a:p>
          <a:p>
            <a:pPr algn="just">
              <a:spcBef>
                <a:spcPts val="1800"/>
              </a:spcBef>
            </a:pPr>
            <a:r>
              <a:rPr lang="en-US" dirty="0" smtClean="0"/>
              <a:t>The Chair and Minute taker must be different people. (It’s quicker!)</a:t>
            </a:r>
          </a:p>
          <a:p>
            <a:pPr algn="just">
              <a:spcBef>
                <a:spcPts val="1800"/>
              </a:spcBef>
            </a:pPr>
            <a:r>
              <a:rPr lang="en-US" dirty="0" smtClean="0"/>
              <a:t>People should volunteer to do actions.</a:t>
            </a:r>
          </a:p>
          <a:p>
            <a:pPr algn="just">
              <a:spcBef>
                <a:spcPts val="180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After </a:t>
            </a:r>
            <a:r>
              <a:rPr lang="en-US" b="1" dirty="0"/>
              <a:t>t</a:t>
            </a:r>
            <a:r>
              <a:rPr lang="en-US" b="1" dirty="0" smtClean="0"/>
              <a:t>he Meeting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Aim to have any shared tools and details worked out before the </a:t>
            </a:r>
            <a:r>
              <a:rPr lang="en-US" dirty="0" smtClean="0"/>
              <a:t>class </a:t>
            </a:r>
            <a:r>
              <a:rPr lang="en-US" dirty="0" smtClean="0"/>
              <a:t>ends </a:t>
            </a:r>
            <a:r>
              <a:rPr lang="en-US" dirty="0"/>
              <a:t>and people leave so that things can be done during the week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9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AU" b="1" dirty="0" smtClean="0"/>
              <a:t>Meeting Agenda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24536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</a:rPr>
              <a:t>The agenda is an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outline</a:t>
            </a:r>
            <a:r>
              <a:rPr lang="en-US" dirty="0" smtClean="0">
                <a:effectLst/>
              </a:rPr>
              <a:t> of what the meeting will address.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/>
              <a:t>Use </a:t>
            </a:r>
            <a:r>
              <a:rPr lang="en-US" dirty="0">
                <a:solidFill>
                  <a:srgbClr val="0070C0"/>
                </a:solidFill>
              </a:rPr>
              <a:t>descriptive headings</a:t>
            </a:r>
            <a:r>
              <a:rPr lang="en-US" dirty="0"/>
              <a:t>, indicating what is to be discussed with each item.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/>
              <a:t>Ensure a </a:t>
            </a:r>
            <a:r>
              <a:rPr lang="en-US" dirty="0">
                <a:solidFill>
                  <a:srgbClr val="FF0000"/>
                </a:solidFill>
              </a:rPr>
              <a:t>logical flow</a:t>
            </a:r>
            <a:r>
              <a:rPr lang="en-US" dirty="0"/>
              <a:t> from one item to the next. </a:t>
            </a:r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review</a:t>
            </a:r>
            <a:r>
              <a:rPr lang="en-US" dirty="0"/>
              <a:t> of the previous meeting’s agenda can ensure continuity and follow up. </a:t>
            </a:r>
            <a:endParaRPr lang="en-AU" dirty="0"/>
          </a:p>
          <a:p>
            <a:pPr algn="just"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q"/>
            </a:pPr>
            <a:r>
              <a:rPr lang="en-US" dirty="0" smtClean="0">
                <a:effectLst/>
              </a:rPr>
              <a:t>The agenda should list the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attendees</a:t>
            </a:r>
            <a:r>
              <a:rPr lang="en-US" dirty="0" smtClean="0">
                <a:effectLst/>
              </a:rPr>
              <a:t>, the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meeting time</a:t>
            </a:r>
            <a:r>
              <a:rPr lang="en-US" dirty="0" smtClean="0">
                <a:effectLst/>
              </a:rPr>
              <a:t> and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place</a:t>
            </a:r>
            <a:r>
              <a:rPr lang="en-US" dirty="0" smtClean="0">
                <a:effectLst/>
              </a:rPr>
              <a:t>, and the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topics</a:t>
            </a:r>
            <a:r>
              <a:rPr lang="en-US" dirty="0" smtClean="0">
                <a:effectLst/>
              </a:rPr>
              <a:t> you plan to discuss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303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b="1" dirty="0" smtClean="0"/>
              <a:t>Purpose of Agenda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41168"/>
          </a:xfrm>
        </p:spPr>
        <p:txBody>
          <a:bodyPr>
            <a:noAutofit/>
          </a:bodyPr>
          <a:lstStyle/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b="1" i="1" dirty="0" smtClean="0">
                <a:effectLst/>
              </a:rPr>
              <a:t>Notice of meeting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FF0000"/>
                </a:solidFill>
                <a:effectLst/>
              </a:rPr>
              <a:t>serves as a notice </a:t>
            </a:r>
            <a:r>
              <a:rPr lang="en-US" sz="1800" dirty="0" smtClean="0">
                <a:effectLst/>
              </a:rPr>
              <a:t>of meeting if it is sent out to meeting participants in advance. 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b="1" i="1" dirty="0" smtClean="0">
                <a:effectLst/>
              </a:rPr>
              <a:t>List of items/topics</a:t>
            </a:r>
            <a:r>
              <a:rPr lang="en-US" sz="2400" dirty="0" smtClean="0">
                <a:effectLst/>
              </a:rPr>
              <a:t> 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smtClean="0">
                <a:solidFill>
                  <a:srgbClr val="FF0000"/>
                </a:solidFill>
                <a:effectLst/>
              </a:rPr>
              <a:t>list of topics</a:t>
            </a:r>
            <a:r>
              <a:rPr lang="en-US" sz="1800" dirty="0" smtClean="0">
                <a:effectLst/>
              </a:rPr>
              <a:t> that will be discussed. 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enables participants to </a:t>
            </a:r>
            <a:r>
              <a:rPr lang="en-US" sz="1800" dirty="0" smtClean="0">
                <a:solidFill>
                  <a:srgbClr val="FF0000"/>
                </a:solidFill>
                <a:effectLst/>
              </a:rPr>
              <a:t>prepare in advance</a:t>
            </a:r>
            <a:r>
              <a:rPr lang="en-US" sz="1800" dirty="0" smtClean="0">
                <a:effectLst/>
              </a:rPr>
              <a:t> for the topics so that they can make a more valuable contribution. 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b="1" i="1" dirty="0" err="1" smtClean="0">
                <a:solidFill>
                  <a:srgbClr val="FF0000"/>
                </a:solidFill>
                <a:effectLst/>
              </a:rPr>
              <a:t>Prioritise</a:t>
            </a:r>
            <a:r>
              <a:rPr lang="en-US" sz="2400" b="1" i="1" dirty="0" smtClean="0">
                <a:solidFill>
                  <a:srgbClr val="FF0000"/>
                </a:solidFill>
                <a:effectLst/>
              </a:rPr>
              <a:t> </a:t>
            </a:r>
            <a:r>
              <a:rPr lang="en-US" sz="2400" b="1" i="1" dirty="0" smtClean="0">
                <a:effectLst/>
              </a:rPr>
              <a:t>meeting discussion</a:t>
            </a:r>
            <a:r>
              <a:rPr lang="en-US" sz="2400" dirty="0" smtClean="0">
                <a:effectLst/>
              </a:rPr>
              <a:t>  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Topics that are of greatest importance should be placed first on the agenda.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In this way the agenda </a:t>
            </a:r>
            <a:r>
              <a:rPr lang="en-US" sz="1800" dirty="0" err="1" smtClean="0">
                <a:effectLst/>
              </a:rPr>
              <a:t>prioritise</a:t>
            </a:r>
            <a:r>
              <a:rPr lang="en-US" sz="1800" dirty="0" smtClean="0">
                <a:effectLst/>
              </a:rPr>
              <a:t> meeting discussion time. </a:t>
            </a:r>
          </a:p>
          <a:p>
            <a:pPr algn="just">
              <a:spcBef>
                <a:spcPts val="600"/>
              </a:spcBef>
              <a:buFont typeface="Wingdings" pitchFamily="2" charset="2"/>
              <a:buChar char="q"/>
            </a:pPr>
            <a:r>
              <a:rPr lang="en-US" sz="2400" b="1" i="1" dirty="0" smtClean="0">
                <a:effectLst/>
              </a:rPr>
              <a:t>Briefs meeting participants</a:t>
            </a:r>
            <a:r>
              <a:rPr lang="en-US" sz="2400" dirty="0" smtClean="0">
                <a:effectLst/>
              </a:rPr>
              <a:t>  </a:t>
            </a:r>
          </a:p>
          <a:p>
            <a:pPr lvl="1" algn="just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1800" dirty="0" smtClean="0">
                <a:effectLst/>
              </a:rPr>
              <a:t>If the agenda includes </a:t>
            </a:r>
            <a:r>
              <a:rPr lang="en-US" sz="1800" dirty="0" smtClean="0">
                <a:solidFill>
                  <a:srgbClr val="0070C0"/>
                </a:solidFill>
                <a:effectLst/>
              </a:rPr>
              <a:t>items</a:t>
            </a:r>
            <a:r>
              <a:rPr lang="en-US" sz="1800" dirty="0" smtClean="0">
                <a:effectLst/>
              </a:rPr>
              <a:t> with which are </a:t>
            </a:r>
            <a:r>
              <a:rPr lang="en-US" sz="1800" dirty="0" smtClean="0">
                <a:solidFill>
                  <a:srgbClr val="0070C0"/>
                </a:solidFill>
                <a:effectLst/>
              </a:rPr>
              <a:t>unfamiliar</a:t>
            </a:r>
            <a:r>
              <a:rPr lang="en-US" sz="1800" dirty="0" smtClean="0">
                <a:effectLst/>
              </a:rPr>
              <a:t> to the meeting’s participants, the agenda item should be followed by some </a:t>
            </a:r>
            <a:r>
              <a:rPr lang="en-US" sz="1800" dirty="0" smtClean="0">
                <a:solidFill>
                  <a:srgbClr val="0070C0"/>
                </a:solidFill>
                <a:effectLst/>
              </a:rPr>
              <a:t>brief information</a:t>
            </a:r>
            <a:r>
              <a:rPr lang="en-US" sz="1800" dirty="0" smtClean="0">
                <a:effectLst/>
              </a:rPr>
              <a:t> as to what the item is about. </a:t>
            </a:r>
            <a:endParaRPr lang="en-US" sz="1600" dirty="0" smtClean="0">
              <a:effectLst/>
            </a:endParaRPr>
          </a:p>
          <a:p>
            <a:pPr algn="just">
              <a:lnSpc>
                <a:spcPct val="120000"/>
              </a:lnSpc>
              <a:buFont typeface="Wingdings" pitchFamily="2" charset="2"/>
              <a:buChar char="q"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77381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AU" b="1" dirty="0" smtClean="0"/>
              <a:t>Meeting Minutes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96544"/>
          </a:xfrm>
        </p:spPr>
        <p:txBody>
          <a:bodyPr>
            <a:normAutofit/>
          </a:bodyPr>
          <a:lstStyle/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dirty="0"/>
              <a:t>Accurate </a:t>
            </a:r>
            <a:r>
              <a:rPr lang="en-US" dirty="0">
                <a:solidFill>
                  <a:srgbClr val="FF0000"/>
                </a:solidFill>
              </a:rPr>
              <a:t>written</a:t>
            </a:r>
            <a:r>
              <a:rPr lang="en-US" dirty="0"/>
              <a:t> (</a:t>
            </a:r>
            <a:r>
              <a:rPr lang="en-US" i="1" dirty="0"/>
              <a:t>official</a:t>
            </a:r>
            <a:r>
              <a:rPr lang="en-US" dirty="0"/>
              <a:t>)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record</a:t>
            </a:r>
            <a:r>
              <a:rPr lang="en-US" dirty="0" smtClean="0">
                <a:effectLst/>
              </a:rPr>
              <a:t> of meetings. 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</a:rPr>
              <a:t>It is useful to have a written record of the meeting, what you’ve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decided to do</a:t>
            </a:r>
            <a:r>
              <a:rPr lang="en-US" dirty="0" smtClean="0">
                <a:effectLst/>
              </a:rPr>
              <a:t> and </a:t>
            </a:r>
            <a:r>
              <a:rPr lang="en-US" dirty="0" smtClean="0">
                <a:solidFill>
                  <a:srgbClr val="FF0000"/>
                </a:solidFill>
                <a:effectLst/>
              </a:rPr>
              <a:t>who is going to do it</a:t>
            </a:r>
            <a:r>
              <a:rPr lang="en-US" dirty="0" smtClean="0">
                <a:effectLst/>
              </a:rPr>
              <a:t>.</a:t>
            </a:r>
          </a:p>
          <a:p>
            <a:pPr algn="just">
              <a:spcBef>
                <a:spcPts val="1800"/>
              </a:spcBef>
              <a:buFont typeface="Wingdings" panose="05000000000000000000" pitchFamily="2" charset="2"/>
              <a:buChar char="q"/>
            </a:pPr>
            <a:r>
              <a:rPr lang="en-US" dirty="0" smtClean="0">
                <a:effectLst/>
              </a:rPr>
              <a:t>Minutes keep members of the group who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weren’t able to attend</a:t>
            </a:r>
            <a:r>
              <a:rPr lang="en-US" dirty="0" smtClean="0">
                <a:effectLst/>
              </a:rPr>
              <a:t> a meeting informed about </a:t>
            </a:r>
            <a:r>
              <a:rPr lang="en-US" dirty="0" smtClean="0">
                <a:solidFill>
                  <a:srgbClr val="0070C0"/>
                </a:solidFill>
                <a:effectLst/>
              </a:rPr>
              <a:t>what went on</a:t>
            </a:r>
            <a:r>
              <a:rPr lang="en-US" dirty="0" smtClean="0">
                <a:effectLst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remind</a:t>
            </a:r>
            <a:r>
              <a:rPr lang="en-US" dirty="0"/>
              <a:t> people after some time if they forget</a:t>
            </a:r>
            <a:r>
              <a:rPr lang="en-US" dirty="0" smtClean="0"/>
              <a:t>.</a:t>
            </a:r>
            <a:endParaRPr lang="en-US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2229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630"/>
            <a:ext cx="8229600" cy="850106"/>
          </a:xfrm>
        </p:spPr>
        <p:txBody>
          <a:bodyPr/>
          <a:lstStyle/>
          <a:p>
            <a:r>
              <a:rPr lang="en-AU" b="1" dirty="0"/>
              <a:t>Meeting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54461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Recording </a:t>
            </a:r>
            <a:r>
              <a:rPr lang="en-US" sz="2400" dirty="0"/>
              <a:t>actions is easy. There are only three things you need to know: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b="1" dirty="0" smtClean="0">
                <a:solidFill>
                  <a:srgbClr val="0070C0"/>
                </a:solidFill>
              </a:rPr>
              <a:t>WHO</a:t>
            </a:r>
            <a:r>
              <a:rPr lang="en-US" sz="2000" dirty="0"/>
              <a:t>: has agreed to the action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WHAT</a:t>
            </a:r>
            <a:r>
              <a:rPr lang="en-US" sz="2000" dirty="0"/>
              <a:t>: exactly have they agreed to do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70C0"/>
                </a:solidFill>
              </a:rPr>
              <a:t>BY WHEN</a:t>
            </a:r>
            <a:r>
              <a:rPr lang="en-US" sz="2000" dirty="0"/>
              <a:t>: will they complete </a:t>
            </a:r>
            <a:r>
              <a:rPr lang="en-US" sz="2000" dirty="0" smtClean="0"/>
              <a:t>this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 smtClean="0"/>
              <a:t>Contains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name </a:t>
            </a:r>
            <a:r>
              <a:rPr lang="en-US" sz="2000" dirty="0"/>
              <a:t>of the venue, 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the </a:t>
            </a:r>
            <a:r>
              <a:rPr lang="en-US" sz="2000" dirty="0"/>
              <a:t>date and time of the meeting, </a:t>
            </a:r>
            <a:endParaRPr lang="en-US" sz="2000" dirty="0" smtClean="0"/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and </a:t>
            </a:r>
            <a:r>
              <a:rPr lang="en-US" sz="2000" dirty="0"/>
              <a:t>the list of all those who attended the meeting.</a:t>
            </a:r>
            <a:r>
              <a:rPr lang="en-US" sz="2400" dirty="0"/>
              <a:t> 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en-US" sz="2000" dirty="0" smtClean="0"/>
              <a:t>name </a:t>
            </a:r>
            <a:r>
              <a:rPr lang="en-US" sz="2000" dirty="0"/>
              <a:t>of the person who takes these minutes</a:t>
            </a:r>
            <a:r>
              <a:rPr lang="en-US" sz="2000" dirty="0" smtClean="0"/>
              <a:t>.</a:t>
            </a:r>
            <a:endParaRPr lang="en-US" sz="2400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What should you write down?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smtClean="0"/>
              <a:t>Don’t </a:t>
            </a:r>
            <a:r>
              <a:rPr lang="en-US" sz="1600" dirty="0"/>
              <a:t>try to write everything down – it’s impossible and not useful. </a:t>
            </a:r>
            <a:endParaRPr lang="en-US" sz="1600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600" dirty="0" smtClean="0"/>
              <a:t>Concentrate </a:t>
            </a:r>
            <a:r>
              <a:rPr lang="en-US" sz="1600" dirty="0"/>
              <a:t>on WHAT has been decided and WHO is going to do it. These are the most important things to have records of.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AU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9855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Summary!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You will work on a project over the next 6 - 8 weeks</a:t>
            </a:r>
          </a:p>
          <a:p>
            <a:pPr algn="just"/>
            <a:r>
              <a:rPr lang="en-US" dirty="0" smtClean="0"/>
              <a:t>Today is about </a:t>
            </a:r>
            <a:r>
              <a:rPr lang="en-US" b="1" u="sng" dirty="0"/>
              <a:t>m</a:t>
            </a:r>
            <a:r>
              <a:rPr lang="en-US" b="1" u="sng" dirty="0" smtClean="0"/>
              <a:t>eetings</a:t>
            </a:r>
            <a:r>
              <a:rPr lang="en-US" dirty="0" smtClean="0"/>
              <a:t> (not code): </a:t>
            </a:r>
          </a:p>
          <a:p>
            <a:pPr lvl="1" algn="just"/>
            <a:r>
              <a:rPr lang="en-US" dirty="0" smtClean="0"/>
              <a:t>Each group will use the set meeting process to create and </a:t>
            </a:r>
            <a:r>
              <a:rPr lang="en-US" dirty="0" smtClean="0">
                <a:solidFill>
                  <a:srgbClr val="FF0000"/>
                </a:solidFill>
              </a:rPr>
              <a:t>allocate actions</a:t>
            </a:r>
            <a:r>
              <a:rPr lang="en-US" dirty="0" smtClean="0"/>
              <a:t> for the team members to work on.</a:t>
            </a:r>
          </a:p>
          <a:p>
            <a:pPr lvl="1" algn="just"/>
            <a:r>
              <a:rPr lang="en-US" dirty="0" smtClean="0"/>
              <a:t>The agenda has been set for you! </a:t>
            </a:r>
          </a:p>
          <a:p>
            <a:pPr lvl="1"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meeting outcome are actions</a:t>
            </a:r>
            <a:r>
              <a:rPr lang="en-US" dirty="0" smtClean="0"/>
              <a:t> for your team to get done between now and the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18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1774"/>
          </a:xfrm>
        </p:spPr>
        <p:txBody>
          <a:bodyPr/>
          <a:lstStyle/>
          <a:p>
            <a:r>
              <a:rPr lang="en-US" b="1" dirty="0" smtClean="0"/>
              <a:t>What To Do today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2776"/>
            <a:ext cx="8229600" cy="4882487"/>
          </a:xfrm>
        </p:spPr>
        <p:txBody>
          <a:bodyPr>
            <a:normAutofit/>
          </a:bodyPr>
          <a:lstStyle/>
          <a:p>
            <a:pPr marL="514350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Be clear about how to run the meeting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S</a:t>
            </a:r>
            <a:r>
              <a:rPr lang="en-US" dirty="0" smtClean="0"/>
              <a:t>ome slides on that in a moment)</a:t>
            </a:r>
          </a:p>
          <a:p>
            <a:pPr marL="514350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en-US" dirty="0" err="1" smtClean="0"/>
              <a:t>Organise</a:t>
            </a:r>
            <a:r>
              <a:rPr lang="en-US" dirty="0" smtClean="0"/>
              <a:t> the teams (3-4 people)</a:t>
            </a:r>
          </a:p>
          <a:p>
            <a:pPr marL="514350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Decide who will be the “chair” person</a:t>
            </a:r>
          </a:p>
          <a:p>
            <a:pPr marL="514350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Decide who will be the “minute” taker</a:t>
            </a:r>
          </a:p>
          <a:p>
            <a:pPr marL="514350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Do the Meeting (and create “actions”)</a:t>
            </a:r>
          </a:p>
          <a:p>
            <a:pPr marL="514350" indent="-514350" algn="just">
              <a:spcBef>
                <a:spcPts val="1800"/>
              </a:spcBef>
              <a:buFont typeface="+mj-lt"/>
              <a:buAutoNum type="arabicPeriod"/>
            </a:pPr>
            <a:r>
              <a:rPr lang="en-US" dirty="0" smtClean="0"/>
              <a:t>If you have time, do some of the 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4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7580"/>
          </a:xfrm>
        </p:spPr>
        <p:txBody>
          <a:bodyPr/>
          <a:lstStyle/>
          <a:p>
            <a:r>
              <a:rPr lang="en-US" b="1" dirty="0" smtClean="0"/>
              <a:t>Tips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2102"/>
            <a:ext cx="8229600" cy="484736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Before and during the meeting: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You will be ALLOCATING the ACTIONS to team members to do afterwards (after the meeting)</a:t>
            </a:r>
          </a:p>
          <a:p>
            <a:pPr algn="just">
              <a:spcBef>
                <a:spcPts val="1200"/>
              </a:spcBef>
            </a:pPr>
            <a:r>
              <a:rPr lang="en-US" dirty="0" smtClean="0"/>
              <a:t>Do NOT do the actions </a:t>
            </a:r>
            <a:r>
              <a:rPr lang="en-US" u="sng" dirty="0" smtClean="0"/>
              <a:t>during</a:t>
            </a:r>
            <a:r>
              <a:rPr lang="en-US" dirty="0" smtClean="0"/>
              <a:t> the meeting - wait until after the meeting!</a:t>
            </a:r>
          </a:p>
          <a:p>
            <a:pPr marL="0" indent="0" algn="just">
              <a:buNone/>
            </a:pPr>
            <a:endParaRPr lang="en-US" sz="1900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0070C0"/>
                </a:solidFill>
              </a:rPr>
              <a:t>After the meeting:</a:t>
            </a:r>
          </a:p>
          <a:p>
            <a:pPr algn="just"/>
            <a:r>
              <a:rPr lang="en-US" dirty="0" smtClean="0"/>
              <a:t>Aim to have any shared tools and details worked out before the class ends and people leave so that things can be done during the week</a:t>
            </a:r>
          </a:p>
        </p:txBody>
      </p:sp>
    </p:spTree>
    <p:extLst>
      <p:ext uri="{BB962C8B-B14F-4D97-AF65-F5344CB8AC3E}">
        <p14:creationId xmlns:p14="http://schemas.microsoft.com/office/powerpoint/2010/main" val="20772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0044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The Meeting Process!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163826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838</Words>
  <Application>Microsoft Office PowerPoint</Application>
  <PresentationFormat>On-screen Show (4:3)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Meeting Process</vt:lpstr>
      <vt:lpstr>Meeting Agenda</vt:lpstr>
      <vt:lpstr>Purpose of Agenda</vt:lpstr>
      <vt:lpstr>Meeting Minutes</vt:lpstr>
      <vt:lpstr>Meeting Minutes</vt:lpstr>
      <vt:lpstr>Summary!</vt:lpstr>
      <vt:lpstr>What To Do today</vt:lpstr>
      <vt:lpstr>Tips</vt:lpstr>
      <vt:lpstr>The Meeting Process!</vt:lpstr>
      <vt:lpstr>Main Stages</vt:lpstr>
      <vt:lpstr>Before the Meeting</vt:lpstr>
      <vt:lpstr>At the Meeting</vt:lpstr>
      <vt:lpstr>Pre-Agenda</vt:lpstr>
      <vt:lpstr>Process the Agenda</vt:lpstr>
      <vt:lpstr>Post-Agenda</vt:lpstr>
      <vt:lpstr>Extra Reminders/Notes:</vt:lpstr>
      <vt:lpstr>After the Meeting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DP1: Week 4 Meeting Process</dc:title>
  <dc:creator>Clinton Woodward</dc:creator>
  <cp:lastModifiedBy>User</cp:lastModifiedBy>
  <cp:revision>47</cp:revision>
  <dcterms:created xsi:type="dcterms:W3CDTF">2015-08-26T00:38:02Z</dcterms:created>
  <dcterms:modified xsi:type="dcterms:W3CDTF">2020-07-29T06:58:14Z</dcterms:modified>
</cp:coreProperties>
</file>