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496"/>
    <a:srgbClr val="4D4E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0F7F2A-EB7E-4D75-B03F-36869ABD859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144005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0F7F2A-EB7E-4D75-B03F-36869ABD8593}"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412401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0F7F2A-EB7E-4D75-B03F-36869ABD859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159958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CB0F7F2A-EB7E-4D75-B03F-36869ABD859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3301315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CB0F7F2A-EB7E-4D75-B03F-36869ABD859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2308195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0F7F2A-EB7E-4D75-B03F-36869ABD859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246101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0F7F2A-EB7E-4D75-B03F-36869ABD859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3908161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F7F2A-EB7E-4D75-B03F-36869ABD859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2459758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F7F2A-EB7E-4D75-B03F-36869ABD859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263051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0F7F2A-EB7E-4D75-B03F-36869ABD859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3536400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0F7F2A-EB7E-4D75-B03F-36869ABD859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1506482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0F7F2A-EB7E-4D75-B03F-36869ABD8593}"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4161539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0F7F2A-EB7E-4D75-B03F-36869ABD8593}"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364016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0F7F2A-EB7E-4D75-B03F-36869ABD8593}"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49002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F7F2A-EB7E-4D75-B03F-36869ABD8593}"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2583832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0F7F2A-EB7E-4D75-B03F-36869ABD8593}"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297700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CB0F7F2A-EB7E-4D75-B03F-36869ABD8593}" type="datetimeFigureOut">
              <a:rPr lang="en-IN" smtClean="0"/>
              <a:t>15-08-2021</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424C7A3C-C21A-4E58-A56F-5674382FF863}" type="slidenum">
              <a:rPr lang="en-IN" smtClean="0"/>
              <a:t>‹#›</a:t>
            </a:fld>
            <a:endParaRPr lang="en-IN"/>
          </a:p>
        </p:txBody>
      </p:sp>
    </p:spTree>
    <p:extLst>
      <p:ext uri="{BB962C8B-B14F-4D97-AF65-F5344CB8AC3E}">
        <p14:creationId xmlns:p14="http://schemas.microsoft.com/office/powerpoint/2010/main" val="11979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B0F7F2A-EB7E-4D75-B03F-36869ABD8593}" type="datetimeFigureOut">
              <a:rPr lang="en-IN" smtClean="0"/>
              <a:t>15-08-2021</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24C7A3C-C21A-4E58-A56F-5674382FF863}" type="slidenum">
              <a:rPr lang="en-IN" smtClean="0"/>
              <a:t>‹#›</a:t>
            </a:fld>
            <a:endParaRPr lang="en-IN"/>
          </a:p>
        </p:txBody>
      </p:sp>
    </p:spTree>
    <p:extLst>
      <p:ext uri="{BB962C8B-B14F-4D97-AF65-F5344CB8AC3E}">
        <p14:creationId xmlns:p14="http://schemas.microsoft.com/office/powerpoint/2010/main" val="15952691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4666-42EB-49C5-A7E2-9DB020D5CA93}"/>
              </a:ext>
            </a:extLst>
          </p:cNvPr>
          <p:cNvSpPr>
            <a:spLocks noGrp="1"/>
          </p:cNvSpPr>
          <p:nvPr>
            <p:ph type="ctrTitle"/>
          </p:nvPr>
        </p:nvSpPr>
        <p:spPr/>
        <p:txBody>
          <a:bodyPr/>
          <a:lstStyle/>
          <a:p>
            <a:r>
              <a:rPr lang="en-IN" dirty="0"/>
              <a:t>Online Doctor visit appointment</a:t>
            </a:r>
          </a:p>
        </p:txBody>
      </p:sp>
      <p:sp>
        <p:nvSpPr>
          <p:cNvPr id="3" name="Subtitle 2">
            <a:extLst>
              <a:ext uri="{FF2B5EF4-FFF2-40B4-BE49-F238E27FC236}">
                <a16:creationId xmlns:a16="http://schemas.microsoft.com/office/drawing/2014/main" id="{18E6E85E-0079-4504-9C6F-4830C8999DD9}"/>
              </a:ext>
            </a:extLst>
          </p:cNvPr>
          <p:cNvSpPr>
            <a:spLocks noGrp="1"/>
          </p:cNvSpPr>
          <p:nvPr>
            <p:ph type="subTitle" idx="1"/>
          </p:nvPr>
        </p:nvSpPr>
        <p:spPr/>
        <p:txBody>
          <a:bodyPr/>
          <a:lstStyle/>
          <a:p>
            <a:r>
              <a:rPr lang="en-IN" dirty="0"/>
              <a:t>Shubham Gantayat</a:t>
            </a:r>
          </a:p>
          <a:p>
            <a:r>
              <a:rPr lang="en-IN" dirty="0"/>
              <a:t>Suraj Kumar</a:t>
            </a:r>
          </a:p>
        </p:txBody>
      </p:sp>
    </p:spTree>
    <p:extLst>
      <p:ext uri="{BB962C8B-B14F-4D97-AF65-F5344CB8AC3E}">
        <p14:creationId xmlns:p14="http://schemas.microsoft.com/office/powerpoint/2010/main" val="75949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B9A76E-489D-45E0-BD50-3DBFA71487DC}"/>
              </a:ext>
            </a:extLst>
          </p:cNvPr>
          <p:cNvSpPr txBox="1"/>
          <p:nvPr/>
        </p:nvSpPr>
        <p:spPr>
          <a:xfrm>
            <a:off x="1480008" y="1093509"/>
            <a:ext cx="9370244" cy="4801314"/>
          </a:xfrm>
          <a:prstGeom prst="rect">
            <a:avLst/>
          </a:prstGeom>
          <a:noFill/>
        </p:spPr>
        <p:txBody>
          <a:bodyPr wrap="square" rtlCol="0">
            <a:spAutoFit/>
          </a:bodyPr>
          <a:lstStyle/>
          <a:p>
            <a:r>
              <a:rPr lang="en-IN" dirty="0"/>
              <a:t>Objective – </a:t>
            </a:r>
          </a:p>
          <a:p>
            <a:endParaRPr lang="en-IN" dirty="0"/>
          </a:p>
          <a:p>
            <a:r>
              <a:rPr lang="en-IN" dirty="0"/>
              <a:t>To create a web application to facilitate the functionality for the patient to book an appointment with a doctor online.</a:t>
            </a:r>
          </a:p>
          <a:p>
            <a:endParaRPr lang="en-IN" dirty="0"/>
          </a:p>
          <a:p>
            <a:endParaRPr lang="en-IN" dirty="0"/>
          </a:p>
          <a:p>
            <a:r>
              <a:rPr lang="en-IN" dirty="0"/>
              <a:t>Benefits – </a:t>
            </a:r>
          </a:p>
          <a:p>
            <a:endParaRPr lang="en-IN" dirty="0"/>
          </a:p>
          <a:p>
            <a:pPr marL="285750" indent="-285750">
              <a:buFont typeface="Arial" panose="020B0604020202020204" pitchFamily="34" charset="0"/>
              <a:buChar char="•"/>
            </a:pPr>
            <a:r>
              <a:rPr lang="en-IN" dirty="0"/>
              <a:t>Allow patients to book an appointment with the doctor based on their needs.</a:t>
            </a:r>
          </a:p>
          <a:p>
            <a:pPr marL="285750" indent="-285750">
              <a:buFont typeface="Arial" panose="020B0604020202020204" pitchFamily="34" charset="0"/>
              <a:buChar char="•"/>
            </a:pPr>
            <a:r>
              <a:rPr lang="en-IN" dirty="0"/>
              <a:t>Allow patient to Cancel appointment before 3 days. </a:t>
            </a:r>
          </a:p>
          <a:p>
            <a:pPr marL="285750" indent="-285750">
              <a:buFont typeface="Arial" panose="020B0604020202020204" pitchFamily="34" charset="0"/>
              <a:buChar char="•"/>
            </a:pPr>
            <a:r>
              <a:rPr lang="en-IN" dirty="0"/>
              <a:t>Allow the patient to book an appointment within 15 days.</a:t>
            </a:r>
          </a:p>
          <a:p>
            <a:pPr marL="285750" indent="-285750">
              <a:buFont typeface="Arial" panose="020B0604020202020204" pitchFamily="34" charset="0"/>
              <a:buChar char="•"/>
            </a:pPr>
            <a:r>
              <a:rPr lang="en-IN" dirty="0"/>
              <a:t>Allow the doctor to cancel all or reschedule appointment of a patient if somethings come up and notify same to all patient.</a:t>
            </a:r>
          </a:p>
          <a:p>
            <a:pPr marL="285750" indent="-285750">
              <a:buFont typeface="Arial" panose="020B0604020202020204" pitchFamily="34" charset="0"/>
              <a:buChar char="•"/>
            </a:pPr>
            <a:r>
              <a:rPr lang="en-IN" dirty="0"/>
              <a:t>If any patient tried and due to limitations of appointment they were not able to book an appointment suppose somehow if the booked appointment has been cancelled then all patient whosoever tried should receive notification regarding availability of appointment so that they can book again. </a:t>
            </a:r>
          </a:p>
        </p:txBody>
      </p:sp>
    </p:spTree>
    <p:extLst>
      <p:ext uri="{BB962C8B-B14F-4D97-AF65-F5344CB8AC3E}">
        <p14:creationId xmlns:p14="http://schemas.microsoft.com/office/powerpoint/2010/main" val="360172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D9D9-567B-4152-9DB9-1AC1E578C0EE}"/>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400">
                <a:effectLst>
                  <a:glow rad="38100">
                    <a:schemeClr val="bg1">
                      <a:lumMod val="65000"/>
                      <a:lumOff val="35000"/>
                      <a:alpha val="50000"/>
                    </a:schemeClr>
                  </a:glow>
                  <a:outerShdw blurRad="28575" dist="31750" dir="13200000" algn="tl" rotWithShape="0">
                    <a:srgbClr val="000000">
                      <a:alpha val="25000"/>
                    </a:srgbClr>
                  </a:outerShdw>
                </a:effectLst>
              </a:rPr>
              <a:t>Architecture</a:t>
            </a:r>
          </a:p>
        </p:txBody>
      </p:sp>
      <p:pic>
        <p:nvPicPr>
          <p:cNvPr id="6" name="Picture 5">
            <a:extLst>
              <a:ext uri="{FF2B5EF4-FFF2-40B4-BE49-F238E27FC236}">
                <a16:creationId xmlns:a16="http://schemas.microsoft.com/office/drawing/2014/main" id="{EBB62586-A93C-417F-B45A-29EFB93C24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636915" y="751023"/>
            <a:ext cx="6915663" cy="5359641"/>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9234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DEFDDC-40CD-44CD-9099-803A3B8CA1F6}"/>
              </a:ext>
            </a:extLst>
          </p:cNvPr>
          <p:cNvSpPr/>
          <p:nvPr/>
        </p:nvSpPr>
        <p:spPr>
          <a:xfrm>
            <a:off x="829559" y="725865"/>
            <a:ext cx="9851009" cy="5543697"/>
          </a:xfrm>
          <a:prstGeom prst="rect">
            <a:avLst/>
          </a:prstGeom>
        </p:spPr>
        <p:txBody>
          <a:bodyPr wrap="square">
            <a:spAutoFit/>
          </a:bodyPr>
          <a:lstStyle/>
          <a:p>
            <a:pPr marL="742950" lvl="1" indent="-285750">
              <a:lnSpc>
                <a:spcPct val="107000"/>
              </a:lnSpc>
              <a:spcBef>
                <a:spcPts val="200"/>
              </a:spcBef>
              <a:spcAft>
                <a:spcPts val="0"/>
              </a:spcAft>
              <a:buFont typeface="+mj-lt"/>
              <a:buAutoNum type="arabicPeriod"/>
            </a:pPr>
            <a:r>
              <a:rPr lang="en-IN" b="1" dirty="0">
                <a:solidFill>
                  <a:srgbClr val="2F5496"/>
                </a:solidFill>
                <a:ea typeface="Times New Roman" panose="02020603050405020304" pitchFamily="18" charset="0"/>
                <a:cs typeface="Times New Roman" panose="02020603050405020304" pitchFamily="18" charset="0"/>
              </a:rPr>
              <a:t>Login </a:t>
            </a:r>
          </a:p>
          <a:p>
            <a:pPr>
              <a:lnSpc>
                <a:spcPct val="107000"/>
              </a:lnSpc>
              <a:spcAft>
                <a:spcPts val="800"/>
              </a:spcAft>
            </a:pPr>
            <a:r>
              <a:rPr lang="en-IN" dirty="0">
                <a:ea typeface="Calibri" panose="020F0502020204030204" pitchFamily="34" charset="0"/>
                <a:cs typeface="Times New Roman" panose="02020603050405020304" pitchFamily="18" charset="0"/>
              </a:rPr>
              <a:t> </a:t>
            </a:r>
          </a:p>
          <a:p>
            <a:pPr marL="365760">
              <a:lnSpc>
                <a:spcPct val="107000"/>
              </a:lnSpc>
              <a:spcAft>
                <a:spcPts val="800"/>
              </a:spcAft>
            </a:pPr>
            <a:r>
              <a:rPr lang="en-IN" dirty="0">
                <a:ea typeface="Calibri" panose="020F0502020204030204" pitchFamily="34" charset="0"/>
                <a:cs typeface="Times New Roman" panose="02020603050405020304" pitchFamily="18" charset="0"/>
              </a:rPr>
              <a:t>First thing anyone will see is the login window, which will ask the user for username and password to login. Sign Up toggler will redirect to signup window.</a:t>
            </a:r>
          </a:p>
          <a:p>
            <a:pPr marL="365760">
              <a:lnSpc>
                <a:spcPct val="107000"/>
              </a:lnSpc>
              <a:spcAft>
                <a:spcPts val="800"/>
              </a:spcAft>
            </a:pPr>
            <a:r>
              <a:rPr lang="en-IN" dirty="0">
                <a:ea typeface="Calibri" panose="020F0502020204030204" pitchFamily="34" charset="0"/>
                <a:cs typeface="Times New Roman" panose="02020603050405020304" pitchFamily="18" charset="0"/>
              </a:rPr>
              <a:t> </a:t>
            </a:r>
          </a:p>
          <a:p>
            <a:pPr lvl="1">
              <a:lnSpc>
                <a:spcPct val="107000"/>
              </a:lnSpc>
              <a:spcBef>
                <a:spcPts val="200"/>
              </a:spcBef>
              <a:spcAft>
                <a:spcPts val="0"/>
              </a:spcAft>
            </a:pPr>
            <a:r>
              <a:rPr lang="en-IN" b="1" dirty="0">
                <a:solidFill>
                  <a:srgbClr val="2F5496"/>
                </a:solidFill>
                <a:ea typeface="Times New Roman" panose="02020603050405020304" pitchFamily="18" charset="0"/>
                <a:cs typeface="Times New Roman" panose="02020603050405020304" pitchFamily="18" charset="0"/>
              </a:rPr>
              <a:t>2. Signup</a:t>
            </a:r>
          </a:p>
          <a:p>
            <a:pPr>
              <a:lnSpc>
                <a:spcPct val="107000"/>
              </a:lnSpc>
              <a:spcAft>
                <a:spcPts val="800"/>
              </a:spcAft>
            </a:pPr>
            <a:r>
              <a:rPr lang="en-IN" dirty="0">
                <a:ea typeface="Calibri" panose="020F0502020204030204" pitchFamily="34" charset="0"/>
                <a:cs typeface="Times New Roman" panose="02020603050405020304" pitchFamily="18" charset="0"/>
              </a:rPr>
              <a:t> </a:t>
            </a:r>
          </a:p>
          <a:p>
            <a:pPr marL="365760">
              <a:lnSpc>
                <a:spcPct val="107000"/>
              </a:lnSpc>
              <a:spcAft>
                <a:spcPts val="0"/>
              </a:spcAft>
            </a:pPr>
            <a:r>
              <a:rPr lang="en-IN" dirty="0">
                <a:ea typeface="Calibri" panose="020F0502020204030204" pitchFamily="34" charset="0"/>
                <a:cs typeface="Times New Roman" panose="02020603050405020304" pitchFamily="18" charset="0"/>
              </a:rPr>
              <a:t>The signup window opens when you click the signup button at the login page. Sign up page is different for both doctor and patients. </a:t>
            </a:r>
          </a:p>
          <a:p>
            <a:pPr marL="365760">
              <a:lnSpc>
                <a:spcPct val="107000"/>
              </a:lnSpc>
              <a:spcAft>
                <a:spcPts val="0"/>
              </a:spcAft>
            </a:pPr>
            <a:endParaRPr lang="en-IN" b="1" dirty="0">
              <a:cs typeface="Times New Roman" panose="02020603050405020304" pitchFamily="18" charset="0"/>
            </a:endParaRPr>
          </a:p>
          <a:p>
            <a:pPr marL="365760">
              <a:lnSpc>
                <a:spcPct val="107000"/>
              </a:lnSpc>
              <a:spcAft>
                <a:spcPts val="0"/>
              </a:spcAft>
            </a:pPr>
            <a:endParaRPr lang="en-IN" b="1" dirty="0">
              <a:cs typeface="Times New Roman" panose="02020603050405020304" pitchFamily="18" charset="0"/>
            </a:endParaRPr>
          </a:p>
          <a:p>
            <a:pPr marL="365760">
              <a:lnSpc>
                <a:spcPct val="107000"/>
              </a:lnSpc>
              <a:spcAft>
                <a:spcPts val="0"/>
              </a:spcAft>
            </a:pPr>
            <a:r>
              <a:rPr lang="en-IN" b="1" dirty="0">
                <a:solidFill>
                  <a:srgbClr val="2F5496"/>
                </a:solidFill>
              </a:rPr>
              <a:t>3. Doctor – Appointments</a:t>
            </a:r>
          </a:p>
          <a:p>
            <a:pPr marL="365760">
              <a:lnSpc>
                <a:spcPct val="107000"/>
              </a:lnSpc>
              <a:spcAft>
                <a:spcPts val="0"/>
              </a:spcAft>
            </a:pPr>
            <a:endParaRPr lang="en-IN" b="1" dirty="0"/>
          </a:p>
          <a:p>
            <a:pPr marL="365760">
              <a:lnSpc>
                <a:spcPct val="107000"/>
              </a:lnSpc>
              <a:spcAft>
                <a:spcPts val="0"/>
              </a:spcAft>
            </a:pPr>
            <a:r>
              <a:rPr lang="en-IN" dirty="0"/>
              <a:t>This page will show the appointments for upcoming 15 days along with patient details.</a:t>
            </a:r>
          </a:p>
          <a:p>
            <a:pPr marL="822960" lvl="1">
              <a:lnSpc>
                <a:spcPct val="107000"/>
              </a:lnSpc>
            </a:pPr>
            <a:endParaRPr lang="en-IN" dirty="0">
              <a:ea typeface="Calibri" panose="020F0502020204030204" pitchFamily="34" charset="0"/>
              <a:cs typeface="Times New Roman" panose="02020603050405020304" pitchFamily="18" charset="0"/>
            </a:endParaRPr>
          </a:p>
          <a:p>
            <a:pPr marL="365760">
              <a:lnSpc>
                <a:spcPct val="107000"/>
              </a:lnSpc>
              <a:spcAft>
                <a:spcPts val="800"/>
              </a:spcAft>
            </a:pPr>
            <a:r>
              <a:rPr lang="en-IN" dirty="0">
                <a:ea typeface="Calibri" panose="020F0502020204030204" pitchFamily="34" charset="0"/>
                <a:cs typeface="Times New Roman" panose="02020603050405020304" pitchFamily="18" charset="0"/>
              </a:rPr>
              <a:t> </a:t>
            </a:r>
            <a:endParaRPr lang="en-IN"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704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05EA15-DEC3-4881-A647-42DAA9A67074}"/>
              </a:ext>
            </a:extLst>
          </p:cNvPr>
          <p:cNvSpPr/>
          <p:nvPr/>
        </p:nvSpPr>
        <p:spPr>
          <a:xfrm>
            <a:off x="923827" y="791852"/>
            <a:ext cx="10294070" cy="4003084"/>
          </a:xfrm>
          <a:prstGeom prst="rect">
            <a:avLst/>
          </a:prstGeom>
        </p:spPr>
        <p:txBody>
          <a:bodyPr wrap="square">
            <a:spAutoFit/>
          </a:bodyPr>
          <a:lstStyle/>
          <a:p>
            <a:pPr lvl="1">
              <a:lnSpc>
                <a:spcPct val="107000"/>
              </a:lnSpc>
              <a:spcBef>
                <a:spcPts val="200"/>
              </a:spcBef>
              <a:spcAft>
                <a:spcPts val="0"/>
              </a:spcAft>
            </a:pPr>
            <a:r>
              <a:rPr lang="en-IN" sz="1600" b="1" dirty="0">
                <a:solidFill>
                  <a:srgbClr val="2F5496"/>
                </a:solidFill>
                <a:ea typeface="Times New Roman" panose="02020603050405020304" pitchFamily="18" charset="0"/>
                <a:cs typeface="Times New Roman" panose="02020603050405020304" pitchFamily="18" charset="0"/>
              </a:rPr>
              <a:t>4. Doctor – Patients</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This section allows the doctor to see the past patient details whom they have diagnosed.</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lvl="1">
              <a:lnSpc>
                <a:spcPct val="107000"/>
              </a:lnSpc>
              <a:spcBef>
                <a:spcPts val="200"/>
              </a:spcBef>
              <a:spcAft>
                <a:spcPts val="0"/>
              </a:spcAft>
            </a:pPr>
            <a:r>
              <a:rPr lang="en-IN" sz="1600" b="1" dirty="0">
                <a:solidFill>
                  <a:srgbClr val="2F5496"/>
                </a:solidFill>
                <a:ea typeface="Times New Roman" panose="02020603050405020304" pitchFamily="18" charset="0"/>
                <a:cs typeface="Times New Roman" panose="02020603050405020304" pitchFamily="18" charset="0"/>
              </a:rPr>
              <a:t>5. Doctor – Take a leave</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Doctor can take a leave for a specific period. During that time all the appointments will be rescheduled to the nearest possible opening and the patients will be notified.</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lvl="1">
              <a:lnSpc>
                <a:spcPct val="107000"/>
              </a:lnSpc>
              <a:spcBef>
                <a:spcPts val="200"/>
              </a:spcBef>
              <a:spcAft>
                <a:spcPts val="0"/>
              </a:spcAft>
            </a:pPr>
            <a:r>
              <a:rPr lang="en-IN" sz="1600" b="1" dirty="0">
                <a:solidFill>
                  <a:srgbClr val="2F5496"/>
                </a:solidFill>
                <a:ea typeface="Times New Roman" panose="02020603050405020304" pitchFamily="18" charset="0"/>
                <a:cs typeface="Times New Roman" panose="02020603050405020304" pitchFamily="18" charset="0"/>
              </a:rPr>
              <a:t>6. Doctor – Profile</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Doctor can visit their profile for setting up payment details and edit their initial information.</a:t>
            </a:r>
            <a:endParaRPr lang="en-IN"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422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3C03E-B3D0-4DF4-BA53-879E3C3762CF}"/>
              </a:ext>
            </a:extLst>
          </p:cNvPr>
          <p:cNvSpPr/>
          <p:nvPr/>
        </p:nvSpPr>
        <p:spPr>
          <a:xfrm>
            <a:off x="961534" y="801278"/>
            <a:ext cx="10199802" cy="4369145"/>
          </a:xfrm>
          <a:prstGeom prst="rect">
            <a:avLst/>
          </a:prstGeom>
        </p:spPr>
        <p:txBody>
          <a:bodyPr wrap="square">
            <a:spAutoFit/>
          </a:bodyPr>
          <a:lstStyle/>
          <a:p>
            <a:pPr lvl="1">
              <a:lnSpc>
                <a:spcPct val="107000"/>
              </a:lnSpc>
              <a:spcBef>
                <a:spcPts val="200"/>
              </a:spcBef>
              <a:spcAft>
                <a:spcPts val="0"/>
              </a:spcAft>
            </a:pPr>
            <a:r>
              <a:rPr lang="en-IN" sz="1600" b="1" dirty="0">
                <a:solidFill>
                  <a:srgbClr val="2F5496"/>
                </a:solidFill>
                <a:ea typeface="Times New Roman" panose="02020603050405020304" pitchFamily="18" charset="0"/>
                <a:cs typeface="Times New Roman" panose="02020603050405020304" pitchFamily="18" charset="0"/>
              </a:rPr>
              <a:t>7. Patient – Home</a:t>
            </a:r>
          </a:p>
          <a:p>
            <a:pPr>
              <a:lnSpc>
                <a:spcPct val="107000"/>
              </a:lnSpc>
              <a:spcAft>
                <a:spcPts val="800"/>
              </a:spcAft>
            </a:pPr>
            <a:r>
              <a:rPr lang="en-IN" sz="1600" dirty="0">
                <a:ea typeface="Calibri" panose="020F0502020204030204" pitchFamily="34" charset="0"/>
                <a:cs typeface="Times New Roman" panose="02020603050405020304" pitchFamily="18" charset="0"/>
              </a:rPr>
              <a:t> </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This section allows patients to search for a doctor by name or speciality and allows them to book an appointment.</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This window shows a list of doctors. On clicking doctor image the booking window opens</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lvl="1">
              <a:lnSpc>
                <a:spcPct val="107000"/>
              </a:lnSpc>
              <a:spcBef>
                <a:spcPts val="200"/>
              </a:spcBef>
              <a:spcAft>
                <a:spcPts val="0"/>
              </a:spcAft>
            </a:pPr>
            <a:r>
              <a:rPr lang="en-IN" sz="1600" b="1" dirty="0">
                <a:solidFill>
                  <a:srgbClr val="2F5496"/>
                </a:solidFill>
                <a:ea typeface="Times New Roman" panose="02020603050405020304" pitchFamily="18" charset="0"/>
                <a:cs typeface="Times New Roman" panose="02020603050405020304" pitchFamily="18" charset="0"/>
              </a:rPr>
              <a:t>8. Patient – Appointments</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This allows patients to see their past as well as upcoming appointments.</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lvl="1">
              <a:lnSpc>
                <a:spcPct val="107000"/>
              </a:lnSpc>
              <a:spcBef>
                <a:spcPts val="200"/>
              </a:spcBef>
              <a:spcAft>
                <a:spcPts val="0"/>
              </a:spcAft>
            </a:pPr>
            <a:r>
              <a:rPr lang="en-IN" sz="1600" b="1" dirty="0">
                <a:solidFill>
                  <a:srgbClr val="2F5496"/>
                </a:solidFill>
                <a:ea typeface="Times New Roman" panose="02020603050405020304" pitchFamily="18" charset="0"/>
                <a:cs typeface="Times New Roman" panose="02020603050405020304" pitchFamily="18" charset="0"/>
              </a:rPr>
              <a:t>9. Patient – Notification</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This section displays reminder, rescheduling and cancellation of appointments.</a:t>
            </a:r>
            <a:endParaRPr lang="en-IN"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592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DAFACF-E580-407B-98E9-EF1AF3FB30E2}"/>
              </a:ext>
            </a:extLst>
          </p:cNvPr>
          <p:cNvSpPr/>
          <p:nvPr/>
        </p:nvSpPr>
        <p:spPr>
          <a:xfrm>
            <a:off x="857839" y="744719"/>
            <a:ext cx="10718276" cy="4266553"/>
          </a:xfrm>
          <a:prstGeom prst="rect">
            <a:avLst/>
          </a:prstGeom>
        </p:spPr>
        <p:txBody>
          <a:bodyPr wrap="square">
            <a:spAutoFit/>
          </a:bodyPr>
          <a:lstStyle/>
          <a:p>
            <a:pPr lvl="1">
              <a:lnSpc>
                <a:spcPct val="107000"/>
              </a:lnSpc>
              <a:spcBef>
                <a:spcPts val="200"/>
              </a:spcBef>
              <a:spcAft>
                <a:spcPts val="0"/>
              </a:spcAft>
            </a:pPr>
            <a:r>
              <a:rPr lang="en-IN" sz="1600" b="1" dirty="0">
                <a:solidFill>
                  <a:srgbClr val="2F5496"/>
                </a:solidFill>
                <a:ea typeface="Times New Roman" panose="02020603050405020304" pitchFamily="18" charset="0"/>
                <a:cs typeface="Times New Roman" panose="02020603050405020304" pitchFamily="18" charset="0"/>
              </a:rPr>
              <a:t>10. Patient – Profile</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Patients can visit their profile for setting up payment details and edit their initial information.</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lvl="1">
              <a:lnSpc>
                <a:spcPct val="107000"/>
              </a:lnSpc>
              <a:spcBef>
                <a:spcPts val="200"/>
              </a:spcBef>
              <a:spcAft>
                <a:spcPts val="0"/>
              </a:spcAft>
            </a:pPr>
            <a:r>
              <a:rPr lang="en-IN" sz="1600" b="1" dirty="0">
                <a:solidFill>
                  <a:srgbClr val="2F5496"/>
                </a:solidFill>
                <a:ea typeface="Times New Roman" panose="02020603050405020304" pitchFamily="18" charset="0"/>
                <a:cs typeface="Times New Roman" panose="02020603050405020304" pitchFamily="18" charset="0"/>
              </a:rPr>
              <a:t>11. Admin – Active</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Admin can view all the active doctors and can cancel their active license on the site in case of a dispute.</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lvl="1">
              <a:lnSpc>
                <a:spcPct val="107000"/>
              </a:lnSpc>
              <a:spcBef>
                <a:spcPts val="200"/>
              </a:spcBef>
              <a:spcAft>
                <a:spcPts val="0"/>
              </a:spcAft>
            </a:pPr>
            <a:r>
              <a:rPr lang="en-IN" sz="1600" b="1" dirty="0">
                <a:solidFill>
                  <a:srgbClr val="2F5496"/>
                </a:solidFill>
                <a:ea typeface="Times New Roman" panose="02020603050405020304" pitchFamily="18" charset="0"/>
                <a:cs typeface="Times New Roman" panose="02020603050405020304" pitchFamily="18" charset="0"/>
              </a:rPr>
              <a:t>12. Admin – Inactive</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 </a:t>
            </a:r>
          </a:p>
          <a:p>
            <a:pPr marL="365760">
              <a:lnSpc>
                <a:spcPct val="107000"/>
              </a:lnSpc>
              <a:spcAft>
                <a:spcPts val="800"/>
              </a:spcAft>
            </a:pPr>
            <a:r>
              <a:rPr lang="en-IN" sz="1600" dirty="0">
                <a:ea typeface="Calibri" panose="020F0502020204030204" pitchFamily="34" charset="0"/>
                <a:cs typeface="Times New Roman" panose="02020603050405020304" pitchFamily="18" charset="0"/>
              </a:rPr>
              <a:t>Admin can activate the account of a doctor after verifying the account details and doing a background check.</a:t>
            </a:r>
            <a:endParaRPr lang="en-IN"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7909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otalTime>91</TotalTime>
  <Words>43</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Times New Roman</vt:lpstr>
      <vt:lpstr>Mesh</vt:lpstr>
      <vt:lpstr>Online Doctor visit appointment</vt:lpstr>
      <vt:lpstr>PowerPoint Presentation</vt:lpstr>
      <vt:lpstr>Architecture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Doctor visit appointment</dc:title>
  <dc:creator>ASUS</dc:creator>
  <cp:lastModifiedBy>ASUS</cp:lastModifiedBy>
  <cp:revision>3</cp:revision>
  <dcterms:created xsi:type="dcterms:W3CDTF">2021-08-15T07:03:25Z</dcterms:created>
  <dcterms:modified xsi:type="dcterms:W3CDTF">2021-08-15T08:35:22Z</dcterms:modified>
</cp:coreProperties>
</file>