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BE1C"/>
    <a:srgbClr val="F6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60" y="91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8FE6-8944-36F2-9932-4AB7541F4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80CAB-3D31-C994-7F73-A302639F0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D104-CB98-81CE-B113-CA133508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F402-ABF3-DFC6-1052-C3E77640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137F-4E4D-9917-304B-8E769650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1686-E796-0651-7D2D-5C520D68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871B6-9CDB-927F-276C-0DF0C33D0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CEEF-8041-7FA5-C7BF-3BF0FC08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BDB5-5BC1-3F92-611D-97F44C95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B855-1383-DBCF-F3E3-0400CECF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49C5C-E612-F087-0A76-704731D8E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6C7C5-8702-DCB9-228E-32892502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B015-3EAF-747E-CC06-DDBD0D1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319C-3B3F-9626-8A48-47352EC6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B6DD-1849-09E2-B9D3-DBC2B13D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5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E494-A481-9495-B993-CEE3109B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6B6C-EFD9-F9D8-FFAC-D0A5DE88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3FFF8-B00F-F17E-9BDC-E81C2175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40C0-36DA-4805-2B24-CF956476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B2E8-0AE3-D339-55F9-E581E01D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1BDF-D52B-D125-5B90-D10F718F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D047C-802B-590F-D2F1-7314CFC8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55BC-A757-862B-66D7-A10E2FAE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0950-1D8B-FC96-303A-DF1C9B18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F460-1C87-CB1A-8E9E-94304FFA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3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411F-E0CD-EDED-6259-4C39E698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4F5D-B33C-57B6-D93C-5BEE05B56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DE7FA-F873-E70F-4D4F-BDC4E4EA1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C93E2-D49B-867D-1684-06DB01E2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4E26-9C5C-B848-C83E-A2135208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226A-E569-E0C4-D7B6-E7B425EF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C354-657E-C413-43AC-D2BA9286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7D645-3A89-3B44-0408-EC123C843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0979A-71AF-17CF-4418-D2F3BA2E4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86F9-9C57-BF3A-FF6E-F0B0F3B29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AD299-A8E1-81A8-293E-D500E0C63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A70B3-BA65-1826-2B6A-EBC1E9C4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3F2DB-6196-C3D0-53D2-6FCD662E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8298C-2730-EDBB-FE06-E104342C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3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F2DF-0DD8-E9D6-2DA4-EB58DF3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B963A-BA3B-78A0-89A5-C50A9BE0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A4F2D-677D-3390-2F7F-66BE1E90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184A2-C7F4-8A9C-8206-46195987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2D55-6A5F-3287-318B-C089CB64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1A658-2671-29DB-69EC-335568C2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84E00-F118-5909-A9CF-9F781044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EDD5-6A48-9ABB-9729-A170C6D8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B83A-17D6-93E0-10AB-08385582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AF057-E72D-1647-BA24-408594531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98729-7EA2-964E-D0E7-3C86304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298B-23F3-1193-BCDC-494CD38C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E46C3-C767-964D-E762-B5FE03A5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E475-2ED3-018B-2FC1-793F2007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A2F97-3EE4-BE35-D734-8D6F1BB12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6521E-0F7B-2D9C-EBBF-ABD0908F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ECC0D-EECA-903F-44E9-930273C1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092D4-D363-BD21-3CAA-AE525497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E781D-DE32-C0E7-B8D3-B72CE975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7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6F1C3-4A6E-8142-0F3D-4D5FBDA1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29D52-1B6B-AA93-E19E-3389E394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511B-D7F6-E7AF-3588-27F66BABC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62CE-6FF5-49B3-A65C-AEF4C2B2E01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4FD6-BA15-041C-12E7-9AC71AD02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649E-A481-8EEE-7C9A-B0B2D0FAE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4733-2623-4915-AF66-47CB8A688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6E35-7206-556B-ABD6-A81DA7218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182" y="1704363"/>
            <a:ext cx="11083636" cy="1253836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Credit Card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8CABA-21C8-4D4D-C47C-6E58A5D8461C}"/>
              </a:ext>
            </a:extLst>
          </p:cNvPr>
          <p:cNvSpPr txBox="1"/>
          <p:nvPr/>
        </p:nvSpPr>
        <p:spPr>
          <a:xfrm>
            <a:off x="9383340" y="540950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 By</a:t>
            </a:r>
          </a:p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SURAJ SINGH</a:t>
            </a:r>
          </a:p>
        </p:txBody>
      </p:sp>
    </p:spTree>
    <p:extLst>
      <p:ext uri="{BB962C8B-B14F-4D97-AF65-F5344CB8AC3E}">
        <p14:creationId xmlns:p14="http://schemas.microsoft.com/office/powerpoint/2010/main" val="1368364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F56D-3EB7-87A0-4D5E-608C3953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8"/>
            <a:ext cx="12192000" cy="59574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Credit</a:t>
            </a:r>
            <a:r>
              <a:rPr lang="en-US" sz="6600" b="1" dirty="0">
                <a:effectLst>
                  <a:outerShdw blurRad="50800" dist="508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en-US" sz="72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6BFDD-D323-739B-8B22-EA9D4D66DB32}"/>
              </a:ext>
            </a:extLst>
          </p:cNvPr>
          <p:cNvSpPr txBox="1"/>
          <p:nvPr/>
        </p:nvSpPr>
        <p:spPr>
          <a:xfrm>
            <a:off x="0" y="2229632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As you now guys, Credit card is a convenient financial tool in now days every one using in their day-to-day life, like to spend over the things they need.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Credit cards help to our customer to borrow money and make purchase anytime or anywhere without any needing cash concern.</a:t>
            </a:r>
          </a:p>
          <a:p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By using credit card customers can get benefits like :-  rewards, cashback offers, and travel perks.</a:t>
            </a:r>
          </a:p>
          <a:p>
            <a:endParaRPr lang="en-US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Customers can build their credit score that will help in future, but it’s also important to pay off balance on time, to avoid interest charges.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3296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284F-41D3-B7A3-0BD4-FE74EEF8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9" y="18758"/>
            <a:ext cx="10716490" cy="1352842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FBAA-EE33-AFC4-0F33-0D59B336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1523998"/>
            <a:ext cx="11256818" cy="427889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Analyze the transaction &amp; customers of credit card.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Identify the performance of credit card based on Genders, Customer Type.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Analyze the Revenue, Amount, Interest Rate, Transaction of credit card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Evaluate what type of cards influences customer to use &amp; make transactions.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Analyze the Defaulter users who does not pay their balance on time.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Analyze credit card over the times like, quarterly, weekly.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Analyze revenues over the states &amp; expenditures.</a:t>
            </a:r>
          </a:p>
        </p:txBody>
      </p:sp>
    </p:spTree>
    <p:extLst>
      <p:ext uri="{BB962C8B-B14F-4D97-AF65-F5344CB8AC3E}">
        <p14:creationId xmlns:p14="http://schemas.microsoft.com/office/powerpoint/2010/main" val="220221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F105-CC09-DB24-5F24-80309480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4032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Transactions by cards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5DFBD-C8C3-EE24-8B81-3A789058968C}"/>
              </a:ext>
            </a:extLst>
          </p:cNvPr>
          <p:cNvSpPr txBox="1"/>
          <p:nvPr/>
        </p:nvSpPr>
        <p:spPr>
          <a:xfrm>
            <a:off x="0" y="734291"/>
            <a:ext cx="12191998" cy="234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More than 37M transactions are done by using only blue card.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Out of 4 cards, blue card is the most preferred by customers.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Most of transactions are done in quarter 3(July – Sept) which is around 14.2M.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Transactions over the expenditures are mostly done in bills, entertainment, fuel, grocery &amp; food.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E8975-BFF9-D485-D9D5-6822BA22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56" y="3125473"/>
            <a:ext cx="4576099" cy="2848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9DD216-222B-3331-7D6C-97B91847D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14" y="3125473"/>
            <a:ext cx="4471523" cy="28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AC18-77FB-C087-9DFC-34881C26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741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Revenue of Credit card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4C411-1E70-E827-CB3E-E7952E1FAFD9}"/>
              </a:ext>
            </a:extLst>
          </p:cNvPr>
          <p:cNvSpPr txBox="1"/>
          <p:nvPr/>
        </p:nvSpPr>
        <p:spPr>
          <a:xfrm>
            <a:off x="0" y="902525"/>
            <a:ext cx="7051964" cy="373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omic Sans MS" panose="030F0702030302020204" pitchFamily="66" charset="0"/>
              </a:rPr>
              <a:t>Total Revenue of credit card is 55M, and total interest rate is 8M.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omic Sans MS" panose="030F0702030302020204" pitchFamily="66" charset="0"/>
              </a:rPr>
              <a:t>Customer satisfaction score count is 32K.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omic Sans MS" panose="030F0702030302020204" pitchFamily="66" charset="0"/>
              </a:rPr>
              <a:t>Individuals aged 40 – 50 generate the highest revenue among all age groups.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omic Sans MS" panose="030F0702030302020204" pitchFamily="66" charset="0"/>
              </a:rPr>
              <a:t>Married people contributes the most.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Comic Sans MS" panose="030F0702030302020204" pitchFamily="66" charset="0"/>
              </a:rPr>
              <a:t>Males with 30M contributes the most as compared to Females with 25M revenue.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C1320-5C27-689F-0DFE-93451C2E5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55" y="655247"/>
            <a:ext cx="3963890" cy="2349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9A13E3-FB03-5F3E-ECD3-16C2E1E2E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54" y="3044418"/>
            <a:ext cx="3963890" cy="23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EEFB-6566-B7B2-A455-B0EAC657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5" y="0"/>
            <a:ext cx="10515600" cy="5620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Revenue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over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the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states &amp; Expenditures</a:t>
            </a:r>
            <a:endParaRPr lang="en-IN" sz="3600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4A4A-8DBA-7177-F417-681A0C6E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5" y="1191237"/>
            <a:ext cx="10515600" cy="435133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 There</a:t>
            </a:r>
            <a:r>
              <a:rPr lang="en-US" sz="1600" dirty="0"/>
              <a:t> </a:t>
            </a:r>
            <a:r>
              <a:rPr lang="en-US" sz="1600" dirty="0">
                <a:latin typeface="Comic Sans MS" panose="030F0702030302020204" pitchFamily="66" charset="0"/>
              </a:rPr>
              <a:t>are top 5 states which helps to generate more revenue than the other states.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 Texas with 12.8M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 New York with 12.7M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 California with 12.6M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 Florida with 9.7M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 New Jersey with 4.2M</a:t>
            </a:r>
          </a:p>
          <a:p>
            <a:pPr marL="0" indent="0">
              <a:buNone/>
            </a:pPr>
            <a:endParaRPr lang="en-IN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chemeClr val="accent1"/>
                </a:solidFill>
                <a:latin typeface="Comic Sans MS" panose="030F0702030302020204" pitchFamily="66" charset="0"/>
                <a:ea typeface="+mj-ea"/>
                <a:cs typeface="+mj-cs"/>
              </a:rPr>
              <a:t>Expenditures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Comic Sans MS" panose="030F0702030302020204" pitchFamily="66" charset="0"/>
              </a:rPr>
              <a:t>There are a lot of expenditures where customers love to spend.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Comic Sans MS" panose="030F0702030302020204" pitchFamily="66" charset="0"/>
              </a:rPr>
              <a:t>Bills, Entertainment, fuel, Grocery, Food, are where customers spend most.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Comic Sans MS" panose="030F0702030302020204" pitchFamily="66" charset="0"/>
              </a:rPr>
              <a:t>Bills with 14M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Comic Sans MS" panose="030F0702030302020204" pitchFamily="66" charset="0"/>
              </a:rPr>
              <a:t>Entertainment with 10M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Comic Sans MS" panose="030F0702030302020204" pitchFamily="66" charset="0"/>
              </a:rPr>
              <a:t>Fuel &amp; Grocery with 9M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latin typeface="Comic Sans MS" panose="030F0702030302020204" pitchFamily="66" charset="0"/>
              </a:rPr>
              <a:t>Food with 8M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CBB43-95D4-9CB9-DAE0-27362A87E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55" y="1417739"/>
            <a:ext cx="2976529" cy="2049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297CB-4681-BFFC-9F73-0E16E09AF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54" y="4035106"/>
            <a:ext cx="2976529" cy="20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1698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3C4-000F-96B6-0436-BAB716B6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Personal Loans &amp; House Owners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8EE6A-1B5C-E394-745F-A6E790E0F05B}"/>
              </a:ext>
            </a:extLst>
          </p:cNvPr>
          <p:cNvSpPr txBox="1"/>
          <p:nvPr/>
        </p:nvSpPr>
        <p:spPr>
          <a:xfrm>
            <a:off x="0" y="681037"/>
            <a:ext cx="12192000" cy="96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1.3K customers have personal loans.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omic Sans MS" panose="030F0702030302020204" pitchFamily="66" charset="0"/>
              </a:rPr>
              <a:t>4.7K customer have their own house, and 5.4k customer do not have their own houses.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8757C-8AB2-863E-0B47-487CB11F0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5" y="2697413"/>
            <a:ext cx="4592078" cy="3093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50023-DF2E-789F-7433-D3741A8F7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89795"/>
            <a:ext cx="4592078" cy="31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26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E3A3-0B7E-66ED-BF1D-9295135B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11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Defaulter &amp; Activation rate.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53E54-8E93-A130-87DA-C706C31C6208}"/>
              </a:ext>
            </a:extLst>
          </p:cNvPr>
          <p:cNvSpPr txBox="1"/>
          <p:nvPr/>
        </p:nvSpPr>
        <p:spPr>
          <a:xfrm>
            <a:off x="0" y="720433"/>
            <a:ext cx="12192000" cy="1428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omic Sans MS" panose="030F0702030302020204" pitchFamily="66" charset="0"/>
              </a:rPr>
              <a:t>94% customers are paying their debts on time. With only 6% defaulters.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omic Sans MS" panose="030F0702030302020204" pitchFamily="66" charset="0"/>
              </a:rPr>
              <a:t>The activation rate is 57%, meaning these customers activate their credit cards within 30 days, while 43% do not.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99D02-D3CC-7F53-FEE2-106E3A9D8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9" y="2928030"/>
            <a:ext cx="4906088" cy="3209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A8A074-D6C4-F3FC-9760-70EF8B221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07" y="2928030"/>
            <a:ext cx="4906087" cy="32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1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4154-3AE1-81AC-2A0C-B7D92B05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4F74-5FD0-4F9F-18A5-FD5CE117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747"/>
            <a:ext cx="9698372" cy="4155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accent1"/>
                </a:solidFill>
                <a:latin typeface="Comic Sans MS" panose="030F0702030302020204" pitchFamily="66" charset="0"/>
                <a:ea typeface="+mj-ea"/>
                <a:cs typeface="+mj-cs"/>
              </a:rPr>
              <a:t>Thank</a:t>
            </a:r>
            <a:r>
              <a:rPr lang="en-US" sz="9600" dirty="0"/>
              <a:t> </a:t>
            </a:r>
            <a:r>
              <a:rPr lang="en-US" sz="9600" b="1" dirty="0">
                <a:solidFill>
                  <a:schemeClr val="accent1"/>
                </a:solidFill>
                <a:latin typeface="Comic Sans MS" panose="030F0702030302020204" pitchFamily="66" charset="0"/>
                <a:ea typeface="+mj-ea"/>
                <a:cs typeface="+mj-cs"/>
              </a:rPr>
              <a:t>you</a:t>
            </a:r>
            <a:r>
              <a:rPr lang="en-US" sz="9600" dirty="0"/>
              <a:t>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232070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479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Courier New</vt:lpstr>
      <vt:lpstr>Segoe UI Semibold</vt:lpstr>
      <vt:lpstr>Wingdings</vt:lpstr>
      <vt:lpstr>Office Theme</vt:lpstr>
      <vt:lpstr> Credit Card Analysis</vt:lpstr>
      <vt:lpstr>Credit Card</vt:lpstr>
      <vt:lpstr>Objectives</vt:lpstr>
      <vt:lpstr>Transactions by cards</vt:lpstr>
      <vt:lpstr>Revenue of Credit card</vt:lpstr>
      <vt:lpstr>Revenue over the states &amp; Expenditures</vt:lpstr>
      <vt:lpstr>Personal Loans &amp; House Owners</vt:lpstr>
      <vt:lpstr>Defaulter &amp; Activation rate.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kumar</dc:creator>
  <cp:lastModifiedBy>Suraj Singh</cp:lastModifiedBy>
  <cp:revision>38</cp:revision>
  <dcterms:created xsi:type="dcterms:W3CDTF">2025-02-22T20:52:06Z</dcterms:created>
  <dcterms:modified xsi:type="dcterms:W3CDTF">2025-02-24T11:43:15Z</dcterms:modified>
</cp:coreProperties>
</file>