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63" r:id="rId15"/>
    <p:sldId id="264" r:id="rId16"/>
    <p:sldId id="265" r:id="rId17"/>
    <p:sldId id="266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7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5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3F1C-BA04-C185-29BE-C09EB0C57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6F096-1BA6-49D1-C701-01ED3BEA0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940B-FB22-DF2B-458D-F755CF3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EF5F5-F8E7-FF1C-F313-D1DCE4C4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4827-34F5-8124-C435-1A0AC3B0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8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F70F-13E0-1DB3-A7A8-F7137270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AC0D2-DA45-59C9-ADFD-D2CC832F7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ECF2-3CEB-6CD8-B060-D3DC437C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CAA0-B082-2ECB-2337-102F46B0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91FA3-A5FA-CB04-0A76-79846D6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6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1EA2D-6844-EC6B-50FF-C70F6E547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48C69-1B40-155E-14AE-A7B103E2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5F87-EA59-DC9B-DA61-83DD089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6DFA-581C-FAA6-02DB-4D8F23AF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7D80-BF7C-B845-0D95-A0008F7C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2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F0F8-EEB3-184B-86DD-D2255291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5F40-F646-4C84-CE37-24F34CB8F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67950-BFCD-CF68-73DF-96DD846E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C89A-3332-A61D-DEBB-52F8D774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7FB0-DEEE-771A-956D-AED30A15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135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667-2CB9-F0CF-7E16-A133031E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B4A7-6462-ED30-3DFE-3746EB071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27432-CFE2-1321-6A88-50A4EAD5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A38F-CC17-8BE8-94AC-D8C08363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ADF-AE60-4B3C-C1BD-641F5D2B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76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63A0-02EB-FF0C-056C-9B239A05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ACEF-0863-86FA-094A-E00B6E55E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9D09E-0558-6468-8C9F-1797AEDEE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3FA2F-2F22-311D-0F54-542E322B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2FF4F-2569-01D4-5AC0-746B56A3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2AB60-D97C-0C99-4EED-D93B6433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0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7C60-0774-49CE-AE52-C74EE863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08F5C-18FB-33D1-5C6F-DFED3530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CCE2-78E1-A10D-93CE-17E2C717B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03F7E-383D-30AF-B257-E558AC668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BDE1A-65F7-D0BD-9E58-C9F63385D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00059-5A50-DA8B-CF81-183DA37F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58DA-DF8D-0846-CD15-B2592F75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C0604-A80A-7EA5-2F55-32F69A3B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6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1D8B-70D5-4F4B-4669-E577BE1B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F8940-F3C1-A122-1EEA-BA5B445A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3460D-9DE4-3931-3183-38BC3451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0A8FA-1A26-A27E-6526-C68647EA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CF3E0-610C-08CD-A224-955E6175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2C1B7-6BD9-E7D8-7488-526294F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D3EA1-DB79-211B-36DF-684FFBD0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2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8F26-D09B-14E6-C825-EF9F4718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EBA9-4128-C939-0608-BBEC47F6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11E63-F963-0B02-7309-5505627B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C1E0-C4D6-F570-8834-EC94CCB3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B7E1-875E-014B-65FB-F50172E6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D7DE-3CA8-C468-1528-CFD5914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77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F449-2AD7-9525-4816-C19AEE18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1F167-54FC-7F02-F6D1-1262E79B3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7A8B1-5278-610D-BA89-62C39103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38ADA-75C5-2664-FE2D-CAA814AE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14E7-1218-4EEF-B57F-8837C38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8F59E-CCA0-CF1F-FD62-5672AF53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9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62578-F61B-26CE-1AC0-5010DC43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EFA82-9B15-0DCE-30DE-4C8E68F0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8F5A-DFFC-1E76-7D27-2A1FDA96F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4D5DD-D563-418E-90FC-459944D4D603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C52BD-3914-AA3F-5535-9365C3F6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7C67-61C0-42A1-6605-B9A6CD99E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403C8-195F-46CB-9A63-7E9059507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4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D876-98F0-6DBB-7D24-6B5B2016A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4028331"/>
            <a:ext cx="8686800" cy="130810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Crimes in India</a:t>
            </a:r>
            <a:endParaRPr lang="en-IN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de Latin" panose="020A0A07050505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8C090-DC9E-3C89-6BC4-9B7FEACB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3092" y="5336431"/>
            <a:ext cx="4325815" cy="1400786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DEVELOPED BY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SURAJ SINGH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D3C9A-133C-23B8-CFD4-8914D04C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" y="56131"/>
            <a:ext cx="11517746" cy="374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254D-59F3-D0DD-CDC3-C95280EA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73" y="18255"/>
            <a:ext cx="6458527" cy="1235076"/>
          </a:xfrm>
        </p:spPr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Year-wise Case Trends</a:t>
            </a:r>
            <a:endParaRPr lang="en-IN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383F-BD5D-D6E9-7CD8-0D60054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673" y="1541523"/>
            <a:ext cx="6670964" cy="4351338"/>
          </a:xfrm>
        </p:spPr>
        <p:txBody>
          <a:bodyPr/>
          <a:lstStyle/>
          <a:p>
            <a:pPr>
              <a:buNone/>
            </a:pPr>
            <a:r>
              <a:rPr lang="en-US" dirty="0"/>
              <a:t>Total Cases Registered per Year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Highest in </a:t>
            </a:r>
            <a:r>
              <a:rPr lang="en-US" b="1" dirty="0"/>
              <a:t>2008</a:t>
            </a:r>
            <a:r>
              <a:rPr lang="en-US" dirty="0"/>
              <a:t> (506 cases), followed by </a:t>
            </a:r>
            <a:r>
              <a:rPr lang="en-US" b="1" dirty="0"/>
              <a:t>2001</a:t>
            </a:r>
            <a:r>
              <a:rPr lang="en-US" dirty="0"/>
              <a:t> (366 cases).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Low numbers from </a:t>
            </a:r>
            <a:r>
              <a:rPr lang="en-US" b="1" dirty="0"/>
              <a:t>2004–2006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Sharp spike again in </a:t>
            </a:r>
            <a:r>
              <a:rPr lang="en-US" b="1" dirty="0"/>
              <a:t>2008</a:t>
            </a:r>
            <a:r>
              <a:rPr lang="en-US" dirty="0"/>
              <a:t>, followed by a decline.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4619B-1B1D-023D-BB3C-C0C21E292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1525865"/>
            <a:ext cx="5036127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75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B5F7-3701-1E9B-6110-851362C3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18255"/>
            <a:ext cx="6477000" cy="1325563"/>
          </a:xfrm>
        </p:spPr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Chargesheet v/s Conviction</a:t>
            </a:r>
            <a:endParaRPr lang="en-IN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8B8D36-D18A-1183-CFCD-EC9805A82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436" y="1264554"/>
            <a:ext cx="71050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2001,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270 chargesheeted, only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convicted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2008,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166 chargesheeted,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convicted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Several years like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2004</a:t>
            </a:r>
            <a:r>
              <a:rPr lang="en-US" altLang="en-US" dirty="0"/>
              <a:t>,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2005, 2006, 2007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convictions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8CE501-301A-8E8B-0E32-743D0581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02" y="2678546"/>
            <a:ext cx="7105072" cy="37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6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DDB5-FD2F-57DD-1A0E-76AB059B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60" y="0"/>
            <a:ext cx="10515600" cy="1325563"/>
          </a:xfrm>
        </p:spPr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Statistics</a:t>
            </a:r>
            <a:endParaRPr lang="en-IN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792CA6-E667-ACBE-9630-09026F09D7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2760" y="1325563"/>
            <a:ext cx="104268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Cases Registered: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2,030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Policemen Chargesheeted: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872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Policemen Convicted: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164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/>
              <a:t>A very low conviction rate compared to the number of chargesheets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filed.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53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7F88-DCAB-1C9F-0A21-C519F4485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6" y="0"/>
            <a:ext cx="10515600" cy="1325563"/>
          </a:xfrm>
        </p:spPr>
        <p:txBody>
          <a:bodyPr/>
          <a:lstStyle/>
          <a:p>
            <a:r>
              <a:rPr 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&amp; Improvement</a:t>
            </a:r>
            <a:endParaRPr lang="en-IN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FC4397-B991-1BFC-5F5C-2E512B382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436" y="1252658"/>
            <a:ext cx="903202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Large number of cases with very low conviction rates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Certain states are hotspots for reported violations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Years like 2008 had unusually high reporting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Strengthen internal police accountability mechanisms.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Increase transparency in judicial procedures.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Enhance victim protection and independent investigations.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746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842A-EDF5-1250-FA99-DC249F72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707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  <a:latin typeface="Arial Black" panose="020B0A04020102020204" pitchFamily="34" charset="0"/>
              </a:rPr>
              <a:t>Analysis of Rape Crimes in India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2C1DD-E4A0-9E5A-EC2C-86675B55B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96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21D9-ADE9-A859-DBC5-09FF775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3" y="18255"/>
            <a:ext cx="5257800" cy="1325563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State-wise Rape Cases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4032-569E-9216-FF9F-4629431A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62" y="1253331"/>
            <a:ext cx="6495473" cy="507357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It shows the distribution of rape cases across different Indian states.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High concentration of rape cases in states like Madhya Pradesh, Uttar Pradesh, Rajasthan, and Maharashtra.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Madhya Pradesh with 58,512.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Uttar Pradesh with 30,106.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Rajasthan with 23898, and Maharashtra with 28,892 rape cases.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Lower numbers in some northeastern and union territories.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375AD-C5C8-C059-370F-6DFE503E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334" y="1216387"/>
            <a:ext cx="4727703" cy="50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9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5D4C-FB86-ABF9-D082-B44393FE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18256"/>
            <a:ext cx="5738091" cy="1237890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Yearly Trends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94B7-6D16-9461-F870-8FD580CA1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256146"/>
            <a:ext cx="5738091" cy="5043054"/>
          </a:xfrm>
        </p:spPr>
        <p:txBody>
          <a:bodyPr/>
          <a:lstStyle/>
          <a:p>
            <a:r>
              <a:rPr lang="en-US" dirty="0"/>
              <a:t>Displays the trend of reported rape cases from 2001 to 2010.</a:t>
            </a:r>
          </a:p>
          <a:p>
            <a:r>
              <a:rPr lang="en-US" dirty="0"/>
              <a:t>Steady increase in reported cases over the years.</a:t>
            </a:r>
          </a:p>
          <a:p>
            <a:r>
              <a:rPr lang="en-US" dirty="0"/>
              <a:t>Highest number of cases in 2010 (44,344).</a:t>
            </a:r>
          </a:p>
          <a:p>
            <a:r>
              <a:rPr lang="en-US" dirty="0"/>
              <a:t>Cases significantly increased from 2006 onwards.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D9069C-E2F7-67C3-C247-C77305DE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0036"/>
            <a:ext cx="6096000" cy="386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8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DCA4-311C-469A-B846-6B269536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57" y="110620"/>
            <a:ext cx="6412345" cy="563636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Rape Victims by Age-Group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F0CF4E-996F-DFC3-C1EF-D7FA30965A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0202" y="655783"/>
            <a:ext cx="7206672" cy="8279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58.79%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victims aged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18-30 years.	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16.63%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victims aged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30-50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14.66%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victims aged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14-18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6.53%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victims aged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10-14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0.52%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victims aged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above 50 years.</a:t>
            </a: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/>
              <a:t>Highest no. of  victims </a:t>
            </a:r>
            <a:r>
              <a:rPr lang="en-US" dirty="0"/>
              <a:t>(2,23,584) in the 18-30 years age range.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Lower numbers in younger and older age groups.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Young women are the most affected demographic.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/>
              <a:t>Majority of victims fall in the 18-30 years age group.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A66832-B84E-FEDF-A7F8-72730847B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874" y="655782"/>
            <a:ext cx="2521526" cy="22998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5E7AB-3134-5F9A-22C4-8D201C9BF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594" y="3429000"/>
            <a:ext cx="4458203" cy="25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7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2F19E-A9F9-EAA0-3663-8821042C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02" y="27709"/>
            <a:ext cx="5776197" cy="1325563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Statistics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1BCA23-0177-8C54-F883-BCE1CD599F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802" y="1505961"/>
            <a:ext cx="1046408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Rape Cases Reported: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3,80,016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Rape Cases per Year: </a:t>
            </a:r>
            <a:r>
              <a:rPr lang="en-US" altLang="en-US" b="1" dirty="0"/>
              <a:t>19,000 to 22,000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high number of cases reported, indicating the severity of the issue.</a:t>
            </a:r>
          </a:p>
        </p:txBody>
      </p:sp>
    </p:spTree>
    <p:extLst>
      <p:ext uri="{BB962C8B-B14F-4D97-AF65-F5344CB8AC3E}">
        <p14:creationId xmlns:p14="http://schemas.microsoft.com/office/powerpoint/2010/main" val="81734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C4FB-91C3-1C2E-F17D-D0878096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9" y="1"/>
            <a:ext cx="7178964" cy="1265382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&amp; Improvements</a:t>
            </a:r>
            <a:endParaRPr lang="en-IN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B18D94-314D-AC52-90D3-AE9674ABA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909" y="1265383"/>
            <a:ext cx="95021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Increasing trend of rape cases over the years.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states have significantly higher cases.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of victims are young women.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Stronger law enforcement and stricter punishments.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Increased awareness and education on women’s safety.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support systems and reporting mechanisms for victims.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579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A180-D210-FFD5-54C8-05886401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869" y="1683972"/>
            <a:ext cx="1009357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rial Black" panose="020B0A04020102020204" pitchFamily="34" charset="0"/>
              </a:rPr>
              <a:t>Analysis of Auto Theft Crimes in India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EBEF-CBCD-98D9-708C-67C2CC14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4800600"/>
            <a:ext cx="3279529" cy="151227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333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CFFF-721F-60BF-E854-04CC772D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Thank</a:t>
            </a:r>
            <a:r>
              <a:rPr lang="en-US" dirty="0">
                <a:solidFill>
                  <a:srgbClr val="00B0F0"/>
                </a:solidFill>
                <a:latin typeface="Wide Latin" panose="020A0A07050505020404" pitchFamily="18" charset="0"/>
              </a:rPr>
              <a:t> </a:t>
            </a:r>
            <a:r>
              <a:rPr lang="en-US" sz="54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ide Latin" panose="020A0A07050505020404" pitchFamily="18" charset="0"/>
              </a:rPr>
              <a:t>You</a:t>
            </a:r>
            <a:endParaRPr lang="en-IN" sz="5400" u="sng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Wide Latin" panose="020A0A070505050204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C5D06-AAC4-0A2B-A7CC-1D021C4E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t="-9563" r="53" b="9563"/>
          <a:stretch/>
        </p:blipFill>
        <p:spPr>
          <a:xfrm>
            <a:off x="1768764" y="1579418"/>
            <a:ext cx="8654472" cy="4414982"/>
          </a:xfrm>
        </p:spPr>
      </p:pic>
    </p:spTree>
    <p:extLst>
      <p:ext uri="{BB962C8B-B14F-4D97-AF65-F5344CB8AC3E}">
        <p14:creationId xmlns:p14="http://schemas.microsoft.com/office/powerpoint/2010/main" val="341099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A41F-A97D-4DBD-4617-7FE4F3F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54" y="18255"/>
            <a:ext cx="10515600" cy="1230253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State-wise Auto Theft Crimes</a:t>
            </a:r>
            <a:endParaRPr lang="en-IN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6CFE4A-1B02-F1F5-C34B-33F8B48D5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454" y="1253331"/>
            <a:ext cx="7215554" cy="5068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Higher auto theft cases in urban and densely populated states like Maharashtra, Uttar Pradesh, and Delhi.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Maharashtra with 2,62,564 vehicle stolen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Uttar Pradesh with 1,83,116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Delhi with 1,97,330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5E8888-FF97-424B-7B29-D82434B2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009" y="1220800"/>
            <a:ext cx="4395728" cy="50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9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7CBE-1CB0-7593-FCAD-E762BB6A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84" y="66187"/>
            <a:ext cx="10515600" cy="1226283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 of Stolen, Traced &amp; Recovered Vehicles</a:t>
            </a:r>
            <a:endParaRPr lang="en-IN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5DE9577-AFDE-900F-674B-28347C292A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6884" y="1964079"/>
            <a:ext cx="574911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74.40% of stolen vehicles, but remain</a:t>
            </a:r>
            <a:r>
              <a:rPr lang="en-US" altLang="en-US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untraced.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21.21% are recovered.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4.39% are traced but not recovered.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FCEAAF-5D36-5976-124E-4A405DBD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77" y="1260690"/>
            <a:ext cx="3641350" cy="36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3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4042-C5CF-0320-C65A-2E9B04F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8" y="116870"/>
            <a:ext cx="5184531" cy="870438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Yearly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Trends</a:t>
            </a:r>
            <a:endParaRPr lang="en-IN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A163F-D3F5-E526-F523-1E0603458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52089"/>
            <a:ext cx="6096000" cy="2705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5494DF-872A-AD64-00C0-3689B9DDB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3600578"/>
            <a:ext cx="6028592" cy="2892297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8D1C2D-66E9-011F-9B49-159531112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8" y="1257300"/>
            <a:ext cx="5688623" cy="502919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column chart shows a rising trend in auto theft cases from 2001 to 2010.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Line Chart Tracks stolen, recovered, and traced vehicle counts over time.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Auto theft cases have steadily increased over the years, whereas the recovery rate remains low.</a:t>
            </a:r>
          </a:p>
        </p:txBody>
      </p:sp>
    </p:spTree>
    <p:extLst>
      <p:ext uri="{BB962C8B-B14F-4D97-AF65-F5344CB8AC3E}">
        <p14:creationId xmlns:p14="http://schemas.microsoft.com/office/powerpoint/2010/main" val="70508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89F2-89AD-06BC-CDDB-8278B7D6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24" y="18256"/>
            <a:ext cx="6506308" cy="1265422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Statistics</a:t>
            </a:r>
            <a:endParaRPr lang="en-IN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3F3BE9-3AB6-E0C8-3161-726484E95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6524" y="1283678"/>
            <a:ext cx="110314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No. of Vehicles Stolen: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19,19,890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No. o</a:t>
            </a:r>
            <a:r>
              <a:rPr lang="en-US" altLang="en-US" dirty="0"/>
              <a:t>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Vehicles Recovered: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5,47,292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No. of Vehicles Traced: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1,13,228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significant percentage of stolen vehicles remain untraced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unrecovered.</a:t>
            </a:r>
          </a:p>
        </p:txBody>
      </p:sp>
    </p:spTree>
    <p:extLst>
      <p:ext uri="{BB962C8B-B14F-4D97-AF65-F5344CB8AC3E}">
        <p14:creationId xmlns:p14="http://schemas.microsoft.com/office/powerpoint/2010/main" val="10941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EABC-07D3-D34B-72AE-B99F91326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08" y="400295"/>
            <a:ext cx="10515600" cy="1325563"/>
          </a:xfrm>
        </p:spPr>
        <p:txBody>
          <a:bodyPr/>
          <a:lstStyle/>
          <a:p>
            <a: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Insights &amp; Improvements</a:t>
            </a:r>
            <a:br>
              <a:rPr lang="en-US" b="1" i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b="1" i="1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0EFD71-5F31-28B2-94E1-3DDAD3076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108" y="1736228"/>
            <a:ext cx="1075592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Rising trend in auto theft cases.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recovery and tracing rates.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Certain states have significantly higher crime rates.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Strengthen vehicle tracking systems (GPS, RFID).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law enforcement coordination.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Raise public awareness on vehicle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6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EA26-95E1-7720-FB62-17CC087D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55" y="18706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AC75D5"/>
                </a:solidFill>
                <a:latin typeface="Arial Black" panose="020B0A04020102020204" pitchFamily="34" charset="0"/>
              </a:rPr>
              <a:t>Analysis of Human-Rights Violation Crimes in India</a:t>
            </a:r>
            <a:endParaRPr lang="en-IN" dirty="0">
              <a:solidFill>
                <a:srgbClr val="AC75D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FD3D-ACD9-3A0C-CAB7-0A9F9D8EC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6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44E3-B927-9CC8-945B-E00B2BF0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85" y="110602"/>
            <a:ext cx="7957007" cy="605836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State-wise Human-Right Violations</a:t>
            </a:r>
            <a:endParaRPr lang="en-IN" b="1" i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C0313-0AD3-18CA-7E88-501FFC772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727" y="1182231"/>
            <a:ext cx="741025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Chhattisgarh: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Arunachal Pradesh: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Andhra Pradesh: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Jammu &amp; Kashmir, Maharashtra, Tamil Nadu,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Gujarat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also show significant numbers.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66CFC-244A-4E14-D2E3-267A5A66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809" y="1182231"/>
            <a:ext cx="4350464" cy="442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690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Baskerville Old Face</vt:lpstr>
      <vt:lpstr>Calibri</vt:lpstr>
      <vt:lpstr>Calibri Light</vt:lpstr>
      <vt:lpstr>Courier New</vt:lpstr>
      <vt:lpstr>Wide Latin</vt:lpstr>
      <vt:lpstr>Wingdings</vt:lpstr>
      <vt:lpstr>Office Theme</vt:lpstr>
      <vt:lpstr>Crimes in India</vt:lpstr>
      <vt:lpstr>Analysis of Auto Theft Crimes in India</vt:lpstr>
      <vt:lpstr>State-wise Auto Theft Crimes</vt:lpstr>
      <vt:lpstr>Proportion of Stolen, Traced &amp; Recovered Vehicles</vt:lpstr>
      <vt:lpstr>Yearly Trends</vt:lpstr>
      <vt:lpstr>Key Statistics</vt:lpstr>
      <vt:lpstr>Insights &amp; Improvements </vt:lpstr>
      <vt:lpstr>Analysis of Human-Rights Violation Crimes in India</vt:lpstr>
      <vt:lpstr>State-wise Human-Right Violations</vt:lpstr>
      <vt:lpstr>Year-wise Case Trends</vt:lpstr>
      <vt:lpstr>Chargesheet v/s Conviction</vt:lpstr>
      <vt:lpstr>Key Statistics</vt:lpstr>
      <vt:lpstr>Insights &amp; Improvement</vt:lpstr>
      <vt:lpstr>Analysis of Rape Crimes in India</vt:lpstr>
      <vt:lpstr>State-wise Rape Cases</vt:lpstr>
      <vt:lpstr>Yearly Trends</vt:lpstr>
      <vt:lpstr>Rape Victims by Age-Group</vt:lpstr>
      <vt:lpstr>Key Statistics</vt:lpstr>
      <vt:lpstr>Insights &amp;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Singh</dc:creator>
  <cp:lastModifiedBy>Suraj Singh</cp:lastModifiedBy>
  <cp:revision>36</cp:revision>
  <dcterms:created xsi:type="dcterms:W3CDTF">2025-03-24T13:57:58Z</dcterms:created>
  <dcterms:modified xsi:type="dcterms:W3CDTF">2025-03-31T07:40:14Z</dcterms:modified>
</cp:coreProperties>
</file>