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4" r:id="rId3"/>
    <p:sldId id="300" r:id="rId4"/>
    <p:sldId id="302" r:id="rId5"/>
    <p:sldId id="294" r:id="rId6"/>
    <p:sldId id="295" r:id="rId7"/>
    <p:sldId id="296" r:id="rId8"/>
    <p:sldId id="282" r:id="rId9"/>
    <p:sldId id="291" r:id="rId10"/>
    <p:sldId id="292" r:id="rId11"/>
    <p:sldId id="284" r:id="rId12"/>
    <p:sldId id="286" r:id="rId13"/>
    <p:sldId id="297" r:id="rId14"/>
    <p:sldId id="28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20D5-1F94-D5AC-5B7A-6C00F5DD8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3CC4B9-F618-2939-4620-BF8F6498D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1E9DBC-96D8-A771-5E1C-4CE937C32A14}"/>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5" name="Footer Placeholder 4">
            <a:extLst>
              <a:ext uri="{FF2B5EF4-FFF2-40B4-BE49-F238E27FC236}">
                <a16:creationId xmlns:a16="http://schemas.microsoft.com/office/drawing/2014/main" id="{433B0434-F349-A6DC-2258-C4A90F730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03F48-ABFA-31A3-A5B3-378E0AEE0EF5}"/>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343740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4DB2-2A0F-4C3E-5691-AC31F2DA1A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A4E08-0A4C-1E45-0037-99FC2499C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1A8D5-8AB4-1AD2-D5C1-6348CA9EA1D1}"/>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5" name="Footer Placeholder 4">
            <a:extLst>
              <a:ext uri="{FF2B5EF4-FFF2-40B4-BE49-F238E27FC236}">
                <a16:creationId xmlns:a16="http://schemas.microsoft.com/office/drawing/2014/main" id="{27041B09-7AE9-CE86-F818-3E1344151B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C90596-2E9D-035F-D315-88095A4A38A2}"/>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168939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D1827-064F-036B-DBE5-1A61C8E454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7E537-A6AC-1441-C59D-7F00764973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54056-4431-AA3E-EBBC-09010F2EF8ED}"/>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5" name="Footer Placeholder 4">
            <a:extLst>
              <a:ext uri="{FF2B5EF4-FFF2-40B4-BE49-F238E27FC236}">
                <a16:creationId xmlns:a16="http://schemas.microsoft.com/office/drawing/2014/main" id="{003A3F0F-BEC2-E979-DC2E-56BF268BD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28FFB-92E9-43E2-463E-AEA26AE82A47}"/>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386286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6571-868D-0FA6-7634-2DD3EBF9C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2CEAD-C559-7A55-2634-94C81C9E24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5950D-743D-DAF9-D6D0-002D1E2CE114}"/>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5" name="Footer Placeholder 4">
            <a:extLst>
              <a:ext uri="{FF2B5EF4-FFF2-40B4-BE49-F238E27FC236}">
                <a16:creationId xmlns:a16="http://schemas.microsoft.com/office/drawing/2014/main" id="{B415632D-CA72-7EE0-909E-8BFAA928A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607DD-013E-D530-0356-B479629A700E}"/>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121534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342E-6432-A9DE-1D43-9F1E976D0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B83948-E05B-82AB-0F59-8F791E65D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C72D5D-AA92-738B-11F5-305DAF909EE7}"/>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5" name="Footer Placeholder 4">
            <a:extLst>
              <a:ext uri="{FF2B5EF4-FFF2-40B4-BE49-F238E27FC236}">
                <a16:creationId xmlns:a16="http://schemas.microsoft.com/office/drawing/2014/main" id="{0BE9BED3-89B4-6E4D-B91E-1416BC448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A1608-F55A-B5B3-12DA-5D0762DA18CE}"/>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43501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0692-3ED4-2043-07B1-F49C9B2855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89FA8B-0521-8658-EDC8-036938AFC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15DC75-BAC7-6291-C282-5E8F70F69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5C1871-196E-4F1D-5B02-65730CF27F47}"/>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6" name="Footer Placeholder 5">
            <a:extLst>
              <a:ext uri="{FF2B5EF4-FFF2-40B4-BE49-F238E27FC236}">
                <a16:creationId xmlns:a16="http://schemas.microsoft.com/office/drawing/2014/main" id="{319C53ED-D08C-31FC-B489-C427618791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7F5EA-5377-3394-2FE8-98763FD5B22F}"/>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322317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94B5-DA95-7999-1F0F-CE4F83B92A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94985E-0C4B-03F2-9DAE-57BEF94AD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2DB24-0C4F-DA70-7B83-71F78601E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C539AC-96D2-72B9-EA9C-803A2A261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424D7-068E-6236-3A4F-3276680DB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15D03A-291B-CD71-FD43-D0D013021775}"/>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8" name="Footer Placeholder 7">
            <a:extLst>
              <a:ext uri="{FF2B5EF4-FFF2-40B4-BE49-F238E27FC236}">
                <a16:creationId xmlns:a16="http://schemas.microsoft.com/office/drawing/2014/main" id="{399A16E3-9B38-234A-48A9-B27CC27AD7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20043-3092-464E-D03F-685B8507137C}"/>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385561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3AB8-7118-D360-4E4A-42A1389CF2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E01A9E-0D37-2CA6-E474-86F654545B4B}"/>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4" name="Footer Placeholder 3">
            <a:extLst>
              <a:ext uri="{FF2B5EF4-FFF2-40B4-BE49-F238E27FC236}">
                <a16:creationId xmlns:a16="http://schemas.microsoft.com/office/drawing/2014/main" id="{C4F622EE-95F3-C95F-EBB7-4E668AD5A8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850C0F-969F-6236-FDA9-EE5D4F8CDAED}"/>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103224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CD3DC-A4DD-A9C7-9413-9478836552DB}"/>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3" name="Footer Placeholder 2">
            <a:extLst>
              <a:ext uri="{FF2B5EF4-FFF2-40B4-BE49-F238E27FC236}">
                <a16:creationId xmlns:a16="http://schemas.microsoft.com/office/drawing/2014/main" id="{69DB63CF-1432-0DC3-6E06-B3E3E868BD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F19B0-6F41-AA33-F08B-0039136A1892}"/>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221167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B09D-14E4-6D54-5E1E-38CAC7C28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8D4195-0378-BB45-7BCB-AF3046D86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6487CD-2881-E399-DBB9-C154E1EC6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2BDFE-ADB4-A712-40B1-561A253393D1}"/>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6" name="Footer Placeholder 5">
            <a:extLst>
              <a:ext uri="{FF2B5EF4-FFF2-40B4-BE49-F238E27FC236}">
                <a16:creationId xmlns:a16="http://schemas.microsoft.com/office/drawing/2014/main" id="{3837F097-DDF5-6D85-559C-B091008C74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F6949-5F03-3459-06BA-5C233DA44D9B}"/>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46480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A33B-E232-440B-A56A-54562C83D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03ABA4-1C01-DE3A-1F9F-9BF722660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F5C9CB-D376-7B03-C0B5-DA37D623C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04F5A-5275-7620-B7C2-50B1D0ADAC54}"/>
              </a:ext>
            </a:extLst>
          </p:cNvPr>
          <p:cNvSpPr>
            <a:spLocks noGrp="1"/>
          </p:cNvSpPr>
          <p:nvPr>
            <p:ph type="dt" sz="half" idx="10"/>
          </p:nvPr>
        </p:nvSpPr>
        <p:spPr/>
        <p:txBody>
          <a:bodyPr/>
          <a:lstStyle/>
          <a:p>
            <a:fld id="{5F9E176C-0663-4220-BC1D-24218927FCC6}" type="datetimeFigureOut">
              <a:rPr lang="en-IN" smtClean="0"/>
              <a:t>16-02-2024</a:t>
            </a:fld>
            <a:endParaRPr lang="en-IN"/>
          </a:p>
        </p:txBody>
      </p:sp>
      <p:sp>
        <p:nvSpPr>
          <p:cNvPr id="6" name="Footer Placeholder 5">
            <a:extLst>
              <a:ext uri="{FF2B5EF4-FFF2-40B4-BE49-F238E27FC236}">
                <a16:creationId xmlns:a16="http://schemas.microsoft.com/office/drawing/2014/main" id="{D801389C-7711-4628-E683-B0154E2B6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61DE6C-A76B-47B8-3C72-366C5760BCC0}"/>
              </a:ext>
            </a:extLst>
          </p:cNvPr>
          <p:cNvSpPr>
            <a:spLocks noGrp="1"/>
          </p:cNvSpPr>
          <p:nvPr>
            <p:ph type="sldNum" sz="quarter" idx="12"/>
          </p:nvPr>
        </p:nvSpPr>
        <p:spPr/>
        <p:txBody>
          <a:bodyPr/>
          <a:lstStyle/>
          <a:p>
            <a:fld id="{52604373-01E0-4652-B656-DD28F90E4D94}" type="slidenum">
              <a:rPr lang="en-IN" smtClean="0"/>
              <a:t>‹#›</a:t>
            </a:fld>
            <a:endParaRPr lang="en-IN"/>
          </a:p>
        </p:txBody>
      </p:sp>
    </p:spTree>
    <p:extLst>
      <p:ext uri="{BB962C8B-B14F-4D97-AF65-F5344CB8AC3E}">
        <p14:creationId xmlns:p14="http://schemas.microsoft.com/office/powerpoint/2010/main" val="19544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265785-83C6-DE7D-BEB4-F28941C00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B298B3-D80C-A905-0B56-F28BFA56C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CF47D-2072-9675-9695-16FC7BF2C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E176C-0663-4220-BC1D-24218927FCC6}" type="datetimeFigureOut">
              <a:rPr lang="en-IN" smtClean="0"/>
              <a:t>16-02-2024</a:t>
            </a:fld>
            <a:endParaRPr lang="en-IN"/>
          </a:p>
        </p:txBody>
      </p:sp>
      <p:sp>
        <p:nvSpPr>
          <p:cNvPr id="5" name="Footer Placeholder 4">
            <a:extLst>
              <a:ext uri="{FF2B5EF4-FFF2-40B4-BE49-F238E27FC236}">
                <a16:creationId xmlns:a16="http://schemas.microsoft.com/office/drawing/2014/main" id="{A5B0EFBF-51DB-EBF3-04DB-A06DC8DA1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512C46-CA59-E2A4-B09C-CE059FE53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04373-01E0-4652-B656-DD28F90E4D94}" type="slidenum">
              <a:rPr lang="en-IN" smtClean="0"/>
              <a:t>‹#›</a:t>
            </a:fld>
            <a:endParaRPr lang="en-IN"/>
          </a:p>
        </p:txBody>
      </p:sp>
    </p:spTree>
    <p:extLst>
      <p:ext uri="{BB962C8B-B14F-4D97-AF65-F5344CB8AC3E}">
        <p14:creationId xmlns:p14="http://schemas.microsoft.com/office/powerpoint/2010/main" val="349666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pic>
        <p:nvPicPr>
          <p:cNvPr id="10" name="Picture 9">
            <a:extLst>
              <a:ext uri="{FF2B5EF4-FFF2-40B4-BE49-F238E27FC236}">
                <a16:creationId xmlns:a16="http://schemas.microsoft.com/office/drawing/2014/main" id="{31579698-0367-BDEF-69CC-C54BC41D4BF9}"/>
              </a:ext>
            </a:extLst>
          </p:cNvPr>
          <p:cNvPicPr>
            <a:picLocks noChangeAspect="1"/>
          </p:cNvPicPr>
          <p:nvPr/>
        </p:nvPicPr>
        <p:blipFill>
          <a:blip r:embed="rId4"/>
          <a:stretch>
            <a:fillRect/>
          </a:stretch>
        </p:blipFill>
        <p:spPr>
          <a:xfrm>
            <a:off x="2398220" y="2608866"/>
            <a:ext cx="6622193" cy="1574028"/>
          </a:xfrm>
          <a:prstGeom prst="rect">
            <a:avLst/>
          </a:prstGeom>
        </p:spPr>
      </p:pic>
      <p:sp>
        <p:nvSpPr>
          <p:cNvPr id="13" name="TextBox 12">
            <a:extLst>
              <a:ext uri="{FF2B5EF4-FFF2-40B4-BE49-F238E27FC236}">
                <a16:creationId xmlns:a16="http://schemas.microsoft.com/office/drawing/2014/main" id="{7887A27A-BC1D-B8AD-1DB9-836E2BAB5711}"/>
              </a:ext>
            </a:extLst>
          </p:cNvPr>
          <p:cNvSpPr txBox="1"/>
          <p:nvPr/>
        </p:nvSpPr>
        <p:spPr>
          <a:xfrm>
            <a:off x="4403000" y="4705605"/>
            <a:ext cx="4304120" cy="523220"/>
          </a:xfrm>
          <a:prstGeom prst="rect">
            <a:avLst/>
          </a:prstGeom>
          <a:noFill/>
        </p:spPr>
        <p:txBody>
          <a:bodyPr wrap="square">
            <a:spAutoFit/>
          </a:bodyPr>
          <a:lstStyle/>
          <a:p>
            <a:r>
              <a:rPr lang="en-IN" sz="2000" dirty="0">
                <a:solidFill>
                  <a:srgbClr val="FFFF00"/>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221FJ010</a:t>
            </a:r>
            <a:r>
              <a:rPr lang="en-IN" sz="2800" b="1" dirty="0">
                <a:solidFill>
                  <a:srgbClr val="FFFF00"/>
                </a:solidFill>
                <a:latin typeface="Times New Roman" panose="02020603050405020304" pitchFamily="18" charset="0"/>
                <a:cs typeface="Times New Roman" panose="02020603050405020304" pitchFamily="18" charset="0"/>
              </a:rPr>
              <a:t>71</a:t>
            </a:r>
            <a:r>
              <a:rPr lang="en-IN" sz="2000" b="1" dirty="0">
                <a:solidFill>
                  <a:srgbClr val="FFFF00"/>
                </a:solidFill>
                <a:latin typeface="Times New Roman" panose="02020603050405020304" pitchFamily="18" charset="0"/>
                <a:cs typeface="Times New Roman" panose="02020603050405020304" pitchFamily="18" charset="0"/>
              </a:rPr>
              <a:t>  -   </a:t>
            </a:r>
            <a:r>
              <a:rPr lang="en-IN" sz="2000" b="1" dirty="0">
                <a:solidFill>
                  <a:schemeClr val="accent2">
                    <a:lumMod val="20000"/>
                    <a:lumOff val="80000"/>
                  </a:schemeClr>
                </a:solidFill>
                <a:latin typeface="Times New Roman" panose="02020603050405020304" pitchFamily="18" charset="0"/>
                <a:cs typeface="Times New Roman" panose="02020603050405020304" pitchFamily="18" charset="0"/>
              </a:rPr>
              <a:t>Suraj Kumar Singh</a:t>
            </a:r>
            <a:endParaRPr lang="en-IN" sz="2000" dirty="0">
              <a:solidFill>
                <a:schemeClr val="accent2">
                  <a:lumMod val="20000"/>
                  <a:lumOff val="80000"/>
                </a:schemeClr>
              </a:solidFill>
            </a:endParaRPr>
          </a:p>
        </p:txBody>
      </p:sp>
      <p:pic>
        <p:nvPicPr>
          <p:cNvPr id="14" name="Picture 13">
            <a:extLst>
              <a:ext uri="{FF2B5EF4-FFF2-40B4-BE49-F238E27FC236}">
                <a16:creationId xmlns:a16="http://schemas.microsoft.com/office/drawing/2014/main" id="{08351123-A63A-8CB8-AD56-0F48631D90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FE73CC9F-2A40-177B-C949-13EDF061417A}"/>
              </a:ext>
            </a:extLst>
          </p:cNvPr>
          <p:cNvSpPr txBox="1"/>
          <p:nvPr/>
        </p:nvSpPr>
        <p:spPr>
          <a:xfrm>
            <a:off x="84567" y="542866"/>
            <a:ext cx="12010783" cy="2693045"/>
          </a:xfrm>
          <a:prstGeom prst="rect">
            <a:avLst/>
          </a:prstGeom>
          <a:noFill/>
        </p:spPr>
        <p:txBody>
          <a:bodyPr wrap="square">
            <a:spAutoFit/>
          </a:bodyPr>
          <a:lstStyle/>
          <a:p>
            <a:pPr algn="ctr">
              <a:lnSpc>
                <a:spcPct val="150000"/>
              </a:lnSpc>
            </a:pPr>
            <a:r>
              <a:rPr lang="en-US" sz="6600" b="1" dirty="0">
                <a:solidFill>
                  <a:srgbClr val="FFFF00"/>
                </a:solidFill>
                <a:latin typeface="Algerian" panose="04020705040A02060702" pitchFamily="82" charset="0"/>
              </a:rPr>
              <a:t> </a:t>
            </a:r>
            <a:r>
              <a:rPr lang="en-US" sz="6000" b="1" dirty="0">
                <a:solidFill>
                  <a:srgbClr val="FFFF00"/>
                </a:solidFill>
                <a:latin typeface="Algerian" panose="04020705040A02060702" pitchFamily="82" charset="0"/>
              </a:rPr>
              <a:t>Unveiling the Metaverse   </a:t>
            </a:r>
            <a:endParaRPr lang="en-US" sz="5400" b="1" dirty="0">
              <a:solidFill>
                <a:srgbClr val="FFFF00"/>
              </a:solidFill>
              <a:latin typeface="Algerian" panose="04020705040A02060702" pitchFamily="82" charset="0"/>
            </a:endParaRPr>
          </a:p>
          <a:p>
            <a:pPr algn="ctr">
              <a:lnSpc>
                <a:spcPct val="150000"/>
              </a:lnSpc>
            </a:pPr>
            <a:r>
              <a:rPr lang="en-US" sz="2800" b="1" dirty="0">
                <a:solidFill>
                  <a:schemeClr val="accent4">
                    <a:lumMod val="40000"/>
                    <a:lumOff val="60000"/>
                  </a:schemeClr>
                </a:solidFill>
                <a:latin typeface="Algerian" panose="04020705040A02060702" pitchFamily="82" charset="0"/>
              </a:rPr>
              <a:t>A Journey into the Next </a:t>
            </a:r>
          </a:p>
          <a:p>
            <a:pPr algn="ctr"/>
            <a:r>
              <a:rPr lang="en-US" sz="2800" b="1" dirty="0">
                <a:solidFill>
                  <a:schemeClr val="accent4">
                    <a:lumMod val="40000"/>
                    <a:lumOff val="60000"/>
                  </a:schemeClr>
                </a:solidFill>
                <a:latin typeface="Algerian" panose="04020705040A02060702" pitchFamily="82" charset="0"/>
              </a:rPr>
              <a:t>Frontier of Digital Reality</a:t>
            </a:r>
          </a:p>
        </p:txBody>
      </p:sp>
      <p:sp>
        <p:nvSpPr>
          <p:cNvPr id="24" name="TextBox 23">
            <a:extLst>
              <a:ext uri="{FF2B5EF4-FFF2-40B4-BE49-F238E27FC236}">
                <a16:creationId xmlns:a16="http://schemas.microsoft.com/office/drawing/2014/main" id="{0806BF68-38FC-D9CC-1774-DE6F6260D57E}"/>
              </a:ext>
            </a:extLst>
          </p:cNvPr>
          <p:cNvSpPr txBox="1"/>
          <p:nvPr/>
        </p:nvSpPr>
        <p:spPr>
          <a:xfrm>
            <a:off x="11477814" y="281256"/>
            <a:ext cx="389931"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1</a:t>
            </a:r>
            <a:endParaRPr lang="en-IN" b="1" dirty="0">
              <a:solidFill>
                <a:schemeClr val="accent2">
                  <a:lumMod val="20000"/>
                  <a:lumOff val="80000"/>
                </a:schemeClr>
              </a:solidFill>
              <a:latin typeface="Comic Sans MS" panose="030F0702030302020204" pitchFamily="66" charset="0"/>
            </a:endParaRPr>
          </a:p>
        </p:txBody>
      </p:sp>
      <p:sp>
        <p:nvSpPr>
          <p:cNvPr id="3" name="TextBox 2">
            <a:extLst>
              <a:ext uri="{FF2B5EF4-FFF2-40B4-BE49-F238E27FC236}">
                <a16:creationId xmlns:a16="http://schemas.microsoft.com/office/drawing/2014/main" id="{93FB393B-8E12-A5D0-9B73-AC0520955EF1}"/>
              </a:ext>
            </a:extLst>
          </p:cNvPr>
          <p:cNvSpPr txBox="1"/>
          <p:nvPr/>
        </p:nvSpPr>
        <p:spPr>
          <a:xfrm>
            <a:off x="3413471" y="3622090"/>
            <a:ext cx="6283178" cy="745397"/>
          </a:xfrm>
          <a:prstGeom prst="rect">
            <a:avLst/>
          </a:prstGeom>
          <a:noFill/>
        </p:spPr>
        <p:txBody>
          <a:bodyPr wrap="square">
            <a:spAutoFit/>
          </a:bodyPr>
          <a:lstStyle/>
          <a:p>
            <a:pPr algn="ctr">
              <a:lnSpc>
                <a:spcPct val="150000"/>
              </a:lnSpc>
            </a:pPr>
            <a:r>
              <a:rPr lang="en-US" sz="3200" b="1" u="sng" dirty="0">
                <a:solidFill>
                  <a:srgbClr val="FFFF00"/>
                </a:solidFill>
                <a:latin typeface="Algerian" panose="04020705040A02060702" pitchFamily="82" charset="0"/>
              </a:rPr>
              <a:t>Technical Seminar</a:t>
            </a:r>
            <a:endParaRPr lang="en-US" sz="1100" b="1" u="sng" dirty="0">
              <a:solidFill>
                <a:schemeClr val="accent4">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3115452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4255" y="556131"/>
            <a:ext cx="7350868" cy="584775"/>
          </a:xfrm>
          <a:prstGeom prst="rect">
            <a:avLst/>
          </a:prstGeom>
          <a:noFill/>
        </p:spPr>
        <p:txBody>
          <a:bodyPr wrap="square">
            <a:spAutoFit/>
          </a:bodyPr>
          <a:lstStyle/>
          <a:p>
            <a:r>
              <a:rPr lang="en-US" sz="3200" b="1" u="sng" dirty="0">
                <a:solidFill>
                  <a:srgbClr val="FFFF00"/>
                </a:solidFill>
                <a:latin typeface="Algerian" panose="04020705040A02060702" pitchFamily="82" charset="0"/>
              </a:rPr>
              <a:t> Social and Cultural Impact</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236960" y="281256"/>
            <a:ext cx="630785"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10</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1162191" y="1391095"/>
            <a:ext cx="5968181"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bg1"/>
                </a:solidFill>
                <a:latin typeface="Comic Sans MS" panose="030F0702030302020204" pitchFamily="66" charset="0"/>
                <a:cs typeface="Times New Roman" panose="02020603050405020304" pitchFamily="18" charset="0"/>
              </a:rPr>
              <a:t> Redefining Social Interaction.</a:t>
            </a:r>
          </a:p>
        </p:txBody>
      </p:sp>
      <p:sp>
        <p:nvSpPr>
          <p:cNvPr id="8" name="TextBox 7">
            <a:extLst>
              <a:ext uri="{FF2B5EF4-FFF2-40B4-BE49-F238E27FC236}">
                <a16:creationId xmlns:a16="http://schemas.microsoft.com/office/drawing/2014/main" id="{4CD17A65-169E-87AF-3858-98232D6C8DD0}"/>
              </a:ext>
            </a:extLst>
          </p:cNvPr>
          <p:cNvSpPr txBox="1"/>
          <p:nvPr/>
        </p:nvSpPr>
        <p:spPr>
          <a:xfrm>
            <a:off x="1598877" y="1948089"/>
            <a:ext cx="6233000" cy="50295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Avatars, Identity, and Relationships.</a:t>
            </a:r>
          </a:p>
        </p:txBody>
      </p:sp>
      <p:sp>
        <p:nvSpPr>
          <p:cNvPr id="10" name="TextBox 9">
            <a:extLst>
              <a:ext uri="{FF2B5EF4-FFF2-40B4-BE49-F238E27FC236}">
                <a16:creationId xmlns:a16="http://schemas.microsoft.com/office/drawing/2014/main" id="{426EBB0A-7ED8-1834-98B5-6FB5ED6300AF}"/>
              </a:ext>
            </a:extLst>
          </p:cNvPr>
          <p:cNvSpPr txBox="1"/>
          <p:nvPr/>
        </p:nvSpPr>
        <p:spPr>
          <a:xfrm>
            <a:off x="1162191" y="3735248"/>
            <a:ext cx="6804762"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bg1"/>
                </a:solidFill>
                <a:latin typeface="Comic Sans MS" panose="030F0702030302020204" pitchFamily="66" charset="0"/>
                <a:cs typeface="Times New Roman" panose="02020603050405020304" pitchFamily="18" charset="0"/>
              </a:rPr>
              <a:t> Cultural Changes and Digital Citizenship.</a:t>
            </a:r>
          </a:p>
        </p:txBody>
      </p:sp>
      <p:sp>
        <p:nvSpPr>
          <p:cNvPr id="16" name="TextBox 15">
            <a:extLst>
              <a:ext uri="{FF2B5EF4-FFF2-40B4-BE49-F238E27FC236}">
                <a16:creationId xmlns:a16="http://schemas.microsoft.com/office/drawing/2014/main" id="{8880CF16-01D0-D074-0A62-ABBC5158D2E8}"/>
              </a:ext>
            </a:extLst>
          </p:cNvPr>
          <p:cNvSpPr txBox="1"/>
          <p:nvPr/>
        </p:nvSpPr>
        <p:spPr>
          <a:xfrm>
            <a:off x="1598877" y="4340713"/>
            <a:ext cx="7331992" cy="50295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Diversity and Inclusivity in the Metaverse.</a:t>
            </a:r>
          </a:p>
        </p:txBody>
      </p:sp>
    </p:spTree>
    <p:extLst>
      <p:ext uri="{BB962C8B-B14F-4D97-AF65-F5344CB8AC3E}">
        <p14:creationId xmlns:p14="http://schemas.microsoft.com/office/powerpoint/2010/main" val="3830776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223735" y="550865"/>
            <a:ext cx="8365788" cy="584775"/>
          </a:xfrm>
          <a:prstGeom prst="rect">
            <a:avLst/>
          </a:prstGeom>
          <a:noFill/>
        </p:spPr>
        <p:txBody>
          <a:bodyPr wrap="square">
            <a:spAutoFit/>
          </a:bodyPr>
          <a:lstStyle/>
          <a:p>
            <a:r>
              <a:rPr lang="en-US" sz="3200" b="1" u="sng" dirty="0">
                <a:solidFill>
                  <a:srgbClr val="FFFF00"/>
                </a:solidFill>
                <a:latin typeface="Algerian" panose="04020705040A02060702" pitchFamily="82" charset="0"/>
              </a:rPr>
              <a:t>Business opportunities in metaverse </a:t>
            </a:r>
            <a:r>
              <a:rPr lang="en-US" sz="3200" b="1" dirty="0">
                <a:solidFill>
                  <a:srgbClr val="FFFF00"/>
                </a:solidFill>
                <a:latin typeface="Algerian" panose="04020705040A02060702" pitchFamily="82" charset="0"/>
              </a:rPr>
              <a:t> -</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145520" y="281256"/>
            <a:ext cx="722225"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11</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821725" y="1454418"/>
            <a:ext cx="11046020" cy="4927246"/>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000" b="1" dirty="0">
                <a:solidFill>
                  <a:srgbClr val="FFC0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Higher education, medical, military and other types of trades can deliver a more immersive learning experience. </a:t>
            </a:r>
          </a:p>
          <a:p>
            <a:pPr marL="342900" indent="-342900">
              <a:lnSpc>
                <a:spcPct val="200000"/>
              </a:lnSpc>
              <a:buFont typeface="Wingdings" panose="05000000000000000000" pitchFamily="2" charset="2"/>
              <a:buChar char="q"/>
            </a:pPr>
            <a:endParaRPr lang="en-US" sz="2000" b="1" dirty="0">
              <a:solidFill>
                <a:schemeClr val="bg1"/>
              </a:solidFill>
              <a:latin typeface="Comic Sans MS" panose="030F0702030302020204" pitchFamily="66" charset="0"/>
              <a:cs typeface="Times New Roman" panose="02020603050405020304" pitchFamily="18" charset="0"/>
            </a:endParaRPr>
          </a:p>
          <a:p>
            <a:pPr marL="342900" indent="-342900">
              <a:lnSpc>
                <a:spcPct val="200000"/>
              </a:lnSpc>
              <a:buFont typeface="Wingdings" panose="05000000000000000000" pitchFamily="2" charset="2"/>
              <a:buChar char="q"/>
            </a:pPr>
            <a:r>
              <a:rPr lang="en-US" sz="2000" b="1" dirty="0">
                <a:solidFill>
                  <a:srgbClr val="FFC0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They don't need to create their own infrastructure, as the Metaverse will provide the framework.</a:t>
            </a:r>
          </a:p>
          <a:p>
            <a:pPr marL="342900" indent="-342900">
              <a:lnSpc>
                <a:spcPct val="200000"/>
              </a:lnSpc>
              <a:buFont typeface="Wingdings" panose="05000000000000000000" pitchFamily="2" charset="2"/>
              <a:buChar char="q"/>
            </a:pPr>
            <a:endParaRPr lang="en-US" sz="2000" b="1" dirty="0">
              <a:solidFill>
                <a:schemeClr val="accent5">
                  <a:lumMod val="40000"/>
                  <a:lumOff val="60000"/>
                </a:schemeClr>
              </a:solidFill>
              <a:latin typeface="Comic Sans MS" panose="030F0702030302020204" pitchFamily="66" charset="0"/>
              <a:cs typeface="Times New Roman" panose="02020603050405020304" pitchFamily="18" charset="0"/>
            </a:endParaRPr>
          </a:p>
          <a:p>
            <a:pPr marL="342900" indent="-342900">
              <a:lnSpc>
                <a:spcPct val="200000"/>
              </a:lnSpc>
              <a:buFont typeface="Wingdings" panose="05000000000000000000" pitchFamily="2" charset="2"/>
              <a:buChar char="q"/>
            </a:pPr>
            <a:r>
              <a:rPr lang="en-US" sz="2000" b="1" dirty="0">
                <a:solidFill>
                  <a:srgbClr val="FFC0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Virtual events, having gained popularity over the last two years, can now present more integrated offerings.</a:t>
            </a:r>
            <a:endParaRPr lang="en-IN" sz="2000" b="1" dirty="0">
              <a:solidFill>
                <a:srgbClr val="FFFF00"/>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650176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0191" y="938057"/>
            <a:ext cx="10778249" cy="584775"/>
          </a:xfrm>
          <a:prstGeom prst="rect">
            <a:avLst/>
          </a:prstGeom>
          <a:noFill/>
        </p:spPr>
        <p:txBody>
          <a:bodyPr wrap="square">
            <a:spAutoFit/>
          </a:bodyPr>
          <a:lstStyle/>
          <a:p>
            <a:r>
              <a:rPr lang="en-US" sz="3200" b="1" u="sng" dirty="0">
                <a:solidFill>
                  <a:srgbClr val="FFFF00"/>
                </a:solidFill>
                <a:latin typeface="Algerian" panose="04020705040A02060702" pitchFamily="82" charset="0"/>
              </a:rPr>
              <a:t>Pro’s  of metaverse</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110520" y="281256"/>
            <a:ext cx="757226"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12</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1074644" y="1804088"/>
            <a:ext cx="11046020" cy="2939587"/>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b="1" dirty="0">
                <a:solidFill>
                  <a:schemeClr val="accent4">
                    <a:lumMod val="60000"/>
                    <a:lumOff val="40000"/>
                  </a:schemeClr>
                </a:solidFill>
                <a:latin typeface="Comic Sans MS" panose="030F0702030302020204" pitchFamily="66" charset="0"/>
                <a:cs typeface="Times New Roman" panose="02020603050405020304" pitchFamily="18" charset="0"/>
              </a:rPr>
              <a:t> </a:t>
            </a:r>
            <a:r>
              <a:rPr lang="en-US" sz="2400" b="1" dirty="0">
                <a:solidFill>
                  <a:schemeClr val="bg1"/>
                </a:solidFill>
                <a:latin typeface="Comic Sans MS" panose="030F0702030302020204" pitchFamily="66" charset="0"/>
                <a:cs typeface="Times New Roman" panose="02020603050405020304" pitchFamily="18" charset="0"/>
              </a:rPr>
              <a:t>Traveling the world without moving.</a:t>
            </a:r>
          </a:p>
          <a:p>
            <a:pPr marL="342900" indent="-342900">
              <a:lnSpc>
                <a:spcPct val="200000"/>
              </a:lnSpc>
              <a:buFont typeface="Wingdings" panose="05000000000000000000" pitchFamily="2" charset="2"/>
              <a:buChar char="q"/>
            </a:pPr>
            <a:r>
              <a:rPr lang="en-US" sz="2400" b="1" dirty="0">
                <a:solidFill>
                  <a:schemeClr val="accent4">
                    <a:lumMod val="60000"/>
                    <a:lumOff val="40000"/>
                  </a:schemeClr>
                </a:solidFill>
                <a:latin typeface="Comic Sans MS" panose="030F0702030302020204" pitchFamily="66" charset="0"/>
                <a:cs typeface="Times New Roman" panose="02020603050405020304" pitchFamily="18" charset="0"/>
              </a:rPr>
              <a:t> </a:t>
            </a:r>
            <a:r>
              <a:rPr lang="en-US" sz="2400" b="1" dirty="0">
                <a:solidFill>
                  <a:schemeClr val="bg1"/>
                </a:solidFill>
                <a:latin typeface="Comic Sans MS" panose="030F0702030302020204" pitchFamily="66" charset="0"/>
                <a:cs typeface="Times New Roman" panose="02020603050405020304" pitchFamily="18" charset="0"/>
              </a:rPr>
              <a:t>Increasing technological literacy and skills.</a:t>
            </a:r>
          </a:p>
          <a:p>
            <a:pPr marL="342900" indent="-342900">
              <a:lnSpc>
                <a:spcPct val="200000"/>
              </a:lnSpc>
              <a:buFont typeface="Wingdings" panose="05000000000000000000" pitchFamily="2" charset="2"/>
              <a:buChar char="q"/>
            </a:pPr>
            <a:r>
              <a:rPr lang="en-US" sz="2400" b="1" dirty="0">
                <a:solidFill>
                  <a:schemeClr val="accent4">
                    <a:lumMod val="60000"/>
                    <a:lumOff val="40000"/>
                  </a:schemeClr>
                </a:solidFill>
                <a:latin typeface="Comic Sans MS" panose="030F0702030302020204" pitchFamily="66" charset="0"/>
                <a:cs typeface="Times New Roman" panose="02020603050405020304" pitchFamily="18" charset="0"/>
              </a:rPr>
              <a:t> </a:t>
            </a:r>
            <a:r>
              <a:rPr lang="en-US" sz="2400" b="1" dirty="0">
                <a:solidFill>
                  <a:schemeClr val="bg1"/>
                </a:solidFill>
                <a:latin typeface="Comic Sans MS" panose="030F0702030302020204" pitchFamily="66" charset="0"/>
                <a:cs typeface="Times New Roman" panose="02020603050405020304" pitchFamily="18" charset="0"/>
              </a:rPr>
              <a:t>Connecting with new people without feeling awkward.</a:t>
            </a:r>
          </a:p>
          <a:p>
            <a:pPr marL="342900" indent="-342900">
              <a:lnSpc>
                <a:spcPct val="200000"/>
              </a:lnSpc>
              <a:buFont typeface="Wingdings" panose="05000000000000000000" pitchFamily="2" charset="2"/>
              <a:buChar char="q"/>
            </a:pPr>
            <a:r>
              <a:rPr lang="en-US" sz="2400" b="1" dirty="0">
                <a:solidFill>
                  <a:schemeClr val="accent4">
                    <a:lumMod val="40000"/>
                    <a:lumOff val="60000"/>
                  </a:schemeClr>
                </a:solidFill>
                <a:latin typeface="Comic Sans MS" panose="030F0702030302020204" pitchFamily="66" charset="0"/>
                <a:cs typeface="Times New Roman" panose="02020603050405020304" pitchFamily="18" charset="0"/>
              </a:rPr>
              <a:t> </a:t>
            </a:r>
            <a:r>
              <a:rPr lang="en-US" sz="2400" b="1" dirty="0">
                <a:solidFill>
                  <a:schemeClr val="bg1"/>
                </a:solidFill>
                <a:latin typeface="Comic Sans MS" panose="030F0702030302020204" pitchFamily="66" charset="0"/>
                <a:cs typeface="Times New Roman" panose="02020603050405020304" pitchFamily="18" charset="0"/>
              </a:rPr>
              <a:t>Creating completely new job opportunities.</a:t>
            </a:r>
          </a:p>
        </p:txBody>
      </p:sp>
    </p:spTree>
    <p:extLst>
      <p:ext uri="{BB962C8B-B14F-4D97-AF65-F5344CB8AC3E}">
        <p14:creationId xmlns:p14="http://schemas.microsoft.com/office/powerpoint/2010/main" val="3272733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0191" y="938057"/>
            <a:ext cx="10778249" cy="584775"/>
          </a:xfrm>
          <a:prstGeom prst="rect">
            <a:avLst/>
          </a:prstGeom>
          <a:noFill/>
        </p:spPr>
        <p:txBody>
          <a:bodyPr wrap="square">
            <a:spAutoFit/>
          </a:bodyPr>
          <a:lstStyle/>
          <a:p>
            <a:r>
              <a:rPr lang="en-US" sz="3200" b="1" u="sng" dirty="0">
                <a:solidFill>
                  <a:srgbClr val="FFFF00"/>
                </a:solidFill>
                <a:latin typeface="Algerian" panose="04020705040A02060702" pitchFamily="82" charset="0"/>
              </a:rPr>
              <a:t>con’s  of metaverse</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236960" y="281256"/>
            <a:ext cx="630785"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13</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923752" y="1759923"/>
            <a:ext cx="11046020" cy="2200924"/>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b="1" dirty="0">
                <a:solidFill>
                  <a:srgbClr val="FFC000"/>
                </a:solidFill>
                <a:latin typeface="Comic Sans MS" panose="030F0702030302020204" pitchFamily="66" charset="0"/>
                <a:cs typeface="Times New Roman" panose="02020603050405020304" pitchFamily="18" charset="0"/>
              </a:rPr>
              <a:t> </a:t>
            </a:r>
            <a:r>
              <a:rPr lang="en-US" sz="2400" b="1" dirty="0">
                <a:solidFill>
                  <a:schemeClr val="bg1"/>
                </a:solidFill>
                <a:latin typeface="Comic Sans MS" panose="030F0702030302020204" pitchFamily="66" charset="0"/>
                <a:cs typeface="Times New Roman" panose="02020603050405020304" pitchFamily="18" charset="0"/>
              </a:rPr>
              <a:t>Required of Advanced Digital Technologies.</a:t>
            </a:r>
            <a:r>
              <a:rPr lang="en-US" sz="2400" b="1" dirty="0">
                <a:solidFill>
                  <a:schemeClr val="accent4">
                    <a:lumMod val="60000"/>
                    <a:lumOff val="40000"/>
                  </a:schemeClr>
                </a:solidFill>
                <a:latin typeface="Comic Sans MS" panose="030F0702030302020204" pitchFamily="66" charset="0"/>
                <a:cs typeface="Times New Roman" panose="02020603050405020304" pitchFamily="18" charset="0"/>
              </a:rPr>
              <a:t> </a:t>
            </a:r>
          </a:p>
          <a:p>
            <a:pPr marL="342900" indent="-342900">
              <a:lnSpc>
                <a:spcPct val="200000"/>
              </a:lnSpc>
              <a:buFont typeface="Wingdings" panose="05000000000000000000" pitchFamily="2" charset="2"/>
              <a:buChar char="q"/>
            </a:pPr>
            <a:r>
              <a:rPr lang="en-US" sz="2400" b="1" dirty="0">
                <a:solidFill>
                  <a:srgbClr val="FFC000"/>
                </a:solidFill>
                <a:latin typeface="Comic Sans MS" panose="030F0702030302020204" pitchFamily="66" charset="0"/>
                <a:cs typeface="Times New Roman" panose="02020603050405020304" pitchFamily="18" charset="0"/>
              </a:rPr>
              <a:t> </a:t>
            </a:r>
            <a:r>
              <a:rPr lang="en-US" sz="2400" b="1" dirty="0">
                <a:solidFill>
                  <a:schemeClr val="bg1"/>
                </a:solidFill>
                <a:latin typeface="Comic Sans MS" panose="030F0702030302020204" pitchFamily="66" charset="0"/>
                <a:cs typeface="Times New Roman" panose="02020603050405020304" pitchFamily="18" charset="0"/>
              </a:rPr>
              <a:t>Privacy and Security Implications.</a:t>
            </a:r>
          </a:p>
          <a:p>
            <a:pPr marL="342900" indent="-342900">
              <a:lnSpc>
                <a:spcPct val="200000"/>
              </a:lnSpc>
              <a:buFont typeface="Wingdings" panose="05000000000000000000" pitchFamily="2" charset="2"/>
              <a:buChar char="q"/>
            </a:pPr>
            <a:r>
              <a:rPr lang="en-US" sz="2400" b="1" dirty="0">
                <a:solidFill>
                  <a:srgbClr val="FFC000"/>
                </a:solidFill>
                <a:latin typeface="Comic Sans MS" panose="030F0702030302020204" pitchFamily="66" charset="0"/>
                <a:cs typeface="Times New Roman" panose="02020603050405020304" pitchFamily="18" charset="0"/>
              </a:rPr>
              <a:t> </a:t>
            </a:r>
            <a:r>
              <a:rPr lang="en-US" sz="2400" b="1" dirty="0">
                <a:solidFill>
                  <a:schemeClr val="bg1"/>
                </a:solidFill>
                <a:latin typeface="Comic Sans MS" panose="030F0702030302020204" pitchFamily="66" charset="0"/>
                <a:cs typeface="Times New Roman" panose="02020603050405020304" pitchFamily="18" charset="0"/>
              </a:rPr>
              <a:t>Reducing the Difference between </a:t>
            </a:r>
            <a:r>
              <a:rPr lang="en-US" sz="2400" b="1" dirty="0">
                <a:solidFill>
                  <a:schemeClr val="accent4">
                    <a:lumMod val="40000"/>
                    <a:lumOff val="60000"/>
                  </a:schemeClr>
                </a:solidFill>
                <a:latin typeface="Comic Sans MS" panose="030F0702030302020204" pitchFamily="66" charset="0"/>
                <a:cs typeface="Times New Roman" panose="02020603050405020304" pitchFamily="18" charset="0"/>
              </a:rPr>
              <a:t>Real and Virtual.</a:t>
            </a:r>
          </a:p>
        </p:txBody>
      </p:sp>
    </p:spTree>
    <p:extLst>
      <p:ext uri="{BB962C8B-B14F-4D97-AF65-F5344CB8AC3E}">
        <p14:creationId xmlns:p14="http://schemas.microsoft.com/office/powerpoint/2010/main" val="305013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216640" y="281256"/>
            <a:ext cx="651105"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14</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842689" y="1814840"/>
            <a:ext cx="11127083" cy="3734612"/>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b="1" dirty="0">
                <a:solidFill>
                  <a:srgbClr val="FFC0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Metaverse is still in its nascent stages. It is unclear how long it will take to be  fully developed or to what extent it will be able to replicate real life. </a:t>
            </a:r>
          </a:p>
          <a:p>
            <a:pPr marL="342900" indent="-342900">
              <a:lnSpc>
                <a:spcPct val="150000"/>
              </a:lnSpc>
              <a:buFont typeface="Wingdings" panose="05000000000000000000" pitchFamily="2" charset="2"/>
              <a:buChar char="q"/>
            </a:pPr>
            <a:endParaRPr lang="en-US" sz="2000" b="1" dirty="0">
              <a:solidFill>
                <a:schemeClr val="bg1"/>
              </a:solidFill>
              <a:latin typeface="Comic Sans MS" panose="030F0702030302020204" pitchFamily="66"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000" b="1" dirty="0">
                <a:solidFill>
                  <a:srgbClr val="FFC0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The metaverse is a virtual world that allows users to interact with each other and </a:t>
            </a:r>
          </a:p>
          <a:p>
            <a:pPr>
              <a:lnSpc>
                <a:spcPct val="150000"/>
              </a:lnSpc>
            </a:pPr>
            <a:r>
              <a:rPr lang="en-US" sz="2000" b="1" dirty="0">
                <a:solidFill>
                  <a:schemeClr val="bg1"/>
                </a:solidFill>
                <a:latin typeface="Comic Sans MS" panose="030F0702030302020204" pitchFamily="66" charset="0"/>
                <a:cs typeface="Times New Roman" panose="02020603050405020304" pitchFamily="18" charset="0"/>
              </a:rPr>
              <a:t>     engage in activities. </a:t>
            </a: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000" b="1" dirty="0">
                <a:solidFill>
                  <a:srgbClr val="FFC0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It's a new frontier for social interaction, education, commerce, and entertainment.</a:t>
            </a:r>
          </a:p>
          <a:p>
            <a:pPr marL="342900" indent="-342900">
              <a:lnSpc>
                <a:spcPct val="150000"/>
              </a:lnSpc>
              <a:buFont typeface="Wingdings" panose="05000000000000000000" pitchFamily="2" charset="2"/>
              <a:buChar char="q"/>
            </a:pPr>
            <a:endParaRPr lang="en-US" sz="2000" b="1" dirty="0">
              <a:solidFill>
                <a:schemeClr val="bg1"/>
              </a:solidFill>
              <a:latin typeface="Comic Sans MS" panose="030F0702030302020204" pitchFamily="66" charset="0"/>
              <a:cs typeface="Times New Roman" panose="02020603050405020304" pitchFamily="18" charset="0"/>
            </a:endParaRPr>
          </a:p>
        </p:txBody>
      </p:sp>
      <p:sp>
        <p:nvSpPr>
          <p:cNvPr id="6" name="TextBox 5">
            <a:extLst>
              <a:ext uri="{FF2B5EF4-FFF2-40B4-BE49-F238E27FC236}">
                <a16:creationId xmlns:a16="http://schemas.microsoft.com/office/drawing/2014/main" id="{495BA545-0C39-116C-C6E7-30B3643C1AE0}"/>
              </a:ext>
            </a:extLst>
          </p:cNvPr>
          <p:cNvSpPr txBox="1"/>
          <p:nvPr/>
        </p:nvSpPr>
        <p:spPr>
          <a:xfrm>
            <a:off x="127938" y="553477"/>
            <a:ext cx="3568572" cy="707886"/>
          </a:xfrm>
          <a:prstGeom prst="rect">
            <a:avLst/>
          </a:prstGeom>
          <a:noFill/>
        </p:spPr>
        <p:txBody>
          <a:bodyPr wrap="square">
            <a:spAutoFit/>
          </a:bodyPr>
          <a:lstStyle/>
          <a:p>
            <a:pPr algn="ctr"/>
            <a:r>
              <a:rPr lang="en-IN" sz="4000" b="1" u="sng" dirty="0">
                <a:solidFill>
                  <a:srgbClr val="FFFF00"/>
                </a:solidFill>
                <a:latin typeface="Algerian" panose="04020705040A02060702" pitchFamily="82" charset="0"/>
              </a:rPr>
              <a:t>conclusion</a:t>
            </a:r>
            <a:endParaRPr lang="en-IN" sz="2800" b="1" u="sng" dirty="0">
              <a:solidFill>
                <a:schemeClr val="accent4">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3578644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1208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pic>
        <p:nvPicPr>
          <p:cNvPr id="13" name="Picture 12">
            <a:extLst>
              <a:ext uri="{FF2B5EF4-FFF2-40B4-BE49-F238E27FC236}">
                <a16:creationId xmlns:a16="http://schemas.microsoft.com/office/drawing/2014/main" id="{1316C043-EDA9-D73C-4007-1F9A7B99A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0172" y="617275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4" name="TextBox 13">
            <a:extLst>
              <a:ext uri="{FF2B5EF4-FFF2-40B4-BE49-F238E27FC236}">
                <a16:creationId xmlns:a16="http://schemas.microsoft.com/office/drawing/2014/main" id="{2142099A-017A-D160-6B43-2413FEF73C77}"/>
              </a:ext>
            </a:extLst>
          </p:cNvPr>
          <p:cNvSpPr txBox="1"/>
          <p:nvPr/>
        </p:nvSpPr>
        <p:spPr>
          <a:xfrm>
            <a:off x="11256907" y="336738"/>
            <a:ext cx="623395"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15</a:t>
            </a:r>
            <a:endParaRPr lang="en-IN" b="1" dirty="0">
              <a:solidFill>
                <a:schemeClr val="accent2">
                  <a:lumMod val="20000"/>
                  <a:lumOff val="80000"/>
                </a:schemeClr>
              </a:solidFill>
              <a:latin typeface="Comic Sans MS" panose="030F0702030302020204" pitchFamily="66" charset="0"/>
            </a:endParaRPr>
          </a:p>
        </p:txBody>
      </p:sp>
      <p:pic>
        <p:nvPicPr>
          <p:cNvPr id="6" name="Picture 5">
            <a:extLst>
              <a:ext uri="{FF2B5EF4-FFF2-40B4-BE49-F238E27FC236}">
                <a16:creationId xmlns:a16="http://schemas.microsoft.com/office/drawing/2014/main" id="{2E0B3B5B-6FF6-2F5D-6FC3-D20DB9E45E2B}"/>
              </a:ext>
            </a:extLst>
          </p:cNvPr>
          <p:cNvPicPr>
            <a:picLocks noChangeAspect="1"/>
          </p:cNvPicPr>
          <p:nvPr/>
        </p:nvPicPr>
        <p:blipFill>
          <a:blip r:embed="rId5"/>
          <a:stretch>
            <a:fillRect/>
          </a:stretch>
        </p:blipFill>
        <p:spPr>
          <a:xfrm>
            <a:off x="2258710" y="2549027"/>
            <a:ext cx="6622193" cy="1574028"/>
          </a:xfrm>
          <a:prstGeom prst="rect">
            <a:avLst/>
          </a:prstGeom>
        </p:spPr>
      </p:pic>
      <p:sp>
        <p:nvSpPr>
          <p:cNvPr id="3" name="TextBox 2">
            <a:extLst>
              <a:ext uri="{FF2B5EF4-FFF2-40B4-BE49-F238E27FC236}">
                <a16:creationId xmlns:a16="http://schemas.microsoft.com/office/drawing/2014/main" id="{4FADAC95-DEBA-50F8-4A10-2C38AE9BEEB4}"/>
              </a:ext>
            </a:extLst>
          </p:cNvPr>
          <p:cNvSpPr txBox="1"/>
          <p:nvPr/>
        </p:nvSpPr>
        <p:spPr>
          <a:xfrm>
            <a:off x="5952586" y="2644170"/>
            <a:ext cx="3568572" cy="1569660"/>
          </a:xfrm>
          <a:prstGeom prst="rect">
            <a:avLst/>
          </a:prstGeom>
          <a:noFill/>
        </p:spPr>
        <p:txBody>
          <a:bodyPr wrap="square">
            <a:spAutoFit/>
          </a:bodyPr>
          <a:lstStyle/>
          <a:p>
            <a:pPr algn="ctr"/>
            <a:r>
              <a:rPr lang="en-IN" sz="9600" b="1" dirty="0">
                <a:solidFill>
                  <a:srgbClr val="FFFF00"/>
                </a:solidFill>
                <a:latin typeface="Blackadder ITC" panose="04020505051007020D02" pitchFamily="82" charset="0"/>
              </a:rPr>
              <a:t>You</a:t>
            </a:r>
            <a:endParaRPr lang="en-IN" sz="2800" b="1" dirty="0">
              <a:solidFill>
                <a:schemeClr val="accent4">
                  <a:lumMod val="60000"/>
                  <a:lumOff val="40000"/>
                </a:schemeClr>
              </a:solidFill>
              <a:latin typeface="Blackadder ITC" panose="04020505051007020D02" pitchFamily="82" charset="0"/>
            </a:endParaRPr>
          </a:p>
        </p:txBody>
      </p:sp>
      <p:sp>
        <p:nvSpPr>
          <p:cNvPr id="5" name="TextBox 4">
            <a:extLst>
              <a:ext uri="{FF2B5EF4-FFF2-40B4-BE49-F238E27FC236}">
                <a16:creationId xmlns:a16="http://schemas.microsoft.com/office/drawing/2014/main" id="{5A11A0CB-5364-8EA6-7DCC-E09766D4EB35}"/>
              </a:ext>
            </a:extLst>
          </p:cNvPr>
          <p:cNvSpPr txBox="1"/>
          <p:nvPr/>
        </p:nvSpPr>
        <p:spPr>
          <a:xfrm>
            <a:off x="2085997" y="2497976"/>
            <a:ext cx="4450990" cy="1862048"/>
          </a:xfrm>
          <a:prstGeom prst="rect">
            <a:avLst/>
          </a:prstGeom>
          <a:noFill/>
        </p:spPr>
        <p:txBody>
          <a:bodyPr wrap="square">
            <a:spAutoFit/>
          </a:bodyPr>
          <a:lstStyle/>
          <a:p>
            <a:pPr algn="ctr"/>
            <a:r>
              <a:rPr lang="en-IN" sz="11500" b="1" dirty="0">
                <a:solidFill>
                  <a:srgbClr val="FFFF00"/>
                </a:solidFill>
                <a:latin typeface="Blackadder ITC" panose="04020505051007020D02" pitchFamily="82" charset="0"/>
              </a:rPr>
              <a:t>Thank</a:t>
            </a:r>
            <a:r>
              <a:rPr lang="en-IN" sz="7200" b="1" dirty="0">
                <a:solidFill>
                  <a:srgbClr val="FFFF00"/>
                </a:solidFill>
                <a:latin typeface="Kristen ITC" panose="03050502040202030202" pitchFamily="66" charset="0"/>
              </a:rPr>
              <a:t> </a:t>
            </a:r>
            <a:endParaRPr lang="en-IN" sz="5400" b="1" dirty="0">
              <a:solidFill>
                <a:schemeClr val="accent4">
                  <a:lumMod val="60000"/>
                  <a:lumOff val="40000"/>
                </a:schemeClr>
              </a:solidFill>
              <a:latin typeface="Kristen ITC" panose="03050502040202030202" pitchFamily="66" charset="0"/>
            </a:endParaRPr>
          </a:p>
        </p:txBody>
      </p:sp>
    </p:spTree>
    <p:extLst>
      <p:ext uri="{BB962C8B-B14F-4D97-AF65-F5344CB8AC3E}">
        <p14:creationId xmlns:p14="http://schemas.microsoft.com/office/powerpoint/2010/main" val="2982269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477814" y="281256"/>
            <a:ext cx="389931"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2</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1175533" y="1829029"/>
            <a:ext cx="6795316" cy="2247090"/>
          </a:xfrm>
          <a:prstGeom prst="rect">
            <a:avLst/>
          </a:prstGeom>
          <a:noFill/>
        </p:spPr>
        <p:txBody>
          <a:bodyPr wrap="square" rtlCol="0">
            <a:spAutoFit/>
          </a:bodyPr>
          <a:lstStyle/>
          <a:p>
            <a:pPr algn="just">
              <a:lnSpc>
                <a:spcPct val="150000"/>
              </a:lnSpc>
            </a:pPr>
            <a:r>
              <a:rPr lang="en-US" sz="2400" b="1" dirty="0">
                <a:solidFill>
                  <a:schemeClr val="bg1"/>
                </a:solidFill>
                <a:latin typeface="Comic Sans MS" panose="030F0702030302020204" pitchFamily="66" charset="0"/>
              </a:rPr>
              <a:t>The </a:t>
            </a:r>
            <a:r>
              <a:rPr lang="en-US" sz="2400" b="1" dirty="0">
                <a:solidFill>
                  <a:schemeClr val="accent4">
                    <a:lumMod val="60000"/>
                    <a:lumOff val="40000"/>
                  </a:schemeClr>
                </a:solidFill>
                <a:latin typeface="Comic Sans MS" panose="030F0702030302020204" pitchFamily="66" charset="0"/>
              </a:rPr>
              <a:t>Metaverse</a:t>
            </a:r>
            <a:r>
              <a:rPr lang="en-US" sz="2400" b="1" dirty="0">
                <a:solidFill>
                  <a:schemeClr val="bg1"/>
                </a:solidFill>
                <a:latin typeface="Comic Sans MS" panose="030F0702030302020204" pitchFamily="66" charset="0"/>
              </a:rPr>
              <a:t> is a </a:t>
            </a:r>
            <a:r>
              <a:rPr lang="en-US" sz="2400" b="1" dirty="0">
                <a:solidFill>
                  <a:schemeClr val="accent4">
                    <a:lumMod val="60000"/>
                    <a:lumOff val="40000"/>
                  </a:schemeClr>
                </a:solidFill>
                <a:latin typeface="Comic Sans MS" panose="030F0702030302020204" pitchFamily="66" charset="0"/>
              </a:rPr>
              <a:t>digital universe </a:t>
            </a:r>
            <a:r>
              <a:rPr lang="en-US" sz="2400" b="1" dirty="0">
                <a:solidFill>
                  <a:schemeClr val="bg1"/>
                </a:solidFill>
                <a:latin typeface="Comic Sans MS" panose="030F0702030302020204" pitchFamily="66" charset="0"/>
              </a:rPr>
              <a:t>where people interact, socialize, and engage in various activities through </a:t>
            </a:r>
            <a:r>
              <a:rPr lang="en-US" sz="2400" b="1" dirty="0">
                <a:solidFill>
                  <a:schemeClr val="accent4">
                    <a:lumMod val="60000"/>
                    <a:lumOff val="40000"/>
                  </a:schemeClr>
                </a:solidFill>
                <a:latin typeface="Comic Sans MS" panose="030F0702030302020204" pitchFamily="66" charset="0"/>
              </a:rPr>
              <a:t>virtual and augmented reality technologies. </a:t>
            </a:r>
          </a:p>
        </p:txBody>
      </p:sp>
      <p:pic>
        <p:nvPicPr>
          <p:cNvPr id="6" name="Picture 5">
            <a:extLst>
              <a:ext uri="{FF2B5EF4-FFF2-40B4-BE49-F238E27FC236}">
                <a16:creationId xmlns:a16="http://schemas.microsoft.com/office/drawing/2014/main" id="{0AFAC00A-0802-BC26-4F36-A7968CDE901E}"/>
              </a:ext>
            </a:extLst>
          </p:cNvPr>
          <p:cNvPicPr>
            <a:picLocks noChangeAspect="1"/>
          </p:cNvPicPr>
          <p:nvPr/>
        </p:nvPicPr>
        <p:blipFill rotWithShape="1">
          <a:blip r:embed="rId6">
            <a:extLst>
              <a:ext uri="{28A0092B-C50C-407E-A947-70E740481C1C}">
                <a14:useLocalDpi xmlns:a14="http://schemas.microsoft.com/office/drawing/2010/main" val="0"/>
              </a:ext>
            </a:extLst>
          </a:blip>
          <a:srcRect l="15280" t="36774" r="15360" b="37856"/>
          <a:stretch/>
        </p:blipFill>
        <p:spPr>
          <a:xfrm>
            <a:off x="4723568" y="288579"/>
            <a:ext cx="2732781" cy="743668"/>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47D134F3-BA2B-5F7E-2A81-2DA8500489F1}"/>
              </a:ext>
            </a:extLst>
          </p:cNvPr>
          <p:cNvSpPr txBox="1"/>
          <p:nvPr/>
        </p:nvSpPr>
        <p:spPr>
          <a:xfrm>
            <a:off x="1173704" y="4398955"/>
            <a:ext cx="10304110" cy="1693092"/>
          </a:xfrm>
          <a:prstGeom prst="rect">
            <a:avLst/>
          </a:prstGeom>
          <a:noFill/>
        </p:spPr>
        <p:txBody>
          <a:bodyPr wrap="square" rtlCol="0">
            <a:spAutoFit/>
          </a:bodyPr>
          <a:lstStyle/>
          <a:p>
            <a:pPr algn="just">
              <a:lnSpc>
                <a:spcPct val="150000"/>
              </a:lnSpc>
            </a:pPr>
            <a:r>
              <a:rPr lang="en-US" sz="2400" b="1" dirty="0">
                <a:solidFill>
                  <a:schemeClr val="tx2">
                    <a:lumMod val="20000"/>
                    <a:lumOff val="80000"/>
                  </a:schemeClr>
                </a:solidFill>
                <a:latin typeface="Comic Sans MS" panose="030F0702030302020204" pitchFamily="66" charset="0"/>
              </a:rPr>
              <a:t>3D virtual reality </a:t>
            </a:r>
            <a:r>
              <a:rPr lang="en-US" sz="2400" b="1" dirty="0">
                <a:solidFill>
                  <a:schemeClr val="bg1"/>
                </a:solidFill>
                <a:latin typeface="Comic Sans MS" panose="030F0702030302020204" pitchFamily="66" charset="0"/>
              </a:rPr>
              <a:t>and </a:t>
            </a:r>
            <a:r>
              <a:rPr lang="en-US" sz="2400" b="1" dirty="0">
                <a:solidFill>
                  <a:schemeClr val="tx2">
                    <a:lumMod val="20000"/>
                    <a:lumOff val="80000"/>
                  </a:schemeClr>
                </a:solidFill>
                <a:latin typeface="Comic Sans MS" panose="030F0702030302020204" pitchFamily="66" charset="0"/>
              </a:rPr>
              <a:t>augmented reality </a:t>
            </a:r>
            <a:r>
              <a:rPr lang="en-US" sz="2400" b="1" dirty="0">
                <a:solidFill>
                  <a:schemeClr val="bg1"/>
                </a:solidFill>
                <a:latin typeface="Comic Sans MS" panose="030F0702030302020204" pitchFamily="66" charset="0"/>
              </a:rPr>
              <a:t>in which users can enter a virtual world to work, shop, play, communication and socialize with the feeling of being present, though virtually.</a:t>
            </a:r>
            <a:endParaRPr lang="en-US" sz="2400" b="1" dirty="0">
              <a:solidFill>
                <a:schemeClr val="accent4">
                  <a:lumMod val="60000"/>
                  <a:lumOff val="40000"/>
                </a:schemeClr>
              </a:solidFill>
              <a:latin typeface="Comic Sans MS" panose="030F0702030302020204" pitchFamily="66" charset="0"/>
            </a:endParaRPr>
          </a:p>
        </p:txBody>
      </p:sp>
      <p:sp>
        <p:nvSpPr>
          <p:cNvPr id="10" name="TextBox 9">
            <a:extLst>
              <a:ext uri="{FF2B5EF4-FFF2-40B4-BE49-F238E27FC236}">
                <a16:creationId xmlns:a16="http://schemas.microsoft.com/office/drawing/2014/main" id="{67D52F55-A8C4-7A02-96C5-4B069D9437AD}"/>
              </a:ext>
            </a:extLst>
          </p:cNvPr>
          <p:cNvSpPr txBox="1"/>
          <p:nvPr/>
        </p:nvSpPr>
        <p:spPr>
          <a:xfrm>
            <a:off x="0" y="875048"/>
            <a:ext cx="3861881" cy="707886"/>
          </a:xfrm>
          <a:prstGeom prst="rect">
            <a:avLst/>
          </a:prstGeom>
          <a:noFill/>
        </p:spPr>
        <p:txBody>
          <a:bodyPr wrap="square">
            <a:spAutoFit/>
          </a:bodyPr>
          <a:lstStyle/>
          <a:p>
            <a:pPr algn="ctr"/>
            <a:r>
              <a:rPr lang="en-IN" sz="4000" b="1" u="sng" dirty="0">
                <a:solidFill>
                  <a:srgbClr val="FFFF00"/>
                </a:solidFill>
                <a:latin typeface="Algerian" panose="04020705040A02060702" pitchFamily="82" charset="0"/>
              </a:rPr>
              <a:t>Introduction</a:t>
            </a:r>
          </a:p>
        </p:txBody>
      </p:sp>
      <p:pic>
        <p:nvPicPr>
          <p:cNvPr id="9" name="Picture 8">
            <a:extLst>
              <a:ext uri="{FF2B5EF4-FFF2-40B4-BE49-F238E27FC236}">
                <a16:creationId xmlns:a16="http://schemas.microsoft.com/office/drawing/2014/main" id="{98580F78-E771-153B-8F94-889E6A846603}"/>
              </a:ext>
            </a:extLst>
          </p:cNvPr>
          <p:cNvPicPr>
            <a:picLocks noChangeAspect="1"/>
          </p:cNvPicPr>
          <p:nvPr/>
        </p:nvPicPr>
        <p:blipFill rotWithShape="1">
          <a:blip r:embed="rId7">
            <a:extLst>
              <a:ext uri="{28A0092B-C50C-407E-A947-70E740481C1C}">
                <a14:useLocalDpi xmlns:a14="http://schemas.microsoft.com/office/drawing/2010/main" val="0"/>
              </a:ext>
            </a:extLst>
          </a:blip>
          <a:srcRect l="3425" r="8146"/>
          <a:stretch/>
        </p:blipFill>
        <p:spPr>
          <a:xfrm>
            <a:off x="8646326" y="2004524"/>
            <a:ext cx="2922105" cy="1652241"/>
          </a:xfrm>
          <a:prstGeom prst="snip2DiagRect">
            <a:avLst/>
          </a:prstGeom>
          <a:solidFill>
            <a:srgbClr val="FFFFFF">
              <a:shade val="85000"/>
            </a:srgbClr>
          </a:solidFill>
          <a:ln w="88900" cap="sq">
            <a:solidFill>
              <a:srgbClr val="FFFFFF"/>
            </a:solidFill>
            <a:miter lim="800000"/>
          </a:ln>
          <a:effectLst>
            <a:glow rad="342900">
              <a:schemeClr val="tx1">
                <a:alpha val="41000"/>
              </a:schemeClr>
            </a:glow>
            <a:outerShdw blurRad="88900" algn="tl" rotWithShape="0">
              <a:srgbClr val="000000"/>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4495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4255" y="542866"/>
            <a:ext cx="10469756" cy="584775"/>
          </a:xfrm>
          <a:prstGeom prst="rect">
            <a:avLst/>
          </a:prstGeom>
          <a:noFill/>
        </p:spPr>
        <p:txBody>
          <a:bodyPr wrap="square">
            <a:spAutoFit/>
          </a:bodyPr>
          <a:lstStyle/>
          <a:p>
            <a:pPr algn="ctr"/>
            <a:r>
              <a:rPr lang="en-US" sz="3200" b="1" dirty="0">
                <a:solidFill>
                  <a:srgbClr val="FFFF00"/>
                </a:solidFill>
                <a:latin typeface="Algerian" panose="04020705040A02060702" pitchFamily="82" charset="0"/>
              </a:rPr>
              <a:t> Meta Verse is the combination of AR, VR.</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477814" y="281256"/>
            <a:ext cx="389931"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3</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69037" y="2620751"/>
            <a:ext cx="6622193" cy="1574028"/>
          </a:xfrm>
          <a:prstGeom prst="rect">
            <a:avLst/>
          </a:prstGeom>
        </p:spPr>
      </p:pic>
      <p:pic>
        <p:nvPicPr>
          <p:cNvPr id="20" name="Picture 19">
            <a:extLst>
              <a:ext uri="{FF2B5EF4-FFF2-40B4-BE49-F238E27FC236}">
                <a16:creationId xmlns:a16="http://schemas.microsoft.com/office/drawing/2014/main" id="{55DA72B0-5007-BE0C-396A-336DD02829C0}"/>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68753" t="18166" b="76808"/>
          <a:stretch/>
        </p:blipFill>
        <p:spPr>
          <a:xfrm>
            <a:off x="1276976" y="4072555"/>
            <a:ext cx="2717995" cy="155492"/>
          </a:xfrm>
          <a:prstGeom prst="rect">
            <a:avLst/>
          </a:prstGeom>
          <a:effectLst/>
        </p:spPr>
      </p:pic>
      <p:pic>
        <p:nvPicPr>
          <p:cNvPr id="23" name="Picture 22">
            <a:extLst>
              <a:ext uri="{FF2B5EF4-FFF2-40B4-BE49-F238E27FC236}">
                <a16:creationId xmlns:a16="http://schemas.microsoft.com/office/drawing/2014/main" id="{ABB16BCE-E13B-FE5B-DCBA-14CC3FA63442}"/>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77500" t="17952" r="14510" b="76808"/>
          <a:stretch/>
        </p:blipFill>
        <p:spPr>
          <a:xfrm rot="5400000">
            <a:off x="3355984" y="4297364"/>
            <a:ext cx="643736" cy="150144"/>
          </a:xfrm>
          <a:prstGeom prst="rect">
            <a:avLst/>
          </a:prstGeom>
        </p:spPr>
      </p:pic>
      <p:pic>
        <p:nvPicPr>
          <p:cNvPr id="24" name="Picture 23">
            <a:extLst>
              <a:ext uri="{FF2B5EF4-FFF2-40B4-BE49-F238E27FC236}">
                <a16:creationId xmlns:a16="http://schemas.microsoft.com/office/drawing/2014/main" id="{112BC457-D1EE-3B12-0D5C-47F5E30D8420}"/>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77500" t="17952" r="14510" b="76808"/>
          <a:stretch/>
        </p:blipFill>
        <p:spPr>
          <a:xfrm rot="5400000">
            <a:off x="911955" y="4244610"/>
            <a:ext cx="695025" cy="162107"/>
          </a:xfrm>
          <a:prstGeom prst="rect">
            <a:avLst/>
          </a:prstGeom>
        </p:spPr>
      </p:pic>
      <p:sp>
        <p:nvSpPr>
          <p:cNvPr id="25" name="TextBox 24">
            <a:extLst>
              <a:ext uri="{FF2B5EF4-FFF2-40B4-BE49-F238E27FC236}">
                <a16:creationId xmlns:a16="http://schemas.microsoft.com/office/drawing/2014/main" id="{A2694FA2-E0F7-4969-8758-EB92388253CC}"/>
              </a:ext>
            </a:extLst>
          </p:cNvPr>
          <p:cNvSpPr txBox="1"/>
          <p:nvPr/>
        </p:nvSpPr>
        <p:spPr>
          <a:xfrm>
            <a:off x="1265507" y="4024243"/>
            <a:ext cx="2480294" cy="502958"/>
          </a:xfrm>
          <a:prstGeom prst="rect">
            <a:avLst/>
          </a:prstGeom>
          <a:noFill/>
          <a:effectLst/>
        </p:spPr>
        <p:txBody>
          <a:bodyPr wrap="square" rtlCol="0">
            <a:spAutoFit/>
          </a:bodyPr>
          <a:lstStyle/>
          <a:p>
            <a:pPr>
              <a:lnSpc>
                <a:spcPct val="150000"/>
              </a:lnSpc>
            </a:pPr>
            <a:r>
              <a:rPr lang="en-US" sz="2000" b="1" dirty="0">
                <a:solidFill>
                  <a:schemeClr val="bg1"/>
                </a:solidFill>
                <a:latin typeface="Comic Sans MS" panose="030F0702030302020204" pitchFamily="66" charset="0"/>
                <a:cs typeface="Times New Roman" panose="02020603050405020304" pitchFamily="18" charset="0"/>
              </a:rPr>
              <a:t>Augmented Reality </a:t>
            </a:r>
          </a:p>
        </p:txBody>
      </p:sp>
      <p:pic>
        <p:nvPicPr>
          <p:cNvPr id="15" name="Picture 14">
            <a:extLst>
              <a:ext uri="{FF2B5EF4-FFF2-40B4-BE49-F238E27FC236}">
                <a16:creationId xmlns:a16="http://schemas.microsoft.com/office/drawing/2014/main" id="{BDDB33A9-FB84-1619-E582-716A7909F397}"/>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68753" t="18166" b="76808"/>
          <a:stretch/>
        </p:blipFill>
        <p:spPr>
          <a:xfrm rot="10800000">
            <a:off x="1056692" y="4496556"/>
            <a:ext cx="2717995" cy="155492"/>
          </a:xfrm>
          <a:prstGeom prst="rect">
            <a:avLst/>
          </a:prstGeom>
          <a:effectLst/>
        </p:spPr>
      </p:pic>
      <p:sp>
        <p:nvSpPr>
          <p:cNvPr id="16" name="TextBox 15">
            <a:extLst>
              <a:ext uri="{FF2B5EF4-FFF2-40B4-BE49-F238E27FC236}">
                <a16:creationId xmlns:a16="http://schemas.microsoft.com/office/drawing/2014/main" id="{73E6389E-B6C7-8723-F40E-D65C1D7E9DAC}"/>
              </a:ext>
            </a:extLst>
          </p:cNvPr>
          <p:cNvSpPr txBox="1"/>
          <p:nvPr/>
        </p:nvSpPr>
        <p:spPr>
          <a:xfrm>
            <a:off x="4440822" y="2173889"/>
            <a:ext cx="7790993" cy="3080587"/>
          </a:xfrm>
          <a:prstGeom prst="rect">
            <a:avLst/>
          </a:prstGeom>
          <a:noFill/>
        </p:spPr>
        <p:txBody>
          <a:bodyPr wrap="square" rtlCol="0">
            <a:spAutoFit/>
          </a:bodyPr>
          <a:lstStyle/>
          <a:p>
            <a:pPr>
              <a:lnSpc>
                <a:spcPct val="200000"/>
              </a:lnSpc>
            </a:pPr>
            <a:r>
              <a:rPr lang="en-US" sz="2000" b="1" dirty="0">
                <a:solidFill>
                  <a:srgbClr val="92D050"/>
                </a:solidFill>
                <a:latin typeface="Comic Sans MS" panose="030F0702030302020204" pitchFamily="66" charset="0"/>
                <a:cs typeface="Times New Roman" panose="02020603050405020304" pitchFamily="18" charset="0"/>
              </a:rPr>
              <a:t>Augmented reality (AR) </a:t>
            </a:r>
            <a:r>
              <a:rPr lang="en-US" sz="2000" b="1" dirty="0">
                <a:solidFill>
                  <a:schemeClr val="bg1"/>
                </a:solidFill>
                <a:latin typeface="Comic Sans MS" panose="030F0702030302020204" pitchFamily="66" charset="0"/>
                <a:cs typeface="Times New Roman" panose="02020603050405020304" pitchFamily="18" charset="0"/>
              </a:rPr>
              <a:t>is an interactive experience that combines the real world with </a:t>
            </a:r>
            <a:r>
              <a:rPr lang="en-US" sz="2000" b="1" dirty="0">
                <a:solidFill>
                  <a:schemeClr val="accent2">
                    <a:lumMod val="20000"/>
                    <a:lumOff val="80000"/>
                  </a:schemeClr>
                </a:solidFill>
                <a:latin typeface="Comic Sans MS" panose="030F0702030302020204" pitchFamily="66" charset="0"/>
                <a:cs typeface="Times New Roman" panose="02020603050405020304" pitchFamily="18" charset="0"/>
              </a:rPr>
              <a:t>computer-generated content.</a:t>
            </a:r>
          </a:p>
          <a:p>
            <a:pPr>
              <a:lnSpc>
                <a:spcPct val="200000"/>
              </a:lnSpc>
            </a:pPr>
            <a:r>
              <a:rPr lang="en-US" sz="2000" b="1" dirty="0">
                <a:solidFill>
                  <a:schemeClr val="accent2">
                    <a:lumMod val="20000"/>
                    <a:lumOff val="80000"/>
                  </a:schemeClr>
                </a:solidFill>
                <a:latin typeface="Comic Sans MS" panose="030F0702030302020204" pitchFamily="66" charset="0"/>
                <a:cs typeface="Times New Roman" panose="02020603050405020304" pitchFamily="18" charset="0"/>
              </a:rPr>
              <a:t>Augmented reality uses the existing real-world environment and puts virtual information .</a:t>
            </a:r>
            <a:endParaRPr lang="en-US" sz="2000" b="1" dirty="0">
              <a:solidFill>
                <a:schemeClr val="bg1"/>
              </a:solidFill>
              <a:latin typeface="Comic Sans MS" panose="030F0702030302020204" pitchFamily="66" charset="0"/>
              <a:cs typeface="Times New Roman" panose="02020603050405020304" pitchFamily="18" charset="0"/>
            </a:endParaRPr>
          </a:p>
          <a:p>
            <a:pPr>
              <a:lnSpc>
                <a:spcPct val="200000"/>
              </a:lnSpc>
            </a:pPr>
            <a:endParaRPr lang="en-US" sz="2000" b="1" dirty="0">
              <a:solidFill>
                <a:schemeClr val="accent2">
                  <a:lumMod val="20000"/>
                  <a:lumOff val="80000"/>
                </a:schemeClr>
              </a:solidFill>
              <a:latin typeface="Comic Sans MS" panose="030F0702030302020204" pitchFamily="66" charset="0"/>
              <a:cs typeface="Times New Roman" panose="02020603050405020304" pitchFamily="18" charset="0"/>
            </a:endParaRPr>
          </a:p>
        </p:txBody>
      </p:sp>
      <p:pic>
        <p:nvPicPr>
          <p:cNvPr id="17" name="Picture 16">
            <a:extLst>
              <a:ext uri="{FF2B5EF4-FFF2-40B4-BE49-F238E27FC236}">
                <a16:creationId xmlns:a16="http://schemas.microsoft.com/office/drawing/2014/main" id="{33F6D638-BD89-6D00-4B7B-93349B3934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022" y="1983115"/>
            <a:ext cx="2828925" cy="16192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341B804B-252E-4C2A-BE27-05ECEC5DBC57}"/>
              </a:ext>
            </a:extLst>
          </p:cNvPr>
          <p:cNvSpPr txBox="1"/>
          <p:nvPr/>
        </p:nvSpPr>
        <p:spPr>
          <a:xfrm>
            <a:off x="1102878" y="5071824"/>
            <a:ext cx="11265591" cy="618374"/>
          </a:xfrm>
          <a:prstGeom prst="rect">
            <a:avLst/>
          </a:prstGeom>
          <a:noFill/>
        </p:spPr>
        <p:txBody>
          <a:bodyPr wrap="square" rtlCol="0">
            <a:spAutoFit/>
          </a:bodyPr>
          <a:lstStyle/>
          <a:p>
            <a:pPr>
              <a:lnSpc>
                <a:spcPct val="200000"/>
              </a:lnSpc>
            </a:pPr>
            <a:r>
              <a:rPr lang="en-US" sz="2000" b="1" dirty="0">
                <a:solidFill>
                  <a:schemeClr val="bg1"/>
                </a:solidFill>
                <a:latin typeface="Comic Sans MS" panose="030F0702030302020204" pitchFamily="66" charset="0"/>
                <a:cs typeface="Times New Roman" panose="02020603050405020304" pitchFamily="18" charset="0"/>
              </a:rPr>
              <a:t>We can experience AR with our Mobiles also. </a:t>
            </a:r>
            <a:r>
              <a:rPr lang="en-US" b="1" dirty="0">
                <a:solidFill>
                  <a:srgbClr val="FFFF00"/>
                </a:solidFill>
                <a:latin typeface="Comic Sans MS" panose="030F0702030302020204" pitchFamily="66" charset="0"/>
                <a:cs typeface="Times New Roman" panose="02020603050405020304" pitchFamily="18" charset="0"/>
              </a:rPr>
              <a:t>Example :</a:t>
            </a:r>
            <a:r>
              <a:rPr lang="en-US" b="1" dirty="0">
                <a:solidFill>
                  <a:schemeClr val="bg1"/>
                </a:solidFill>
                <a:latin typeface="Comic Sans MS" panose="030F0702030302020204" pitchFamily="66" charset="0"/>
                <a:cs typeface="Times New Roman" panose="02020603050405020304" pitchFamily="18" charset="0"/>
              </a:rPr>
              <a:t> Snapchat Lenses, Google AR etc.</a:t>
            </a:r>
          </a:p>
        </p:txBody>
      </p:sp>
    </p:spTree>
    <p:extLst>
      <p:ext uri="{BB962C8B-B14F-4D97-AF65-F5344CB8AC3E}">
        <p14:creationId xmlns:p14="http://schemas.microsoft.com/office/powerpoint/2010/main" val="2395606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4255" y="542866"/>
            <a:ext cx="10469756" cy="584775"/>
          </a:xfrm>
          <a:prstGeom prst="rect">
            <a:avLst/>
          </a:prstGeom>
          <a:noFill/>
        </p:spPr>
        <p:txBody>
          <a:bodyPr wrap="square">
            <a:spAutoFit/>
          </a:bodyPr>
          <a:lstStyle/>
          <a:p>
            <a:pPr algn="ctr"/>
            <a:r>
              <a:rPr lang="en-US" sz="3200" b="1" dirty="0">
                <a:solidFill>
                  <a:srgbClr val="FFFF00"/>
                </a:solidFill>
                <a:latin typeface="Algerian" panose="04020705040A02060702" pitchFamily="82" charset="0"/>
              </a:rPr>
              <a:t> Meta Verse is the combination of AR, VR.</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477814" y="281256"/>
            <a:ext cx="389931"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4</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69037" y="2620751"/>
            <a:ext cx="6622193" cy="1574028"/>
          </a:xfrm>
          <a:prstGeom prst="rect">
            <a:avLst/>
          </a:prstGeom>
        </p:spPr>
      </p:pic>
      <p:sp>
        <p:nvSpPr>
          <p:cNvPr id="5" name="TextBox 4">
            <a:extLst>
              <a:ext uri="{FF2B5EF4-FFF2-40B4-BE49-F238E27FC236}">
                <a16:creationId xmlns:a16="http://schemas.microsoft.com/office/drawing/2014/main" id="{DE3C5A48-3CD8-FD83-E1CC-6D452239E5BC}"/>
              </a:ext>
            </a:extLst>
          </p:cNvPr>
          <p:cNvSpPr txBox="1"/>
          <p:nvPr/>
        </p:nvSpPr>
        <p:spPr>
          <a:xfrm>
            <a:off x="1130197" y="5314083"/>
            <a:ext cx="9207829" cy="502958"/>
          </a:xfrm>
          <a:prstGeom prst="rect">
            <a:avLst/>
          </a:prstGeom>
          <a:noFill/>
        </p:spPr>
        <p:txBody>
          <a:bodyPr wrap="square" rtlCol="0">
            <a:spAutoFit/>
          </a:bodyPr>
          <a:lstStyle/>
          <a:p>
            <a:pPr>
              <a:lnSpc>
                <a:spcPct val="150000"/>
              </a:lnSpc>
            </a:pPr>
            <a:r>
              <a:rPr lang="en-US" sz="2000" b="1" dirty="0">
                <a:solidFill>
                  <a:srgbClr val="FFFF00"/>
                </a:solidFill>
                <a:latin typeface="Comic Sans MS" panose="030F0702030302020204" pitchFamily="66" charset="0"/>
                <a:cs typeface="Times New Roman" panose="02020603050405020304" pitchFamily="18" charset="0"/>
              </a:rPr>
              <a:t>Real Life Example : </a:t>
            </a:r>
            <a:r>
              <a:rPr lang="en-US" sz="2000" b="1" dirty="0">
                <a:solidFill>
                  <a:schemeClr val="bg1"/>
                </a:solidFill>
                <a:latin typeface="Comic Sans MS" panose="030F0702030302020204" pitchFamily="66" charset="0"/>
                <a:cs typeface="Times New Roman" panose="02020603050405020304" pitchFamily="18" charset="0"/>
              </a:rPr>
              <a:t>Healthcare, </a:t>
            </a:r>
            <a:r>
              <a:rPr lang="en-US" b="1" dirty="0">
                <a:solidFill>
                  <a:schemeClr val="bg1"/>
                </a:solidFill>
                <a:latin typeface="Comic Sans MS" panose="030F0702030302020204" pitchFamily="66" charset="0"/>
                <a:cs typeface="Times New Roman" panose="02020603050405020304" pitchFamily="18" charset="0"/>
              </a:rPr>
              <a:t>Business, Real estate, Shopping, Military</a:t>
            </a:r>
          </a:p>
        </p:txBody>
      </p:sp>
      <p:sp>
        <p:nvSpPr>
          <p:cNvPr id="10" name="TextBox 9">
            <a:extLst>
              <a:ext uri="{FF2B5EF4-FFF2-40B4-BE49-F238E27FC236}">
                <a16:creationId xmlns:a16="http://schemas.microsoft.com/office/drawing/2014/main" id="{572728E0-C65F-00B1-6CB3-88BDF0A4B953}"/>
              </a:ext>
            </a:extLst>
          </p:cNvPr>
          <p:cNvSpPr txBox="1"/>
          <p:nvPr/>
        </p:nvSpPr>
        <p:spPr>
          <a:xfrm>
            <a:off x="4345923" y="1445975"/>
            <a:ext cx="7509965" cy="3734612"/>
          </a:xfrm>
          <a:prstGeom prst="rect">
            <a:avLst/>
          </a:prstGeom>
          <a:noFill/>
        </p:spPr>
        <p:txBody>
          <a:bodyPr wrap="square" rtlCol="0">
            <a:spAutoFit/>
          </a:bodyPr>
          <a:lstStyle/>
          <a:p>
            <a:pPr>
              <a:lnSpc>
                <a:spcPct val="150000"/>
              </a:lnSpc>
            </a:pPr>
            <a:r>
              <a:rPr lang="en-US" sz="2000" b="1" dirty="0">
                <a:solidFill>
                  <a:schemeClr val="bg1"/>
                </a:solidFill>
                <a:latin typeface="Comic Sans MS" panose="030F0702030302020204" pitchFamily="66" charset="0"/>
                <a:cs typeface="Times New Roman" panose="02020603050405020304" pitchFamily="18" charset="0"/>
              </a:rPr>
              <a:t>It’s a </a:t>
            </a:r>
            <a:r>
              <a:rPr lang="en-US" sz="2000" b="1" dirty="0">
                <a:solidFill>
                  <a:schemeClr val="accent4">
                    <a:lumMod val="40000"/>
                    <a:lumOff val="60000"/>
                  </a:schemeClr>
                </a:solidFill>
                <a:latin typeface="Comic Sans MS" panose="030F0702030302020204" pitchFamily="66" charset="0"/>
                <a:cs typeface="Times New Roman" panose="02020603050405020304" pitchFamily="18" charset="0"/>
              </a:rPr>
              <a:t>computer generated </a:t>
            </a:r>
            <a:r>
              <a:rPr lang="en-US" sz="2000" b="1" dirty="0">
                <a:solidFill>
                  <a:schemeClr val="bg1"/>
                </a:solidFill>
                <a:latin typeface="Comic Sans MS" panose="030F0702030302020204" pitchFamily="66" charset="0"/>
                <a:cs typeface="Times New Roman" panose="02020603050405020304" pitchFamily="18" charset="0"/>
              </a:rPr>
              <a:t>environment with scenes and objects that appears to be real, making </a:t>
            </a:r>
            <a:r>
              <a:rPr lang="en-US" sz="2000" b="1" dirty="0">
                <a:solidFill>
                  <a:schemeClr val="accent4">
                    <a:lumMod val="40000"/>
                    <a:lumOff val="60000"/>
                  </a:schemeClr>
                </a:solidFill>
                <a:latin typeface="Comic Sans MS" panose="030F0702030302020204" pitchFamily="66" charset="0"/>
                <a:cs typeface="Times New Roman" panose="02020603050405020304" pitchFamily="18" charset="0"/>
              </a:rPr>
              <a:t>user feel they are immersed in their surroundings.</a:t>
            </a: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a:p>
            <a:pPr>
              <a:lnSpc>
                <a:spcPct val="150000"/>
              </a:lnSpc>
            </a:pPr>
            <a:r>
              <a:rPr lang="en-US" sz="2000" b="1" dirty="0">
                <a:solidFill>
                  <a:schemeClr val="bg1"/>
                </a:solidFill>
                <a:latin typeface="Comic Sans MS" panose="030F0702030302020204" pitchFamily="66" charset="0"/>
                <a:cs typeface="Times New Roman" panose="02020603050405020304" pitchFamily="18" charset="0"/>
              </a:rPr>
              <a:t>This environment perceived through VR headsets</a:t>
            </a:r>
          </a:p>
          <a:p>
            <a:pPr>
              <a:lnSpc>
                <a:spcPct val="150000"/>
              </a:lnSpc>
            </a:pPr>
            <a:r>
              <a:rPr lang="en-US" sz="2000" b="1" dirty="0">
                <a:solidFill>
                  <a:schemeClr val="bg1"/>
                </a:solidFill>
                <a:latin typeface="Comic Sans MS" panose="030F0702030302020204" pitchFamily="66" charset="0"/>
                <a:cs typeface="Times New Roman" panose="02020603050405020304" pitchFamily="18" charset="0"/>
              </a:rPr>
              <a:t>This perform important role in </a:t>
            </a:r>
            <a:r>
              <a:rPr lang="en-US" sz="2000" b="1" dirty="0">
                <a:solidFill>
                  <a:srgbClr val="FFFF00"/>
                </a:solidFill>
                <a:latin typeface="Comic Sans MS" panose="030F0702030302020204" pitchFamily="66" charset="0"/>
                <a:cs typeface="Times New Roman" panose="02020603050405020304" pitchFamily="18" charset="0"/>
              </a:rPr>
              <a:t>Healthcare for Training for surgeries when cadavers are not available</a:t>
            </a: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p:txBody>
      </p:sp>
      <p:pic>
        <p:nvPicPr>
          <p:cNvPr id="20" name="Picture 19">
            <a:extLst>
              <a:ext uri="{FF2B5EF4-FFF2-40B4-BE49-F238E27FC236}">
                <a16:creationId xmlns:a16="http://schemas.microsoft.com/office/drawing/2014/main" id="{55DA72B0-5007-BE0C-396A-336DD02829C0}"/>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68753" t="18166" b="76808"/>
          <a:stretch/>
        </p:blipFill>
        <p:spPr>
          <a:xfrm>
            <a:off x="1085988" y="4369771"/>
            <a:ext cx="2717995" cy="155492"/>
          </a:xfrm>
          <a:prstGeom prst="rect">
            <a:avLst/>
          </a:prstGeom>
          <a:effectLst/>
        </p:spPr>
      </p:pic>
      <p:pic>
        <p:nvPicPr>
          <p:cNvPr id="23" name="Picture 22">
            <a:extLst>
              <a:ext uri="{FF2B5EF4-FFF2-40B4-BE49-F238E27FC236}">
                <a16:creationId xmlns:a16="http://schemas.microsoft.com/office/drawing/2014/main" id="{ABB16BCE-E13B-FE5B-DCBA-14CC3FA63442}"/>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77500" t="17952" r="14510" b="76808"/>
          <a:stretch/>
        </p:blipFill>
        <p:spPr>
          <a:xfrm rot="5400000">
            <a:off x="3190517" y="4588902"/>
            <a:ext cx="643736" cy="150144"/>
          </a:xfrm>
          <a:prstGeom prst="rect">
            <a:avLst/>
          </a:prstGeom>
        </p:spPr>
      </p:pic>
      <p:pic>
        <p:nvPicPr>
          <p:cNvPr id="24" name="Picture 23">
            <a:extLst>
              <a:ext uri="{FF2B5EF4-FFF2-40B4-BE49-F238E27FC236}">
                <a16:creationId xmlns:a16="http://schemas.microsoft.com/office/drawing/2014/main" id="{112BC457-D1EE-3B12-0D5C-47F5E30D8420}"/>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77500" t="17952" r="14510" b="76808"/>
          <a:stretch/>
        </p:blipFill>
        <p:spPr>
          <a:xfrm rot="5400000">
            <a:off x="782685" y="4539022"/>
            <a:ext cx="695025" cy="162107"/>
          </a:xfrm>
          <a:prstGeom prst="rect">
            <a:avLst/>
          </a:prstGeom>
        </p:spPr>
      </p:pic>
      <p:sp>
        <p:nvSpPr>
          <p:cNvPr id="25" name="TextBox 24">
            <a:extLst>
              <a:ext uri="{FF2B5EF4-FFF2-40B4-BE49-F238E27FC236}">
                <a16:creationId xmlns:a16="http://schemas.microsoft.com/office/drawing/2014/main" id="{A2694FA2-E0F7-4969-8758-EB92388253CC}"/>
              </a:ext>
            </a:extLst>
          </p:cNvPr>
          <p:cNvSpPr txBox="1"/>
          <p:nvPr/>
        </p:nvSpPr>
        <p:spPr>
          <a:xfrm>
            <a:off x="1389245" y="4335597"/>
            <a:ext cx="2480294" cy="502958"/>
          </a:xfrm>
          <a:prstGeom prst="rect">
            <a:avLst/>
          </a:prstGeom>
          <a:noFill/>
          <a:effectLst/>
        </p:spPr>
        <p:txBody>
          <a:bodyPr wrap="square" rtlCol="0">
            <a:spAutoFit/>
          </a:bodyPr>
          <a:lstStyle/>
          <a:p>
            <a:pPr>
              <a:lnSpc>
                <a:spcPct val="150000"/>
              </a:lnSpc>
            </a:pPr>
            <a:r>
              <a:rPr lang="en-US" sz="2000" b="1" dirty="0">
                <a:solidFill>
                  <a:schemeClr val="bg1"/>
                </a:solidFill>
                <a:latin typeface="Comic Sans MS" panose="030F0702030302020204" pitchFamily="66" charset="0"/>
                <a:cs typeface="Times New Roman" panose="02020603050405020304" pitchFamily="18" charset="0"/>
              </a:rPr>
              <a:t>Virtual Reality </a:t>
            </a:r>
          </a:p>
        </p:txBody>
      </p:sp>
      <p:pic>
        <p:nvPicPr>
          <p:cNvPr id="8" name="Picture 7">
            <a:extLst>
              <a:ext uri="{FF2B5EF4-FFF2-40B4-BE49-F238E27FC236}">
                <a16:creationId xmlns:a16="http://schemas.microsoft.com/office/drawing/2014/main" id="{C76139BD-EFFB-0730-7939-164AB2DA07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6416" y="2046902"/>
            <a:ext cx="2586257" cy="16522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BDDB33A9-FB84-1619-E582-716A7909F397}"/>
              </a:ext>
            </a:extLst>
          </p:cNvPr>
          <p:cNvPicPr>
            <a:picLocks noChangeAspect="1"/>
          </p:cNvPicPr>
          <p:nvPr/>
        </p:nvPicPr>
        <p:blipFill rotWithShape="1">
          <a:blip r:embed="rId6">
            <a:alphaModFix amt="50000"/>
            <a:extLst>
              <a:ext uri="{28A0092B-C50C-407E-A947-70E740481C1C}">
                <a14:useLocalDpi xmlns:a14="http://schemas.microsoft.com/office/drawing/2010/main" val="0"/>
              </a:ext>
            </a:extLst>
          </a:blip>
          <a:srcRect l="68753" t="18166" b="76808"/>
          <a:stretch/>
        </p:blipFill>
        <p:spPr>
          <a:xfrm rot="10800000">
            <a:off x="913740" y="4746986"/>
            <a:ext cx="2717995" cy="155492"/>
          </a:xfrm>
          <a:prstGeom prst="rect">
            <a:avLst/>
          </a:prstGeom>
          <a:effectLst/>
        </p:spPr>
      </p:pic>
    </p:spTree>
    <p:extLst>
      <p:ext uri="{BB962C8B-B14F-4D97-AF65-F5344CB8AC3E}">
        <p14:creationId xmlns:p14="http://schemas.microsoft.com/office/powerpoint/2010/main" val="20485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4255" y="655956"/>
            <a:ext cx="7083782" cy="584775"/>
          </a:xfrm>
          <a:prstGeom prst="rect">
            <a:avLst/>
          </a:prstGeom>
          <a:noFill/>
        </p:spPr>
        <p:txBody>
          <a:bodyPr wrap="square">
            <a:spAutoFit/>
          </a:bodyPr>
          <a:lstStyle/>
          <a:p>
            <a:pPr algn="ctr"/>
            <a:r>
              <a:rPr lang="en-US" sz="3200" b="1" dirty="0">
                <a:solidFill>
                  <a:srgbClr val="FFFF00"/>
                </a:solidFill>
                <a:latin typeface="Algerian" panose="04020705040A02060702" pitchFamily="82" charset="0"/>
              </a:rPr>
              <a:t>How  do you access metaverse :</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477814" y="281256"/>
            <a:ext cx="389931"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5</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7" name="TextBox 6">
            <a:extLst>
              <a:ext uri="{FF2B5EF4-FFF2-40B4-BE49-F238E27FC236}">
                <a16:creationId xmlns:a16="http://schemas.microsoft.com/office/drawing/2014/main" id="{0E92B661-2DDB-8787-1E33-1E85E2AC154D}"/>
              </a:ext>
            </a:extLst>
          </p:cNvPr>
          <p:cNvSpPr txBox="1"/>
          <p:nvPr/>
        </p:nvSpPr>
        <p:spPr>
          <a:xfrm>
            <a:off x="1466020" y="1544102"/>
            <a:ext cx="9247877" cy="4657942"/>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Currently users access the digital world via screens, whether mobile or desktop devices. </a:t>
            </a: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Metaverse is easily </a:t>
            </a:r>
            <a:r>
              <a:rPr lang="en-US" sz="2000" b="1" dirty="0">
                <a:solidFill>
                  <a:schemeClr val="accent4">
                    <a:lumMod val="40000"/>
                    <a:lumOff val="60000"/>
                  </a:schemeClr>
                </a:solidFill>
                <a:latin typeface="Comic Sans MS" panose="030F0702030302020204" pitchFamily="66" charset="0"/>
                <a:cs typeface="Times New Roman" panose="02020603050405020304" pitchFamily="18" charset="0"/>
              </a:rPr>
              <a:t>accessed via hardware like headsets</a:t>
            </a:r>
            <a:r>
              <a:rPr lang="en-US" sz="2000" b="1" dirty="0">
                <a:solidFill>
                  <a:schemeClr val="bg1"/>
                </a:solidFill>
                <a:latin typeface="Comic Sans MS" panose="030F0702030302020204" pitchFamily="66" charset="0"/>
                <a:cs typeface="Times New Roman" panose="02020603050405020304" pitchFamily="18" charset="0"/>
              </a:rPr>
              <a:t>, gloves, watches and contact lenses.</a:t>
            </a: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For accessing metaverse we can use Metaverse Platforms and Apps </a:t>
            </a:r>
            <a:r>
              <a:rPr lang="en-US" sz="2000" b="1" dirty="0">
                <a:solidFill>
                  <a:srgbClr val="FFFF00"/>
                </a:solidFill>
                <a:latin typeface="Comic Sans MS" panose="030F0702030302020204" pitchFamily="66" charset="0"/>
                <a:cs typeface="Times New Roman" panose="02020603050405020304" pitchFamily="18" charset="0"/>
              </a:rPr>
              <a:t>(Ex – Facebook(now meta)).</a:t>
            </a: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089685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0" y="579154"/>
            <a:ext cx="9863235" cy="584775"/>
          </a:xfrm>
          <a:prstGeom prst="rect">
            <a:avLst/>
          </a:prstGeom>
          <a:noFill/>
        </p:spPr>
        <p:txBody>
          <a:bodyPr wrap="square">
            <a:spAutoFit/>
          </a:bodyPr>
          <a:lstStyle/>
          <a:p>
            <a:pPr algn="ctr"/>
            <a:r>
              <a:rPr lang="en-US" sz="3200" b="1" dirty="0">
                <a:solidFill>
                  <a:srgbClr val="FFFF00"/>
                </a:solidFill>
                <a:latin typeface="Algerian" panose="04020705040A02060702" pitchFamily="82" charset="0"/>
              </a:rPr>
              <a:t>How the metaverse will impact  our lives :</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477814" y="281256"/>
            <a:ext cx="389931"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6</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7" name="TextBox 6">
            <a:extLst>
              <a:ext uri="{FF2B5EF4-FFF2-40B4-BE49-F238E27FC236}">
                <a16:creationId xmlns:a16="http://schemas.microsoft.com/office/drawing/2014/main" id="{0E92B661-2DDB-8787-1E33-1E85E2AC154D}"/>
              </a:ext>
            </a:extLst>
          </p:cNvPr>
          <p:cNvSpPr txBox="1"/>
          <p:nvPr/>
        </p:nvSpPr>
        <p:spPr>
          <a:xfrm>
            <a:off x="1049151" y="2282676"/>
            <a:ext cx="10818594" cy="2811282"/>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chemeClr val="accent4">
                    <a:lumMod val="60000"/>
                    <a:lumOff val="40000"/>
                  </a:schemeClr>
                </a:solidFill>
                <a:latin typeface="Comic Sans MS" panose="030F0702030302020204" pitchFamily="66" charset="0"/>
                <a:cs typeface="Times New Roman" panose="02020603050405020304" pitchFamily="18" charset="0"/>
              </a:rPr>
              <a:t>Remote Work Evolution : </a:t>
            </a:r>
            <a:r>
              <a:rPr lang="en-US" sz="2000" b="1" dirty="0">
                <a:solidFill>
                  <a:schemeClr val="bg1"/>
                </a:solidFill>
                <a:latin typeface="Comic Sans MS" panose="030F0702030302020204" pitchFamily="66" charset="0"/>
                <a:cs typeface="Times New Roman" panose="02020603050405020304" pitchFamily="18" charset="0"/>
              </a:rPr>
              <a:t>The Metaverse will transform remote work by offering virtual offices, meetings, and collaborative spaces, making professional interactions more engaging.</a:t>
            </a:r>
          </a:p>
          <a:p>
            <a:pPr>
              <a:lnSpc>
                <a:spcPct val="150000"/>
              </a:lnSpc>
            </a:pPr>
            <a:endParaRPr lang="en-US" sz="2000" b="1" dirty="0">
              <a:solidFill>
                <a:schemeClr val="accent4">
                  <a:lumMod val="60000"/>
                  <a:lumOff val="40000"/>
                </a:schemeClr>
              </a:solidFill>
              <a:latin typeface="Comic Sans MS" panose="030F0702030302020204" pitchFamily="66"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solidFill>
                  <a:schemeClr val="accent4">
                    <a:lumMod val="60000"/>
                    <a:lumOff val="40000"/>
                  </a:schemeClr>
                </a:solidFill>
                <a:latin typeface="Comic Sans MS" panose="030F0702030302020204" pitchFamily="66" charset="0"/>
                <a:cs typeface="Times New Roman" panose="02020603050405020304" pitchFamily="18" charset="0"/>
              </a:rPr>
              <a:t>Global Collaboration : </a:t>
            </a:r>
            <a:r>
              <a:rPr lang="en-US" sz="2000" b="1" dirty="0">
                <a:solidFill>
                  <a:schemeClr val="bg1"/>
                </a:solidFill>
                <a:latin typeface="Comic Sans MS" panose="030F0702030302020204" pitchFamily="66" charset="0"/>
                <a:cs typeface="Times New Roman" panose="02020603050405020304" pitchFamily="18" charset="0"/>
              </a:rPr>
              <a:t>Teams and professionals can collaborate seamlessly across borders, enhancing productivity and innovation.</a:t>
            </a:r>
          </a:p>
        </p:txBody>
      </p:sp>
      <p:sp>
        <p:nvSpPr>
          <p:cNvPr id="17" name="TextBox 16">
            <a:extLst>
              <a:ext uri="{FF2B5EF4-FFF2-40B4-BE49-F238E27FC236}">
                <a16:creationId xmlns:a16="http://schemas.microsoft.com/office/drawing/2014/main" id="{AC24CDC2-79A9-C189-F5BD-6B4362F3D29F}"/>
              </a:ext>
            </a:extLst>
          </p:cNvPr>
          <p:cNvSpPr txBox="1"/>
          <p:nvPr/>
        </p:nvSpPr>
        <p:spPr>
          <a:xfrm>
            <a:off x="614030" y="1495539"/>
            <a:ext cx="10482877"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bg1"/>
                </a:solidFill>
                <a:latin typeface="Comic Sans MS" panose="030F0702030302020204" pitchFamily="66" charset="0"/>
                <a:cs typeface="Times New Roman" panose="02020603050405020304" pitchFamily="18" charset="0"/>
              </a:rPr>
              <a:t> Work and Collaboration:</a:t>
            </a:r>
          </a:p>
        </p:txBody>
      </p:sp>
    </p:spTree>
    <p:extLst>
      <p:ext uri="{BB962C8B-B14F-4D97-AF65-F5344CB8AC3E}">
        <p14:creationId xmlns:p14="http://schemas.microsoft.com/office/powerpoint/2010/main" val="1282610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0" y="579154"/>
            <a:ext cx="9863235" cy="584775"/>
          </a:xfrm>
          <a:prstGeom prst="rect">
            <a:avLst/>
          </a:prstGeom>
          <a:noFill/>
        </p:spPr>
        <p:txBody>
          <a:bodyPr wrap="square">
            <a:spAutoFit/>
          </a:bodyPr>
          <a:lstStyle/>
          <a:p>
            <a:pPr algn="ctr"/>
            <a:r>
              <a:rPr lang="en-US" sz="3200" b="1" dirty="0">
                <a:solidFill>
                  <a:srgbClr val="FFFF00"/>
                </a:solidFill>
                <a:latin typeface="Algerian" panose="04020705040A02060702" pitchFamily="82" charset="0"/>
              </a:rPr>
              <a:t>How the metaverse will impact  our lives :</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477814" y="281256"/>
            <a:ext cx="389931"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7</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7" name="TextBox 6">
            <a:extLst>
              <a:ext uri="{FF2B5EF4-FFF2-40B4-BE49-F238E27FC236}">
                <a16:creationId xmlns:a16="http://schemas.microsoft.com/office/drawing/2014/main" id="{0E92B661-2DDB-8787-1E33-1E85E2AC154D}"/>
              </a:ext>
            </a:extLst>
          </p:cNvPr>
          <p:cNvSpPr txBox="1"/>
          <p:nvPr/>
        </p:nvSpPr>
        <p:spPr>
          <a:xfrm>
            <a:off x="1049151" y="1964717"/>
            <a:ext cx="10818594" cy="2811282"/>
          </a:xfrm>
          <a:prstGeom prst="rect">
            <a:avLst/>
          </a:prstGeom>
          <a:noFill/>
        </p:spPr>
        <p:txBody>
          <a:bodyPr wrap="square" rtlCol="0">
            <a:spAutoFit/>
          </a:bodyPr>
          <a:lstStyle/>
          <a:p>
            <a:pPr>
              <a:lnSpc>
                <a:spcPct val="150000"/>
              </a:lnSpc>
            </a:pPr>
            <a:endParaRPr lang="en-US" sz="2000" b="1" dirty="0">
              <a:solidFill>
                <a:schemeClr val="accent4">
                  <a:lumMod val="60000"/>
                  <a:lumOff val="40000"/>
                </a:schemeClr>
              </a:solidFill>
              <a:latin typeface="Comic Sans MS" panose="030F0702030302020204" pitchFamily="66"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b="1" dirty="0">
                <a:solidFill>
                  <a:schemeClr val="accent4">
                    <a:lumMod val="60000"/>
                    <a:lumOff val="40000"/>
                  </a:schemeClr>
                </a:solidFill>
                <a:latin typeface="Comic Sans MS" panose="030F0702030302020204" pitchFamily="66" charset="0"/>
                <a:cs typeface="Times New Roman" panose="02020603050405020304" pitchFamily="18" charset="0"/>
              </a:rPr>
              <a:t>Interactive Learning: </a:t>
            </a:r>
            <a:r>
              <a:rPr lang="en-US" sz="2000" b="1" dirty="0">
                <a:solidFill>
                  <a:schemeClr val="bg1"/>
                </a:solidFill>
                <a:latin typeface="Comic Sans MS" panose="030F0702030302020204" pitchFamily="66" charset="0"/>
                <a:cs typeface="Times New Roman" panose="02020603050405020304" pitchFamily="18" charset="0"/>
              </a:rPr>
              <a:t>Education will move beyond traditional classrooms, offering interactive and personalized learning experiences through the Metaverse.</a:t>
            </a:r>
          </a:p>
          <a:p>
            <a:pPr>
              <a:lnSpc>
                <a:spcPct val="150000"/>
              </a:lnSpc>
            </a:pPr>
            <a:endParaRPr lang="en-US" sz="2000" b="1" dirty="0">
              <a:solidFill>
                <a:schemeClr val="bg1"/>
              </a:solidFill>
              <a:latin typeface="Comic Sans MS" panose="030F0702030302020204" pitchFamily="66"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b="1" dirty="0">
                <a:solidFill>
                  <a:schemeClr val="accent4">
                    <a:lumMod val="60000"/>
                    <a:lumOff val="40000"/>
                  </a:schemeClr>
                </a:solidFill>
                <a:latin typeface="Comic Sans MS" panose="030F0702030302020204" pitchFamily="66" charset="0"/>
                <a:cs typeface="Times New Roman" panose="02020603050405020304" pitchFamily="18" charset="0"/>
              </a:rPr>
              <a:t>Skill Development: </a:t>
            </a:r>
            <a:r>
              <a:rPr lang="en-US" sz="2000" b="1" dirty="0">
                <a:solidFill>
                  <a:schemeClr val="bg1"/>
                </a:solidFill>
                <a:latin typeface="Comic Sans MS" panose="030F0702030302020204" pitchFamily="66" charset="0"/>
                <a:cs typeface="Times New Roman" panose="02020603050405020304" pitchFamily="18" charset="0"/>
              </a:rPr>
              <a:t>Virtual environments will be used for practical skill development and training simulations.</a:t>
            </a:r>
          </a:p>
        </p:txBody>
      </p:sp>
      <p:sp>
        <p:nvSpPr>
          <p:cNvPr id="17" name="TextBox 16">
            <a:extLst>
              <a:ext uri="{FF2B5EF4-FFF2-40B4-BE49-F238E27FC236}">
                <a16:creationId xmlns:a16="http://schemas.microsoft.com/office/drawing/2014/main" id="{AC24CDC2-79A9-C189-F5BD-6B4362F3D29F}"/>
              </a:ext>
            </a:extLst>
          </p:cNvPr>
          <p:cNvSpPr txBox="1"/>
          <p:nvPr/>
        </p:nvSpPr>
        <p:spPr>
          <a:xfrm>
            <a:off x="614030" y="1495539"/>
            <a:ext cx="10482877"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bg1"/>
                </a:solidFill>
                <a:latin typeface="Comic Sans MS" panose="030F0702030302020204" pitchFamily="66" charset="0"/>
                <a:cs typeface="Times New Roman" panose="02020603050405020304" pitchFamily="18" charset="0"/>
              </a:rPr>
              <a:t> Education and Training :</a:t>
            </a:r>
          </a:p>
        </p:txBody>
      </p:sp>
    </p:spTree>
    <p:extLst>
      <p:ext uri="{BB962C8B-B14F-4D97-AF65-F5344CB8AC3E}">
        <p14:creationId xmlns:p14="http://schemas.microsoft.com/office/powerpoint/2010/main" val="3760196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4255" y="556131"/>
            <a:ext cx="7350868" cy="584775"/>
          </a:xfrm>
          <a:prstGeom prst="rect">
            <a:avLst/>
          </a:prstGeom>
          <a:noFill/>
        </p:spPr>
        <p:txBody>
          <a:bodyPr wrap="square">
            <a:spAutoFit/>
          </a:bodyPr>
          <a:lstStyle/>
          <a:p>
            <a:r>
              <a:rPr lang="en-US" sz="3200" b="1" u="sng" dirty="0">
                <a:solidFill>
                  <a:srgbClr val="FFFF00"/>
                </a:solidFill>
                <a:latin typeface="Algerian" panose="04020705040A02060702" pitchFamily="82" charset="0"/>
              </a:rPr>
              <a:t>Current State of the Metaverse</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108988" y="281256"/>
            <a:ext cx="758758"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8</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1162191" y="1391095"/>
            <a:ext cx="5968181"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bg1"/>
                </a:solidFill>
                <a:latin typeface="Comic Sans MS" panose="030F0702030302020204" pitchFamily="66" charset="0"/>
                <a:cs typeface="Times New Roman" panose="02020603050405020304" pitchFamily="18" charset="0"/>
              </a:rPr>
              <a:t> Leading Companies and Platforms.</a:t>
            </a:r>
          </a:p>
        </p:txBody>
      </p:sp>
      <p:sp>
        <p:nvSpPr>
          <p:cNvPr id="8" name="TextBox 7">
            <a:extLst>
              <a:ext uri="{FF2B5EF4-FFF2-40B4-BE49-F238E27FC236}">
                <a16:creationId xmlns:a16="http://schemas.microsoft.com/office/drawing/2014/main" id="{4CD17A65-169E-87AF-3858-98232D6C8DD0}"/>
              </a:ext>
            </a:extLst>
          </p:cNvPr>
          <p:cNvSpPr txBox="1"/>
          <p:nvPr/>
        </p:nvSpPr>
        <p:spPr>
          <a:xfrm>
            <a:off x="1598877" y="1948089"/>
            <a:ext cx="6233000" cy="50295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Facebook (Meta), Google, Microsoft, etc.</a:t>
            </a:r>
          </a:p>
        </p:txBody>
      </p:sp>
      <p:sp>
        <p:nvSpPr>
          <p:cNvPr id="10" name="TextBox 9">
            <a:extLst>
              <a:ext uri="{FF2B5EF4-FFF2-40B4-BE49-F238E27FC236}">
                <a16:creationId xmlns:a16="http://schemas.microsoft.com/office/drawing/2014/main" id="{426EBB0A-7ED8-1834-98B5-6FB5ED6300AF}"/>
              </a:ext>
            </a:extLst>
          </p:cNvPr>
          <p:cNvSpPr txBox="1"/>
          <p:nvPr/>
        </p:nvSpPr>
        <p:spPr>
          <a:xfrm>
            <a:off x="1162191" y="2827725"/>
            <a:ext cx="5902337"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bg1"/>
                </a:solidFill>
                <a:latin typeface="Comic Sans MS" panose="030F0702030302020204" pitchFamily="66" charset="0"/>
                <a:cs typeface="Times New Roman" panose="02020603050405020304" pitchFamily="18" charset="0"/>
              </a:rPr>
              <a:t> Major Applications and Use Cases</a:t>
            </a:r>
          </a:p>
        </p:txBody>
      </p:sp>
      <p:sp>
        <p:nvSpPr>
          <p:cNvPr id="15" name="TextBox 14">
            <a:extLst>
              <a:ext uri="{FF2B5EF4-FFF2-40B4-BE49-F238E27FC236}">
                <a16:creationId xmlns:a16="http://schemas.microsoft.com/office/drawing/2014/main" id="{53DB32B9-ABB0-14ED-2B08-0E5F8BED9C96}"/>
              </a:ext>
            </a:extLst>
          </p:cNvPr>
          <p:cNvSpPr txBox="1"/>
          <p:nvPr/>
        </p:nvSpPr>
        <p:spPr>
          <a:xfrm>
            <a:off x="1577470" y="4925810"/>
            <a:ext cx="8263692" cy="50295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Privacy Concerns, Security Risks, and Ethical Considerations</a:t>
            </a:r>
          </a:p>
        </p:txBody>
      </p:sp>
      <p:sp>
        <p:nvSpPr>
          <p:cNvPr id="16" name="TextBox 15">
            <a:extLst>
              <a:ext uri="{FF2B5EF4-FFF2-40B4-BE49-F238E27FC236}">
                <a16:creationId xmlns:a16="http://schemas.microsoft.com/office/drawing/2014/main" id="{8880CF16-01D0-D074-0A62-ABBC5158D2E8}"/>
              </a:ext>
            </a:extLst>
          </p:cNvPr>
          <p:cNvSpPr txBox="1"/>
          <p:nvPr/>
        </p:nvSpPr>
        <p:spPr>
          <a:xfrm>
            <a:off x="1598877" y="3386594"/>
            <a:ext cx="7331992" cy="50295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chemeClr val="bg1"/>
                </a:solidFill>
                <a:latin typeface="Comic Sans MS" panose="030F0702030302020204" pitchFamily="66" charset="0"/>
                <a:cs typeface="Times New Roman" panose="02020603050405020304" pitchFamily="18" charset="0"/>
              </a:rPr>
              <a:t>Gaming, Socializing, Education, Work, and Commerce</a:t>
            </a:r>
          </a:p>
        </p:txBody>
      </p:sp>
      <p:sp>
        <p:nvSpPr>
          <p:cNvPr id="17" name="TextBox 16">
            <a:extLst>
              <a:ext uri="{FF2B5EF4-FFF2-40B4-BE49-F238E27FC236}">
                <a16:creationId xmlns:a16="http://schemas.microsoft.com/office/drawing/2014/main" id="{EAC27930-9FBB-1C5F-8FFF-DB19BE7C8892}"/>
              </a:ext>
            </a:extLst>
          </p:cNvPr>
          <p:cNvSpPr txBox="1"/>
          <p:nvPr/>
        </p:nvSpPr>
        <p:spPr>
          <a:xfrm>
            <a:off x="1162191" y="4340713"/>
            <a:ext cx="5968181"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bg1"/>
                </a:solidFill>
                <a:latin typeface="Comic Sans MS" panose="030F0702030302020204" pitchFamily="66" charset="0"/>
                <a:cs typeface="Times New Roman" panose="02020603050405020304" pitchFamily="18" charset="0"/>
              </a:rPr>
              <a:t> Challenges and Limitations</a:t>
            </a:r>
          </a:p>
        </p:txBody>
      </p:sp>
    </p:spTree>
    <p:extLst>
      <p:ext uri="{BB962C8B-B14F-4D97-AF65-F5344CB8AC3E}">
        <p14:creationId xmlns:p14="http://schemas.microsoft.com/office/powerpoint/2010/main" val="2146965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7AA3C-125B-4CD3-02FF-8AF6A4D61F40}"/>
              </a:ext>
            </a:extLst>
          </p:cNvPr>
          <p:cNvSpPr/>
          <p:nvPr/>
        </p:nvSpPr>
        <p:spPr>
          <a:xfrm>
            <a:off x="-12081" y="0"/>
            <a:ext cx="12204080" cy="6858000"/>
          </a:xfrm>
          <a:prstGeom prst="rect">
            <a:avLst/>
          </a:prstGeom>
          <a:solidFill>
            <a:schemeClr val="tx1"/>
          </a:solidFill>
          <a:effectLst>
            <a:glow>
              <a:schemeClr val="tx1">
                <a:alpha val="36000"/>
              </a:schemeClr>
            </a:glow>
          </a:effectLst>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IN"/>
          </a:p>
        </p:txBody>
      </p:sp>
      <p:pic>
        <p:nvPicPr>
          <p:cNvPr id="4" name="Picture 3">
            <a:extLst>
              <a:ext uri="{FF2B5EF4-FFF2-40B4-BE49-F238E27FC236}">
                <a16:creationId xmlns:a16="http://schemas.microsoft.com/office/drawing/2014/main" id="{3333DBD0-BF3D-76FA-81B9-2598BBC5CCCB}"/>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rot="-10800000">
            <a:off x="-2" y="0"/>
            <a:ext cx="12204081" cy="6858000"/>
          </a:xfrm>
          <a:prstGeom prst="rect">
            <a:avLst/>
          </a:prstGeom>
          <a:scene3d>
            <a:camera prst="orthographicFront"/>
            <a:lightRig rig="threePt" dir="t"/>
          </a:scene3d>
          <a:sp3d>
            <a:bevelT/>
            <a:bevelB w="139700" h="139700" prst="divot"/>
          </a:sp3d>
        </p:spPr>
      </p:pic>
      <p:pic>
        <p:nvPicPr>
          <p:cNvPr id="11" name="Picture 10">
            <a:extLst>
              <a:ext uri="{FF2B5EF4-FFF2-40B4-BE49-F238E27FC236}">
                <a16:creationId xmlns:a16="http://schemas.microsoft.com/office/drawing/2014/main" id="{CB4C7CA9-1474-FF87-7565-2F0FE60C74A6}"/>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l="27846" r="29388" b="62824"/>
          <a:stretch/>
        </p:blipFill>
        <p:spPr>
          <a:xfrm>
            <a:off x="3285882" y="2004525"/>
            <a:ext cx="5632316" cy="2270003"/>
          </a:xfrm>
          <a:prstGeom prst="rect">
            <a:avLst/>
          </a:prstGeom>
        </p:spPr>
      </p:pic>
      <p:sp>
        <p:nvSpPr>
          <p:cNvPr id="9" name="TextBox 8">
            <a:extLst>
              <a:ext uri="{FF2B5EF4-FFF2-40B4-BE49-F238E27FC236}">
                <a16:creationId xmlns:a16="http://schemas.microsoft.com/office/drawing/2014/main" id="{646C226D-536B-8F2A-77D6-AE1AAF34BEDD}"/>
              </a:ext>
            </a:extLst>
          </p:cNvPr>
          <p:cNvSpPr txBox="1"/>
          <p:nvPr/>
        </p:nvSpPr>
        <p:spPr>
          <a:xfrm>
            <a:off x="324255" y="556131"/>
            <a:ext cx="5123234" cy="584775"/>
          </a:xfrm>
          <a:prstGeom prst="rect">
            <a:avLst/>
          </a:prstGeom>
          <a:noFill/>
        </p:spPr>
        <p:txBody>
          <a:bodyPr wrap="square">
            <a:spAutoFit/>
          </a:bodyPr>
          <a:lstStyle/>
          <a:p>
            <a:r>
              <a:rPr lang="en-US" sz="3200" b="1" u="sng" dirty="0">
                <a:solidFill>
                  <a:srgbClr val="FFFF00"/>
                </a:solidFill>
                <a:latin typeface="Algerian" panose="04020705040A02060702" pitchFamily="82" charset="0"/>
              </a:rPr>
              <a:t> Industry Implications</a:t>
            </a:r>
          </a:p>
        </p:txBody>
      </p:sp>
      <p:pic>
        <p:nvPicPr>
          <p:cNvPr id="12" name="Picture 11">
            <a:extLst>
              <a:ext uri="{FF2B5EF4-FFF2-40B4-BE49-F238E27FC236}">
                <a16:creationId xmlns:a16="http://schemas.microsoft.com/office/drawing/2014/main" id="{CE90F2A0-3081-3F1C-CEDD-17C206D27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923" y="6150418"/>
            <a:ext cx="1354849" cy="426326"/>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C8DF4D40-A7C5-3DCF-AF5A-66F350C4024D}"/>
              </a:ext>
            </a:extLst>
          </p:cNvPr>
          <p:cNvSpPr txBox="1"/>
          <p:nvPr/>
        </p:nvSpPr>
        <p:spPr>
          <a:xfrm>
            <a:off x="11177082" y="281256"/>
            <a:ext cx="690664" cy="523220"/>
          </a:xfrm>
          <a:prstGeom prst="rect">
            <a:avLst/>
          </a:prstGeom>
          <a:noFill/>
        </p:spPr>
        <p:txBody>
          <a:bodyPr wrap="square">
            <a:spAutoFit/>
          </a:bodyPr>
          <a:lstStyle/>
          <a:p>
            <a:r>
              <a:rPr lang="en-IN" sz="2800" b="1" dirty="0">
                <a:solidFill>
                  <a:srgbClr val="FFFF00"/>
                </a:solidFill>
                <a:latin typeface="Comic Sans MS" panose="030F0702030302020204" pitchFamily="66" charset="0"/>
                <a:cs typeface="Times New Roman" panose="02020603050405020304" pitchFamily="18" charset="0"/>
              </a:rPr>
              <a:t>9</a:t>
            </a:r>
            <a:endParaRPr lang="en-IN" b="1" dirty="0">
              <a:solidFill>
                <a:schemeClr val="accent2">
                  <a:lumMod val="20000"/>
                  <a:lumOff val="80000"/>
                </a:schemeClr>
              </a:solidFill>
              <a:latin typeface="Comic Sans MS" panose="030F0702030302020204" pitchFamily="66" charset="0"/>
            </a:endParaRPr>
          </a:p>
        </p:txBody>
      </p:sp>
      <p:pic>
        <p:nvPicPr>
          <p:cNvPr id="3" name="Picture 2">
            <a:extLst>
              <a:ext uri="{FF2B5EF4-FFF2-40B4-BE49-F238E27FC236}">
                <a16:creationId xmlns:a16="http://schemas.microsoft.com/office/drawing/2014/main" id="{DFD038D5-7BB1-270B-FE5D-0841C2E1B389}"/>
              </a:ext>
            </a:extLst>
          </p:cNvPr>
          <p:cNvPicPr>
            <a:picLocks noChangeAspect="1"/>
          </p:cNvPicPr>
          <p:nvPr/>
        </p:nvPicPr>
        <p:blipFill>
          <a:blip r:embed="rId5"/>
          <a:stretch>
            <a:fillRect/>
          </a:stretch>
        </p:blipFill>
        <p:spPr>
          <a:xfrm>
            <a:off x="2398220" y="2608866"/>
            <a:ext cx="6622193" cy="1574028"/>
          </a:xfrm>
          <a:prstGeom prst="rect">
            <a:avLst/>
          </a:prstGeom>
        </p:spPr>
      </p:pic>
      <p:sp>
        <p:nvSpPr>
          <p:cNvPr id="5" name="TextBox 4">
            <a:extLst>
              <a:ext uri="{FF2B5EF4-FFF2-40B4-BE49-F238E27FC236}">
                <a16:creationId xmlns:a16="http://schemas.microsoft.com/office/drawing/2014/main" id="{8F1D8CAC-D250-A052-F4C0-537607A76154}"/>
              </a:ext>
            </a:extLst>
          </p:cNvPr>
          <p:cNvSpPr txBox="1"/>
          <p:nvPr/>
        </p:nvSpPr>
        <p:spPr>
          <a:xfrm>
            <a:off x="1162191" y="1391095"/>
            <a:ext cx="5968181"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rgbClr val="FFC000"/>
                </a:solidFill>
                <a:latin typeface="Comic Sans MS" panose="030F0702030302020204" pitchFamily="66" charset="0"/>
                <a:cs typeface="Times New Roman" panose="02020603050405020304" pitchFamily="18" charset="0"/>
              </a:rPr>
              <a:t> </a:t>
            </a:r>
            <a:r>
              <a:rPr lang="en-US" sz="2400" b="1" dirty="0">
                <a:solidFill>
                  <a:schemeClr val="accent4">
                    <a:lumMod val="40000"/>
                    <a:lumOff val="60000"/>
                  </a:schemeClr>
                </a:solidFill>
                <a:latin typeface="Comic Sans MS" panose="030F0702030302020204" pitchFamily="66" charset="0"/>
                <a:cs typeface="Times New Roman" panose="02020603050405020304" pitchFamily="18" charset="0"/>
              </a:rPr>
              <a:t>Gaming and Entertainment</a:t>
            </a:r>
          </a:p>
        </p:txBody>
      </p:sp>
      <p:sp>
        <p:nvSpPr>
          <p:cNvPr id="8" name="TextBox 7">
            <a:extLst>
              <a:ext uri="{FF2B5EF4-FFF2-40B4-BE49-F238E27FC236}">
                <a16:creationId xmlns:a16="http://schemas.microsoft.com/office/drawing/2014/main" id="{4CD17A65-169E-87AF-3858-98232D6C8DD0}"/>
              </a:ext>
            </a:extLst>
          </p:cNvPr>
          <p:cNvSpPr txBox="1"/>
          <p:nvPr/>
        </p:nvSpPr>
        <p:spPr>
          <a:xfrm>
            <a:off x="1598877" y="1948089"/>
            <a:ext cx="6233000" cy="964623"/>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rgbClr val="FFFF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Evolution of Gaming Experiences.</a:t>
            </a:r>
          </a:p>
          <a:p>
            <a:pPr marL="342900" indent="-342900">
              <a:lnSpc>
                <a:spcPct val="150000"/>
              </a:lnSpc>
              <a:buFont typeface="Wingdings" panose="05000000000000000000" pitchFamily="2" charset="2"/>
              <a:buChar char="§"/>
            </a:pPr>
            <a:r>
              <a:rPr lang="en-US" sz="2000" b="1" dirty="0">
                <a:solidFill>
                  <a:srgbClr val="FFFF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Virtual Concerts and Events.</a:t>
            </a:r>
          </a:p>
        </p:txBody>
      </p:sp>
      <p:sp>
        <p:nvSpPr>
          <p:cNvPr id="10" name="TextBox 9">
            <a:extLst>
              <a:ext uri="{FF2B5EF4-FFF2-40B4-BE49-F238E27FC236}">
                <a16:creationId xmlns:a16="http://schemas.microsoft.com/office/drawing/2014/main" id="{426EBB0A-7ED8-1834-98B5-6FB5ED6300AF}"/>
              </a:ext>
            </a:extLst>
          </p:cNvPr>
          <p:cNvSpPr txBox="1"/>
          <p:nvPr/>
        </p:nvSpPr>
        <p:spPr>
          <a:xfrm>
            <a:off x="1162191" y="3244757"/>
            <a:ext cx="5902337"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rgbClr val="FFC000"/>
                </a:solidFill>
                <a:latin typeface="Comic Sans MS" panose="030F0702030302020204" pitchFamily="66" charset="0"/>
                <a:cs typeface="Times New Roman" panose="02020603050405020304" pitchFamily="18" charset="0"/>
              </a:rPr>
              <a:t> </a:t>
            </a:r>
            <a:r>
              <a:rPr lang="en-US" sz="2400" b="1" dirty="0">
                <a:solidFill>
                  <a:schemeClr val="accent4">
                    <a:lumMod val="40000"/>
                    <a:lumOff val="60000"/>
                  </a:schemeClr>
                </a:solidFill>
                <a:latin typeface="Comic Sans MS" panose="030F0702030302020204" pitchFamily="66" charset="0"/>
                <a:cs typeface="Times New Roman" panose="02020603050405020304" pitchFamily="18" charset="0"/>
              </a:rPr>
              <a:t>Education and Remote Work</a:t>
            </a:r>
          </a:p>
        </p:txBody>
      </p:sp>
      <p:sp>
        <p:nvSpPr>
          <p:cNvPr id="15" name="TextBox 14">
            <a:extLst>
              <a:ext uri="{FF2B5EF4-FFF2-40B4-BE49-F238E27FC236}">
                <a16:creationId xmlns:a16="http://schemas.microsoft.com/office/drawing/2014/main" id="{53DB32B9-ABB0-14ED-2B08-0E5F8BED9C96}"/>
              </a:ext>
            </a:extLst>
          </p:cNvPr>
          <p:cNvSpPr txBox="1"/>
          <p:nvPr/>
        </p:nvSpPr>
        <p:spPr>
          <a:xfrm>
            <a:off x="1598877" y="5514543"/>
            <a:ext cx="8263692" cy="964623"/>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rgbClr val="FFFF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Remote Medical Consultations and Training</a:t>
            </a:r>
          </a:p>
          <a:p>
            <a:pPr marL="342900" indent="-342900">
              <a:lnSpc>
                <a:spcPct val="150000"/>
              </a:lnSpc>
              <a:buFont typeface="Wingdings" panose="05000000000000000000" pitchFamily="2" charset="2"/>
              <a:buChar char="§"/>
            </a:pPr>
            <a:r>
              <a:rPr lang="en-US" sz="2000" b="1" dirty="0">
                <a:solidFill>
                  <a:srgbClr val="FFFF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Therapy and Mental Health Applications</a:t>
            </a:r>
          </a:p>
        </p:txBody>
      </p:sp>
      <p:sp>
        <p:nvSpPr>
          <p:cNvPr id="16" name="TextBox 15">
            <a:extLst>
              <a:ext uri="{FF2B5EF4-FFF2-40B4-BE49-F238E27FC236}">
                <a16:creationId xmlns:a16="http://schemas.microsoft.com/office/drawing/2014/main" id="{8880CF16-01D0-D074-0A62-ABBC5158D2E8}"/>
              </a:ext>
            </a:extLst>
          </p:cNvPr>
          <p:cNvSpPr txBox="1"/>
          <p:nvPr/>
        </p:nvSpPr>
        <p:spPr>
          <a:xfrm>
            <a:off x="1586206" y="3820549"/>
            <a:ext cx="7331992" cy="964623"/>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b="1" dirty="0">
                <a:solidFill>
                  <a:srgbClr val="FFFF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Virtual Classrooms and Virtual Offices.</a:t>
            </a:r>
          </a:p>
          <a:p>
            <a:pPr marL="342900" indent="-342900">
              <a:lnSpc>
                <a:spcPct val="150000"/>
              </a:lnSpc>
              <a:buFont typeface="Wingdings" panose="05000000000000000000" pitchFamily="2" charset="2"/>
              <a:buChar char="§"/>
            </a:pPr>
            <a:r>
              <a:rPr lang="en-US" sz="2000" b="1" dirty="0">
                <a:solidFill>
                  <a:srgbClr val="FFFF00"/>
                </a:solidFill>
                <a:latin typeface="Comic Sans MS" panose="030F0702030302020204" pitchFamily="66" charset="0"/>
                <a:cs typeface="Times New Roman" panose="02020603050405020304" pitchFamily="18" charset="0"/>
              </a:rPr>
              <a:t> </a:t>
            </a:r>
            <a:r>
              <a:rPr lang="en-US" sz="2000" b="1" dirty="0">
                <a:solidFill>
                  <a:schemeClr val="bg1"/>
                </a:solidFill>
                <a:latin typeface="Comic Sans MS" panose="030F0702030302020204" pitchFamily="66" charset="0"/>
                <a:cs typeface="Times New Roman" panose="02020603050405020304" pitchFamily="18" charset="0"/>
              </a:rPr>
              <a:t>Collaboration and Productivity Tools.</a:t>
            </a:r>
          </a:p>
        </p:txBody>
      </p:sp>
      <p:sp>
        <p:nvSpPr>
          <p:cNvPr id="17" name="TextBox 16">
            <a:extLst>
              <a:ext uri="{FF2B5EF4-FFF2-40B4-BE49-F238E27FC236}">
                <a16:creationId xmlns:a16="http://schemas.microsoft.com/office/drawing/2014/main" id="{EAC27930-9FBB-1C5F-8FFF-DB19BE7C8892}"/>
              </a:ext>
            </a:extLst>
          </p:cNvPr>
          <p:cNvSpPr txBox="1"/>
          <p:nvPr/>
        </p:nvSpPr>
        <p:spPr>
          <a:xfrm>
            <a:off x="1162191" y="4999493"/>
            <a:ext cx="5968181" cy="58509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rgbClr val="FFC000"/>
                </a:solidFill>
                <a:latin typeface="Comic Sans MS" panose="030F0702030302020204" pitchFamily="66" charset="0"/>
                <a:cs typeface="Times New Roman" panose="02020603050405020304" pitchFamily="18" charset="0"/>
              </a:rPr>
              <a:t> </a:t>
            </a:r>
            <a:r>
              <a:rPr lang="en-US" sz="2400" b="1" dirty="0">
                <a:solidFill>
                  <a:schemeClr val="accent4">
                    <a:lumMod val="40000"/>
                    <a:lumOff val="60000"/>
                  </a:schemeClr>
                </a:solidFill>
                <a:latin typeface="Comic Sans MS" panose="030F0702030302020204" pitchFamily="66" charset="0"/>
                <a:cs typeface="Times New Roman" panose="02020603050405020304" pitchFamily="18" charset="0"/>
              </a:rPr>
              <a:t>Healthcare</a:t>
            </a:r>
          </a:p>
        </p:txBody>
      </p:sp>
    </p:spTree>
    <p:extLst>
      <p:ext uri="{BB962C8B-B14F-4D97-AF65-F5344CB8AC3E}">
        <p14:creationId xmlns:p14="http://schemas.microsoft.com/office/powerpoint/2010/main" val="2139061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717</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Blackadder ITC</vt:lpstr>
      <vt:lpstr>Calibri</vt:lpstr>
      <vt:lpstr>Calibri Light</vt:lpstr>
      <vt:lpstr>Comic Sans MS</vt:lpstr>
      <vt:lpstr>Kristen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917091259062</dc:creator>
  <cp:lastModifiedBy>ismartsuraj01@gmail.com</cp:lastModifiedBy>
  <cp:revision>23</cp:revision>
  <dcterms:created xsi:type="dcterms:W3CDTF">2023-10-29T10:20:24Z</dcterms:created>
  <dcterms:modified xsi:type="dcterms:W3CDTF">2024-02-16T05:52:50Z</dcterms:modified>
</cp:coreProperties>
</file>