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5" r:id="rId4"/>
    <p:sldId id="270" r:id="rId5"/>
    <p:sldId id="271" r:id="rId6"/>
    <p:sldId id="272" r:id="rId7"/>
    <p:sldId id="273" r:id="rId8"/>
    <p:sldId id="274" r:id="rId9"/>
    <p:sldId id="268" r:id="rId10"/>
  </p:sldIdLst>
  <p:sldSz cx="18288000" cy="10287000"/>
  <p:notesSz cx="6858000" cy="9144000"/>
  <p:embeddedFontLst>
    <p:embeddedFont>
      <p:font typeface="Open Sauce" panose="020B0604020202020204" charset="0"/>
      <p:regular r:id="rId11"/>
    </p:embeddedFont>
    <p:embeddedFont>
      <p:font typeface="Open Sauce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033" autoAdjust="0"/>
  </p:normalViewPr>
  <p:slideViewPr>
    <p:cSldViewPr>
      <p:cViewPr varScale="1">
        <p:scale>
          <a:sx n="53" d="100"/>
          <a:sy n="53" d="100"/>
        </p:scale>
        <p:origin x="73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a:off x="15047759" y="3749017"/>
            <a:ext cx="3240241" cy="6504134"/>
          </a:xfrm>
          <a:custGeom>
            <a:avLst/>
            <a:gdLst/>
            <a:ahLst/>
            <a:cxnLst/>
            <a:rect l="l" t="t" r="r" b="b"/>
            <a:pathLst>
              <a:path w="3240241" h="6504134">
                <a:moveTo>
                  <a:pt x="0" y="0"/>
                </a:moveTo>
                <a:lnTo>
                  <a:pt x="3240241" y="0"/>
                </a:lnTo>
                <a:lnTo>
                  <a:pt x="3240241" y="6504133"/>
                </a:lnTo>
                <a:lnTo>
                  <a:pt x="0" y="65041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3098019" y="0"/>
            <a:ext cx="5189981" cy="12008757"/>
            <a:chOff x="0" y="0"/>
            <a:chExt cx="1384190" cy="3472227"/>
          </a:xfrm>
        </p:grpSpPr>
        <p:sp>
          <p:nvSpPr>
            <p:cNvPr id="4" name="Freeform 4"/>
            <p:cNvSpPr/>
            <p:nvPr/>
          </p:nvSpPr>
          <p:spPr>
            <a:xfrm>
              <a:off x="0" y="0"/>
              <a:ext cx="1384190" cy="3472226"/>
            </a:xfrm>
            <a:custGeom>
              <a:avLst/>
              <a:gdLst/>
              <a:ahLst/>
              <a:cxnLst/>
              <a:rect l="l" t="t" r="r" b="b"/>
              <a:pathLst>
                <a:path w="1384190" h="3472226">
                  <a:moveTo>
                    <a:pt x="0" y="0"/>
                  </a:moveTo>
                  <a:lnTo>
                    <a:pt x="1384190" y="0"/>
                  </a:lnTo>
                  <a:lnTo>
                    <a:pt x="1384190" y="3472226"/>
                  </a:lnTo>
                  <a:lnTo>
                    <a:pt x="0" y="3472226"/>
                  </a:lnTo>
                  <a:close/>
                </a:path>
              </a:pathLst>
            </a:custGeom>
            <a:solidFill>
              <a:srgbClr val="106861"/>
            </a:solidFill>
          </p:spPr>
        </p:sp>
        <p:sp>
          <p:nvSpPr>
            <p:cNvPr id="5" name="TextBox 5"/>
            <p:cNvSpPr txBox="1"/>
            <p:nvPr/>
          </p:nvSpPr>
          <p:spPr>
            <a:xfrm>
              <a:off x="0" y="-19050"/>
              <a:ext cx="1384190" cy="3491277"/>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9753600" y="1526000"/>
            <a:ext cx="7234999" cy="7234999"/>
          </a:xfrm>
          <a:custGeom>
            <a:avLst/>
            <a:gdLst/>
            <a:ahLst/>
            <a:cxnLst/>
            <a:rect l="l" t="t" r="r" b="b"/>
            <a:pathLst>
              <a:path w="7234999" h="7234999">
                <a:moveTo>
                  <a:pt x="0" y="0"/>
                </a:moveTo>
                <a:lnTo>
                  <a:pt x="7234999" y="0"/>
                </a:lnTo>
                <a:lnTo>
                  <a:pt x="7234999" y="7235000"/>
                </a:lnTo>
                <a:lnTo>
                  <a:pt x="0" y="72350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grpSp>
        <p:nvGrpSpPr>
          <p:cNvPr id="10" name="Group 10"/>
          <p:cNvGrpSpPr/>
          <p:nvPr/>
        </p:nvGrpSpPr>
        <p:grpSpPr>
          <a:xfrm>
            <a:off x="1076143" y="3497874"/>
            <a:ext cx="78988" cy="3562352"/>
            <a:chOff x="0" y="0"/>
            <a:chExt cx="20803" cy="938233"/>
          </a:xfrm>
        </p:grpSpPr>
        <p:sp>
          <p:nvSpPr>
            <p:cNvPr id="11" name="Freeform 11"/>
            <p:cNvSpPr/>
            <p:nvPr/>
          </p:nvSpPr>
          <p:spPr>
            <a:xfrm>
              <a:off x="0" y="0"/>
              <a:ext cx="20803" cy="938233"/>
            </a:xfrm>
            <a:custGeom>
              <a:avLst/>
              <a:gdLst/>
              <a:ahLst/>
              <a:cxnLst/>
              <a:rect l="l" t="t" r="r" b="b"/>
              <a:pathLst>
                <a:path w="20803" h="938233">
                  <a:moveTo>
                    <a:pt x="0" y="0"/>
                  </a:moveTo>
                  <a:lnTo>
                    <a:pt x="20803" y="0"/>
                  </a:lnTo>
                  <a:lnTo>
                    <a:pt x="20803" y="938233"/>
                  </a:lnTo>
                  <a:lnTo>
                    <a:pt x="0" y="938233"/>
                  </a:lnTo>
                  <a:close/>
                </a:path>
              </a:pathLst>
            </a:custGeom>
            <a:solidFill>
              <a:srgbClr val="123D33"/>
            </a:solidFill>
            <a:ln cap="sq">
              <a:noFill/>
              <a:prstDash val="solid"/>
              <a:miter/>
            </a:ln>
          </p:spPr>
        </p:sp>
        <p:sp>
          <p:nvSpPr>
            <p:cNvPr id="12" name="TextBox 12"/>
            <p:cNvSpPr txBox="1"/>
            <p:nvPr/>
          </p:nvSpPr>
          <p:spPr>
            <a:xfrm>
              <a:off x="0" y="-19050"/>
              <a:ext cx="20803" cy="957283"/>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7" name="TextBox 16">
            <a:extLst>
              <a:ext uri="{FF2B5EF4-FFF2-40B4-BE49-F238E27FC236}">
                <a16:creationId xmlns:a16="http://schemas.microsoft.com/office/drawing/2014/main" id="{6C7B0A25-8E2E-4D54-2B70-7B0CD4777754}"/>
              </a:ext>
            </a:extLst>
          </p:cNvPr>
          <p:cNvSpPr txBox="1"/>
          <p:nvPr/>
        </p:nvSpPr>
        <p:spPr>
          <a:xfrm>
            <a:off x="1509894" y="5431424"/>
            <a:ext cx="8045359" cy="1569660"/>
          </a:xfrm>
          <a:prstGeom prst="rect">
            <a:avLst/>
          </a:prstGeom>
          <a:noFill/>
        </p:spPr>
        <p:txBody>
          <a:bodyPr wrap="square" rtlCol="0">
            <a:spAutoFit/>
          </a:bodyPr>
          <a:lstStyle/>
          <a:p>
            <a:r>
              <a:rPr lang="en-IN" sz="3200" i="1" dirty="0"/>
              <a:t>Enhancing Fraud Detection</a:t>
            </a:r>
          </a:p>
          <a:p>
            <a:r>
              <a:rPr lang="en-US" sz="3200" i="1" dirty="0"/>
              <a:t>Investment Strategies Using Big Data Technologies</a:t>
            </a:r>
            <a:endParaRPr lang="en-IN" sz="3200" i="1" dirty="0"/>
          </a:p>
        </p:txBody>
      </p:sp>
      <p:sp>
        <p:nvSpPr>
          <p:cNvPr id="18" name="TextBox 17">
            <a:extLst>
              <a:ext uri="{FF2B5EF4-FFF2-40B4-BE49-F238E27FC236}">
                <a16:creationId xmlns:a16="http://schemas.microsoft.com/office/drawing/2014/main" id="{C8BC2E33-090F-15AD-9012-EDF5C6457893}"/>
              </a:ext>
            </a:extLst>
          </p:cNvPr>
          <p:cNvSpPr txBox="1"/>
          <p:nvPr/>
        </p:nvSpPr>
        <p:spPr>
          <a:xfrm>
            <a:off x="1496637" y="3492432"/>
            <a:ext cx="8815019" cy="1938992"/>
          </a:xfrm>
          <a:prstGeom prst="rect">
            <a:avLst/>
          </a:prstGeom>
          <a:noFill/>
        </p:spPr>
        <p:txBody>
          <a:bodyPr wrap="square" rtlCol="0">
            <a:spAutoFit/>
          </a:bodyPr>
          <a:lstStyle/>
          <a:p>
            <a:r>
              <a:rPr lang="en-US" sz="6000" b="1" dirty="0"/>
              <a:t>Advanced Analytics in </a:t>
            </a:r>
          </a:p>
          <a:p>
            <a:r>
              <a:rPr lang="en-US" sz="6000" b="1" dirty="0"/>
              <a:t>Financial Institutions</a:t>
            </a:r>
            <a:endParaRPr lang="en-IN" sz="6000" b="1" dirty="0"/>
          </a:p>
        </p:txBody>
      </p:sp>
      <p:pic>
        <p:nvPicPr>
          <p:cNvPr id="22" name="Picture 21">
            <a:extLst>
              <a:ext uri="{FF2B5EF4-FFF2-40B4-BE49-F238E27FC236}">
                <a16:creationId xmlns:a16="http://schemas.microsoft.com/office/drawing/2014/main" id="{00803A0B-A847-2288-5553-C8D8970941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15600" y="2725938"/>
            <a:ext cx="4762791" cy="4762791"/>
          </a:xfrm>
          <a:prstGeom prst="rect">
            <a:avLst/>
          </a:prstGeom>
        </p:spPr>
      </p:pic>
      <p:sp>
        <p:nvSpPr>
          <p:cNvPr id="7" name="TextBox 6">
            <a:extLst>
              <a:ext uri="{FF2B5EF4-FFF2-40B4-BE49-F238E27FC236}">
                <a16:creationId xmlns:a16="http://schemas.microsoft.com/office/drawing/2014/main" id="{1FA27674-9BFF-56E6-44C1-E50100A1D65F}"/>
              </a:ext>
            </a:extLst>
          </p:cNvPr>
          <p:cNvSpPr txBox="1"/>
          <p:nvPr/>
        </p:nvSpPr>
        <p:spPr>
          <a:xfrm>
            <a:off x="1676400" y="7397856"/>
            <a:ext cx="4419600" cy="954107"/>
          </a:xfrm>
          <a:prstGeom prst="rect">
            <a:avLst/>
          </a:prstGeom>
          <a:noFill/>
        </p:spPr>
        <p:txBody>
          <a:bodyPr wrap="square" rtlCol="0">
            <a:spAutoFit/>
          </a:bodyPr>
          <a:lstStyle/>
          <a:p>
            <a:r>
              <a:rPr lang="en-IN" sz="2800" dirty="0"/>
              <a:t>Name: Sunny Sharma</a:t>
            </a:r>
          </a:p>
          <a:p>
            <a:r>
              <a:rPr lang="en-IN" sz="2800" dirty="0"/>
              <a:t>Roll No:221FJ01070</a:t>
            </a:r>
          </a:p>
        </p:txBody>
      </p:sp>
      <p:pic>
        <p:nvPicPr>
          <p:cNvPr id="9" name="Picture 8">
            <a:extLst>
              <a:ext uri="{FF2B5EF4-FFF2-40B4-BE49-F238E27FC236}">
                <a16:creationId xmlns:a16="http://schemas.microsoft.com/office/drawing/2014/main" id="{E4FBB1A3-2522-6C26-F0D9-C679B736AA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9000" y="273078"/>
            <a:ext cx="3914775" cy="1162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04479C1-0468-D611-3370-84A2AE1BBA36}"/>
              </a:ext>
            </a:extLst>
          </p:cNvPr>
          <p:cNvSpPr txBox="1"/>
          <p:nvPr/>
        </p:nvSpPr>
        <p:spPr>
          <a:xfrm>
            <a:off x="1070429" y="647700"/>
            <a:ext cx="12573000" cy="707886"/>
          </a:xfrm>
          <a:prstGeom prst="rect">
            <a:avLst/>
          </a:prstGeom>
          <a:noFill/>
        </p:spPr>
        <p:txBody>
          <a:bodyPr wrap="square" rtlCol="0">
            <a:spAutoFit/>
          </a:bodyPr>
          <a:lstStyle/>
          <a:p>
            <a:pPr marL="571500" indent="-571500">
              <a:buFont typeface="Wingdings" panose="05000000000000000000" pitchFamily="2" charset="2"/>
              <a:buChar char="q"/>
            </a:pPr>
            <a:r>
              <a:rPr lang="en-IN" sz="4000" b="1" dirty="0"/>
              <a:t>Question</a:t>
            </a:r>
          </a:p>
        </p:txBody>
      </p:sp>
      <p:sp>
        <p:nvSpPr>
          <p:cNvPr id="27" name="TextBox 26">
            <a:extLst>
              <a:ext uri="{FF2B5EF4-FFF2-40B4-BE49-F238E27FC236}">
                <a16:creationId xmlns:a16="http://schemas.microsoft.com/office/drawing/2014/main" id="{D4689B93-8FAE-8FDA-608F-7D5EDE4A98A8}"/>
              </a:ext>
            </a:extLst>
          </p:cNvPr>
          <p:cNvSpPr txBox="1"/>
          <p:nvPr/>
        </p:nvSpPr>
        <p:spPr>
          <a:xfrm>
            <a:off x="1070429" y="1355586"/>
            <a:ext cx="16455571" cy="7971413"/>
          </a:xfrm>
          <a:prstGeom prst="rect">
            <a:avLst/>
          </a:prstGeom>
          <a:noFill/>
        </p:spPr>
        <p:txBody>
          <a:bodyPr wrap="square" rtlCol="0">
            <a:spAutoFit/>
          </a:bodyPr>
          <a:lstStyle/>
          <a:p>
            <a:r>
              <a:rPr lang="en-US" sz="3200" b="1" dirty="0"/>
              <a:t>6. A financial institution is exploring advanced analytics techniques to process large volumes of transaction data, detect fraud, and optimize investment strategies. The company aims to leverage key big data technologies such as in-memory analytics, in-database processing, and symmetric multiprocessor systems to enhance its capabilities.</a:t>
            </a:r>
          </a:p>
          <a:p>
            <a:endParaRPr lang="en-US" sz="3200" dirty="0"/>
          </a:p>
          <a:p>
            <a:r>
              <a:rPr lang="en-US" sz="3200" dirty="0"/>
              <a:t> a. Define in-memory analytics, in-database processing, and symmetric multiprocessor systems. Explain how each of these technologies contributes to efficient data processing in the financial sector. (Understanding)</a:t>
            </a:r>
          </a:p>
          <a:p>
            <a:endParaRPr lang="en-US" sz="3200" dirty="0"/>
          </a:p>
          <a:p>
            <a:r>
              <a:rPr lang="en-US" sz="3200" dirty="0"/>
              <a:t> b. Analyze the advantages of using in-memory analytics and in-database processing for processing large transaction datasets. How can these technologies improve real-time decision-making in the financial institution? (Applying) </a:t>
            </a:r>
          </a:p>
          <a:p>
            <a:endParaRPr lang="en-US" sz="3200" dirty="0"/>
          </a:p>
          <a:p>
            <a:r>
              <a:rPr lang="en-US" sz="3200" dirty="0"/>
              <a:t>c. Evaluate the challenges the institution might face in implementing symmetric multiprocessor systems for big data processing. Propose a solution to overcome one of these challenges effectively. (Evaluating)</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a:extLst>
            <a:ext uri="{FF2B5EF4-FFF2-40B4-BE49-F238E27FC236}">
              <a16:creationId xmlns:a16="http://schemas.microsoft.com/office/drawing/2014/main" id="{CB2B2F1E-F5B3-CDEF-14B5-4069FFC88945}"/>
            </a:ext>
          </a:extLst>
        </p:cNvPr>
        <p:cNvGrpSpPr/>
        <p:nvPr/>
      </p:nvGrpSpPr>
      <p:grpSpPr>
        <a:xfrm>
          <a:off x="0" y="0"/>
          <a:ext cx="0" cy="0"/>
          <a:chOff x="0" y="0"/>
          <a:chExt cx="0" cy="0"/>
        </a:xfrm>
      </p:grpSpPr>
      <p:sp>
        <p:nvSpPr>
          <p:cNvPr id="26" name="TextBox 25">
            <a:extLst>
              <a:ext uri="{FF2B5EF4-FFF2-40B4-BE49-F238E27FC236}">
                <a16:creationId xmlns:a16="http://schemas.microsoft.com/office/drawing/2014/main" id="{485D5D59-76A1-9F17-81C0-0C646C3EC25B}"/>
              </a:ext>
            </a:extLst>
          </p:cNvPr>
          <p:cNvSpPr txBox="1"/>
          <p:nvPr/>
        </p:nvSpPr>
        <p:spPr>
          <a:xfrm>
            <a:off x="1070429" y="647700"/>
            <a:ext cx="12573000" cy="707886"/>
          </a:xfrm>
          <a:prstGeom prst="rect">
            <a:avLst/>
          </a:prstGeom>
          <a:noFill/>
        </p:spPr>
        <p:txBody>
          <a:bodyPr wrap="square" rtlCol="0">
            <a:spAutoFit/>
          </a:bodyPr>
          <a:lstStyle/>
          <a:p>
            <a:pPr marL="571500" indent="-571500">
              <a:buFont typeface="Wingdings" panose="05000000000000000000" pitchFamily="2" charset="2"/>
              <a:buChar char="q"/>
            </a:pPr>
            <a:r>
              <a:rPr lang="en-US" sz="4000" b="1" dirty="0"/>
              <a:t>Introduction to the Financial Sector’s Big Data Challenge</a:t>
            </a:r>
            <a:endParaRPr lang="en-IN" sz="4000" b="1" dirty="0"/>
          </a:p>
        </p:txBody>
      </p:sp>
      <p:sp>
        <p:nvSpPr>
          <p:cNvPr id="27" name="TextBox 26">
            <a:extLst>
              <a:ext uri="{FF2B5EF4-FFF2-40B4-BE49-F238E27FC236}">
                <a16:creationId xmlns:a16="http://schemas.microsoft.com/office/drawing/2014/main" id="{C6488293-35A9-B1B4-ADB6-462DCB100500}"/>
              </a:ext>
            </a:extLst>
          </p:cNvPr>
          <p:cNvSpPr txBox="1"/>
          <p:nvPr/>
        </p:nvSpPr>
        <p:spPr>
          <a:xfrm>
            <a:off x="1070429" y="1790699"/>
            <a:ext cx="10591800" cy="6494085"/>
          </a:xfrm>
          <a:prstGeom prst="rect">
            <a:avLst/>
          </a:prstGeom>
          <a:noFill/>
        </p:spPr>
        <p:txBody>
          <a:bodyPr wrap="square" rtlCol="0">
            <a:spAutoFit/>
          </a:bodyPr>
          <a:lstStyle/>
          <a:p>
            <a:pPr marL="457200" indent="-457200">
              <a:buFont typeface="Wingdings" panose="05000000000000000000" pitchFamily="2" charset="2"/>
              <a:buChar char="§"/>
            </a:pPr>
            <a:r>
              <a:rPr lang="en-IN" sz="3200" dirty="0"/>
              <a:t>Financial institutions like </a:t>
            </a:r>
            <a:r>
              <a:rPr lang="en-IN" sz="3200" b="1" dirty="0"/>
              <a:t>JPMorgan Chase</a:t>
            </a:r>
            <a:r>
              <a:rPr lang="en-IN" sz="3200" dirty="0"/>
              <a:t> handle </a:t>
            </a:r>
            <a:r>
              <a:rPr lang="en-IN" sz="3200" b="1" dirty="0"/>
              <a:t>billions of transactions</a:t>
            </a:r>
            <a:r>
              <a:rPr lang="en-IN" sz="3200" dirty="0"/>
              <a:t> daily</a:t>
            </a:r>
          </a:p>
          <a:p>
            <a:pPr marL="457200" indent="-457200">
              <a:buFont typeface="Wingdings" panose="05000000000000000000" pitchFamily="2" charset="2"/>
              <a:buChar char="q"/>
            </a:pPr>
            <a:endParaRPr lang="en-IN" sz="3200" dirty="0"/>
          </a:p>
          <a:p>
            <a:pPr marL="457200" indent="-457200">
              <a:buFont typeface="Wingdings" panose="05000000000000000000" pitchFamily="2" charset="2"/>
              <a:buChar char="q"/>
            </a:pPr>
            <a:r>
              <a:rPr lang="en-IN" sz="3200" b="1" dirty="0"/>
              <a:t>Key Challenges:</a:t>
            </a:r>
          </a:p>
          <a:p>
            <a:endParaRPr lang="en-IN" sz="3200" dirty="0"/>
          </a:p>
          <a:p>
            <a:pPr marL="914400" lvl="1" indent="-457200">
              <a:buFont typeface="Wingdings" panose="05000000000000000000" pitchFamily="2" charset="2"/>
              <a:buChar char="§"/>
            </a:pPr>
            <a:r>
              <a:rPr lang="en-IN" sz="3200" b="1" dirty="0"/>
              <a:t>Fraud detection</a:t>
            </a:r>
            <a:r>
              <a:rPr lang="en-IN" sz="3200" dirty="0"/>
              <a:t> in real time</a:t>
            </a:r>
          </a:p>
          <a:p>
            <a:pPr marL="914400" lvl="1" indent="-457200">
              <a:buFont typeface="Wingdings" panose="05000000000000000000" pitchFamily="2" charset="2"/>
              <a:buChar char="§"/>
            </a:pPr>
            <a:r>
              <a:rPr lang="en-IN" sz="3200" b="1" dirty="0"/>
              <a:t>Optimizing investment strategies</a:t>
            </a:r>
            <a:endParaRPr lang="en-IN" sz="3200" dirty="0"/>
          </a:p>
          <a:p>
            <a:pPr marL="914400" lvl="1" indent="-457200">
              <a:buFont typeface="Wingdings" panose="05000000000000000000" pitchFamily="2" charset="2"/>
              <a:buChar char="§"/>
            </a:pPr>
            <a:r>
              <a:rPr lang="en-IN" sz="3200" b="1" dirty="0"/>
              <a:t>Processing large transaction datasets efficiently</a:t>
            </a:r>
          </a:p>
          <a:p>
            <a:pPr lvl="1"/>
            <a:endParaRPr lang="en-IN" sz="3200" dirty="0"/>
          </a:p>
          <a:p>
            <a:r>
              <a:rPr lang="en-IN" sz="3200" dirty="0"/>
              <a:t>To solve this, JPMorgan Chase uses </a:t>
            </a:r>
            <a:r>
              <a:rPr lang="en-IN" sz="3200" b="1" dirty="0"/>
              <a:t>in-memory analytics, in-database processing, and symmetric multiprocessor (SMP) systems</a:t>
            </a:r>
            <a:r>
              <a:rPr lang="en-IN" sz="3200" dirty="0"/>
              <a:t>.</a:t>
            </a:r>
          </a:p>
          <a:p>
            <a:endParaRPr lang="en-IN" sz="3200" dirty="0"/>
          </a:p>
        </p:txBody>
      </p:sp>
      <p:pic>
        <p:nvPicPr>
          <p:cNvPr id="5" name="Picture 4">
            <a:extLst>
              <a:ext uri="{FF2B5EF4-FFF2-40B4-BE49-F238E27FC236}">
                <a16:creationId xmlns:a16="http://schemas.microsoft.com/office/drawing/2014/main" id="{B7D141BB-A74B-490A-49C6-419A8549A5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0" y="3162300"/>
            <a:ext cx="4689570" cy="2766471"/>
          </a:xfrm>
          <a:prstGeom prst="rect">
            <a:avLst/>
          </a:prstGeom>
        </p:spPr>
      </p:pic>
    </p:spTree>
    <p:extLst>
      <p:ext uri="{BB962C8B-B14F-4D97-AF65-F5344CB8AC3E}">
        <p14:creationId xmlns:p14="http://schemas.microsoft.com/office/powerpoint/2010/main" val="179028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a:extLst>
            <a:ext uri="{FF2B5EF4-FFF2-40B4-BE49-F238E27FC236}">
              <a16:creationId xmlns:a16="http://schemas.microsoft.com/office/drawing/2014/main" id="{732A36DC-6EFE-6DB3-315B-455F4699410B}"/>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090F31F0-E56B-5417-A121-8BB92904AC03}"/>
              </a:ext>
            </a:extLst>
          </p:cNvPr>
          <p:cNvSpPr txBox="1"/>
          <p:nvPr/>
        </p:nvSpPr>
        <p:spPr>
          <a:xfrm>
            <a:off x="990600" y="571500"/>
            <a:ext cx="11658600" cy="792781"/>
          </a:xfrm>
          <a:prstGeom prst="rect">
            <a:avLst/>
          </a:prstGeom>
        </p:spPr>
        <p:txBody>
          <a:bodyPr wrap="square" lIns="0" tIns="0" rIns="0" bIns="0" rtlCol="0" anchor="t">
            <a:spAutoFit/>
          </a:bodyPr>
          <a:lstStyle/>
          <a:p>
            <a:pPr marL="571500" lvl="0" indent="-571500" algn="l">
              <a:lnSpc>
                <a:spcPts val="6644"/>
              </a:lnSpc>
              <a:spcBef>
                <a:spcPct val="0"/>
              </a:spcBef>
              <a:buFont typeface="Wingdings" panose="05000000000000000000" pitchFamily="2" charset="2"/>
              <a:buChar char="q"/>
            </a:pPr>
            <a:r>
              <a:rPr lang="en-US" sz="4400" b="1" dirty="0"/>
              <a:t>Key Technologies in Financial Data Processing</a:t>
            </a:r>
            <a:endParaRPr lang="en-US" sz="4000" b="1" spc="-94" dirty="0">
              <a:solidFill>
                <a:srgbClr val="191919"/>
              </a:solidFill>
              <a:latin typeface="Open Sauce Bold"/>
              <a:ea typeface="Open Sauce Bold"/>
              <a:cs typeface="Open Sauce Bold"/>
              <a:sym typeface="Open Sauce Bold"/>
            </a:endParaRPr>
          </a:p>
        </p:txBody>
      </p:sp>
      <p:sp>
        <p:nvSpPr>
          <p:cNvPr id="18" name="TextBox 17">
            <a:extLst>
              <a:ext uri="{FF2B5EF4-FFF2-40B4-BE49-F238E27FC236}">
                <a16:creationId xmlns:a16="http://schemas.microsoft.com/office/drawing/2014/main" id="{677C9499-6C15-0523-8715-4290BF097E55}"/>
              </a:ext>
            </a:extLst>
          </p:cNvPr>
          <p:cNvSpPr txBox="1"/>
          <p:nvPr/>
        </p:nvSpPr>
        <p:spPr>
          <a:xfrm>
            <a:off x="990600" y="1562100"/>
            <a:ext cx="16230600" cy="7971413"/>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t>In-Memory Analytics:</a:t>
            </a:r>
          </a:p>
          <a:p>
            <a:endParaRPr lang="en-US" sz="3200" dirty="0"/>
          </a:p>
          <a:p>
            <a:r>
              <a:rPr lang="en-US" sz="3200" b="1" dirty="0"/>
              <a:t>Definition:</a:t>
            </a:r>
            <a:r>
              <a:rPr lang="en-US" sz="3200" dirty="0"/>
              <a:t> Processes data in </a:t>
            </a:r>
            <a:r>
              <a:rPr lang="en-US" sz="3200" b="1" dirty="0"/>
              <a:t>RAM instead of disk storage</a:t>
            </a:r>
            <a:r>
              <a:rPr lang="en-US" sz="3200" dirty="0"/>
              <a:t> for faster computations.</a:t>
            </a:r>
          </a:p>
          <a:p>
            <a:r>
              <a:rPr lang="en-US" sz="3200" b="1" dirty="0"/>
              <a:t>Application in Finance:</a:t>
            </a:r>
            <a:r>
              <a:rPr lang="en-US" sz="3200" dirty="0"/>
              <a:t> Detects </a:t>
            </a:r>
            <a:r>
              <a:rPr lang="en-US" sz="3200" b="1" dirty="0"/>
              <a:t>anomalies in transactions</a:t>
            </a:r>
            <a:r>
              <a:rPr lang="en-US" sz="3200" dirty="0"/>
              <a:t> instantly to prevent fraud.</a:t>
            </a:r>
          </a:p>
          <a:p>
            <a:endParaRPr lang="en-US" sz="3200" dirty="0"/>
          </a:p>
          <a:p>
            <a:pPr marL="457200" indent="-457200">
              <a:buFont typeface="Wingdings" panose="05000000000000000000" pitchFamily="2" charset="2"/>
              <a:buChar char="q"/>
            </a:pPr>
            <a:r>
              <a:rPr lang="en-US" sz="3200" b="1" dirty="0"/>
              <a:t>In-Database Processing:</a:t>
            </a:r>
          </a:p>
          <a:p>
            <a:endParaRPr lang="en-US" sz="3200" dirty="0"/>
          </a:p>
          <a:p>
            <a:r>
              <a:rPr lang="en-US" sz="3200" b="1" dirty="0"/>
              <a:t>Definition:</a:t>
            </a:r>
            <a:r>
              <a:rPr lang="en-US" sz="3200" dirty="0"/>
              <a:t> Executes analytics </a:t>
            </a:r>
            <a:r>
              <a:rPr lang="en-US" sz="3200" b="1" dirty="0"/>
              <a:t>directly within the database</a:t>
            </a:r>
            <a:r>
              <a:rPr lang="en-US" sz="3200" dirty="0"/>
              <a:t> rather than moving data to separate analytics tools.</a:t>
            </a:r>
          </a:p>
          <a:p>
            <a:r>
              <a:rPr lang="en-US" sz="3200" b="1" dirty="0"/>
              <a:t>Application in Finance:</a:t>
            </a:r>
            <a:r>
              <a:rPr lang="en-US" sz="3200" dirty="0"/>
              <a:t> Speeds up </a:t>
            </a:r>
            <a:r>
              <a:rPr lang="en-US" sz="3200" b="1" dirty="0"/>
              <a:t>risk assessment and investment optimization</a:t>
            </a:r>
            <a:r>
              <a:rPr lang="en-US" sz="3200" dirty="0"/>
              <a:t>.</a:t>
            </a:r>
          </a:p>
          <a:p>
            <a:endParaRPr lang="en-US" sz="3200" dirty="0"/>
          </a:p>
          <a:p>
            <a:pPr marL="457200" indent="-457200">
              <a:buFont typeface="Wingdings" panose="05000000000000000000" pitchFamily="2" charset="2"/>
              <a:buChar char="q"/>
            </a:pPr>
            <a:r>
              <a:rPr lang="en-US" sz="3200" b="1" dirty="0"/>
              <a:t>Symmetric Multiprocessor Systems (SMP):</a:t>
            </a:r>
          </a:p>
          <a:p>
            <a:endParaRPr lang="en-US" sz="3200" dirty="0"/>
          </a:p>
          <a:p>
            <a:r>
              <a:rPr lang="en-US" sz="3200" b="1" dirty="0"/>
              <a:t>Definition:</a:t>
            </a:r>
            <a:r>
              <a:rPr lang="en-US" sz="3200" dirty="0"/>
              <a:t> Uses </a:t>
            </a:r>
            <a:r>
              <a:rPr lang="en-US" sz="3200" b="1" dirty="0"/>
              <a:t>multiple processors sharing the same memory</a:t>
            </a:r>
            <a:r>
              <a:rPr lang="en-US" sz="3200" dirty="0"/>
              <a:t> to handle complex calculations simultaneously.</a:t>
            </a:r>
          </a:p>
          <a:p>
            <a:r>
              <a:rPr lang="en-US" sz="3200" b="1" dirty="0"/>
              <a:t>Application in Finance:</a:t>
            </a:r>
            <a:r>
              <a:rPr lang="en-US" sz="3200" dirty="0"/>
              <a:t> Helps in </a:t>
            </a:r>
            <a:r>
              <a:rPr lang="en-US" sz="3200" b="1" dirty="0"/>
              <a:t>high-frequency trading and real-time data analysis</a:t>
            </a:r>
            <a:r>
              <a:rPr lang="en-US" sz="3200" dirty="0"/>
              <a:t>.</a:t>
            </a:r>
          </a:p>
        </p:txBody>
      </p:sp>
    </p:spTree>
    <p:extLst>
      <p:ext uri="{BB962C8B-B14F-4D97-AF65-F5344CB8AC3E}">
        <p14:creationId xmlns:p14="http://schemas.microsoft.com/office/powerpoint/2010/main" val="195404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a:extLst>
            <a:ext uri="{FF2B5EF4-FFF2-40B4-BE49-F238E27FC236}">
              <a16:creationId xmlns:a16="http://schemas.microsoft.com/office/drawing/2014/main" id="{4A62C7FE-6443-1287-774A-674CACFCB693}"/>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8DAC138D-C4B2-6A86-AD20-F935CDF2B81A}"/>
              </a:ext>
            </a:extLst>
          </p:cNvPr>
          <p:cNvSpPr txBox="1"/>
          <p:nvPr/>
        </p:nvSpPr>
        <p:spPr>
          <a:xfrm>
            <a:off x="1082040" y="571500"/>
            <a:ext cx="16840200" cy="792781"/>
          </a:xfrm>
          <a:prstGeom prst="rect">
            <a:avLst/>
          </a:prstGeom>
        </p:spPr>
        <p:txBody>
          <a:bodyPr wrap="square" lIns="0" tIns="0" rIns="0" bIns="0" rtlCol="0" anchor="t">
            <a:spAutoFit/>
          </a:bodyPr>
          <a:lstStyle/>
          <a:p>
            <a:pPr marL="571500" lvl="0" indent="-571500" algn="l">
              <a:lnSpc>
                <a:spcPts val="6644"/>
              </a:lnSpc>
              <a:spcBef>
                <a:spcPct val="0"/>
              </a:spcBef>
              <a:buFont typeface="Wingdings" panose="05000000000000000000" pitchFamily="2" charset="2"/>
              <a:buChar char="q"/>
            </a:pPr>
            <a:r>
              <a:rPr lang="en-US" sz="4000" b="1" dirty="0"/>
              <a:t>Advantages of In-Memory Analytics &amp; In-Database Processing</a:t>
            </a:r>
            <a:endParaRPr lang="en-US" sz="3600" b="1" spc="-94" dirty="0">
              <a:solidFill>
                <a:srgbClr val="191919"/>
              </a:solidFill>
              <a:latin typeface="Open Sauce Bold"/>
              <a:ea typeface="Open Sauce Bold"/>
              <a:cs typeface="Open Sauce Bold"/>
              <a:sym typeface="Open Sauce Bold"/>
            </a:endParaRPr>
          </a:p>
        </p:txBody>
      </p:sp>
      <p:sp>
        <p:nvSpPr>
          <p:cNvPr id="3" name="TextBox 2">
            <a:extLst>
              <a:ext uri="{FF2B5EF4-FFF2-40B4-BE49-F238E27FC236}">
                <a16:creationId xmlns:a16="http://schemas.microsoft.com/office/drawing/2014/main" id="{1A47B0FB-C91D-1902-DB31-9D5B952AA49B}"/>
              </a:ext>
            </a:extLst>
          </p:cNvPr>
          <p:cNvSpPr txBox="1"/>
          <p:nvPr/>
        </p:nvSpPr>
        <p:spPr>
          <a:xfrm>
            <a:off x="975360" y="1751707"/>
            <a:ext cx="16230600" cy="584775"/>
          </a:xfrm>
          <a:prstGeom prst="rect">
            <a:avLst/>
          </a:prstGeom>
          <a:noFill/>
        </p:spPr>
        <p:txBody>
          <a:bodyPr wrap="square" rtlCol="0">
            <a:spAutoFit/>
          </a:bodyPr>
          <a:lstStyle/>
          <a:p>
            <a:pPr marL="457200" indent="-457200">
              <a:buFont typeface="Wingdings" panose="05000000000000000000" pitchFamily="2" charset="2"/>
              <a:buChar char="q"/>
            </a:pPr>
            <a:endParaRPr lang="en-IN" sz="3200" dirty="0"/>
          </a:p>
        </p:txBody>
      </p:sp>
      <p:graphicFrame>
        <p:nvGraphicFramePr>
          <p:cNvPr id="13" name="Table 12">
            <a:extLst>
              <a:ext uri="{FF2B5EF4-FFF2-40B4-BE49-F238E27FC236}">
                <a16:creationId xmlns:a16="http://schemas.microsoft.com/office/drawing/2014/main" id="{B5FECC6C-7D29-D94A-EE6A-A17E8599354B}"/>
              </a:ext>
            </a:extLst>
          </p:cNvPr>
          <p:cNvGraphicFramePr>
            <a:graphicFrameLocks noGrp="1"/>
          </p:cNvGraphicFramePr>
          <p:nvPr>
            <p:extLst>
              <p:ext uri="{D42A27DB-BD31-4B8C-83A1-F6EECF244321}">
                <p14:modId xmlns:p14="http://schemas.microsoft.com/office/powerpoint/2010/main" val="879307789"/>
              </p:ext>
            </p:extLst>
          </p:nvPr>
        </p:nvGraphicFramePr>
        <p:xfrm>
          <a:off x="1092926" y="1747185"/>
          <a:ext cx="12923521" cy="3130411"/>
        </p:xfrm>
        <a:graphic>
          <a:graphicData uri="http://schemas.openxmlformats.org/drawingml/2006/table">
            <a:tbl>
              <a:tblPr firstRow="1" bandRow="1">
                <a:tableStyleId>{21E4AEA4-8DFA-4A89-87EB-49C32662AFE0}</a:tableStyleId>
              </a:tblPr>
              <a:tblGrid>
                <a:gridCol w="4354972">
                  <a:extLst>
                    <a:ext uri="{9D8B030D-6E8A-4147-A177-3AD203B41FA5}">
                      <a16:colId xmlns:a16="http://schemas.microsoft.com/office/drawing/2014/main" val="3921236549"/>
                    </a:ext>
                  </a:extLst>
                </a:gridCol>
                <a:gridCol w="4354972">
                  <a:extLst>
                    <a:ext uri="{9D8B030D-6E8A-4147-A177-3AD203B41FA5}">
                      <a16:colId xmlns:a16="http://schemas.microsoft.com/office/drawing/2014/main" val="3413778243"/>
                    </a:ext>
                  </a:extLst>
                </a:gridCol>
                <a:gridCol w="4213577">
                  <a:extLst>
                    <a:ext uri="{9D8B030D-6E8A-4147-A177-3AD203B41FA5}">
                      <a16:colId xmlns:a16="http://schemas.microsoft.com/office/drawing/2014/main" val="2266499662"/>
                    </a:ext>
                  </a:extLst>
                </a:gridCol>
              </a:tblGrid>
              <a:tr h="661531">
                <a:tc>
                  <a:txBody>
                    <a:bodyPr/>
                    <a:lstStyle/>
                    <a:p>
                      <a:pPr algn="ctr"/>
                      <a:r>
                        <a:rPr lang="en-IN" sz="2800" dirty="0"/>
                        <a:t>Feature</a:t>
                      </a:r>
                    </a:p>
                  </a:txBody>
                  <a:tcPr/>
                </a:tc>
                <a:tc>
                  <a:txBody>
                    <a:bodyPr/>
                    <a:lstStyle/>
                    <a:p>
                      <a:pPr algn="ctr"/>
                      <a:r>
                        <a:rPr lang="en-IN" sz="2800" dirty="0"/>
                        <a:t>In-Memory Analytics</a:t>
                      </a:r>
                    </a:p>
                  </a:txBody>
                  <a:tcPr anchor="ctr"/>
                </a:tc>
                <a:tc>
                  <a:txBody>
                    <a:bodyPr/>
                    <a:lstStyle/>
                    <a:p>
                      <a:pPr algn="ctr"/>
                      <a:r>
                        <a:rPr lang="en-IN" sz="2800" dirty="0"/>
                        <a:t>In-Database Processing</a:t>
                      </a:r>
                    </a:p>
                  </a:txBody>
                  <a:tcPr anchor="ctr"/>
                </a:tc>
                <a:extLst>
                  <a:ext uri="{0D108BD9-81ED-4DB2-BD59-A6C34878D82A}">
                    <a16:rowId xmlns:a16="http://schemas.microsoft.com/office/drawing/2014/main" val="2244441014"/>
                  </a:ext>
                </a:extLst>
              </a:tr>
              <a:tr h="661531">
                <a:tc>
                  <a:txBody>
                    <a:bodyPr/>
                    <a:lstStyle/>
                    <a:p>
                      <a:pPr algn="ctr"/>
                      <a:r>
                        <a:rPr lang="en-IN" sz="2400" b="1" dirty="0"/>
                        <a:t>Speed</a:t>
                      </a:r>
                      <a:endParaRPr lang="en-IN" dirty="0"/>
                    </a:p>
                  </a:txBody>
                  <a:tcPr anchor="ctr"/>
                </a:tc>
                <a:tc>
                  <a:txBody>
                    <a:bodyPr/>
                    <a:lstStyle/>
                    <a:p>
                      <a:pPr algn="ctr"/>
                      <a:r>
                        <a:rPr lang="en-IN" sz="2400" dirty="0"/>
                        <a:t>Processes data </a:t>
                      </a:r>
                      <a:r>
                        <a:rPr lang="en-IN" sz="2400" b="1" dirty="0"/>
                        <a:t>100x faster</a:t>
                      </a:r>
                      <a:endParaRPr lang="en-IN" sz="2400" dirty="0"/>
                    </a:p>
                  </a:txBody>
                  <a:tcPr anchor="ctr"/>
                </a:tc>
                <a:tc>
                  <a:txBody>
                    <a:bodyPr/>
                    <a:lstStyle/>
                    <a:p>
                      <a:pPr algn="ctr"/>
                      <a:r>
                        <a:rPr lang="en-US" sz="2400" dirty="0"/>
                        <a:t>Avoids delays caused by data transfer</a:t>
                      </a:r>
                    </a:p>
                  </a:txBody>
                  <a:tcPr anchor="ctr"/>
                </a:tc>
                <a:extLst>
                  <a:ext uri="{0D108BD9-81ED-4DB2-BD59-A6C34878D82A}">
                    <a16:rowId xmlns:a16="http://schemas.microsoft.com/office/drawing/2014/main" val="2319317450"/>
                  </a:ext>
                </a:extLst>
              </a:tr>
              <a:tr h="661531">
                <a:tc>
                  <a:txBody>
                    <a:bodyPr/>
                    <a:lstStyle/>
                    <a:p>
                      <a:pPr algn="ctr"/>
                      <a:r>
                        <a:rPr lang="en-IN" sz="2400" b="1" dirty="0"/>
                        <a:t>Real-time Insights</a:t>
                      </a:r>
                      <a:endParaRPr lang="en-IN" sz="2400" dirty="0"/>
                    </a:p>
                  </a:txBody>
                  <a:tcPr anchor="ctr"/>
                </a:tc>
                <a:tc>
                  <a:txBody>
                    <a:bodyPr/>
                    <a:lstStyle/>
                    <a:p>
                      <a:pPr algn="ctr"/>
                      <a:r>
                        <a:rPr lang="en-IN" sz="2400" dirty="0"/>
                        <a:t>Detects fraud </a:t>
                      </a:r>
                      <a:r>
                        <a:rPr lang="en-IN" sz="2400" b="1" dirty="0"/>
                        <a:t>instantly</a:t>
                      </a:r>
                      <a:endParaRPr lang="en-IN" sz="2400" dirty="0"/>
                    </a:p>
                  </a:txBody>
                  <a:tcPr anchor="ctr"/>
                </a:tc>
                <a:tc>
                  <a:txBody>
                    <a:bodyPr/>
                    <a:lstStyle/>
                    <a:p>
                      <a:pPr algn="ctr"/>
                      <a:r>
                        <a:rPr lang="en-IN" sz="2400" dirty="0"/>
                        <a:t>Executes queries </a:t>
                      </a:r>
                      <a:r>
                        <a:rPr lang="en-IN" sz="2400" b="1" dirty="0"/>
                        <a:t>within seconds</a:t>
                      </a:r>
                      <a:endParaRPr lang="en-IN" sz="2400" dirty="0"/>
                    </a:p>
                  </a:txBody>
                  <a:tcPr anchor="ctr"/>
                </a:tc>
                <a:extLst>
                  <a:ext uri="{0D108BD9-81ED-4DB2-BD59-A6C34878D82A}">
                    <a16:rowId xmlns:a16="http://schemas.microsoft.com/office/drawing/2014/main" val="601433765"/>
                  </a:ext>
                </a:extLst>
              </a:tr>
              <a:tr h="661531">
                <a:tc>
                  <a:txBody>
                    <a:bodyPr/>
                    <a:lstStyle/>
                    <a:p>
                      <a:pPr algn="ctr"/>
                      <a:r>
                        <a:rPr lang="en-IN" sz="2400" b="1" dirty="0"/>
                        <a:t>Efficiency</a:t>
                      </a:r>
                      <a:endParaRPr lang="en-IN" sz="2400" dirty="0"/>
                    </a:p>
                  </a:txBody>
                  <a:tcPr anchor="ctr"/>
                </a:tc>
                <a:tc>
                  <a:txBody>
                    <a:bodyPr/>
                    <a:lstStyle/>
                    <a:p>
                      <a:pPr algn="ctr"/>
                      <a:r>
                        <a:rPr lang="en-US" sz="2400" dirty="0"/>
                        <a:t>Reduces </a:t>
                      </a:r>
                      <a:r>
                        <a:rPr lang="en-US" sz="2400" b="1" dirty="0"/>
                        <a:t>reliance on disk storage</a:t>
                      </a:r>
                      <a:endParaRPr lang="en-US" sz="2400" dirty="0"/>
                    </a:p>
                  </a:txBody>
                  <a:tcPr anchor="ctr"/>
                </a:tc>
                <a:tc>
                  <a:txBody>
                    <a:bodyPr/>
                    <a:lstStyle/>
                    <a:p>
                      <a:pPr algn="ctr"/>
                      <a:r>
                        <a:rPr lang="en-IN" sz="2400" dirty="0"/>
                        <a:t>Optimizes </a:t>
                      </a:r>
                      <a:r>
                        <a:rPr lang="en-IN" sz="2400" b="1" dirty="0"/>
                        <a:t>database performance</a:t>
                      </a:r>
                      <a:endParaRPr lang="en-IN" sz="2400" dirty="0"/>
                    </a:p>
                  </a:txBody>
                  <a:tcPr anchor="ctr"/>
                </a:tc>
                <a:extLst>
                  <a:ext uri="{0D108BD9-81ED-4DB2-BD59-A6C34878D82A}">
                    <a16:rowId xmlns:a16="http://schemas.microsoft.com/office/drawing/2014/main" val="2495593939"/>
                  </a:ext>
                </a:extLst>
              </a:tr>
            </a:tbl>
          </a:graphicData>
        </a:graphic>
      </p:graphicFrame>
      <p:sp>
        <p:nvSpPr>
          <p:cNvPr id="14" name="TextBox 13">
            <a:extLst>
              <a:ext uri="{FF2B5EF4-FFF2-40B4-BE49-F238E27FC236}">
                <a16:creationId xmlns:a16="http://schemas.microsoft.com/office/drawing/2014/main" id="{40149A3D-3F5E-9A9B-16D3-7FB9F8C635B2}"/>
              </a:ext>
            </a:extLst>
          </p:cNvPr>
          <p:cNvSpPr txBox="1"/>
          <p:nvPr/>
        </p:nvSpPr>
        <p:spPr>
          <a:xfrm>
            <a:off x="1219200" y="5143500"/>
            <a:ext cx="12797247" cy="2246769"/>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t>Application in JPMorgan Chase:</a:t>
            </a:r>
          </a:p>
          <a:p>
            <a:endParaRPr lang="en-US" sz="2800" dirty="0"/>
          </a:p>
          <a:p>
            <a:pPr marL="457200" indent="-457200">
              <a:buFont typeface="Wingdings" panose="05000000000000000000" pitchFamily="2" charset="2"/>
              <a:buChar char="§"/>
            </a:pPr>
            <a:r>
              <a:rPr lang="en-US" sz="2800" dirty="0"/>
              <a:t>Uses </a:t>
            </a:r>
            <a:r>
              <a:rPr lang="en-US" sz="2800" b="1" dirty="0"/>
              <a:t>Apache Spark for in-memory analytics</a:t>
            </a:r>
            <a:r>
              <a:rPr lang="en-US" sz="2800" dirty="0"/>
              <a:t> to detect fraud in milliseconds.</a:t>
            </a:r>
          </a:p>
          <a:p>
            <a:pPr marL="457200" indent="-457200">
              <a:buFont typeface="Wingdings" panose="05000000000000000000" pitchFamily="2" charset="2"/>
              <a:buChar char="§"/>
            </a:pPr>
            <a:r>
              <a:rPr lang="en-US" sz="2800" dirty="0"/>
              <a:t>Uses </a:t>
            </a:r>
            <a:r>
              <a:rPr lang="en-US" sz="2800" b="1" dirty="0"/>
              <a:t>Oracle Exadata for in-database processing</a:t>
            </a:r>
            <a:r>
              <a:rPr lang="en-US" sz="2800" dirty="0"/>
              <a:t> to run investment models quickly.</a:t>
            </a:r>
          </a:p>
          <a:p>
            <a:endParaRPr lang="en-IN" sz="2800" dirty="0"/>
          </a:p>
        </p:txBody>
      </p:sp>
    </p:spTree>
    <p:extLst>
      <p:ext uri="{BB962C8B-B14F-4D97-AF65-F5344CB8AC3E}">
        <p14:creationId xmlns:p14="http://schemas.microsoft.com/office/powerpoint/2010/main" val="207776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a:extLst>
            <a:ext uri="{FF2B5EF4-FFF2-40B4-BE49-F238E27FC236}">
              <a16:creationId xmlns:a16="http://schemas.microsoft.com/office/drawing/2014/main" id="{60D3F628-68B0-1E8D-C479-E9CB640E5BA2}"/>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FAC0BCE1-4030-65BC-4892-CF3A27711D04}"/>
              </a:ext>
            </a:extLst>
          </p:cNvPr>
          <p:cNvSpPr txBox="1"/>
          <p:nvPr/>
        </p:nvSpPr>
        <p:spPr>
          <a:xfrm>
            <a:off x="990600" y="571500"/>
            <a:ext cx="13411200" cy="792781"/>
          </a:xfrm>
          <a:prstGeom prst="rect">
            <a:avLst/>
          </a:prstGeom>
        </p:spPr>
        <p:txBody>
          <a:bodyPr wrap="square" lIns="0" tIns="0" rIns="0" bIns="0" rtlCol="0" anchor="t">
            <a:spAutoFit/>
          </a:bodyPr>
          <a:lstStyle/>
          <a:p>
            <a:pPr marL="571500" lvl="0" indent="-571500" algn="l">
              <a:lnSpc>
                <a:spcPts val="6644"/>
              </a:lnSpc>
              <a:spcBef>
                <a:spcPct val="0"/>
              </a:spcBef>
              <a:buFont typeface="Wingdings" panose="05000000000000000000" pitchFamily="2" charset="2"/>
              <a:buChar char="q"/>
            </a:pPr>
            <a:r>
              <a:rPr lang="en-IN" sz="4000" b="1" dirty="0"/>
              <a:t>Real-Time Decision-Making Improvements</a:t>
            </a:r>
            <a:endParaRPr lang="en-US" sz="3600" b="1" spc="-94" dirty="0">
              <a:solidFill>
                <a:srgbClr val="191919"/>
              </a:solidFill>
              <a:latin typeface="Open Sauce Bold"/>
              <a:ea typeface="Open Sauce Bold"/>
              <a:cs typeface="Open Sauce Bold"/>
              <a:sym typeface="Open Sauce Bold"/>
            </a:endParaRPr>
          </a:p>
        </p:txBody>
      </p:sp>
      <p:sp>
        <p:nvSpPr>
          <p:cNvPr id="18" name="TextBox 17">
            <a:extLst>
              <a:ext uri="{FF2B5EF4-FFF2-40B4-BE49-F238E27FC236}">
                <a16:creationId xmlns:a16="http://schemas.microsoft.com/office/drawing/2014/main" id="{0DA8A4D8-5565-8F80-6E1B-C3F43A730159}"/>
              </a:ext>
            </a:extLst>
          </p:cNvPr>
          <p:cNvSpPr txBox="1"/>
          <p:nvPr/>
        </p:nvSpPr>
        <p:spPr>
          <a:xfrm>
            <a:off x="975360" y="1751707"/>
            <a:ext cx="16230600" cy="649408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t>Fraud Detection:</a:t>
            </a:r>
          </a:p>
          <a:p>
            <a:endParaRPr lang="en-US" sz="3200" b="1" dirty="0"/>
          </a:p>
          <a:p>
            <a:pPr marL="457200" indent="-457200">
              <a:buFont typeface="Wingdings" panose="05000000000000000000" pitchFamily="2" charset="2"/>
              <a:buChar char="§"/>
            </a:pPr>
            <a:r>
              <a:rPr lang="en-US" sz="3200" dirty="0"/>
              <a:t>JPMorgan Chase identifies fraudulent transactions in real time using in-memory analytics.</a:t>
            </a:r>
          </a:p>
          <a:p>
            <a:pPr marL="457200" indent="-457200">
              <a:buFont typeface="Wingdings" panose="05000000000000000000" pitchFamily="2" charset="2"/>
              <a:buChar char="§"/>
            </a:pPr>
            <a:r>
              <a:rPr lang="en-US" sz="3200" dirty="0"/>
              <a:t>AI models analyze spending patterns and alert security teams instantly.</a:t>
            </a:r>
          </a:p>
          <a:p>
            <a:endParaRPr lang="en-US" sz="3200" dirty="0"/>
          </a:p>
          <a:p>
            <a:pPr marL="457200" indent="-457200">
              <a:buFont typeface="Wingdings" panose="05000000000000000000" pitchFamily="2" charset="2"/>
              <a:buChar char="q"/>
            </a:pPr>
            <a:r>
              <a:rPr lang="en-US" sz="3200" b="1" dirty="0"/>
              <a:t>Investment Optimization:</a:t>
            </a:r>
          </a:p>
          <a:p>
            <a:endParaRPr lang="en-US" sz="3200" b="1" dirty="0"/>
          </a:p>
          <a:p>
            <a:pPr marL="457200" indent="-457200">
              <a:buFont typeface="Wingdings" panose="05000000000000000000" pitchFamily="2" charset="2"/>
              <a:buChar char="§"/>
            </a:pPr>
            <a:r>
              <a:rPr lang="en-US" sz="3200" dirty="0"/>
              <a:t>High-speed calculations help portfolio managers adjust investments dynamically based on market trends.</a:t>
            </a:r>
          </a:p>
          <a:p>
            <a:endParaRPr lang="en-US" sz="3200" dirty="0"/>
          </a:p>
          <a:p>
            <a:r>
              <a:rPr lang="en-US" sz="3200" b="1" dirty="0"/>
              <a:t>Customer Experience Enhancement:</a:t>
            </a:r>
          </a:p>
          <a:p>
            <a:endParaRPr lang="en-US" sz="3200" b="1" dirty="0"/>
          </a:p>
          <a:p>
            <a:pPr marL="457200" indent="-457200">
              <a:buFont typeface="Wingdings" panose="05000000000000000000" pitchFamily="2" charset="2"/>
              <a:buChar char="§"/>
            </a:pPr>
            <a:r>
              <a:rPr lang="en-US" sz="3200" dirty="0"/>
              <a:t>Faster transaction processing leads to seamless banking operations.</a:t>
            </a:r>
            <a:endParaRPr lang="en-IN" sz="3200" dirty="0"/>
          </a:p>
        </p:txBody>
      </p:sp>
    </p:spTree>
    <p:extLst>
      <p:ext uri="{BB962C8B-B14F-4D97-AF65-F5344CB8AC3E}">
        <p14:creationId xmlns:p14="http://schemas.microsoft.com/office/powerpoint/2010/main" val="168518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a:extLst>
            <a:ext uri="{FF2B5EF4-FFF2-40B4-BE49-F238E27FC236}">
              <a16:creationId xmlns:a16="http://schemas.microsoft.com/office/drawing/2014/main" id="{8839DE5D-3910-79C3-9F0F-97E0AF58E332}"/>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79049F59-D527-D6D6-5ECE-01E301EEE5D6}"/>
              </a:ext>
            </a:extLst>
          </p:cNvPr>
          <p:cNvSpPr txBox="1"/>
          <p:nvPr/>
        </p:nvSpPr>
        <p:spPr>
          <a:xfrm>
            <a:off x="990600" y="571500"/>
            <a:ext cx="14401800" cy="779637"/>
          </a:xfrm>
          <a:prstGeom prst="rect">
            <a:avLst/>
          </a:prstGeom>
        </p:spPr>
        <p:txBody>
          <a:bodyPr wrap="square" lIns="0" tIns="0" rIns="0" bIns="0" rtlCol="0" anchor="t">
            <a:spAutoFit/>
          </a:bodyPr>
          <a:lstStyle/>
          <a:p>
            <a:pPr marL="571500" lvl="0" indent="-571500" algn="l">
              <a:lnSpc>
                <a:spcPts val="6644"/>
              </a:lnSpc>
              <a:spcBef>
                <a:spcPct val="0"/>
              </a:spcBef>
              <a:buFont typeface="Wingdings" panose="05000000000000000000" pitchFamily="2" charset="2"/>
              <a:buChar char="q"/>
            </a:pPr>
            <a:r>
              <a:rPr lang="en-US" sz="4000" b="1" dirty="0"/>
              <a:t>Challenges of Symmetric Multiprocessor Systems (SMP)</a:t>
            </a:r>
            <a:endParaRPr lang="en-US" sz="4000" b="1" spc="-94" dirty="0">
              <a:solidFill>
                <a:srgbClr val="191919"/>
              </a:solidFill>
              <a:latin typeface="Open Sauce Bold"/>
              <a:ea typeface="Open Sauce Bold"/>
              <a:cs typeface="Open Sauce Bold"/>
              <a:sym typeface="Open Sauce Bold"/>
            </a:endParaRPr>
          </a:p>
        </p:txBody>
      </p:sp>
      <p:sp>
        <p:nvSpPr>
          <p:cNvPr id="18" name="TextBox 17">
            <a:extLst>
              <a:ext uri="{FF2B5EF4-FFF2-40B4-BE49-F238E27FC236}">
                <a16:creationId xmlns:a16="http://schemas.microsoft.com/office/drawing/2014/main" id="{C091E4DF-D889-9BDE-F97E-C11D011AB1F2}"/>
              </a:ext>
            </a:extLst>
          </p:cNvPr>
          <p:cNvSpPr txBox="1"/>
          <p:nvPr/>
        </p:nvSpPr>
        <p:spPr>
          <a:xfrm>
            <a:off x="975360" y="1751707"/>
            <a:ext cx="16230600" cy="550920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t>Key Challenges:</a:t>
            </a:r>
          </a:p>
          <a:p>
            <a:endParaRPr lang="en-US" sz="3200" dirty="0"/>
          </a:p>
          <a:p>
            <a:pPr marL="457200" indent="-457200">
              <a:buFont typeface="Wingdings" panose="05000000000000000000" pitchFamily="2" charset="2"/>
              <a:buChar char="§"/>
            </a:pPr>
            <a:r>
              <a:rPr lang="en-US" sz="3200" b="1" dirty="0"/>
              <a:t>High Cost</a:t>
            </a:r>
            <a:r>
              <a:rPr lang="en-US" sz="3200" dirty="0"/>
              <a:t> – SMP systems require expensive </a:t>
            </a:r>
            <a:r>
              <a:rPr lang="en-US" sz="3200" b="1" dirty="0"/>
              <a:t>hardware and maintenance</a:t>
            </a:r>
            <a:r>
              <a:rPr lang="en-US" sz="3200" dirty="0"/>
              <a:t>.</a:t>
            </a:r>
          </a:p>
          <a:p>
            <a:pPr marL="457200" indent="-457200">
              <a:buFont typeface="Wingdings" panose="05000000000000000000" pitchFamily="2" charset="2"/>
              <a:buChar char="§"/>
            </a:pPr>
            <a:r>
              <a:rPr lang="en-US" sz="3200" b="1" dirty="0"/>
              <a:t>Scalability Issues</a:t>
            </a:r>
            <a:r>
              <a:rPr lang="en-US" sz="3200" dirty="0"/>
              <a:t> – Adding more processors </a:t>
            </a:r>
            <a:r>
              <a:rPr lang="en-US" sz="3200" b="1" dirty="0"/>
              <a:t>increases complexity</a:t>
            </a:r>
            <a:r>
              <a:rPr lang="en-US" sz="3200" dirty="0"/>
              <a:t>.</a:t>
            </a:r>
          </a:p>
          <a:p>
            <a:endParaRPr lang="en-US" sz="3200" dirty="0"/>
          </a:p>
          <a:p>
            <a:r>
              <a:rPr lang="en-US" sz="3200" b="1" dirty="0"/>
              <a:t>Data Synchronization</a:t>
            </a:r>
            <a:r>
              <a:rPr lang="en-US" sz="3200" dirty="0"/>
              <a:t> – Ensuring </a:t>
            </a:r>
            <a:r>
              <a:rPr lang="en-US" sz="3200" b="1" dirty="0"/>
              <a:t>consistent data access</a:t>
            </a:r>
            <a:r>
              <a:rPr lang="en-US" sz="3200" dirty="0"/>
              <a:t> across processors can slow performance.</a:t>
            </a:r>
          </a:p>
          <a:p>
            <a:endParaRPr lang="en-US" sz="3200" dirty="0"/>
          </a:p>
          <a:p>
            <a:r>
              <a:rPr lang="en-US" sz="3200" b="1" dirty="0"/>
              <a:t>Solution for Cost Challenge:</a:t>
            </a:r>
          </a:p>
          <a:p>
            <a:endParaRPr lang="en-US" sz="3200" dirty="0"/>
          </a:p>
          <a:p>
            <a:pPr marL="457200" indent="-457200">
              <a:buFont typeface="Wingdings" panose="05000000000000000000" pitchFamily="2" charset="2"/>
              <a:buChar char="§"/>
            </a:pPr>
            <a:r>
              <a:rPr lang="en-US" sz="3200" dirty="0"/>
              <a:t>JPMorgan Chase </a:t>
            </a:r>
            <a:r>
              <a:rPr lang="en-US" sz="3200" b="1" dirty="0"/>
              <a:t>migrated to cloud-based SMP systems</a:t>
            </a:r>
            <a:r>
              <a:rPr lang="en-US" sz="3200" dirty="0"/>
              <a:t> (AWS and Google Cloud).</a:t>
            </a:r>
          </a:p>
          <a:p>
            <a:pPr marL="457200" indent="-457200">
              <a:buFont typeface="Wingdings" panose="05000000000000000000" pitchFamily="2" charset="2"/>
              <a:buChar char="§"/>
            </a:pPr>
            <a:r>
              <a:rPr lang="en-US" sz="3200" dirty="0"/>
              <a:t>This reduced hardware costs by </a:t>
            </a:r>
            <a:r>
              <a:rPr lang="en-US" sz="3200" b="1" dirty="0"/>
              <a:t>40%</a:t>
            </a:r>
            <a:r>
              <a:rPr lang="en-US" sz="3200" dirty="0"/>
              <a:t> while maintaining high-speed processing.</a:t>
            </a:r>
          </a:p>
        </p:txBody>
      </p:sp>
    </p:spTree>
    <p:extLst>
      <p:ext uri="{BB962C8B-B14F-4D97-AF65-F5344CB8AC3E}">
        <p14:creationId xmlns:p14="http://schemas.microsoft.com/office/powerpoint/2010/main" val="243544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a:extLst>
            <a:ext uri="{FF2B5EF4-FFF2-40B4-BE49-F238E27FC236}">
              <a16:creationId xmlns:a16="http://schemas.microsoft.com/office/drawing/2014/main" id="{A95D37E7-5ECF-CD66-0F9C-500438F07ADD}"/>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CF92A20D-3E7C-9744-F68A-9F9F8CAEED93}"/>
              </a:ext>
            </a:extLst>
          </p:cNvPr>
          <p:cNvSpPr txBox="1"/>
          <p:nvPr/>
        </p:nvSpPr>
        <p:spPr>
          <a:xfrm>
            <a:off x="1066800" y="571500"/>
            <a:ext cx="13411200" cy="792781"/>
          </a:xfrm>
          <a:prstGeom prst="rect">
            <a:avLst/>
          </a:prstGeom>
        </p:spPr>
        <p:txBody>
          <a:bodyPr wrap="square" lIns="0" tIns="0" rIns="0" bIns="0" rtlCol="0" anchor="t">
            <a:spAutoFit/>
          </a:bodyPr>
          <a:lstStyle/>
          <a:p>
            <a:pPr marL="571500" lvl="0" indent="-571500" algn="l">
              <a:lnSpc>
                <a:spcPts val="6644"/>
              </a:lnSpc>
              <a:spcBef>
                <a:spcPct val="0"/>
              </a:spcBef>
              <a:buFont typeface="Wingdings" panose="05000000000000000000" pitchFamily="2" charset="2"/>
              <a:buChar char="q"/>
            </a:pPr>
            <a:r>
              <a:rPr lang="en-IN" sz="4400" b="1" dirty="0"/>
              <a:t>Conclusion &amp; Future Outlook</a:t>
            </a:r>
            <a:endParaRPr lang="en-US" sz="4000" b="1" spc="-94" dirty="0">
              <a:solidFill>
                <a:srgbClr val="191919"/>
              </a:solidFill>
              <a:latin typeface="Open Sauce Bold"/>
              <a:ea typeface="Open Sauce Bold"/>
              <a:cs typeface="Open Sauce Bold"/>
              <a:sym typeface="Open Sauce Bold"/>
            </a:endParaRPr>
          </a:p>
        </p:txBody>
      </p:sp>
      <p:sp>
        <p:nvSpPr>
          <p:cNvPr id="18" name="TextBox 17">
            <a:extLst>
              <a:ext uri="{FF2B5EF4-FFF2-40B4-BE49-F238E27FC236}">
                <a16:creationId xmlns:a16="http://schemas.microsoft.com/office/drawing/2014/main" id="{E7798890-9380-6817-F2C0-F7B3083547AE}"/>
              </a:ext>
            </a:extLst>
          </p:cNvPr>
          <p:cNvSpPr txBox="1"/>
          <p:nvPr/>
        </p:nvSpPr>
        <p:spPr>
          <a:xfrm>
            <a:off x="975360" y="1751707"/>
            <a:ext cx="16230600" cy="6001643"/>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t>Big Data Technologies are transforming finance</a:t>
            </a:r>
          </a:p>
          <a:p>
            <a:endParaRPr lang="en-US" sz="3200" dirty="0"/>
          </a:p>
          <a:p>
            <a:pPr marL="457200" indent="-457200">
              <a:buFont typeface="Wingdings" panose="05000000000000000000" pitchFamily="2" charset="2"/>
              <a:buChar char="§"/>
            </a:pPr>
            <a:r>
              <a:rPr lang="en-US" sz="3200" dirty="0"/>
              <a:t>JPMorgan Chase successfully uses </a:t>
            </a:r>
            <a:r>
              <a:rPr lang="en-US" sz="3200" b="1" dirty="0"/>
              <a:t>in-memory analytics, in-database processing, and SMP</a:t>
            </a:r>
            <a:r>
              <a:rPr lang="en-US" sz="3200" dirty="0"/>
              <a:t> for fraud detection and investment strategies.</a:t>
            </a:r>
          </a:p>
          <a:p>
            <a:endParaRPr lang="en-US" sz="3200" dirty="0"/>
          </a:p>
          <a:p>
            <a:pPr marL="457200" indent="-457200">
              <a:buFont typeface="Wingdings" panose="05000000000000000000" pitchFamily="2" charset="2"/>
              <a:buChar char="q"/>
            </a:pPr>
            <a:r>
              <a:rPr lang="en-US" sz="3200" b="1" dirty="0"/>
              <a:t>Future Trends:</a:t>
            </a:r>
          </a:p>
          <a:p>
            <a:endParaRPr lang="en-US" sz="3200" dirty="0"/>
          </a:p>
          <a:p>
            <a:pPr marL="914400" lvl="1" indent="-457200">
              <a:buFont typeface="Wingdings" panose="05000000000000000000" pitchFamily="2" charset="2"/>
              <a:buChar char="§"/>
            </a:pPr>
            <a:r>
              <a:rPr lang="en-US" sz="3200" dirty="0"/>
              <a:t>More </a:t>
            </a:r>
            <a:r>
              <a:rPr lang="en-US" sz="3200" b="1" dirty="0"/>
              <a:t>AI-driven real-time analytics</a:t>
            </a:r>
            <a:r>
              <a:rPr lang="en-US" sz="3200" dirty="0"/>
              <a:t>.</a:t>
            </a:r>
          </a:p>
          <a:p>
            <a:pPr marL="914400" lvl="1" indent="-457200">
              <a:buFont typeface="Wingdings" panose="05000000000000000000" pitchFamily="2" charset="2"/>
              <a:buChar char="§"/>
            </a:pPr>
            <a:r>
              <a:rPr lang="en-US" sz="3200" b="1" dirty="0"/>
              <a:t>Hybrid cloud adoption</a:t>
            </a:r>
            <a:r>
              <a:rPr lang="en-US" sz="3200" dirty="0"/>
              <a:t> to reduce costs</a:t>
            </a:r>
          </a:p>
          <a:p>
            <a:pPr lvl="1"/>
            <a:endParaRPr lang="en-US" sz="3200" dirty="0"/>
          </a:p>
          <a:p>
            <a:pPr marL="457200" indent="-457200">
              <a:buFont typeface="Wingdings" panose="05000000000000000000" pitchFamily="2" charset="2"/>
              <a:buChar char="q"/>
            </a:pPr>
            <a:r>
              <a:rPr lang="en-US" sz="3200" b="1" dirty="0"/>
              <a:t>Final Thought:</a:t>
            </a:r>
            <a:endParaRPr lang="en-US" sz="3200" dirty="0"/>
          </a:p>
          <a:p>
            <a:pPr marL="742950" lvl="1" indent="-285750">
              <a:buFont typeface="Arial" panose="020B0604020202020204" pitchFamily="34" charset="0"/>
              <a:buChar char="•"/>
            </a:pPr>
            <a:r>
              <a:rPr lang="en-US" sz="3200" dirty="0"/>
              <a:t>Financial institutions must adopt these technologies to </a:t>
            </a:r>
            <a:r>
              <a:rPr lang="en-US" sz="3200" b="1" dirty="0"/>
              <a:t>stay ahead in the digital age</a:t>
            </a:r>
            <a:r>
              <a:rPr lang="en-US" sz="3200" dirty="0"/>
              <a:t>.</a:t>
            </a:r>
          </a:p>
        </p:txBody>
      </p:sp>
    </p:spTree>
    <p:extLst>
      <p:ext uri="{BB962C8B-B14F-4D97-AF65-F5344CB8AC3E}">
        <p14:creationId xmlns:p14="http://schemas.microsoft.com/office/powerpoint/2010/main" val="59853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868394" y="2100713"/>
            <a:ext cx="6083085" cy="6083085"/>
          </a:xfrm>
          <a:custGeom>
            <a:avLst/>
            <a:gdLst/>
            <a:ahLst/>
            <a:cxnLst/>
            <a:rect l="l" t="t" r="r" b="b"/>
            <a:pathLst>
              <a:path w="6083085" h="6083085">
                <a:moveTo>
                  <a:pt x="0" y="0"/>
                </a:moveTo>
                <a:lnTo>
                  <a:pt x="6083085" y="0"/>
                </a:lnTo>
                <a:lnTo>
                  <a:pt x="6083085" y="6083086"/>
                </a:lnTo>
                <a:lnTo>
                  <a:pt x="0" y="608308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13" name="Group 13"/>
          <p:cNvGrpSpPr/>
          <p:nvPr/>
        </p:nvGrpSpPr>
        <p:grpSpPr>
          <a:xfrm>
            <a:off x="7197737" y="4532216"/>
            <a:ext cx="42696" cy="2482460"/>
            <a:chOff x="0" y="0"/>
            <a:chExt cx="13374" cy="777626"/>
          </a:xfrm>
        </p:grpSpPr>
        <p:sp>
          <p:nvSpPr>
            <p:cNvPr id="14" name="Freeform 14"/>
            <p:cNvSpPr/>
            <p:nvPr/>
          </p:nvSpPr>
          <p:spPr>
            <a:xfrm>
              <a:off x="0" y="0"/>
              <a:ext cx="13374" cy="777626"/>
            </a:xfrm>
            <a:custGeom>
              <a:avLst/>
              <a:gdLst/>
              <a:ahLst/>
              <a:cxnLst/>
              <a:rect l="l" t="t" r="r" b="b"/>
              <a:pathLst>
                <a:path w="13374" h="777626">
                  <a:moveTo>
                    <a:pt x="0" y="0"/>
                  </a:moveTo>
                  <a:lnTo>
                    <a:pt x="13374" y="0"/>
                  </a:lnTo>
                  <a:lnTo>
                    <a:pt x="13374" y="777626"/>
                  </a:lnTo>
                  <a:lnTo>
                    <a:pt x="0" y="777626"/>
                  </a:lnTo>
                  <a:close/>
                </a:path>
              </a:pathLst>
            </a:custGeom>
            <a:solidFill>
              <a:srgbClr val="FFFFFF"/>
            </a:solidFill>
          </p:spPr>
        </p:sp>
        <p:sp>
          <p:nvSpPr>
            <p:cNvPr id="15" name="TextBox 15"/>
            <p:cNvSpPr txBox="1"/>
            <p:nvPr/>
          </p:nvSpPr>
          <p:spPr>
            <a:xfrm>
              <a:off x="0" y="-38100"/>
              <a:ext cx="13374" cy="815726"/>
            </a:xfrm>
            <a:prstGeom prst="rect">
              <a:avLst/>
            </a:prstGeom>
          </p:spPr>
          <p:txBody>
            <a:bodyPr lIns="50800" tIns="50800" rIns="50800" bIns="50800" rtlCol="0" anchor="ctr"/>
            <a:lstStyle/>
            <a:p>
              <a:pPr algn="ctr">
                <a:lnSpc>
                  <a:spcPts val="3035"/>
                </a:lnSpc>
              </a:pPr>
              <a:endParaRPr/>
            </a:p>
          </p:txBody>
        </p:sp>
      </p:grpSp>
      <p:sp>
        <p:nvSpPr>
          <p:cNvPr id="17" name="TextBox 17"/>
          <p:cNvSpPr txBox="1"/>
          <p:nvPr/>
        </p:nvSpPr>
        <p:spPr>
          <a:xfrm>
            <a:off x="7938726" y="5951667"/>
            <a:ext cx="3857414" cy="289007"/>
          </a:xfrm>
          <a:prstGeom prst="rect">
            <a:avLst/>
          </a:prstGeom>
        </p:spPr>
        <p:txBody>
          <a:bodyPr lIns="0" tIns="0" rIns="0" bIns="0" rtlCol="0" anchor="t">
            <a:spAutoFit/>
          </a:bodyPr>
          <a:lstStyle/>
          <a:p>
            <a:pPr algn="l">
              <a:lnSpc>
                <a:spcPts val="2445"/>
              </a:lnSpc>
            </a:pPr>
            <a:r>
              <a:rPr lang="en-US" sz="1746">
                <a:solidFill>
                  <a:srgbClr val="FFFFFF"/>
                </a:solidFill>
                <a:latin typeface="Open Sauce"/>
                <a:ea typeface="Open Sauce"/>
                <a:cs typeface="Open Sauce"/>
                <a:sym typeface="Open Sauce"/>
              </a:rPr>
              <a:t>www.reallygreatsite.com</a:t>
            </a:r>
          </a:p>
        </p:txBody>
      </p:sp>
      <p:sp>
        <p:nvSpPr>
          <p:cNvPr id="18" name="TextBox 18"/>
          <p:cNvSpPr txBox="1"/>
          <p:nvPr/>
        </p:nvSpPr>
        <p:spPr>
          <a:xfrm>
            <a:off x="7938726" y="5521377"/>
            <a:ext cx="3760379" cy="288529"/>
          </a:xfrm>
          <a:prstGeom prst="rect">
            <a:avLst/>
          </a:prstGeom>
        </p:spPr>
        <p:txBody>
          <a:bodyPr lIns="0" tIns="0" rIns="0" bIns="0" rtlCol="0" anchor="t">
            <a:spAutoFit/>
          </a:bodyPr>
          <a:lstStyle/>
          <a:p>
            <a:pPr algn="l">
              <a:lnSpc>
                <a:spcPts val="2445"/>
              </a:lnSpc>
            </a:pPr>
            <a:r>
              <a:rPr lang="en-US" sz="1746">
                <a:solidFill>
                  <a:srgbClr val="FFFFFF"/>
                </a:solidFill>
                <a:latin typeface="Open Sauce"/>
                <a:ea typeface="Open Sauce"/>
                <a:cs typeface="Open Sauce"/>
                <a:sym typeface="Open Sauce"/>
              </a:rPr>
              <a:t>hello@reallygreatsite.com</a:t>
            </a:r>
          </a:p>
        </p:txBody>
      </p:sp>
      <p:sp>
        <p:nvSpPr>
          <p:cNvPr id="19" name="TextBox 19"/>
          <p:cNvSpPr txBox="1"/>
          <p:nvPr/>
        </p:nvSpPr>
        <p:spPr>
          <a:xfrm>
            <a:off x="7938726" y="6365522"/>
            <a:ext cx="3390341" cy="592852"/>
          </a:xfrm>
          <a:prstGeom prst="rect">
            <a:avLst/>
          </a:prstGeom>
        </p:spPr>
        <p:txBody>
          <a:bodyPr lIns="0" tIns="0" rIns="0" bIns="0" rtlCol="0" anchor="t">
            <a:spAutoFit/>
          </a:bodyPr>
          <a:lstStyle/>
          <a:p>
            <a:pPr algn="l">
              <a:lnSpc>
                <a:spcPts val="2445"/>
              </a:lnSpc>
            </a:pPr>
            <a:r>
              <a:rPr lang="en-US" sz="1746">
                <a:solidFill>
                  <a:srgbClr val="FFFFFF"/>
                </a:solidFill>
                <a:latin typeface="Open Sauce"/>
                <a:ea typeface="Open Sauce"/>
                <a:cs typeface="Open Sauce"/>
                <a:sym typeface="Open Sauce"/>
              </a:rPr>
              <a:t>123 Anywhere St., Any City, State, Country 12345</a:t>
            </a:r>
          </a:p>
        </p:txBody>
      </p:sp>
      <p:sp>
        <p:nvSpPr>
          <p:cNvPr id="20" name="TextBox 20"/>
          <p:cNvSpPr txBox="1"/>
          <p:nvPr/>
        </p:nvSpPr>
        <p:spPr>
          <a:xfrm>
            <a:off x="7938726" y="5126704"/>
            <a:ext cx="1993285" cy="288529"/>
          </a:xfrm>
          <a:prstGeom prst="rect">
            <a:avLst/>
          </a:prstGeom>
        </p:spPr>
        <p:txBody>
          <a:bodyPr lIns="0" tIns="0" rIns="0" bIns="0" rtlCol="0" anchor="t">
            <a:spAutoFit/>
          </a:bodyPr>
          <a:lstStyle/>
          <a:p>
            <a:pPr algn="l">
              <a:lnSpc>
                <a:spcPts val="2445"/>
              </a:lnSpc>
            </a:pPr>
            <a:r>
              <a:rPr lang="en-US" sz="1746">
                <a:solidFill>
                  <a:srgbClr val="FFFFFF"/>
                </a:solidFill>
                <a:latin typeface="Open Sauce"/>
                <a:ea typeface="Open Sauce"/>
                <a:cs typeface="Open Sauce"/>
                <a:sym typeface="Open Sauce"/>
              </a:rPr>
              <a:t>+123-456-7890</a:t>
            </a:r>
          </a:p>
        </p:txBody>
      </p:sp>
      <p:sp>
        <p:nvSpPr>
          <p:cNvPr id="21" name="TextBox 21"/>
          <p:cNvSpPr txBox="1"/>
          <p:nvPr/>
        </p:nvSpPr>
        <p:spPr>
          <a:xfrm>
            <a:off x="7449471" y="4475066"/>
            <a:ext cx="3374058" cy="495741"/>
          </a:xfrm>
          <a:prstGeom prst="rect">
            <a:avLst/>
          </a:prstGeom>
        </p:spPr>
        <p:txBody>
          <a:bodyPr lIns="0" tIns="0" rIns="0" bIns="0" rtlCol="0" anchor="t">
            <a:spAutoFit/>
          </a:bodyPr>
          <a:lstStyle/>
          <a:p>
            <a:pPr algn="l">
              <a:lnSpc>
                <a:spcPts val="4138"/>
              </a:lnSpc>
            </a:pPr>
            <a:r>
              <a:rPr lang="en-US" sz="2956" b="1">
                <a:solidFill>
                  <a:srgbClr val="FFFFFF"/>
                </a:solidFill>
                <a:latin typeface="Open Sauce Bold"/>
                <a:ea typeface="Open Sauce Bold"/>
                <a:cs typeface="Open Sauce Bold"/>
                <a:sym typeface="Open Sauce Bold"/>
              </a:rPr>
              <a:t>Everest Cantu </a:t>
            </a:r>
          </a:p>
        </p:txBody>
      </p:sp>
      <p:sp>
        <p:nvSpPr>
          <p:cNvPr id="22" name="TextBox 22"/>
          <p:cNvSpPr txBox="1"/>
          <p:nvPr/>
        </p:nvSpPr>
        <p:spPr>
          <a:xfrm>
            <a:off x="6638680" y="2948548"/>
            <a:ext cx="4690387" cy="861495"/>
          </a:xfrm>
          <a:prstGeom prst="rect">
            <a:avLst/>
          </a:prstGeom>
        </p:spPr>
        <p:txBody>
          <a:bodyPr lIns="0" tIns="0" rIns="0" bIns="0" rtlCol="0" anchor="t">
            <a:spAutoFit/>
          </a:bodyPr>
          <a:lstStyle/>
          <a:p>
            <a:pPr marL="0" lvl="0" indent="0" algn="l">
              <a:lnSpc>
                <a:spcPts val="7116"/>
              </a:lnSpc>
              <a:spcBef>
                <a:spcPct val="0"/>
              </a:spcBef>
            </a:pPr>
            <a:r>
              <a:rPr lang="en-US" sz="5082" b="1" spc="477" dirty="0">
                <a:solidFill>
                  <a:srgbClr val="FFFFFF"/>
                </a:solidFill>
                <a:latin typeface="Open Sauce Bold"/>
                <a:ea typeface="Open Sauce Bold"/>
                <a:cs typeface="Open Sauce Bold"/>
                <a:sym typeface="Open Sauce Bold"/>
              </a:rPr>
              <a:t>THANK TOU</a:t>
            </a:r>
          </a:p>
        </p:txBody>
      </p:sp>
      <p:sp>
        <p:nvSpPr>
          <p:cNvPr id="23" name="TextBox 23"/>
          <p:cNvSpPr txBox="1"/>
          <p:nvPr/>
        </p:nvSpPr>
        <p:spPr>
          <a:xfrm>
            <a:off x="6638680" y="3787218"/>
            <a:ext cx="4872554" cy="434268"/>
          </a:xfrm>
          <a:prstGeom prst="rect">
            <a:avLst/>
          </a:prstGeom>
        </p:spPr>
        <p:txBody>
          <a:bodyPr lIns="0" tIns="0" rIns="0" bIns="0" rtlCol="0" anchor="t">
            <a:spAutoFit/>
          </a:bodyPr>
          <a:lstStyle/>
          <a:p>
            <a:pPr marL="0" lvl="0" indent="0" algn="l">
              <a:lnSpc>
                <a:spcPts val="3655"/>
              </a:lnSpc>
              <a:spcBef>
                <a:spcPct val="0"/>
              </a:spcBef>
            </a:pPr>
            <a:r>
              <a:rPr lang="en-US" sz="2611" spc="-52">
                <a:solidFill>
                  <a:srgbClr val="FFFFFF"/>
                </a:solidFill>
                <a:latin typeface="Open Sauce"/>
                <a:ea typeface="Open Sauce"/>
                <a:cs typeface="Open Sauce"/>
                <a:sym typeface="Open Sauce"/>
              </a:rPr>
              <a:t>For watching this presentation</a:t>
            </a:r>
          </a:p>
        </p:txBody>
      </p:sp>
      <p:pic>
        <p:nvPicPr>
          <p:cNvPr id="37" name="Picture 36">
            <a:extLst>
              <a:ext uri="{FF2B5EF4-FFF2-40B4-BE49-F238E27FC236}">
                <a16:creationId xmlns:a16="http://schemas.microsoft.com/office/drawing/2014/main" id="{7A899400-FA2D-AB84-4977-38B90AA19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2142" y="2760859"/>
            <a:ext cx="4762791" cy="4762791"/>
          </a:xfrm>
          <a:prstGeom prst="rect">
            <a:avLst/>
          </a:prstGeom>
        </p:spPr>
      </p:pic>
      <p:sp>
        <p:nvSpPr>
          <p:cNvPr id="38" name="TextBox 37">
            <a:extLst>
              <a:ext uri="{FF2B5EF4-FFF2-40B4-BE49-F238E27FC236}">
                <a16:creationId xmlns:a16="http://schemas.microsoft.com/office/drawing/2014/main" id="{7DD81C40-CF32-39CD-9103-B22770AF3F0E}"/>
              </a:ext>
            </a:extLst>
          </p:cNvPr>
          <p:cNvSpPr txBox="1"/>
          <p:nvPr/>
        </p:nvSpPr>
        <p:spPr>
          <a:xfrm>
            <a:off x="6951479" y="3564899"/>
            <a:ext cx="11049000" cy="2646878"/>
          </a:xfrm>
          <a:prstGeom prst="rect">
            <a:avLst/>
          </a:prstGeom>
          <a:noFill/>
        </p:spPr>
        <p:txBody>
          <a:bodyPr wrap="square" rtlCol="0">
            <a:spAutoFit/>
          </a:bodyPr>
          <a:lstStyle/>
          <a:p>
            <a:r>
              <a:rPr lang="en-IN" sz="16600" dirty="0"/>
              <a:t>Thanks👍</a:t>
            </a:r>
          </a:p>
        </p:txBody>
      </p:sp>
      <p:pic>
        <p:nvPicPr>
          <p:cNvPr id="2" name="Picture 1">
            <a:extLst>
              <a:ext uri="{FF2B5EF4-FFF2-40B4-BE49-F238E27FC236}">
                <a16:creationId xmlns:a16="http://schemas.microsoft.com/office/drawing/2014/main" id="{1F358606-2D0F-5566-05CA-DEB50B520548}"/>
              </a:ext>
            </a:extLst>
          </p:cNvPr>
          <p:cNvPicPr>
            <a:picLocks noChangeAspect="1"/>
          </p:cNvPicPr>
          <p:nvPr/>
        </p:nvPicPr>
        <p:blipFill>
          <a:blip r:embed="rId5"/>
          <a:stretch>
            <a:fillRect/>
          </a:stretch>
        </p:blipFill>
        <p:spPr>
          <a:xfrm>
            <a:off x="7240433" y="379087"/>
            <a:ext cx="3913971" cy="11583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628</Words>
  <Application>Microsoft Office PowerPoint</Application>
  <PresentationFormat>Custom</PresentationFormat>
  <Paragraphs>101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Open Sauce Bold</vt:lpstr>
      <vt:lpstr>Open Sauce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Green Simple  Professional Business Project Presentation</dc:title>
  <dc:creator>Sunny sharma</dc:creator>
  <cp:lastModifiedBy>Sunny sharma</cp:lastModifiedBy>
  <cp:revision>3</cp:revision>
  <dcterms:created xsi:type="dcterms:W3CDTF">2006-08-16T00:00:00Z</dcterms:created>
  <dcterms:modified xsi:type="dcterms:W3CDTF">2025-01-31T13:36:51Z</dcterms:modified>
  <dc:identifier>DAGdo7UNj_0</dc:identifier>
</cp:coreProperties>
</file>