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97" r:id="rId6"/>
    <p:sldId id="308" r:id="rId7"/>
    <p:sldId id="267" r:id="rId8"/>
    <p:sldId id="303" r:id="rId9"/>
    <p:sldId id="299" r:id="rId10"/>
    <p:sldId id="302" r:id="rId11"/>
    <p:sldId id="304" r:id="rId12"/>
    <p:sldId id="307" r:id="rId13"/>
    <p:sldId id="306" r:id="rId14"/>
    <p:sldId id="305" r:id="rId15"/>
    <p:sldId id="274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Light" panose="00000400000000000000" pitchFamily="2" charset="0"/>
      <p:regular r:id="rId23"/>
      <p:bold r:id="rId24"/>
      <p:italic r:id="rId25"/>
      <p:boldItalic r:id="rId26"/>
    </p:embeddedFont>
    <p:embeddedFont>
      <p:font typeface="Poppins Medium" panose="000006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07DD7-AE52-4325-9103-52410045AB42}">
  <a:tblStyle styleId="{69C07DD7-AE52-4325-9103-52410045A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44" autoAdjust="0"/>
  </p:normalViewPr>
  <p:slideViewPr>
    <p:cSldViewPr>
      <p:cViewPr varScale="1">
        <p:scale>
          <a:sx n="98" d="100"/>
          <a:sy n="98" d="100"/>
        </p:scale>
        <p:origin x="95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80665c9a2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80665c9a2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E9222C6C-D18C-8E9E-67A6-BBD51B87D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>
            <a:extLst>
              <a:ext uri="{FF2B5EF4-FFF2-40B4-BE49-F238E27FC236}">
                <a16:creationId xmlns:a16="http://schemas.microsoft.com/office/drawing/2014/main" id="{D2C0EB20-7756-39A5-D041-3005C80EC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>
            <a:extLst>
              <a:ext uri="{FF2B5EF4-FFF2-40B4-BE49-F238E27FC236}">
                <a16:creationId xmlns:a16="http://schemas.microsoft.com/office/drawing/2014/main" id="{68319E29-33A5-98C9-75F7-38AA5B255D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90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5706500" y="0"/>
            <a:ext cx="343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57600"/>
            <a:ext cx="42558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None/>
              <a:defRPr sz="1400" b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87400" y="21487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858800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25400" y="1445000"/>
            <a:ext cx="3283800" cy="328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 hasCustomPrompt="1"/>
          </p:nvPr>
        </p:nvSpPr>
        <p:spPr>
          <a:xfrm>
            <a:off x="1848000" y="104196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848000" y="179683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35894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848000" y="311373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8548600" y="455312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97102" y="-6"/>
            <a:ext cx="844523" cy="41585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7620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714348" y="1071552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</a:t>
            </a:r>
            <a:br>
              <a:rPr lang="en"/>
            </a:br>
            <a:r>
              <a:rPr lang="en" sz="2800">
                <a:solidFill>
                  <a:schemeClr val="tx2">
                    <a:lumMod val="50000"/>
                  </a:schemeClr>
                </a:solidFill>
              </a:rPr>
              <a:t>M2 T3-PPT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71472" y="3429006"/>
            <a:ext cx="425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BATCH-10</a:t>
            </a:r>
            <a:endParaRPr sz="2400" b="1"/>
          </a:p>
        </p:txBody>
      </p:sp>
      <p:sp>
        <p:nvSpPr>
          <p:cNvPr id="155" name="Google Shape;155;p26"/>
          <p:cNvSpPr/>
          <p:nvPr/>
        </p:nvSpPr>
        <p:spPr>
          <a:xfrm>
            <a:off x="761550" y="3883088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341875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503627" y="864773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556250" y="126255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7864563" y="1553088"/>
            <a:ext cx="706675" cy="589825"/>
            <a:chOff x="770025" y="3995925"/>
            <a:chExt cx="706675" cy="589825"/>
          </a:xfrm>
        </p:grpSpPr>
        <p:sp>
          <p:nvSpPr>
            <p:cNvPr id="160" name="Google Shape;160;p2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6"/>
          <p:cNvSpPr/>
          <p:nvPr/>
        </p:nvSpPr>
        <p:spPr>
          <a:xfrm>
            <a:off x="6138050" y="1888186"/>
            <a:ext cx="2292713" cy="2180335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TextBox 58"/>
          <p:cNvSpPr txBox="1"/>
          <p:nvPr/>
        </p:nvSpPr>
        <p:spPr>
          <a:xfrm>
            <a:off x="3571868" y="3714758"/>
            <a:ext cx="1857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31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  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39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41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71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72</a:t>
            </a:r>
            <a:endParaRPr lang="en-US" sz="1600" b="1">
              <a:latin typeface="Poppins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467544" y="445024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Button </a:t>
            </a:r>
            <a:r>
              <a:rPr lang="en"/>
              <a:t>:</a:t>
            </a:r>
            <a:endParaRPr/>
          </a:p>
        </p:txBody>
      </p:sp>
      <p:grpSp>
        <p:nvGrpSpPr>
          <p:cNvPr id="2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C38CD-4C47-0398-D7A5-7A68740E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644"/>
          <a:stretch/>
        </p:blipFill>
        <p:spPr>
          <a:xfrm>
            <a:off x="5988647" y="1673669"/>
            <a:ext cx="2729608" cy="242793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3CD75BE-151A-F507-BB2D-556286C91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7425" y="609058"/>
            <a:ext cx="486337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clickable component that users can interact with to trigger actions.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datePickerButton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here is used to open the Date Picker dialog when clicked.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Customizations: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android:backgroundTint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sets the button's background color.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android:textColor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changes the color of the button text.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android:padding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makes the button larger.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android:textSize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adjusts the size of the text.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android:layout_marginTop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spacing between the button and the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What we’ve learnt</a:t>
            </a:r>
            <a:r>
              <a:rPr lang="en"/>
              <a:t>..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142844" y="1428742"/>
            <a:ext cx="5072098" cy="257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/>
              <a:t>Basic Android Components</a:t>
            </a:r>
          </a:p>
          <a:p>
            <a:r>
              <a:rPr lang="en-IN" b="0"/>
              <a:t>About various views such as  edit text , button and  Floating action button.</a:t>
            </a:r>
          </a:p>
          <a:p>
            <a:r>
              <a:rPr lang="en-US" b="0"/>
              <a:t>We used the DatePickerDialog to open a calendar date picker when the button is clicked, allowing users to select a date. </a:t>
            </a:r>
          </a:p>
          <a:p>
            <a:r>
              <a:rPr lang="en-IN" b="0"/>
              <a:t>About how actually emulator works</a:t>
            </a:r>
          </a:p>
          <a:p>
            <a:r>
              <a:rPr lang="en-IN" b="0"/>
              <a:t>Learnt how to create and align buttons,text etc in xml</a:t>
            </a:r>
          </a:p>
          <a:p>
            <a:endParaRPr lang="en-IN" b="0"/>
          </a:p>
          <a:p>
            <a:endParaRPr lang="en-US" b="0"/>
          </a:p>
          <a:p>
            <a:pPr marL="342900" indent="-342900">
              <a:buClr>
                <a:srgbClr val="273D40"/>
              </a:buClr>
              <a:buSzPts val="600"/>
            </a:pPr>
            <a:endParaRPr lang="en-US" b="0"/>
          </a:p>
        </p:txBody>
      </p:sp>
      <p:grpSp>
        <p:nvGrpSpPr>
          <p:cNvPr id="2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3197720"/>
            <a:ext cx="571504" cy="80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E7252B-426E-178D-64EA-E687B9B1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58" t="10603" r="17223" b="3554"/>
          <a:stretch/>
        </p:blipFill>
        <p:spPr>
          <a:xfrm>
            <a:off x="6613150" y="856714"/>
            <a:ext cx="1659845" cy="34182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714348" y="1071552"/>
            <a:ext cx="4786346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2"/>
                </a:solidFill>
              </a:rPr>
              <a:t>IEEE </a:t>
            </a:r>
            <a:br>
              <a:rPr lang="en-IN">
                <a:solidFill>
                  <a:schemeClr val="lt2"/>
                </a:solidFill>
              </a:rPr>
            </a:br>
            <a:r>
              <a:rPr lang="en-IN">
                <a:solidFill>
                  <a:schemeClr val="lt2"/>
                </a:solidFill>
              </a:rPr>
              <a:t>WORD</a:t>
            </a:r>
            <a:br>
              <a:rPr lang="en-IN">
                <a:solidFill>
                  <a:schemeClr val="lt2"/>
                </a:solidFill>
              </a:rPr>
            </a:br>
            <a:r>
              <a:rPr lang="en-IN">
                <a:solidFill>
                  <a:schemeClr val="lt2"/>
                </a:solidFill>
              </a:rPr>
              <a:t>DOCUMENT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71472" y="3429006"/>
            <a:ext cx="425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BATCH-10</a:t>
            </a:r>
            <a:endParaRPr sz="2400" b="1"/>
          </a:p>
        </p:txBody>
      </p:sp>
      <p:sp>
        <p:nvSpPr>
          <p:cNvPr id="155" name="Google Shape;155;p26"/>
          <p:cNvSpPr/>
          <p:nvPr/>
        </p:nvSpPr>
        <p:spPr>
          <a:xfrm>
            <a:off x="761550" y="3883088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341875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503627" y="864773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556250" y="126255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9;p26"/>
          <p:cNvGrpSpPr/>
          <p:nvPr/>
        </p:nvGrpSpPr>
        <p:grpSpPr>
          <a:xfrm>
            <a:off x="7864563" y="1553088"/>
            <a:ext cx="706675" cy="589825"/>
            <a:chOff x="770025" y="3995925"/>
            <a:chExt cx="706675" cy="589825"/>
          </a:xfrm>
        </p:grpSpPr>
        <p:sp>
          <p:nvSpPr>
            <p:cNvPr id="160" name="Google Shape;160;p2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6"/>
          <p:cNvSpPr/>
          <p:nvPr/>
        </p:nvSpPr>
        <p:spPr>
          <a:xfrm>
            <a:off x="6138050" y="1888186"/>
            <a:ext cx="2292713" cy="2180335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TextBox 58"/>
          <p:cNvSpPr txBox="1"/>
          <p:nvPr/>
        </p:nvSpPr>
        <p:spPr>
          <a:xfrm>
            <a:off x="3571868" y="3714758"/>
            <a:ext cx="1857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31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  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39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41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71</a:t>
            </a:r>
          </a:p>
          <a:p>
            <a:pPr algn="r"/>
            <a:r>
              <a:rPr lang="en-IN" sz="1600">
                <a:solidFill>
                  <a:schemeClr val="tx1"/>
                </a:solidFill>
                <a:latin typeface="Poppins" charset="0"/>
                <a:cs typeface="Poppins" charset="0"/>
              </a:rPr>
              <a:t>221FJ010</a:t>
            </a:r>
            <a:r>
              <a:rPr lang="en-IN" sz="1600" b="1">
                <a:solidFill>
                  <a:schemeClr val="tx1"/>
                </a:solidFill>
                <a:latin typeface="Poppins" charset="0"/>
                <a:cs typeface="Poppins" charset="0"/>
              </a:rPr>
              <a:t>72</a:t>
            </a:r>
            <a:endParaRPr lang="en-US" sz="1600" b="1">
              <a:latin typeface="Poppins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/>
              <a:t>.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142844" y="1428742"/>
            <a:ext cx="5072098" cy="257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273D40"/>
              </a:buClr>
              <a:buSzPts val="600"/>
            </a:pPr>
            <a:r>
              <a:rPr lang="en-IN" b="0"/>
              <a:t>.</a:t>
            </a:r>
            <a:endParaRPr lang="en-US" b="0"/>
          </a:p>
        </p:txBody>
      </p:sp>
      <p:grpSp>
        <p:nvGrpSpPr>
          <p:cNvPr id="2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0" y="500048"/>
            <a:ext cx="4286280" cy="3929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/>
              <a:t>.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4643438" y="1214428"/>
            <a:ext cx="428628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/>
              <a:t>.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4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4"/>
          <p:cNvSpPr txBox="1">
            <a:spLocks noGrp="1"/>
          </p:cNvSpPr>
          <p:nvPr>
            <p:ph type="title"/>
          </p:nvPr>
        </p:nvSpPr>
        <p:spPr>
          <a:xfrm>
            <a:off x="2143108" y="2285998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Thank you!</a:t>
            </a:r>
            <a:endParaRPr/>
          </a:p>
        </p:txBody>
      </p:sp>
      <p:sp>
        <p:nvSpPr>
          <p:cNvPr id="1014" name="Google Shape;1014;p44"/>
          <p:cNvSpPr/>
          <p:nvPr/>
        </p:nvSpPr>
        <p:spPr>
          <a:xfrm>
            <a:off x="8358214" y="142858"/>
            <a:ext cx="623611" cy="785818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4;p45"/>
          <p:cNvGrpSpPr/>
          <p:nvPr/>
        </p:nvGrpSpPr>
        <p:grpSpPr>
          <a:xfrm>
            <a:off x="7485922" y="3607856"/>
            <a:ext cx="1366851" cy="1140840"/>
            <a:chOff x="770025" y="3995925"/>
            <a:chExt cx="706675" cy="589825"/>
          </a:xfrm>
        </p:grpSpPr>
        <p:sp>
          <p:nvSpPr>
            <p:cNvPr id="12" name="Google Shape;1045;p45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;p45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7;p45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8;p45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9;p45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0;p45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1;p45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2;p45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3;p45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4;p45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5;p45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6;p45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7;p45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8;p45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9;p45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0;p45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1;p45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2;p45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;p45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4;p45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5;p45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6;p45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7;p45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;p45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9;p45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;p45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1;p45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2;p45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3;p45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;p45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5;p45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6;p45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7;p45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;p45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9;p45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0;p45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81;p45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82;p45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3;p45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4;p45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5;p45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6;p45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7;p45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8;p45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9;p45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0;p45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1;p45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57;p37"/>
          <p:cNvGrpSpPr/>
          <p:nvPr/>
        </p:nvGrpSpPr>
        <p:grpSpPr>
          <a:xfrm>
            <a:off x="214282" y="2214560"/>
            <a:ext cx="2214546" cy="2214578"/>
            <a:chOff x="910940" y="1514604"/>
            <a:chExt cx="3774259" cy="3026088"/>
          </a:xfrm>
        </p:grpSpPr>
        <p:sp>
          <p:nvSpPr>
            <p:cNvPr id="63" name="Google Shape;658;p37"/>
            <p:cNvSpPr/>
            <p:nvPr/>
          </p:nvSpPr>
          <p:spPr>
            <a:xfrm>
              <a:off x="910940" y="3713960"/>
              <a:ext cx="3774207" cy="381373"/>
            </a:xfrm>
            <a:custGeom>
              <a:avLst/>
              <a:gdLst/>
              <a:ahLst/>
              <a:cxnLst/>
              <a:rect l="l" t="t" r="r" b="b"/>
              <a:pathLst>
                <a:path w="216473" h="21874" extrusionOk="0">
                  <a:moveTo>
                    <a:pt x="0" y="1"/>
                  </a:moveTo>
                  <a:lnTo>
                    <a:pt x="0" y="21611"/>
                  </a:lnTo>
                  <a:cubicBezTo>
                    <a:pt x="0" y="21755"/>
                    <a:pt x="118" y="21874"/>
                    <a:pt x="263" y="21874"/>
                  </a:cubicBezTo>
                  <a:lnTo>
                    <a:pt x="216213" y="21874"/>
                  </a:lnTo>
                  <a:cubicBezTo>
                    <a:pt x="216357" y="21874"/>
                    <a:pt x="216472" y="21755"/>
                    <a:pt x="216472" y="21611"/>
                  </a:cubicBezTo>
                  <a:lnTo>
                    <a:pt x="216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9;p37"/>
            <p:cNvSpPr/>
            <p:nvPr/>
          </p:nvSpPr>
          <p:spPr>
            <a:xfrm>
              <a:off x="2418283" y="4095316"/>
              <a:ext cx="774585" cy="333671"/>
            </a:xfrm>
            <a:custGeom>
              <a:avLst/>
              <a:gdLst/>
              <a:ahLst/>
              <a:cxnLst/>
              <a:rect l="l" t="t" r="r" b="b"/>
              <a:pathLst>
                <a:path w="44427" h="19138" extrusionOk="0">
                  <a:moveTo>
                    <a:pt x="1" y="1"/>
                  </a:moveTo>
                  <a:lnTo>
                    <a:pt x="1" y="19138"/>
                  </a:lnTo>
                  <a:lnTo>
                    <a:pt x="44427" y="19138"/>
                  </a:lnTo>
                  <a:lnTo>
                    <a:pt x="44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0;p37"/>
            <p:cNvSpPr/>
            <p:nvPr/>
          </p:nvSpPr>
          <p:spPr>
            <a:xfrm>
              <a:off x="910958" y="1514604"/>
              <a:ext cx="3774242" cy="2205562"/>
            </a:xfrm>
            <a:custGeom>
              <a:avLst/>
              <a:gdLst/>
              <a:ahLst/>
              <a:cxnLst/>
              <a:rect l="l" t="t" r="r" b="b"/>
              <a:pathLst>
                <a:path w="216475" h="126502" extrusionOk="0">
                  <a:moveTo>
                    <a:pt x="184" y="1"/>
                  </a:moveTo>
                  <a:cubicBezTo>
                    <a:pt x="83" y="1"/>
                    <a:pt x="1" y="83"/>
                    <a:pt x="1" y="184"/>
                  </a:cubicBezTo>
                  <a:lnTo>
                    <a:pt x="1" y="126502"/>
                  </a:lnTo>
                  <a:lnTo>
                    <a:pt x="216474" y="126502"/>
                  </a:lnTo>
                  <a:lnTo>
                    <a:pt x="216474" y="184"/>
                  </a:lnTo>
                  <a:cubicBezTo>
                    <a:pt x="216474" y="83"/>
                    <a:pt x="216392" y="1"/>
                    <a:pt x="216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1;p37"/>
            <p:cNvSpPr/>
            <p:nvPr/>
          </p:nvSpPr>
          <p:spPr>
            <a:xfrm>
              <a:off x="1064263" y="1673280"/>
              <a:ext cx="3491150" cy="1910719"/>
            </a:xfrm>
            <a:custGeom>
              <a:avLst/>
              <a:gdLst/>
              <a:ahLst/>
              <a:cxnLst/>
              <a:rect l="l" t="t" r="r" b="b"/>
              <a:pathLst>
                <a:path w="200238" h="109591" extrusionOk="0">
                  <a:moveTo>
                    <a:pt x="0" y="1"/>
                  </a:moveTo>
                  <a:lnTo>
                    <a:pt x="0" y="109591"/>
                  </a:lnTo>
                  <a:lnTo>
                    <a:pt x="200238" y="109591"/>
                  </a:lnTo>
                  <a:lnTo>
                    <a:pt x="200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2;p37"/>
            <p:cNvSpPr/>
            <p:nvPr/>
          </p:nvSpPr>
          <p:spPr>
            <a:xfrm>
              <a:off x="2072826" y="4428969"/>
              <a:ext cx="1451377" cy="111723"/>
            </a:xfrm>
            <a:custGeom>
              <a:avLst/>
              <a:gdLst/>
              <a:ahLst/>
              <a:cxnLst/>
              <a:rect l="l" t="t" r="r" b="b"/>
              <a:pathLst>
                <a:path w="83245" h="6408" extrusionOk="0">
                  <a:moveTo>
                    <a:pt x="76842" y="1"/>
                  </a:moveTo>
                  <a:cubicBezTo>
                    <a:pt x="76841" y="1"/>
                    <a:pt x="76840" y="1"/>
                    <a:pt x="76839" y="1"/>
                  </a:cubicBezTo>
                  <a:lnTo>
                    <a:pt x="6407" y="1"/>
                  </a:lnTo>
                  <a:cubicBezTo>
                    <a:pt x="2869" y="1"/>
                    <a:pt x="1" y="2869"/>
                    <a:pt x="1" y="6407"/>
                  </a:cubicBezTo>
                  <a:lnTo>
                    <a:pt x="83244" y="6407"/>
                  </a:lnTo>
                  <a:cubicBezTo>
                    <a:pt x="83244" y="2870"/>
                    <a:pt x="80380" y="1"/>
                    <a:pt x="76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014;p44"/>
          <p:cNvSpPr/>
          <p:nvPr/>
        </p:nvSpPr>
        <p:spPr>
          <a:xfrm>
            <a:off x="8072462" y="714362"/>
            <a:ext cx="500066" cy="642942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014;p44"/>
          <p:cNvSpPr/>
          <p:nvPr/>
        </p:nvSpPr>
        <p:spPr>
          <a:xfrm>
            <a:off x="8572528" y="1214428"/>
            <a:ext cx="285752" cy="357190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/>
          <p:cNvSpPr txBox="1"/>
          <p:nvPr/>
        </p:nvSpPr>
        <p:spPr>
          <a:xfrm>
            <a:off x="500034" y="2571750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Mobile</a:t>
            </a:r>
          </a:p>
          <a:p>
            <a:pPr algn="ctr"/>
            <a:r>
              <a:rPr lang="en-IN" b="1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Application </a:t>
            </a:r>
          </a:p>
          <a:p>
            <a:pPr algn="ctr"/>
            <a:r>
              <a:rPr lang="en-IN" b="1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Development</a:t>
            </a:r>
            <a:endParaRPr lang="en-US" b="1">
              <a:solidFill>
                <a:schemeClr val="accent1">
                  <a:lumMod val="75000"/>
                </a:schemeClr>
              </a:solidFill>
              <a:latin typeface="Poppins" charset="0"/>
              <a:cs typeface="Poppins" charset="0"/>
            </a:endParaRPr>
          </a:p>
        </p:txBody>
      </p:sp>
      <p:sp>
        <p:nvSpPr>
          <p:cNvPr id="71" name="Google Shape;1043;p45"/>
          <p:cNvSpPr/>
          <p:nvPr/>
        </p:nvSpPr>
        <p:spPr>
          <a:xfrm rot="5400000">
            <a:off x="-219041" y="566793"/>
            <a:ext cx="1304842" cy="561936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014;p44"/>
          <p:cNvSpPr/>
          <p:nvPr/>
        </p:nvSpPr>
        <p:spPr>
          <a:xfrm>
            <a:off x="1928794" y="2285998"/>
            <a:ext cx="285752" cy="428628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014;p44"/>
          <p:cNvSpPr/>
          <p:nvPr/>
        </p:nvSpPr>
        <p:spPr>
          <a:xfrm>
            <a:off x="2143108" y="2643188"/>
            <a:ext cx="204790" cy="276228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014;p44"/>
          <p:cNvSpPr/>
          <p:nvPr/>
        </p:nvSpPr>
        <p:spPr>
          <a:xfrm>
            <a:off x="2214546" y="2357436"/>
            <a:ext cx="123828" cy="19526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731520" y="1357304"/>
            <a:ext cx="7704000" cy="199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/>
              <a:t>Design an app for the following. The Date picker should allow to pick the date and the value should be set in the </a:t>
            </a:r>
            <a:r>
              <a:rPr lang="en-US" sz="2000" err="1"/>
              <a:t>Textview</a:t>
            </a:r>
            <a:r>
              <a:rPr lang="en-US" sz="2000"/>
              <a:t>. When the device is rotated then the date in the </a:t>
            </a:r>
            <a:r>
              <a:rPr lang="en-US" sz="2000" err="1"/>
              <a:t>textview</a:t>
            </a:r>
            <a:r>
              <a:rPr lang="en-US" sz="2000"/>
              <a:t> should be restored. Write the Create method and the XML code for the same.</a:t>
            </a:r>
            <a:endParaRPr lang="en-US" sz="12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: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713225" y="3992450"/>
            <a:ext cx="29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155450" y="3992450"/>
            <a:ext cx="32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E6EE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9" name="Google Shape;219;p27"/>
          <p:cNvSpPr/>
          <p:nvPr/>
        </p:nvSpPr>
        <p:spPr>
          <a:xfrm rot="10800000">
            <a:off x="6715140" y="-6"/>
            <a:ext cx="1708860" cy="71436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8572528" y="3643320"/>
            <a:ext cx="361446" cy="361452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6;p26"/>
          <p:cNvSpPr/>
          <p:nvPr/>
        </p:nvSpPr>
        <p:spPr>
          <a:xfrm>
            <a:off x="0" y="3786196"/>
            <a:ext cx="1643075" cy="642909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285720" y="1126500"/>
            <a:ext cx="4286280" cy="253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com.example.datepicker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android.app.DatePickerDialog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android.widget.Button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android.widget.DatePicker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android.widget.TextView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androidx.annotation.NonNull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java.util.Calendar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extends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TextView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private Button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153903" y="421898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 Code :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4643438" y="1357304"/>
            <a:ext cx="428628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protected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(Bundle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super.onCreate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setContentView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subTitle" idx="2"/>
          </p:nvPr>
        </p:nvSpPr>
        <p:spPr>
          <a:xfrm>
            <a:off x="-214346" y="1357304"/>
            <a:ext cx="4642330" cy="307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// Reset the selected date when the activity is created (on rotation)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selectedDateText.setText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("Selected Date");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datePickerButton.setOnClickListener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(v -&gt;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Calendar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getInstance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int year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YEAR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int month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MONTH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int day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Calendar.</a:t>
            </a: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DAY_OF_MONTH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DatePickerDialog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datePickerDialog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= new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DatePickerDialog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MainActivity.this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(view, year1,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monthOfYear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dayOfMonth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 -&gt;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5" name="Google Shape;295;p28"/>
          <p:cNvSpPr/>
          <p:nvPr/>
        </p:nvSpPr>
        <p:spPr>
          <a:xfrm rot="5400000">
            <a:off x="-392925" y="392925"/>
            <a:ext cx="1500198" cy="714348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14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15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8106151" y="4156049"/>
            <a:ext cx="649262" cy="64927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ubtitle 77"/>
          <p:cNvSpPr>
            <a:spLocks noGrp="1"/>
          </p:cNvSpPr>
          <p:nvPr>
            <p:ph type="subTitle" idx="4"/>
          </p:nvPr>
        </p:nvSpPr>
        <p:spPr>
          <a:xfrm>
            <a:off x="4415153" y="615102"/>
            <a:ext cx="4712026" cy="2786082"/>
          </a:xfrm>
        </p:spPr>
        <p:txBody>
          <a:bodyPr/>
          <a:lstStyle/>
          <a:p>
            <a:pPr algn="l"/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    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dayOfMonth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+ "/" + 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monthOfYear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+ 1) + "/" + year1;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selectedDateText.setText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selectedDate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        year, month, day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datePickerDialog.show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protected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onSaveInstanceState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(@NonNull Bundle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outState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super.onSaveInstanceState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outState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285720" y="1065838"/>
            <a:ext cx="4286280" cy="253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&lt;?xml version="1.0" encoding="utf-8"?&gt;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&lt;LinearLayout xmlns:android="http://schemas.android.com/apk/res/android"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android:layout_width="match_parent"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android:layout_height="match_parent"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android:orientation="vertical"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android:gravity="center"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android:padding="16dp"&gt;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4869796" y="643828"/>
            <a:ext cx="428628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&lt;TextView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android:id="@+id/selectedDateText"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android:layout_width="wrap_content"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android:layout_height="wrap_content"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android:text="Selected Date"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android:textSize="18sp"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android:padding="8dp"/&gt;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&lt;Button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android:id="@+id/datePickerButton"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android:layout_width="match_parent"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android:layout_height="wrap_content"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android:text="Pick a Date"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android:textSize="18sp"/&gt;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&lt;/LinearLayout&gt;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</a:b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7;p29">
            <a:extLst>
              <a:ext uri="{FF2B5EF4-FFF2-40B4-BE49-F238E27FC236}">
                <a16:creationId xmlns:a16="http://schemas.microsoft.com/office/drawing/2014/main" id="{11348FF7-B100-5932-EBA0-0B6E70112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903" y="421898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 Code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67E2843C-FEAA-5A03-2C9C-990B596D1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>
            <a:extLst>
              <a:ext uri="{FF2B5EF4-FFF2-40B4-BE49-F238E27FC236}">
                <a16:creationId xmlns:a16="http://schemas.microsoft.com/office/drawing/2014/main" id="{D40B6AE2-ECE2-42DD-AF7E-8E99219A4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512" y="228862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grpSp>
        <p:nvGrpSpPr>
          <p:cNvPr id="416" name="Google Shape;416;p31">
            <a:extLst>
              <a:ext uri="{FF2B5EF4-FFF2-40B4-BE49-F238E27FC236}">
                <a16:creationId xmlns:a16="http://schemas.microsoft.com/office/drawing/2014/main" id="{A54BE5E4-6F03-6E13-F7B9-424930D193B1}"/>
              </a:ext>
            </a:extLst>
          </p:cNvPr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>
              <a:extLst>
                <a:ext uri="{FF2B5EF4-FFF2-40B4-BE49-F238E27FC236}">
                  <a16:creationId xmlns:a16="http://schemas.microsoft.com/office/drawing/2014/main" id="{8AA8B443-5868-2FA8-1F10-986A8CC61D67}"/>
                </a:ext>
              </a:extLst>
            </p:cNvPr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>
              <a:extLst>
                <a:ext uri="{FF2B5EF4-FFF2-40B4-BE49-F238E27FC236}">
                  <a16:creationId xmlns:a16="http://schemas.microsoft.com/office/drawing/2014/main" id="{BFEF52EC-2035-DD19-875A-536E32BDB0A2}"/>
                </a:ext>
              </a:extLst>
            </p:cNvPr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>
              <a:extLst>
                <a:ext uri="{FF2B5EF4-FFF2-40B4-BE49-F238E27FC236}">
                  <a16:creationId xmlns:a16="http://schemas.microsoft.com/office/drawing/2014/main" id="{164E4885-ADC0-D073-80B8-1F4D692B979D}"/>
                </a:ext>
              </a:extLst>
            </p:cNvPr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>
              <a:extLst>
                <a:ext uri="{FF2B5EF4-FFF2-40B4-BE49-F238E27FC236}">
                  <a16:creationId xmlns:a16="http://schemas.microsoft.com/office/drawing/2014/main" id="{DBAF0679-F300-0284-C0C8-E63C3F705E69}"/>
                </a:ext>
              </a:extLst>
            </p:cNvPr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>
              <a:extLst>
                <a:ext uri="{FF2B5EF4-FFF2-40B4-BE49-F238E27FC236}">
                  <a16:creationId xmlns:a16="http://schemas.microsoft.com/office/drawing/2014/main" id="{549E9585-5795-1DA1-322D-626F2E8EDE49}"/>
                </a:ext>
              </a:extLst>
            </p:cNvPr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>
              <a:extLst>
                <a:ext uri="{FF2B5EF4-FFF2-40B4-BE49-F238E27FC236}">
                  <a16:creationId xmlns:a16="http://schemas.microsoft.com/office/drawing/2014/main" id="{F5E36E46-3F04-3F3C-CCF4-AC78D0212F81}"/>
                </a:ext>
              </a:extLst>
            </p:cNvPr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>
              <a:extLst>
                <a:ext uri="{FF2B5EF4-FFF2-40B4-BE49-F238E27FC236}">
                  <a16:creationId xmlns:a16="http://schemas.microsoft.com/office/drawing/2014/main" id="{5DCCDD07-932F-51F1-DD39-AD6980E41286}"/>
                </a:ext>
              </a:extLst>
            </p:cNvPr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>
              <a:extLst>
                <a:ext uri="{FF2B5EF4-FFF2-40B4-BE49-F238E27FC236}">
                  <a16:creationId xmlns:a16="http://schemas.microsoft.com/office/drawing/2014/main" id="{79791F7F-19E8-9305-A942-3936F8515249}"/>
                </a:ext>
              </a:extLst>
            </p:cNvPr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>
              <a:extLst>
                <a:ext uri="{FF2B5EF4-FFF2-40B4-BE49-F238E27FC236}">
                  <a16:creationId xmlns:a16="http://schemas.microsoft.com/office/drawing/2014/main" id="{C7FAA7FF-5E88-78A3-F847-0FE69E27A53F}"/>
                </a:ext>
              </a:extLst>
            </p:cNvPr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>
              <a:extLst>
                <a:ext uri="{FF2B5EF4-FFF2-40B4-BE49-F238E27FC236}">
                  <a16:creationId xmlns:a16="http://schemas.microsoft.com/office/drawing/2014/main" id="{C67D55AB-7941-7D8F-B8EF-891DD31AE4F1}"/>
                </a:ext>
              </a:extLst>
            </p:cNvPr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>
              <a:extLst>
                <a:ext uri="{FF2B5EF4-FFF2-40B4-BE49-F238E27FC236}">
                  <a16:creationId xmlns:a16="http://schemas.microsoft.com/office/drawing/2014/main" id="{2B81D26F-974E-B791-65F1-9296C8533545}"/>
                </a:ext>
              </a:extLst>
            </p:cNvPr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>
              <a:extLst>
                <a:ext uri="{FF2B5EF4-FFF2-40B4-BE49-F238E27FC236}">
                  <a16:creationId xmlns:a16="http://schemas.microsoft.com/office/drawing/2014/main" id="{B4B88164-0B70-CB35-8A3E-8DC7B5ABCB0E}"/>
                </a:ext>
              </a:extLst>
            </p:cNvPr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>
              <a:extLst>
                <a:ext uri="{FF2B5EF4-FFF2-40B4-BE49-F238E27FC236}">
                  <a16:creationId xmlns:a16="http://schemas.microsoft.com/office/drawing/2014/main" id="{10138B7E-1B19-509F-FF2F-6F7B3C50A7B3}"/>
                </a:ext>
              </a:extLst>
            </p:cNvPr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>
              <a:extLst>
                <a:ext uri="{FF2B5EF4-FFF2-40B4-BE49-F238E27FC236}">
                  <a16:creationId xmlns:a16="http://schemas.microsoft.com/office/drawing/2014/main" id="{5950F3E7-2D4E-DC3A-D6B3-B9E4E52B0363}"/>
                </a:ext>
              </a:extLst>
            </p:cNvPr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>
              <a:extLst>
                <a:ext uri="{FF2B5EF4-FFF2-40B4-BE49-F238E27FC236}">
                  <a16:creationId xmlns:a16="http://schemas.microsoft.com/office/drawing/2014/main" id="{7EFAAF23-4E87-2069-2A0A-B082A839F726}"/>
                </a:ext>
              </a:extLst>
            </p:cNvPr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>
              <a:extLst>
                <a:ext uri="{FF2B5EF4-FFF2-40B4-BE49-F238E27FC236}">
                  <a16:creationId xmlns:a16="http://schemas.microsoft.com/office/drawing/2014/main" id="{6EB68DE1-0A7D-2DB4-E562-651F124B4DC1}"/>
                </a:ext>
              </a:extLst>
            </p:cNvPr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>
              <a:extLst>
                <a:ext uri="{FF2B5EF4-FFF2-40B4-BE49-F238E27FC236}">
                  <a16:creationId xmlns:a16="http://schemas.microsoft.com/office/drawing/2014/main" id="{BC82A3FC-E3FC-B098-4AB1-EE6606566CBA}"/>
                </a:ext>
              </a:extLst>
            </p:cNvPr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>
              <a:extLst>
                <a:ext uri="{FF2B5EF4-FFF2-40B4-BE49-F238E27FC236}">
                  <a16:creationId xmlns:a16="http://schemas.microsoft.com/office/drawing/2014/main" id="{CAA0F6EE-136F-B031-9937-0DA062E6732C}"/>
                </a:ext>
              </a:extLst>
            </p:cNvPr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>
              <a:extLst>
                <a:ext uri="{FF2B5EF4-FFF2-40B4-BE49-F238E27FC236}">
                  <a16:creationId xmlns:a16="http://schemas.microsoft.com/office/drawing/2014/main" id="{9B3908F9-2951-EB2C-B0A6-AFB9B5CC905A}"/>
                </a:ext>
              </a:extLst>
            </p:cNvPr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>
              <a:extLst>
                <a:ext uri="{FF2B5EF4-FFF2-40B4-BE49-F238E27FC236}">
                  <a16:creationId xmlns:a16="http://schemas.microsoft.com/office/drawing/2014/main" id="{7F3492FB-34BD-1083-9DA4-61CF07E35B19}"/>
                </a:ext>
              </a:extLst>
            </p:cNvPr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>
              <a:extLst>
                <a:ext uri="{FF2B5EF4-FFF2-40B4-BE49-F238E27FC236}">
                  <a16:creationId xmlns:a16="http://schemas.microsoft.com/office/drawing/2014/main" id="{31921C09-E8B2-E3FD-75FD-AEA0FCEF95AC}"/>
                </a:ext>
              </a:extLst>
            </p:cNvPr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>
              <a:extLst>
                <a:ext uri="{FF2B5EF4-FFF2-40B4-BE49-F238E27FC236}">
                  <a16:creationId xmlns:a16="http://schemas.microsoft.com/office/drawing/2014/main" id="{FFF8F62D-B679-9410-956E-ECF6CCB2B35A}"/>
                </a:ext>
              </a:extLst>
            </p:cNvPr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>
              <a:extLst>
                <a:ext uri="{FF2B5EF4-FFF2-40B4-BE49-F238E27FC236}">
                  <a16:creationId xmlns:a16="http://schemas.microsoft.com/office/drawing/2014/main" id="{45FA148F-88EC-602D-E47D-734278A89447}"/>
                </a:ext>
              </a:extLst>
            </p:cNvPr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4DB72314-3BF7-3DC6-7E1E-55EF40E916F5}"/>
                </a:ext>
              </a:extLst>
            </p:cNvPr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16E6F3A8-E22B-EE17-7260-9A84A600BD17}"/>
                </a:ext>
              </a:extLst>
            </p:cNvPr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6B0E4646-72FA-15D2-E35F-E49726D931D2}"/>
                </a:ext>
              </a:extLst>
            </p:cNvPr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DFD29A8B-1A69-9F06-DABF-83B6C5F2AA59}"/>
                </a:ext>
              </a:extLst>
            </p:cNvPr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>
              <a:extLst>
                <a:ext uri="{FF2B5EF4-FFF2-40B4-BE49-F238E27FC236}">
                  <a16:creationId xmlns:a16="http://schemas.microsoft.com/office/drawing/2014/main" id="{6A74E1AC-6AE6-C47B-9924-DAEE6D1E84A4}"/>
                </a:ext>
              </a:extLst>
            </p:cNvPr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>
              <a:extLst>
                <a:ext uri="{FF2B5EF4-FFF2-40B4-BE49-F238E27FC236}">
                  <a16:creationId xmlns:a16="http://schemas.microsoft.com/office/drawing/2014/main" id="{447943BD-411A-48D1-877D-4A8C9BB3411C}"/>
                </a:ext>
              </a:extLst>
            </p:cNvPr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>
              <a:extLst>
                <a:ext uri="{FF2B5EF4-FFF2-40B4-BE49-F238E27FC236}">
                  <a16:creationId xmlns:a16="http://schemas.microsoft.com/office/drawing/2014/main" id="{C43E3D00-FB79-D36C-5C4A-99B90B935691}"/>
                </a:ext>
              </a:extLst>
            </p:cNvPr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>
              <a:extLst>
                <a:ext uri="{FF2B5EF4-FFF2-40B4-BE49-F238E27FC236}">
                  <a16:creationId xmlns:a16="http://schemas.microsoft.com/office/drawing/2014/main" id="{BC16D7E4-9546-DEA3-8F94-A40555E10B1B}"/>
                </a:ext>
              </a:extLst>
            </p:cNvPr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>
              <a:extLst>
                <a:ext uri="{FF2B5EF4-FFF2-40B4-BE49-F238E27FC236}">
                  <a16:creationId xmlns:a16="http://schemas.microsoft.com/office/drawing/2014/main" id="{178E3758-C9B2-B544-55CD-AA75E1AA713E}"/>
                </a:ext>
              </a:extLst>
            </p:cNvPr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>
              <a:extLst>
                <a:ext uri="{FF2B5EF4-FFF2-40B4-BE49-F238E27FC236}">
                  <a16:creationId xmlns:a16="http://schemas.microsoft.com/office/drawing/2014/main" id="{AC5C9E82-B7B9-946A-44EE-09215A0F389D}"/>
                </a:ext>
              </a:extLst>
            </p:cNvPr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>
              <a:extLst>
                <a:ext uri="{FF2B5EF4-FFF2-40B4-BE49-F238E27FC236}">
                  <a16:creationId xmlns:a16="http://schemas.microsoft.com/office/drawing/2014/main" id="{6EB1F858-61D3-4C63-B6C4-AAA78C179C90}"/>
                </a:ext>
              </a:extLst>
            </p:cNvPr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>
              <a:extLst>
                <a:ext uri="{FF2B5EF4-FFF2-40B4-BE49-F238E27FC236}">
                  <a16:creationId xmlns:a16="http://schemas.microsoft.com/office/drawing/2014/main" id="{92E6E539-1D51-2356-76DD-4C7115DDB580}"/>
                </a:ext>
              </a:extLst>
            </p:cNvPr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>
              <a:extLst>
                <a:ext uri="{FF2B5EF4-FFF2-40B4-BE49-F238E27FC236}">
                  <a16:creationId xmlns:a16="http://schemas.microsoft.com/office/drawing/2014/main" id="{12B9A9B8-5B28-3FAB-778A-543734563340}"/>
                </a:ext>
              </a:extLst>
            </p:cNvPr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>
              <a:extLst>
                <a:ext uri="{FF2B5EF4-FFF2-40B4-BE49-F238E27FC236}">
                  <a16:creationId xmlns:a16="http://schemas.microsoft.com/office/drawing/2014/main" id="{E68CAB44-0CF4-9049-4025-59D652AAB31A}"/>
                </a:ext>
              </a:extLst>
            </p:cNvPr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>
              <a:extLst>
                <a:ext uri="{FF2B5EF4-FFF2-40B4-BE49-F238E27FC236}">
                  <a16:creationId xmlns:a16="http://schemas.microsoft.com/office/drawing/2014/main" id="{3A440BC4-6131-2F86-F044-7FDBABA10DA4}"/>
                </a:ext>
              </a:extLst>
            </p:cNvPr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>
              <a:extLst>
                <a:ext uri="{FF2B5EF4-FFF2-40B4-BE49-F238E27FC236}">
                  <a16:creationId xmlns:a16="http://schemas.microsoft.com/office/drawing/2014/main" id="{9DE08A1E-5A29-933A-949B-06C3DC673B4D}"/>
                </a:ext>
              </a:extLst>
            </p:cNvPr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>
              <a:extLst>
                <a:ext uri="{FF2B5EF4-FFF2-40B4-BE49-F238E27FC236}">
                  <a16:creationId xmlns:a16="http://schemas.microsoft.com/office/drawing/2014/main" id="{C028C6CC-6D58-9B9F-1B42-16960B5B6C53}"/>
                </a:ext>
              </a:extLst>
            </p:cNvPr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>
              <a:extLst>
                <a:ext uri="{FF2B5EF4-FFF2-40B4-BE49-F238E27FC236}">
                  <a16:creationId xmlns:a16="http://schemas.microsoft.com/office/drawing/2014/main" id="{7A35EA3E-227D-9BC1-3771-FCDABC659F84}"/>
                </a:ext>
              </a:extLst>
            </p:cNvPr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>
              <a:extLst>
                <a:ext uri="{FF2B5EF4-FFF2-40B4-BE49-F238E27FC236}">
                  <a16:creationId xmlns:a16="http://schemas.microsoft.com/office/drawing/2014/main" id="{63D0B1A2-A823-0576-9681-B5DDD8FBB70C}"/>
                </a:ext>
              </a:extLst>
            </p:cNvPr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>
              <a:extLst>
                <a:ext uri="{FF2B5EF4-FFF2-40B4-BE49-F238E27FC236}">
                  <a16:creationId xmlns:a16="http://schemas.microsoft.com/office/drawing/2014/main" id="{8F084B9D-67EC-5FFA-A33E-54D25BA23521}"/>
                </a:ext>
              </a:extLst>
            </p:cNvPr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>
              <a:extLst>
                <a:ext uri="{FF2B5EF4-FFF2-40B4-BE49-F238E27FC236}">
                  <a16:creationId xmlns:a16="http://schemas.microsoft.com/office/drawing/2014/main" id="{163960DC-9982-3496-02EC-1958A37F6F36}"/>
                </a:ext>
              </a:extLst>
            </p:cNvPr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>
              <a:extLst>
                <a:ext uri="{FF2B5EF4-FFF2-40B4-BE49-F238E27FC236}">
                  <a16:creationId xmlns:a16="http://schemas.microsoft.com/office/drawing/2014/main" id="{6AC6B993-400E-482E-0E4A-37AF78448A45}"/>
                </a:ext>
              </a:extLst>
            </p:cNvPr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59D89E-ADEC-649B-B680-B528F5E8CF28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FC224-FA1A-A465-F8D7-32C76CF8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6" y="1097966"/>
            <a:ext cx="2169654" cy="363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E314A-954B-0DAB-F7E6-D9BF837E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5" y="1097966"/>
            <a:ext cx="1984398" cy="3633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A65AE-E8DD-7FA1-8B9F-9DB26F00C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206" y="1087207"/>
            <a:ext cx="2021989" cy="36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37"/>
          <p:cNvGrpSpPr/>
          <p:nvPr/>
        </p:nvGrpSpPr>
        <p:grpSpPr>
          <a:xfrm>
            <a:off x="3759470" y="3925621"/>
            <a:ext cx="1851318" cy="883170"/>
            <a:chOff x="3759470" y="3925621"/>
            <a:chExt cx="1851318" cy="883170"/>
          </a:xfrm>
        </p:grpSpPr>
        <p:sp>
          <p:nvSpPr>
            <p:cNvPr id="664" name="Google Shape;664;p37"/>
            <p:cNvSpPr/>
            <p:nvPr/>
          </p:nvSpPr>
          <p:spPr>
            <a:xfrm>
              <a:off x="3849261" y="3925621"/>
              <a:ext cx="1761528" cy="327534"/>
            </a:xfrm>
            <a:custGeom>
              <a:avLst/>
              <a:gdLst/>
              <a:ahLst/>
              <a:cxnLst/>
              <a:rect l="l" t="t" r="r" b="b"/>
              <a:pathLst>
                <a:path w="101034" h="18786" extrusionOk="0">
                  <a:moveTo>
                    <a:pt x="9394" y="0"/>
                  </a:moveTo>
                  <a:cubicBezTo>
                    <a:pt x="4208" y="0"/>
                    <a:pt x="0" y="4206"/>
                    <a:pt x="0" y="9392"/>
                  </a:cubicBezTo>
                  <a:cubicBezTo>
                    <a:pt x="0" y="14580"/>
                    <a:pt x="4208" y="18785"/>
                    <a:pt x="9394" y="18785"/>
                  </a:cubicBezTo>
                  <a:lnTo>
                    <a:pt x="101034" y="18785"/>
                  </a:lnTo>
                  <a:lnTo>
                    <a:pt x="101034" y="14349"/>
                  </a:lnTo>
                  <a:lnTo>
                    <a:pt x="10944" y="14349"/>
                  </a:lnTo>
                  <a:cubicBezTo>
                    <a:pt x="8207" y="14349"/>
                    <a:pt x="5989" y="12130"/>
                    <a:pt x="5989" y="9392"/>
                  </a:cubicBezTo>
                  <a:cubicBezTo>
                    <a:pt x="5989" y="6656"/>
                    <a:pt x="8207" y="4437"/>
                    <a:pt x="10944" y="4437"/>
                  </a:cubicBezTo>
                  <a:lnTo>
                    <a:pt x="101034" y="4437"/>
                  </a:lnTo>
                  <a:lnTo>
                    <a:pt x="101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953696" y="4002997"/>
              <a:ext cx="1583482" cy="172798"/>
            </a:xfrm>
            <a:custGeom>
              <a:avLst/>
              <a:gdLst/>
              <a:ahLst/>
              <a:cxnLst/>
              <a:rect l="l" t="t" r="r" b="b"/>
              <a:pathLst>
                <a:path w="90822" h="9911" extrusionOk="0">
                  <a:moveTo>
                    <a:pt x="4954" y="0"/>
                  </a:moveTo>
                  <a:cubicBezTo>
                    <a:pt x="2220" y="0"/>
                    <a:pt x="1" y="2220"/>
                    <a:pt x="1" y="4954"/>
                  </a:cubicBezTo>
                  <a:cubicBezTo>
                    <a:pt x="1" y="7692"/>
                    <a:pt x="2220" y="9911"/>
                    <a:pt x="4956" y="9911"/>
                  </a:cubicBezTo>
                  <a:lnTo>
                    <a:pt x="90822" y="9911"/>
                  </a:lnTo>
                  <a:lnTo>
                    <a:pt x="90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759470" y="4254549"/>
              <a:ext cx="1690044" cy="554241"/>
            </a:xfrm>
            <a:custGeom>
              <a:avLst/>
              <a:gdLst/>
              <a:ahLst/>
              <a:cxnLst/>
              <a:rect l="l" t="t" r="r" b="b"/>
              <a:pathLst>
                <a:path w="96934" h="31789" extrusionOk="0">
                  <a:moveTo>
                    <a:pt x="15896" y="0"/>
                  </a:moveTo>
                  <a:cubicBezTo>
                    <a:pt x="7119" y="0"/>
                    <a:pt x="0" y="7117"/>
                    <a:pt x="0" y="15894"/>
                  </a:cubicBezTo>
                  <a:cubicBezTo>
                    <a:pt x="0" y="24672"/>
                    <a:pt x="7117" y="31789"/>
                    <a:pt x="15896" y="31789"/>
                  </a:cubicBezTo>
                  <a:lnTo>
                    <a:pt x="96934" y="31789"/>
                  </a:lnTo>
                  <a:lnTo>
                    <a:pt x="96934" y="25932"/>
                  </a:lnTo>
                  <a:lnTo>
                    <a:pt x="16898" y="25932"/>
                  </a:lnTo>
                  <a:cubicBezTo>
                    <a:pt x="11380" y="25932"/>
                    <a:pt x="6907" y="21459"/>
                    <a:pt x="6907" y="15941"/>
                  </a:cubicBezTo>
                  <a:cubicBezTo>
                    <a:pt x="6907" y="10421"/>
                    <a:pt x="11380" y="5948"/>
                    <a:pt x="16898" y="5948"/>
                  </a:cubicBezTo>
                  <a:lnTo>
                    <a:pt x="96934" y="5948"/>
                  </a:lnTo>
                  <a:lnTo>
                    <a:pt x="96934" y="2"/>
                  </a:lnTo>
                  <a:lnTo>
                    <a:pt x="15896" y="2"/>
                  </a:lnTo>
                  <a:lnTo>
                    <a:pt x="15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879894" y="4358235"/>
              <a:ext cx="1499236" cy="348438"/>
            </a:xfrm>
            <a:custGeom>
              <a:avLst/>
              <a:gdLst/>
              <a:ahLst/>
              <a:cxnLst/>
              <a:rect l="l" t="t" r="r" b="b"/>
              <a:pathLst>
                <a:path w="85990" h="19985" extrusionOk="0">
                  <a:moveTo>
                    <a:pt x="9991" y="1"/>
                  </a:moveTo>
                  <a:cubicBezTo>
                    <a:pt x="4475" y="1"/>
                    <a:pt x="0" y="4474"/>
                    <a:pt x="0" y="9994"/>
                  </a:cubicBezTo>
                  <a:cubicBezTo>
                    <a:pt x="0" y="15510"/>
                    <a:pt x="4473" y="19985"/>
                    <a:pt x="9991" y="19985"/>
                  </a:cubicBezTo>
                  <a:lnTo>
                    <a:pt x="85990" y="19985"/>
                  </a:lnTo>
                  <a:lnTo>
                    <a:pt x="85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131812" y="4474230"/>
              <a:ext cx="157316" cy="173722"/>
            </a:xfrm>
            <a:custGeom>
              <a:avLst/>
              <a:gdLst/>
              <a:ahLst/>
              <a:cxnLst/>
              <a:rect l="l" t="t" r="r" b="b"/>
              <a:pathLst>
                <a:path w="9023" h="9964" extrusionOk="0">
                  <a:moveTo>
                    <a:pt x="1" y="0"/>
                  </a:moveTo>
                  <a:lnTo>
                    <a:pt x="1" y="9964"/>
                  </a:lnTo>
                  <a:lnTo>
                    <a:pt x="4512" y="7249"/>
                  </a:lnTo>
                  <a:lnTo>
                    <a:pt x="9023" y="996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used..</a:t>
            </a:r>
            <a:endParaRPr/>
          </a:p>
        </p:txBody>
      </p:sp>
      <p:sp>
        <p:nvSpPr>
          <p:cNvPr id="670" name="Google Shape;670;p37"/>
          <p:cNvSpPr txBox="1">
            <a:spLocks noGrp="1"/>
          </p:cNvSpPr>
          <p:nvPr>
            <p:ph type="subTitle" idx="1"/>
          </p:nvPr>
        </p:nvSpPr>
        <p:spPr>
          <a:xfrm>
            <a:off x="4286248" y="1571618"/>
            <a:ext cx="3500462" cy="192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1800"/>
              <a:t> Linear Layout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1800"/>
              <a:t> TextView: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1800"/>
              <a:t> Button</a:t>
            </a:r>
          </a:p>
        </p:txBody>
      </p:sp>
      <p:sp>
        <p:nvSpPr>
          <p:cNvPr id="671" name="Google Shape;671;p37"/>
          <p:cNvSpPr/>
          <p:nvPr/>
        </p:nvSpPr>
        <p:spPr>
          <a:xfrm>
            <a:off x="4938050" y="975925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A0F8D-336C-F742-003F-368FF019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4" t="32637" r="31543" b="23787"/>
          <a:stretch/>
        </p:blipFill>
        <p:spPr>
          <a:xfrm>
            <a:off x="899592" y="1439423"/>
            <a:ext cx="1595855" cy="2641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368401" y="45632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LinearLayout</a:t>
            </a:r>
            <a:r>
              <a:rPr lang="en-IN"/>
              <a:t>: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494125" y="1416340"/>
            <a:ext cx="498332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273D40"/>
              </a:buClr>
              <a:buSzPts val="600"/>
            </a:pPr>
            <a:endParaRPr lang="en-U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container that arranges its children in a single column or row.</a:t>
            </a:r>
          </a:p>
          <a:p>
            <a:pPr marL="342900" indent="-342900">
              <a:lnSpc>
                <a:spcPct val="150000"/>
              </a:lnSpc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Here, it arranges components vertically (android:orientation="vertical").</a:t>
            </a:r>
          </a:p>
          <a:p>
            <a:pPr marL="342900" indent="-342900">
              <a:lnSpc>
                <a:spcPct val="150000"/>
              </a:lnSpc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android:gravity="center" centers all child elements within the layout. </a:t>
            </a:r>
          </a:p>
        </p:txBody>
      </p:sp>
      <p:sp>
        <p:nvSpPr>
          <p:cNvPr id="415" name="Google Shape;415;p31"/>
          <p:cNvSpPr/>
          <p:nvPr/>
        </p:nvSpPr>
        <p:spPr>
          <a:xfrm>
            <a:off x="8358183" y="4143386"/>
            <a:ext cx="785817" cy="78580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826" name="Picture 2" descr="https://developer.android.com/static/images/ui/relativelay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142990"/>
            <a:ext cx="3487142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353375" y="49490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 :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509779" y="1288871"/>
            <a:ext cx="5321123" cy="257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  <a:buNone/>
            </a:pPr>
            <a:endParaRPr 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 UI component for displaying text on the screen.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selectedDateText is used here to show the selected date or a default message ("Selected Date").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like android:textSize, android:padding, and android:text are used to customize the appearance. </a:t>
            </a:r>
          </a:p>
        </p:txBody>
      </p:sp>
      <p:grpSp>
        <p:nvGrpSpPr>
          <p:cNvPr id="2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B9A34-A64F-D09C-720A-91BDBA33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42" r="15639"/>
          <a:stretch/>
        </p:blipFill>
        <p:spPr>
          <a:xfrm>
            <a:off x="6371375" y="1308743"/>
            <a:ext cx="1941416" cy="3386702"/>
          </a:xfrm>
          <a:prstGeom prst="rect">
            <a:avLst/>
          </a:prstGeom>
        </p:spPr>
      </p:pic>
      <p:sp>
        <p:nvSpPr>
          <p:cNvPr id="6" name="Google Shape;462;p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DAE7DB-FF18-7FFB-5808-5AF8AECDEA68}"/>
              </a:ext>
            </a:extLst>
          </p:cNvPr>
          <p:cNvSpPr/>
          <p:nvPr/>
        </p:nvSpPr>
        <p:spPr>
          <a:xfrm rot="2438550">
            <a:off x="7505326" y="2673138"/>
            <a:ext cx="285300" cy="268416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Doodle Minitheme by Slidesgo">
  <a:themeElements>
    <a:clrScheme name="Simple Light">
      <a:dk1>
        <a:srgbClr val="351F5D"/>
      </a:dk1>
      <a:lt1>
        <a:srgbClr val="FFFFFF"/>
      </a:lt1>
      <a:dk2>
        <a:srgbClr val="764FAF"/>
      </a:dk2>
      <a:lt2>
        <a:srgbClr val="CD88FD"/>
      </a:lt2>
      <a:accent1>
        <a:srgbClr val="E3C6FF"/>
      </a:accent1>
      <a:accent2>
        <a:srgbClr val="C6C6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1F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906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Poppins</vt:lpstr>
      <vt:lpstr>Arial</vt:lpstr>
      <vt:lpstr>Bebas Neue</vt:lpstr>
      <vt:lpstr>Poppins Medium</vt:lpstr>
      <vt:lpstr>JetBrains Mono</vt:lpstr>
      <vt:lpstr>Wingdings</vt:lpstr>
      <vt:lpstr>Times New Roman</vt:lpstr>
      <vt:lpstr>Poppins Light</vt:lpstr>
      <vt:lpstr>Darker Grotesque SemiBold</vt:lpstr>
      <vt:lpstr>Modern Doodle Minitheme by Slidesgo</vt:lpstr>
      <vt:lpstr>Mobile Application Development M2 T3-PPT</vt:lpstr>
      <vt:lpstr>QUESTION :</vt:lpstr>
      <vt:lpstr>JAVA  Code :</vt:lpstr>
      <vt:lpstr>02</vt:lpstr>
      <vt:lpstr>XML  Code :</vt:lpstr>
      <vt:lpstr>Output :</vt:lpstr>
      <vt:lpstr>Components used..</vt:lpstr>
      <vt:lpstr>LinearLayout:</vt:lpstr>
      <vt:lpstr>TextView :</vt:lpstr>
      <vt:lpstr>Button :</vt:lpstr>
      <vt:lpstr>What we’ve learnt..</vt:lpstr>
      <vt:lpstr>IEEE  WORD DOCUMENT</vt:lpstr>
      <vt:lpstr>.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Ibrahim</dc:creator>
  <cp:lastModifiedBy>917091259062</cp:lastModifiedBy>
  <cp:revision>8</cp:revision>
  <dcterms:modified xsi:type="dcterms:W3CDTF">2024-11-07T11:08:01Z</dcterms:modified>
</cp:coreProperties>
</file>