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7/8/2019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7/8/2019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7/8/2019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oursquare.com/" TargetMode="External"/><Relationship Id="rId2" Type="http://schemas.openxmlformats.org/officeDocument/2006/relationships/hyperlink" Target="http://www.city-data.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C866E-493A-4DA9-A0BE-B28E4FC11715}"/>
              </a:ext>
            </a:extLst>
          </p:cNvPr>
          <p:cNvSpPr>
            <a:spLocks noGrp="1"/>
          </p:cNvSpPr>
          <p:nvPr>
            <p:ph type="ctrTitle"/>
          </p:nvPr>
        </p:nvSpPr>
        <p:spPr/>
        <p:txBody>
          <a:bodyPr/>
          <a:lstStyle/>
          <a:p>
            <a:r>
              <a:rPr lang="en-US" dirty="0"/>
              <a:t>Living in cities</a:t>
            </a:r>
          </a:p>
        </p:txBody>
      </p:sp>
      <p:sp>
        <p:nvSpPr>
          <p:cNvPr id="3" name="Subtitle 2">
            <a:extLst>
              <a:ext uri="{FF2B5EF4-FFF2-40B4-BE49-F238E27FC236}">
                <a16:creationId xmlns:a16="http://schemas.microsoft.com/office/drawing/2014/main" id="{4CB73C94-BCAA-43C9-B9C0-1A09B61B7D84}"/>
              </a:ext>
            </a:extLst>
          </p:cNvPr>
          <p:cNvSpPr>
            <a:spLocks noGrp="1"/>
          </p:cNvSpPr>
          <p:nvPr>
            <p:ph type="subTitle" idx="1"/>
          </p:nvPr>
        </p:nvSpPr>
        <p:spPr/>
        <p:txBody>
          <a:bodyPr/>
          <a:lstStyle/>
          <a:p>
            <a:r>
              <a:rPr lang="en-US" dirty="0"/>
              <a:t>Suraj </a:t>
            </a:r>
            <a:r>
              <a:rPr lang="en-US" dirty="0" err="1"/>
              <a:t>bitla</a:t>
            </a:r>
            <a:endParaRPr lang="en-US" dirty="0"/>
          </a:p>
        </p:txBody>
      </p:sp>
      <p:pic>
        <p:nvPicPr>
          <p:cNvPr id="5" name="Picture 4">
            <a:extLst>
              <a:ext uri="{FF2B5EF4-FFF2-40B4-BE49-F238E27FC236}">
                <a16:creationId xmlns:a16="http://schemas.microsoft.com/office/drawing/2014/main" id="{1FD28A40-2043-4532-B5D8-A39F19108205}"/>
              </a:ext>
            </a:extLst>
          </p:cNvPr>
          <p:cNvPicPr>
            <a:picLocks noChangeAspect="1"/>
          </p:cNvPicPr>
          <p:nvPr/>
        </p:nvPicPr>
        <p:blipFill>
          <a:blip r:embed="rId2"/>
          <a:stretch>
            <a:fillRect/>
          </a:stretch>
        </p:blipFill>
        <p:spPr>
          <a:xfrm>
            <a:off x="442912" y="3085766"/>
            <a:ext cx="11306175" cy="3276933"/>
          </a:xfrm>
          <a:prstGeom prst="rect">
            <a:avLst/>
          </a:prstGeom>
        </p:spPr>
      </p:pic>
    </p:spTree>
    <p:extLst>
      <p:ext uri="{BB962C8B-B14F-4D97-AF65-F5344CB8AC3E}">
        <p14:creationId xmlns:p14="http://schemas.microsoft.com/office/powerpoint/2010/main" val="1690229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506E36D-F97E-4685-8031-5D5ECABA291B}"/>
              </a:ext>
            </a:extLst>
          </p:cNvPr>
          <p:cNvPicPr>
            <a:picLocks noChangeAspect="1"/>
          </p:cNvPicPr>
          <p:nvPr/>
        </p:nvPicPr>
        <p:blipFill>
          <a:blip r:embed="rId2"/>
          <a:stretch>
            <a:fillRect/>
          </a:stretch>
        </p:blipFill>
        <p:spPr>
          <a:xfrm>
            <a:off x="1797960" y="854010"/>
            <a:ext cx="8291279" cy="4426080"/>
          </a:xfrm>
          <a:prstGeom prst="rect">
            <a:avLst/>
          </a:prstGeom>
        </p:spPr>
      </p:pic>
      <p:sp>
        <p:nvSpPr>
          <p:cNvPr id="3" name="Rectangle 2">
            <a:extLst>
              <a:ext uri="{FF2B5EF4-FFF2-40B4-BE49-F238E27FC236}">
                <a16:creationId xmlns:a16="http://schemas.microsoft.com/office/drawing/2014/main" id="{15AF8FE5-3D7F-4DA1-860A-4D9EFD91DA63}"/>
              </a:ext>
            </a:extLst>
          </p:cNvPr>
          <p:cNvSpPr/>
          <p:nvPr/>
        </p:nvSpPr>
        <p:spPr>
          <a:xfrm>
            <a:off x="4048699" y="5473184"/>
            <a:ext cx="3280835" cy="369332"/>
          </a:xfrm>
          <a:prstGeom prst="rect">
            <a:avLst/>
          </a:prstGeom>
        </p:spPr>
        <p:txBody>
          <a:bodyPr wrap="none">
            <a:spAutoFit/>
          </a:bodyPr>
          <a:lstStyle/>
          <a:p>
            <a:r>
              <a:rPr lang="en-US" dirty="0"/>
              <a:t>Ethnicities composition, pie chart</a:t>
            </a:r>
          </a:p>
        </p:txBody>
      </p:sp>
    </p:spTree>
    <p:extLst>
      <p:ext uri="{BB962C8B-B14F-4D97-AF65-F5344CB8AC3E}">
        <p14:creationId xmlns:p14="http://schemas.microsoft.com/office/powerpoint/2010/main" val="3565030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B3B51DD-4DA4-448A-A590-AFF281D5C580}"/>
              </a:ext>
            </a:extLst>
          </p:cNvPr>
          <p:cNvSpPr/>
          <p:nvPr/>
        </p:nvSpPr>
        <p:spPr>
          <a:xfrm>
            <a:off x="971549" y="5510510"/>
            <a:ext cx="10734675" cy="874535"/>
          </a:xfrm>
          <a:prstGeom prst="rect">
            <a:avLst/>
          </a:prstGeom>
        </p:spPr>
        <p:txBody>
          <a:bodyPr wrap="square">
            <a:spAutoFit/>
          </a:bodyPr>
          <a:lstStyle/>
          <a:p>
            <a:pPr>
              <a:lnSpc>
                <a:spcPct val="150000"/>
              </a:lnSpc>
            </a:pPr>
            <a:r>
              <a:rPr lang="en-US" dirty="0"/>
              <a:t>Ethnicities composition, bar chart.</a:t>
            </a:r>
          </a:p>
          <a:p>
            <a:pPr>
              <a:lnSpc>
                <a:spcPct val="150000"/>
              </a:lnSpc>
            </a:pPr>
            <a:r>
              <a:rPr lang="en-US" dirty="0"/>
              <a:t>Cleary, big cities have more evenly distributed ethnicities, where in small cities, white people are the majority.</a:t>
            </a:r>
          </a:p>
        </p:txBody>
      </p:sp>
      <p:pic>
        <p:nvPicPr>
          <p:cNvPr id="3" name="Picture 2">
            <a:extLst>
              <a:ext uri="{FF2B5EF4-FFF2-40B4-BE49-F238E27FC236}">
                <a16:creationId xmlns:a16="http://schemas.microsoft.com/office/drawing/2014/main" id="{1439E3A0-6FC7-4C85-9084-3572C2F7A24C}"/>
              </a:ext>
            </a:extLst>
          </p:cNvPr>
          <p:cNvPicPr>
            <a:picLocks noChangeAspect="1"/>
          </p:cNvPicPr>
          <p:nvPr/>
        </p:nvPicPr>
        <p:blipFill>
          <a:blip r:embed="rId2"/>
          <a:stretch>
            <a:fillRect/>
          </a:stretch>
        </p:blipFill>
        <p:spPr>
          <a:xfrm>
            <a:off x="1679465" y="1073472"/>
            <a:ext cx="8394920" cy="4291956"/>
          </a:xfrm>
          <a:prstGeom prst="rect">
            <a:avLst/>
          </a:prstGeom>
        </p:spPr>
      </p:pic>
    </p:spTree>
    <p:extLst>
      <p:ext uri="{BB962C8B-B14F-4D97-AF65-F5344CB8AC3E}">
        <p14:creationId xmlns:p14="http://schemas.microsoft.com/office/powerpoint/2010/main" val="548085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B6321E-0283-48B5-B70D-B6F502A3455B}"/>
              </a:ext>
            </a:extLst>
          </p:cNvPr>
          <p:cNvPicPr>
            <a:picLocks noChangeAspect="1"/>
          </p:cNvPicPr>
          <p:nvPr/>
        </p:nvPicPr>
        <p:blipFill>
          <a:blip r:embed="rId2"/>
          <a:stretch>
            <a:fillRect/>
          </a:stretch>
        </p:blipFill>
        <p:spPr>
          <a:xfrm>
            <a:off x="1280523" y="723901"/>
            <a:ext cx="9211854" cy="3390900"/>
          </a:xfrm>
          <a:prstGeom prst="rect">
            <a:avLst/>
          </a:prstGeom>
        </p:spPr>
      </p:pic>
      <p:sp>
        <p:nvSpPr>
          <p:cNvPr id="3" name="Rectangle 2">
            <a:extLst>
              <a:ext uri="{FF2B5EF4-FFF2-40B4-BE49-F238E27FC236}">
                <a16:creationId xmlns:a16="http://schemas.microsoft.com/office/drawing/2014/main" id="{1E3613C3-EE77-4A86-A527-03354EED6AC2}"/>
              </a:ext>
            </a:extLst>
          </p:cNvPr>
          <p:cNvSpPr/>
          <p:nvPr/>
        </p:nvSpPr>
        <p:spPr>
          <a:xfrm>
            <a:off x="895350" y="4705261"/>
            <a:ext cx="10420350" cy="1290033"/>
          </a:xfrm>
          <a:prstGeom prst="rect">
            <a:avLst/>
          </a:prstGeom>
        </p:spPr>
        <p:txBody>
          <a:bodyPr wrap="square">
            <a:spAutoFit/>
          </a:bodyPr>
          <a:lstStyle/>
          <a:p>
            <a:pPr>
              <a:lnSpc>
                <a:spcPct val="150000"/>
              </a:lnSpc>
            </a:pPr>
            <a:r>
              <a:rPr lang="en-US" dirty="0"/>
              <a:t>Crime index.</a:t>
            </a:r>
          </a:p>
          <a:p>
            <a:pPr>
              <a:lnSpc>
                <a:spcPct val="150000"/>
              </a:lnSpc>
            </a:pPr>
            <a:r>
              <a:rPr lang="en-US" dirty="0"/>
              <a:t>It's interesting to find out some small cities aren't the safest. However, I couldn't find the crime data for Hot Springs Village. Maybe its crime is minimum or just the data is missing.</a:t>
            </a:r>
          </a:p>
        </p:txBody>
      </p:sp>
    </p:spTree>
    <p:extLst>
      <p:ext uri="{BB962C8B-B14F-4D97-AF65-F5344CB8AC3E}">
        <p14:creationId xmlns:p14="http://schemas.microsoft.com/office/powerpoint/2010/main" val="4222600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2A5934-9211-4E3E-A7F4-2FE4A70717AA}"/>
              </a:ext>
            </a:extLst>
          </p:cNvPr>
          <p:cNvPicPr>
            <a:picLocks noChangeAspect="1"/>
          </p:cNvPicPr>
          <p:nvPr/>
        </p:nvPicPr>
        <p:blipFill>
          <a:blip r:embed="rId2"/>
          <a:stretch>
            <a:fillRect/>
          </a:stretch>
        </p:blipFill>
        <p:spPr>
          <a:xfrm>
            <a:off x="1699649" y="857071"/>
            <a:ext cx="8602202" cy="4115157"/>
          </a:xfrm>
          <a:prstGeom prst="rect">
            <a:avLst/>
          </a:prstGeom>
        </p:spPr>
      </p:pic>
      <p:sp>
        <p:nvSpPr>
          <p:cNvPr id="3" name="Rectangle 2">
            <a:extLst>
              <a:ext uri="{FF2B5EF4-FFF2-40B4-BE49-F238E27FC236}">
                <a16:creationId xmlns:a16="http://schemas.microsoft.com/office/drawing/2014/main" id="{03FDEAD3-7590-4AC4-8A1C-F3CABF956738}"/>
              </a:ext>
            </a:extLst>
          </p:cNvPr>
          <p:cNvSpPr/>
          <p:nvPr/>
        </p:nvSpPr>
        <p:spPr>
          <a:xfrm>
            <a:off x="990600" y="5267236"/>
            <a:ext cx="9972674" cy="874535"/>
          </a:xfrm>
          <a:prstGeom prst="rect">
            <a:avLst/>
          </a:prstGeom>
        </p:spPr>
        <p:txBody>
          <a:bodyPr wrap="square">
            <a:spAutoFit/>
          </a:bodyPr>
          <a:lstStyle/>
          <a:p>
            <a:pPr>
              <a:lnSpc>
                <a:spcPct val="150000"/>
              </a:lnSpc>
            </a:pPr>
            <a:r>
              <a:rPr lang="en-US" dirty="0"/>
              <a:t>Not surprisingly, big cities have more venues near downtown area, </a:t>
            </a:r>
          </a:p>
          <a:p>
            <a:pPr>
              <a:lnSpc>
                <a:spcPct val="150000"/>
              </a:lnSpc>
            </a:pPr>
            <a:r>
              <a:rPr lang="en-US" dirty="0"/>
              <a:t>whereas small cities have less. I just found 1 venue near Hot Springs Village!</a:t>
            </a:r>
          </a:p>
        </p:txBody>
      </p:sp>
    </p:spTree>
    <p:extLst>
      <p:ext uri="{BB962C8B-B14F-4D97-AF65-F5344CB8AC3E}">
        <p14:creationId xmlns:p14="http://schemas.microsoft.com/office/powerpoint/2010/main" val="1508293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8CB1A-42F1-4462-8F3B-16AE375701BE}"/>
              </a:ext>
            </a:extLst>
          </p:cNvPr>
          <p:cNvSpPr>
            <a:spLocks noGrp="1"/>
          </p:cNvSpPr>
          <p:nvPr>
            <p:ph type="title"/>
          </p:nvPr>
        </p:nvSpPr>
        <p:spPr/>
        <p:txBody>
          <a:bodyPr/>
          <a:lstStyle/>
          <a:p>
            <a:r>
              <a:rPr lang="en-US" b="1" dirty="0"/>
              <a:t>Results and Discussion</a:t>
            </a:r>
            <a:endParaRPr lang="en-US" dirty="0"/>
          </a:p>
        </p:txBody>
      </p:sp>
      <p:sp>
        <p:nvSpPr>
          <p:cNvPr id="3" name="Content Placeholder 2">
            <a:extLst>
              <a:ext uri="{FF2B5EF4-FFF2-40B4-BE49-F238E27FC236}">
                <a16:creationId xmlns:a16="http://schemas.microsoft.com/office/drawing/2014/main" id="{67196AA9-CDDD-42E2-B127-CC52C96A9F06}"/>
              </a:ext>
            </a:extLst>
          </p:cNvPr>
          <p:cNvSpPr>
            <a:spLocks noGrp="1"/>
          </p:cNvSpPr>
          <p:nvPr>
            <p:ph idx="1"/>
          </p:nvPr>
        </p:nvSpPr>
        <p:spPr>
          <a:xfrm>
            <a:off x="438317" y="1789971"/>
            <a:ext cx="11029615" cy="3678303"/>
          </a:xfrm>
        </p:spPr>
        <p:txBody>
          <a:bodyPr/>
          <a:lstStyle/>
          <a:p>
            <a:pPr>
              <a:lnSpc>
                <a:spcPct val="150000"/>
              </a:lnSpc>
            </a:pPr>
            <a:r>
              <a:rPr lang="en-US" dirty="0">
                <a:latin typeface="Times New Roman" panose="02020603050405020304" pitchFamily="18" charset="0"/>
                <a:cs typeface="Times New Roman" panose="02020603050405020304" pitchFamily="18" charset="0"/>
              </a:rPr>
              <a:t>From the above summary and comparison, we can see different aspects of life in big and small cities. While big cities enjoy higher income and convenience to various venues, they also suffer traffic jam and higher housing price. In comparison, small cities may have lower house hold income and less access to venues, they do have an advantage of more affordable housing and less crime.</a:t>
            </a:r>
          </a:p>
          <a:p>
            <a:endParaRPr lang="en-US" dirty="0"/>
          </a:p>
        </p:txBody>
      </p:sp>
    </p:spTree>
    <p:extLst>
      <p:ext uri="{BB962C8B-B14F-4D97-AF65-F5344CB8AC3E}">
        <p14:creationId xmlns:p14="http://schemas.microsoft.com/office/powerpoint/2010/main" val="1776794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6F108-0535-4E96-9CFC-A2398BA0871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64709D2-10AE-483E-8D06-A02E360DA4C3}"/>
              </a:ext>
            </a:extLst>
          </p:cNvPr>
          <p:cNvSpPr>
            <a:spLocks noGrp="1"/>
          </p:cNvSpPr>
          <p:nvPr>
            <p:ph idx="1"/>
          </p:nvPr>
        </p:nvSpPr>
        <p:spPr>
          <a:xfrm>
            <a:off x="447842" y="1209056"/>
            <a:ext cx="11029615" cy="3678303"/>
          </a:xfrm>
        </p:spPr>
        <p:txBody>
          <a:bodyPr/>
          <a:lstStyle/>
          <a:p>
            <a:pPr>
              <a:lnSpc>
                <a:spcPct val="150000"/>
              </a:lnSpc>
            </a:pPr>
            <a:r>
              <a:rPr lang="en-US" dirty="0">
                <a:latin typeface="Times New Roman" panose="02020603050405020304" pitchFamily="18" charset="0"/>
                <a:cs typeface="Times New Roman" panose="02020603050405020304" pitchFamily="18" charset="0"/>
              </a:rPr>
              <a:t>You should not move to big expensive cities like New York or Seattle. Instead, they say, it's actually mid-sized cities where you should go, mainly because they have a much lower cost of living. In other words, big cities are overrated.</a:t>
            </a:r>
          </a:p>
          <a:p>
            <a:endParaRPr lang="en-US" dirty="0"/>
          </a:p>
        </p:txBody>
      </p:sp>
    </p:spTree>
    <p:extLst>
      <p:ext uri="{BB962C8B-B14F-4D97-AF65-F5344CB8AC3E}">
        <p14:creationId xmlns:p14="http://schemas.microsoft.com/office/powerpoint/2010/main" val="4084878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A3ECA1-E4E4-4145-9D39-93EE27B183C7}"/>
              </a:ext>
            </a:extLst>
          </p:cNvPr>
          <p:cNvSpPr/>
          <p:nvPr/>
        </p:nvSpPr>
        <p:spPr>
          <a:xfrm>
            <a:off x="4514850" y="2914650"/>
            <a:ext cx="4714875" cy="769441"/>
          </a:xfrm>
          <a:prstGeom prst="rect">
            <a:avLst/>
          </a:prstGeom>
        </p:spPr>
        <p:txBody>
          <a:bodyPr wrap="square">
            <a:spAutoFit/>
          </a:bodyPr>
          <a:lstStyle/>
          <a:p>
            <a:r>
              <a:rPr lang="en-US" sz="4400" b="1" dirty="0">
                <a:solidFill>
                  <a:schemeClr val="accent2">
                    <a:lumMod val="50000"/>
                  </a:schemeClr>
                </a:solidFill>
                <a:latin typeface="+mj-lt"/>
              </a:rPr>
              <a:t>Thank You</a:t>
            </a:r>
          </a:p>
        </p:txBody>
      </p:sp>
    </p:spTree>
    <p:extLst>
      <p:ext uri="{BB962C8B-B14F-4D97-AF65-F5344CB8AC3E}">
        <p14:creationId xmlns:p14="http://schemas.microsoft.com/office/powerpoint/2010/main" val="801822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4B413-B0B2-47BF-84E6-8DED178C3366}"/>
              </a:ext>
            </a:extLst>
          </p:cNvPr>
          <p:cNvSpPr>
            <a:spLocks noGrp="1"/>
          </p:cNvSpPr>
          <p:nvPr>
            <p:ph type="title"/>
          </p:nvPr>
        </p:nvSpPr>
        <p:spPr/>
        <p:txBody>
          <a:bodyPr/>
          <a:lstStyle/>
          <a:p>
            <a:r>
              <a:rPr lang="en-US" dirty="0"/>
              <a:t>Business Problem Introduction</a:t>
            </a:r>
          </a:p>
        </p:txBody>
      </p:sp>
      <p:sp>
        <p:nvSpPr>
          <p:cNvPr id="3" name="Content Placeholder 2">
            <a:extLst>
              <a:ext uri="{FF2B5EF4-FFF2-40B4-BE49-F238E27FC236}">
                <a16:creationId xmlns:a16="http://schemas.microsoft.com/office/drawing/2014/main" id="{856E3278-01C6-4B45-B0F7-B05122F940B4}"/>
              </a:ext>
            </a:extLst>
          </p:cNvPr>
          <p:cNvSpPr>
            <a:spLocks noGrp="1"/>
          </p:cNvSpPr>
          <p:nvPr>
            <p:ph idx="1"/>
          </p:nvPr>
        </p:nvSpPr>
        <p:spPr/>
        <p:txBody>
          <a:bodyPr/>
          <a:lstStyle/>
          <a:p>
            <a:pPr>
              <a:lnSpc>
                <a:spcPct val="150000"/>
              </a:lnSpc>
            </a:pPr>
            <a:r>
              <a:rPr lang="en-US" dirty="0"/>
              <a:t>When people try to decide where to work and or live, we face multiple choices. You may appreciate to live in metropolis like New York and Los Angeles, or you may prefer smaller but quitter cities which people may not even know their names. Conventional wisdom tells people that if you want prosperity, go to big cities because those are where opportunities lie. However, this opinion is now challenged. Planet Money got a letter from a listener named Dennis Simpson. His argument had a lot to do with where he lives - Hot Springs Village, Ark. Hot Springs Village has 9 golf courses and 11 lakes. It's got clean water and little crime or traffic. And on top of all this, Simpson says, the town is dirt cheap, especially when compared to our nation's big cities, which brings us to his argument: cities are overrated. Big cities simply aren't worth the cost.</a:t>
            </a:r>
          </a:p>
          <a:p>
            <a:pPr marL="0" indent="0">
              <a:buNone/>
            </a:pPr>
            <a:endParaRPr lang="en-US" dirty="0"/>
          </a:p>
        </p:txBody>
      </p:sp>
    </p:spTree>
    <p:extLst>
      <p:ext uri="{BB962C8B-B14F-4D97-AF65-F5344CB8AC3E}">
        <p14:creationId xmlns:p14="http://schemas.microsoft.com/office/powerpoint/2010/main" val="986289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9F79E-9424-48EF-A882-43E305F6FEF9}"/>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84CAA185-C14F-44C9-90D3-BF03B5971E24}"/>
              </a:ext>
            </a:extLst>
          </p:cNvPr>
          <p:cNvSpPr>
            <a:spLocks noGrp="1"/>
          </p:cNvSpPr>
          <p:nvPr>
            <p:ph idx="1"/>
          </p:nvPr>
        </p:nvSpPr>
        <p:spPr>
          <a:xfrm>
            <a:off x="581192" y="2180496"/>
            <a:ext cx="11029615" cy="4182204"/>
          </a:xfrm>
        </p:spPr>
        <p:txBody>
          <a:bodyPr>
            <a:normAutofit fontScale="92500" lnSpcReduction="20000"/>
          </a:bodyPr>
          <a:lstStyle/>
          <a:p>
            <a:pPr marL="0" indent="0">
              <a:lnSpc>
                <a:spcPct val="150000"/>
              </a:lnSpc>
              <a:buNone/>
            </a:pPr>
            <a:r>
              <a:rPr lang="en-US" dirty="0"/>
              <a:t>To determine if big cities are overrated, we need the following data</a:t>
            </a:r>
          </a:p>
          <a:p>
            <a:pPr lvl="0">
              <a:lnSpc>
                <a:spcPct val="150000"/>
              </a:lnSpc>
            </a:pPr>
            <a:r>
              <a:rPr lang="en-US" dirty="0"/>
              <a:t>basic city information e.g. population, median household income, median house price</a:t>
            </a:r>
          </a:p>
          <a:p>
            <a:pPr lvl="0">
              <a:lnSpc>
                <a:spcPct val="150000"/>
              </a:lnSpc>
            </a:pPr>
            <a:r>
              <a:rPr lang="en-US" dirty="0"/>
              <a:t>demographic data of ethnicity composition</a:t>
            </a:r>
          </a:p>
          <a:p>
            <a:pPr lvl="0">
              <a:lnSpc>
                <a:spcPct val="150000"/>
              </a:lnSpc>
            </a:pPr>
            <a:r>
              <a:rPr lang="en-US" dirty="0"/>
              <a:t>crime data</a:t>
            </a:r>
          </a:p>
          <a:p>
            <a:pPr lvl="0">
              <a:lnSpc>
                <a:spcPct val="150000"/>
              </a:lnSpc>
            </a:pPr>
            <a:r>
              <a:rPr lang="en-US" dirty="0"/>
              <a:t>venue data</a:t>
            </a:r>
          </a:p>
          <a:p>
            <a:pPr marL="0" indent="0">
              <a:lnSpc>
                <a:spcPct val="150000"/>
              </a:lnSpc>
              <a:buNone/>
            </a:pPr>
            <a:r>
              <a:rPr lang="en-US" dirty="0"/>
              <a:t>The above data are nevertheless not exhaustive, you can come up with more data </a:t>
            </a:r>
            <a:r>
              <a:rPr lang="en-US" dirty="0" err="1"/>
              <a:t>pertent</a:t>
            </a:r>
            <a:r>
              <a:rPr lang="en-US" dirty="0"/>
              <a:t> to cities. We will use public data from the following sauce</a:t>
            </a:r>
          </a:p>
          <a:p>
            <a:pPr lvl="0">
              <a:lnSpc>
                <a:spcPct val="150000"/>
              </a:lnSpc>
            </a:pPr>
            <a:r>
              <a:rPr lang="en-US" u="sng" dirty="0">
                <a:hlinkClick r:id="rId2"/>
              </a:rPr>
              <a:t>http://www.city-data.com/</a:t>
            </a:r>
            <a:endParaRPr lang="en-US" dirty="0"/>
          </a:p>
          <a:p>
            <a:pPr lvl="0">
              <a:lnSpc>
                <a:spcPct val="150000"/>
              </a:lnSpc>
            </a:pPr>
            <a:r>
              <a:rPr lang="en-US" u="sng" dirty="0">
                <a:hlinkClick r:id="rId3"/>
              </a:rPr>
              <a:t>https://foursquare.com/</a:t>
            </a:r>
            <a:endParaRPr lang="en-US" dirty="0"/>
          </a:p>
          <a:p>
            <a:pPr marL="0" indent="0">
              <a:buNone/>
            </a:pPr>
            <a:endParaRPr lang="en-US" dirty="0"/>
          </a:p>
        </p:txBody>
      </p:sp>
    </p:spTree>
    <p:extLst>
      <p:ext uri="{BB962C8B-B14F-4D97-AF65-F5344CB8AC3E}">
        <p14:creationId xmlns:p14="http://schemas.microsoft.com/office/powerpoint/2010/main" val="3219051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28873-7E5B-48F7-8026-A22E2A2D5F32}"/>
              </a:ext>
            </a:extLst>
          </p:cNvPr>
          <p:cNvSpPr>
            <a:spLocks noGrp="1"/>
          </p:cNvSpPr>
          <p:nvPr>
            <p:ph type="title"/>
          </p:nvPr>
        </p:nvSpPr>
        <p:spPr/>
        <p:txBody>
          <a:bodyPr/>
          <a:lstStyle/>
          <a:p>
            <a:r>
              <a:rPr lang="en-US" b="1" dirty="0"/>
              <a:t>Methodology</a:t>
            </a:r>
            <a:endParaRPr lang="en-US" dirty="0"/>
          </a:p>
        </p:txBody>
      </p:sp>
      <p:sp>
        <p:nvSpPr>
          <p:cNvPr id="3" name="Content Placeholder 2">
            <a:extLst>
              <a:ext uri="{FF2B5EF4-FFF2-40B4-BE49-F238E27FC236}">
                <a16:creationId xmlns:a16="http://schemas.microsoft.com/office/drawing/2014/main" id="{40DF02B0-EAC3-46F0-AF02-27D5E76AB36A}"/>
              </a:ext>
            </a:extLst>
          </p:cNvPr>
          <p:cNvSpPr>
            <a:spLocks noGrp="1"/>
          </p:cNvSpPr>
          <p:nvPr>
            <p:ph idx="1"/>
          </p:nvPr>
        </p:nvSpPr>
        <p:spPr/>
        <p:txBody>
          <a:bodyPr/>
          <a:lstStyle/>
          <a:p>
            <a:pPr marL="0" indent="0">
              <a:lnSpc>
                <a:spcPct val="150000"/>
              </a:lnSpc>
              <a:buNone/>
            </a:pPr>
            <a:r>
              <a:rPr lang="en-US" dirty="0"/>
              <a:t>In this section, we will do some direct comparison between data grouped by big cities and small cities. Visual plots will provide most appealing tools for people to draw conclusions.</a:t>
            </a:r>
          </a:p>
          <a:p>
            <a:pPr lvl="0">
              <a:lnSpc>
                <a:spcPct val="150000"/>
              </a:lnSpc>
            </a:pPr>
            <a:r>
              <a:rPr lang="en-US" dirty="0"/>
              <a:t>From city basic info data, we can get some general ideas of what </a:t>
            </a:r>
            <a:r>
              <a:rPr lang="en-US" dirty="0" err="1"/>
              <a:t>lifes</a:t>
            </a:r>
            <a:r>
              <a:rPr lang="en-US" dirty="0"/>
              <a:t> are like in big and small cities.</a:t>
            </a:r>
          </a:p>
          <a:p>
            <a:pPr lvl="0">
              <a:lnSpc>
                <a:spcPct val="150000"/>
              </a:lnSpc>
            </a:pPr>
            <a:r>
              <a:rPr lang="en-US" dirty="0"/>
              <a:t>From city race data, we can get a clear picture what are the main ethnicity groups in big and small cities.</a:t>
            </a:r>
          </a:p>
          <a:p>
            <a:pPr lvl="0">
              <a:lnSpc>
                <a:spcPct val="150000"/>
              </a:lnSpc>
            </a:pPr>
            <a:r>
              <a:rPr lang="en-US" dirty="0"/>
              <a:t>From city crime data, we can see the trend of crime index in big and small cities over the years.</a:t>
            </a:r>
          </a:p>
          <a:p>
            <a:pPr lvl="0">
              <a:lnSpc>
                <a:spcPct val="150000"/>
              </a:lnSpc>
            </a:pPr>
            <a:r>
              <a:rPr lang="en-US" dirty="0"/>
              <a:t>From the city venue data, we can see how many venues are in the downtown area since we limit the searching area to 500 meters away from city center.</a:t>
            </a:r>
          </a:p>
          <a:p>
            <a:pPr marL="0" indent="0">
              <a:buNone/>
            </a:pPr>
            <a:endParaRPr lang="en-US" dirty="0"/>
          </a:p>
        </p:txBody>
      </p:sp>
    </p:spTree>
    <p:extLst>
      <p:ext uri="{BB962C8B-B14F-4D97-AF65-F5344CB8AC3E}">
        <p14:creationId xmlns:p14="http://schemas.microsoft.com/office/powerpoint/2010/main" val="934942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06584-1273-4AD1-B954-C947DF5835F1}"/>
              </a:ext>
            </a:extLst>
          </p:cNvPr>
          <p:cNvSpPr>
            <a:spLocks noGrp="1"/>
          </p:cNvSpPr>
          <p:nvPr>
            <p:ph type="title"/>
          </p:nvPr>
        </p:nvSpPr>
        <p:spPr/>
        <p:txBody>
          <a:bodyPr/>
          <a:lstStyle/>
          <a:p>
            <a:r>
              <a:rPr lang="en-US" b="1" dirty="0"/>
              <a:t>Exploratory Data Analysis </a:t>
            </a:r>
            <a:endParaRPr lang="en-US" dirty="0"/>
          </a:p>
        </p:txBody>
      </p:sp>
      <p:pic>
        <p:nvPicPr>
          <p:cNvPr id="4" name="Content Placeholder 3">
            <a:extLst>
              <a:ext uri="{FF2B5EF4-FFF2-40B4-BE49-F238E27FC236}">
                <a16:creationId xmlns:a16="http://schemas.microsoft.com/office/drawing/2014/main" id="{67B831AF-920B-4D3E-9759-DED4809335E4}"/>
              </a:ext>
            </a:extLst>
          </p:cNvPr>
          <p:cNvPicPr>
            <a:picLocks noGrp="1" noChangeAspect="1"/>
          </p:cNvPicPr>
          <p:nvPr>
            <p:ph idx="1"/>
          </p:nvPr>
        </p:nvPicPr>
        <p:blipFill>
          <a:blip r:embed="rId2"/>
          <a:stretch>
            <a:fillRect/>
          </a:stretch>
        </p:blipFill>
        <p:spPr>
          <a:xfrm>
            <a:off x="2139992" y="1828800"/>
            <a:ext cx="7912013" cy="3313245"/>
          </a:xfrm>
          <a:prstGeom prst="rect">
            <a:avLst/>
          </a:prstGeom>
        </p:spPr>
      </p:pic>
      <p:sp>
        <p:nvSpPr>
          <p:cNvPr id="5" name="Rectangle 4">
            <a:extLst>
              <a:ext uri="{FF2B5EF4-FFF2-40B4-BE49-F238E27FC236}">
                <a16:creationId xmlns:a16="http://schemas.microsoft.com/office/drawing/2014/main" id="{165F0D19-ED84-4EB1-86BE-6DDDF2985232}"/>
              </a:ext>
            </a:extLst>
          </p:cNvPr>
          <p:cNvSpPr/>
          <p:nvPr/>
        </p:nvSpPr>
        <p:spPr>
          <a:xfrm>
            <a:off x="809625" y="5237822"/>
            <a:ext cx="10610850" cy="1304460"/>
          </a:xfrm>
          <a:prstGeom prst="rect">
            <a:avLst/>
          </a:prstGeom>
        </p:spPr>
        <p:txBody>
          <a:bodyPr wrap="square">
            <a:spAutoFit/>
          </a:bodyPr>
          <a:lstStyle/>
          <a:p>
            <a:pPr algn="ctr">
              <a:spcBef>
                <a:spcPts val="1200"/>
              </a:spcBef>
            </a:pPr>
            <a:r>
              <a:rPr lang="en-US" dirty="0">
                <a:solidFill>
                  <a:srgbClr val="000000"/>
                </a:solidFill>
                <a:latin typeface="Times New Roman" panose="02020603050405020304" pitchFamily="18" charset="0"/>
                <a:ea typeface="Times New Roman" panose="02020603050405020304" pitchFamily="18" charset="0"/>
              </a:rPr>
              <a:t>Fig. 1. Population.</a:t>
            </a:r>
            <a:endParaRPr lang="en-US" sz="2400" dirty="0">
              <a:latin typeface="Times New Roman" panose="02020603050405020304" pitchFamily="18" charset="0"/>
              <a:ea typeface="Times New Roman" panose="02020603050405020304" pitchFamily="18" charset="0"/>
            </a:endParaRPr>
          </a:p>
          <a:p>
            <a:pPr>
              <a:lnSpc>
                <a:spcPct val="150000"/>
              </a:lnSpc>
              <a:spcBef>
                <a:spcPts val="1200"/>
              </a:spcBef>
            </a:pPr>
            <a:r>
              <a:rPr lang="en-US" dirty="0">
                <a:solidFill>
                  <a:srgbClr val="000000"/>
                </a:solidFill>
                <a:latin typeface="Times New Roman" panose="02020603050405020304" pitchFamily="18" charset="0"/>
                <a:ea typeface="Times New Roman" panose="02020603050405020304" pitchFamily="18" charset="0"/>
              </a:rPr>
              <a:t>It can be seen the so called "big cities" are those who have population around a million or more. New York is the most populated city in the US. Small cities usually have tens of thousands of people.</a:t>
            </a:r>
            <a:endParaRPr lang="en-US" sz="2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30311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078550-AF2E-47E9-9D82-523A4B562369}"/>
              </a:ext>
            </a:extLst>
          </p:cNvPr>
          <p:cNvPicPr>
            <a:picLocks noChangeAspect="1"/>
          </p:cNvPicPr>
          <p:nvPr/>
        </p:nvPicPr>
        <p:blipFill>
          <a:blip r:embed="rId2"/>
          <a:stretch>
            <a:fillRect/>
          </a:stretch>
        </p:blipFill>
        <p:spPr>
          <a:xfrm>
            <a:off x="1709548" y="504824"/>
            <a:ext cx="8772904" cy="4147375"/>
          </a:xfrm>
          <a:prstGeom prst="rect">
            <a:avLst/>
          </a:prstGeom>
        </p:spPr>
      </p:pic>
      <p:sp>
        <p:nvSpPr>
          <p:cNvPr id="3" name="Rectangle 2">
            <a:extLst>
              <a:ext uri="{FF2B5EF4-FFF2-40B4-BE49-F238E27FC236}">
                <a16:creationId xmlns:a16="http://schemas.microsoft.com/office/drawing/2014/main" id="{DC3AF452-245C-4E44-BD4D-C4D72A3305DB}"/>
              </a:ext>
            </a:extLst>
          </p:cNvPr>
          <p:cNvSpPr/>
          <p:nvPr/>
        </p:nvSpPr>
        <p:spPr>
          <a:xfrm>
            <a:off x="514350" y="4952911"/>
            <a:ext cx="10877550" cy="1200329"/>
          </a:xfrm>
          <a:prstGeom prst="rect">
            <a:avLst/>
          </a:prstGeom>
        </p:spPr>
        <p:txBody>
          <a:bodyPr wrap="square">
            <a:spAutoFit/>
          </a:bodyPr>
          <a:lstStyle/>
          <a:p>
            <a:r>
              <a:rPr lang="en-US" dirty="0"/>
              <a:t>								Fig. 2. Median resident age.</a:t>
            </a:r>
          </a:p>
          <a:p>
            <a:endParaRPr lang="en-US" dirty="0"/>
          </a:p>
          <a:p>
            <a:r>
              <a:rPr lang="en-US" dirty="0"/>
              <a:t>It might be true that people who lives in Hot Springs Village are quite old, or it might be the source of the data is not very accurate.</a:t>
            </a:r>
          </a:p>
        </p:txBody>
      </p:sp>
    </p:spTree>
    <p:extLst>
      <p:ext uri="{BB962C8B-B14F-4D97-AF65-F5344CB8AC3E}">
        <p14:creationId xmlns:p14="http://schemas.microsoft.com/office/powerpoint/2010/main" val="2681420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210DE4-061A-4F16-B4EB-784A5AC386A3}"/>
              </a:ext>
            </a:extLst>
          </p:cNvPr>
          <p:cNvSpPr/>
          <p:nvPr/>
        </p:nvSpPr>
        <p:spPr>
          <a:xfrm>
            <a:off x="647700" y="4856887"/>
            <a:ext cx="11068050" cy="1705532"/>
          </a:xfrm>
          <a:prstGeom prst="rect">
            <a:avLst/>
          </a:prstGeom>
        </p:spPr>
        <p:txBody>
          <a:bodyPr wrap="square">
            <a:spAutoFit/>
          </a:bodyPr>
          <a:lstStyle/>
          <a:p>
            <a:pPr>
              <a:lnSpc>
                <a:spcPct val="150000"/>
              </a:lnSpc>
            </a:pPr>
            <a:r>
              <a:rPr lang="en-US" dirty="0"/>
              <a:t>						Fig. 3. Estimated median household income.</a:t>
            </a:r>
          </a:p>
          <a:p>
            <a:pPr>
              <a:lnSpc>
                <a:spcPct val="150000"/>
              </a:lnSpc>
            </a:pPr>
            <a:r>
              <a:rPr lang="en-US" dirty="0"/>
              <a:t>In general, big cities median household income are higher than small cities. However, there are some small cities have quite high median household income, such as Boulder. A side note: U.S. real median household income reached $61,372 in 2017, an increase of $1,063 or 1.8% vs. 2016.</a:t>
            </a:r>
          </a:p>
        </p:txBody>
      </p:sp>
      <p:pic>
        <p:nvPicPr>
          <p:cNvPr id="3" name="Picture 2">
            <a:extLst>
              <a:ext uri="{FF2B5EF4-FFF2-40B4-BE49-F238E27FC236}">
                <a16:creationId xmlns:a16="http://schemas.microsoft.com/office/drawing/2014/main" id="{699EA503-1ADC-4D98-B685-30E459CC1CA3}"/>
              </a:ext>
            </a:extLst>
          </p:cNvPr>
          <p:cNvPicPr>
            <a:picLocks noChangeAspect="1"/>
          </p:cNvPicPr>
          <p:nvPr/>
        </p:nvPicPr>
        <p:blipFill>
          <a:blip r:embed="rId2"/>
          <a:stretch>
            <a:fillRect/>
          </a:stretch>
        </p:blipFill>
        <p:spPr>
          <a:xfrm>
            <a:off x="2116835" y="913791"/>
            <a:ext cx="7531990" cy="3943096"/>
          </a:xfrm>
          <a:prstGeom prst="rect">
            <a:avLst/>
          </a:prstGeom>
        </p:spPr>
      </p:pic>
    </p:spTree>
    <p:extLst>
      <p:ext uri="{BB962C8B-B14F-4D97-AF65-F5344CB8AC3E}">
        <p14:creationId xmlns:p14="http://schemas.microsoft.com/office/powerpoint/2010/main" val="2949881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FD8F87-C77A-4DE9-8213-E48CC8FFA202}"/>
              </a:ext>
            </a:extLst>
          </p:cNvPr>
          <p:cNvSpPr/>
          <p:nvPr/>
        </p:nvSpPr>
        <p:spPr>
          <a:xfrm>
            <a:off x="638175" y="5214461"/>
            <a:ext cx="11430000" cy="1290033"/>
          </a:xfrm>
          <a:prstGeom prst="rect">
            <a:avLst/>
          </a:prstGeom>
        </p:spPr>
        <p:txBody>
          <a:bodyPr wrap="square">
            <a:spAutoFit/>
          </a:bodyPr>
          <a:lstStyle/>
          <a:p>
            <a:pPr>
              <a:lnSpc>
                <a:spcPct val="150000"/>
              </a:lnSpc>
            </a:pPr>
            <a:r>
              <a:rPr lang="en-US" dirty="0"/>
              <a:t>Estimated median house value divided by median household income.</a:t>
            </a:r>
          </a:p>
          <a:p>
            <a:pPr>
              <a:lnSpc>
                <a:spcPct val="150000"/>
              </a:lnSpc>
            </a:pPr>
            <a:r>
              <a:rPr lang="en-US" dirty="0"/>
              <a:t>I think it's interesting to calculate the division of median housing price by median household income. The results sadden me because I live in Los Angeles.</a:t>
            </a:r>
          </a:p>
        </p:txBody>
      </p:sp>
      <p:pic>
        <p:nvPicPr>
          <p:cNvPr id="3" name="Picture 2">
            <a:extLst>
              <a:ext uri="{FF2B5EF4-FFF2-40B4-BE49-F238E27FC236}">
                <a16:creationId xmlns:a16="http://schemas.microsoft.com/office/drawing/2014/main" id="{31582CB1-8960-4024-B110-7298BFBA817F}"/>
              </a:ext>
            </a:extLst>
          </p:cNvPr>
          <p:cNvPicPr>
            <a:picLocks noChangeAspect="1"/>
          </p:cNvPicPr>
          <p:nvPr/>
        </p:nvPicPr>
        <p:blipFill>
          <a:blip r:embed="rId2"/>
          <a:stretch>
            <a:fillRect/>
          </a:stretch>
        </p:blipFill>
        <p:spPr>
          <a:xfrm>
            <a:off x="2023879" y="838314"/>
            <a:ext cx="7786871" cy="4223854"/>
          </a:xfrm>
          <a:prstGeom prst="rect">
            <a:avLst/>
          </a:prstGeom>
        </p:spPr>
      </p:pic>
    </p:spTree>
    <p:extLst>
      <p:ext uri="{BB962C8B-B14F-4D97-AF65-F5344CB8AC3E}">
        <p14:creationId xmlns:p14="http://schemas.microsoft.com/office/powerpoint/2010/main" val="1437094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F90870-CB16-4A67-B9EC-E254F07C1EE6}"/>
              </a:ext>
            </a:extLst>
          </p:cNvPr>
          <p:cNvSpPr/>
          <p:nvPr/>
        </p:nvSpPr>
        <p:spPr>
          <a:xfrm>
            <a:off x="628650" y="5033486"/>
            <a:ext cx="10877550" cy="1290033"/>
          </a:xfrm>
          <a:prstGeom prst="rect">
            <a:avLst/>
          </a:prstGeom>
        </p:spPr>
        <p:txBody>
          <a:bodyPr wrap="square">
            <a:spAutoFit/>
          </a:bodyPr>
          <a:lstStyle/>
          <a:p>
            <a:pPr>
              <a:lnSpc>
                <a:spcPct val="150000"/>
              </a:lnSpc>
            </a:pPr>
            <a:r>
              <a:rPr lang="en-US" dirty="0"/>
              <a:t>Median gross rent.</a:t>
            </a:r>
          </a:p>
          <a:p>
            <a:pPr>
              <a:lnSpc>
                <a:spcPct val="150000"/>
              </a:lnSpc>
            </a:pPr>
            <a:r>
              <a:rPr lang="en-US" dirty="0"/>
              <a:t>San Francisco, again, claims the crown in terms of rent. Rule of thumb: Spend a fixed percentage of your income on housing. The general recommendation is to spend about 30% of your gross monthly income (before taxes) on rent.</a:t>
            </a:r>
          </a:p>
        </p:txBody>
      </p:sp>
      <p:pic>
        <p:nvPicPr>
          <p:cNvPr id="3" name="Picture 2">
            <a:extLst>
              <a:ext uri="{FF2B5EF4-FFF2-40B4-BE49-F238E27FC236}">
                <a16:creationId xmlns:a16="http://schemas.microsoft.com/office/drawing/2014/main" id="{9451F22E-BC57-4532-B37D-625313A85E58}"/>
              </a:ext>
            </a:extLst>
          </p:cNvPr>
          <p:cNvPicPr>
            <a:picLocks noChangeAspect="1"/>
          </p:cNvPicPr>
          <p:nvPr/>
        </p:nvPicPr>
        <p:blipFill>
          <a:blip r:embed="rId2"/>
          <a:stretch>
            <a:fillRect/>
          </a:stretch>
        </p:blipFill>
        <p:spPr>
          <a:xfrm>
            <a:off x="2079142" y="885824"/>
            <a:ext cx="6861586" cy="3565583"/>
          </a:xfrm>
          <a:prstGeom prst="rect">
            <a:avLst/>
          </a:prstGeom>
        </p:spPr>
      </p:pic>
    </p:spTree>
    <p:extLst>
      <p:ext uri="{BB962C8B-B14F-4D97-AF65-F5344CB8AC3E}">
        <p14:creationId xmlns:p14="http://schemas.microsoft.com/office/powerpoint/2010/main" val="408833457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19</TotalTime>
  <Words>762</Words>
  <Application>Microsoft Office PowerPoint</Application>
  <PresentationFormat>Widescreen</PresentationFormat>
  <Paragraphs>43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Gill Sans MT</vt:lpstr>
      <vt:lpstr>Times New Roman</vt:lpstr>
      <vt:lpstr>Wingdings 2</vt:lpstr>
      <vt:lpstr>Dividend</vt:lpstr>
      <vt:lpstr>Living in cities</vt:lpstr>
      <vt:lpstr>Business Problem Introduction</vt:lpstr>
      <vt:lpstr>Data</vt:lpstr>
      <vt:lpstr>Methodology</vt:lpstr>
      <vt:lpstr>Exploratory Data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and Discussion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Living in cities</dc:title>
  <dc:creator>suraj saiyan</dc:creator>
  <cp:lastModifiedBy>suraj saiyan</cp:lastModifiedBy>
  <cp:revision>3</cp:revision>
  <dcterms:created xsi:type="dcterms:W3CDTF">2019-07-08T06:52:35Z</dcterms:created>
  <dcterms:modified xsi:type="dcterms:W3CDTF">2019-07-08T07:11:59Z</dcterms:modified>
</cp:coreProperties>
</file>