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06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Quattrocento Sans" panose="020B0502050000020003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8" roundtripDataSignature="AMtx7mhobdS+zyS/Z3tTnMUSzNpjmQmo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68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6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9" name="Google Shape;92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53"/>
          <p:cNvGrpSpPr/>
          <p:nvPr/>
        </p:nvGrpSpPr>
        <p:grpSpPr>
          <a:xfrm>
            <a:off x="5829205" y="-5260"/>
            <a:ext cx="6426393" cy="6877050"/>
            <a:chOff x="5829205" y="-5260"/>
            <a:chExt cx="6426393" cy="6877050"/>
          </a:xfrm>
        </p:grpSpPr>
        <p:sp>
          <p:nvSpPr>
            <p:cNvPr id="18" name="Google Shape;18;p53"/>
            <p:cNvSpPr/>
            <p:nvPr/>
          </p:nvSpPr>
          <p:spPr>
            <a:xfrm>
              <a:off x="5829205" y="0"/>
              <a:ext cx="6395525" cy="6858000"/>
            </a:xfrm>
            <a:custGeom>
              <a:avLst/>
              <a:gdLst/>
              <a:ahLst/>
              <a:cxnLst/>
              <a:rect l="l" t="t" r="r" b="b"/>
              <a:pathLst>
                <a:path w="6395525" h="6858000" extrusionOk="0">
                  <a:moveTo>
                    <a:pt x="0" y="6858000"/>
                  </a:moveTo>
                  <a:lnTo>
                    <a:pt x="1714500" y="0"/>
                  </a:lnTo>
                  <a:lnTo>
                    <a:pt x="6395525" y="0"/>
                  </a:lnTo>
                  <a:lnTo>
                    <a:pt x="6395525" y="68199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A8BF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53"/>
            <p:cNvSpPr/>
            <p:nvPr/>
          </p:nvSpPr>
          <p:spPr>
            <a:xfrm>
              <a:off x="6107723" y="-5260"/>
              <a:ext cx="6147875" cy="6877050"/>
            </a:xfrm>
            <a:custGeom>
              <a:avLst/>
              <a:gdLst/>
              <a:ahLst/>
              <a:cxnLst/>
              <a:rect l="l" t="t" r="r" b="b"/>
              <a:pathLst>
                <a:path w="6147875" h="6877050" extrusionOk="0">
                  <a:moveTo>
                    <a:pt x="0" y="6858000"/>
                  </a:moveTo>
                  <a:lnTo>
                    <a:pt x="1714500" y="0"/>
                  </a:lnTo>
                  <a:lnTo>
                    <a:pt x="6109775" y="0"/>
                  </a:lnTo>
                  <a:lnTo>
                    <a:pt x="6147875" y="687705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5D87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" name="Google Shape;23;p53"/>
          <p:cNvGrpSpPr/>
          <p:nvPr/>
        </p:nvGrpSpPr>
        <p:grpSpPr>
          <a:xfrm>
            <a:off x="794661" y="1657032"/>
            <a:ext cx="10792295" cy="2075090"/>
            <a:chOff x="289692" y="1657032"/>
            <a:chExt cx="10792295" cy="2075090"/>
          </a:xfrm>
        </p:grpSpPr>
        <p:sp>
          <p:nvSpPr>
            <p:cNvPr id="24" name="Google Shape;24;p53"/>
            <p:cNvSpPr/>
            <p:nvPr/>
          </p:nvSpPr>
          <p:spPr>
            <a:xfrm>
              <a:off x="289692" y="1662640"/>
              <a:ext cx="2771859" cy="2060378"/>
            </a:xfrm>
            <a:prstGeom prst="parallelogram">
              <a:avLst>
                <a:gd name="adj" fmla="val 25000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53"/>
            <p:cNvSpPr/>
            <p:nvPr/>
          </p:nvSpPr>
          <p:spPr>
            <a:xfrm>
              <a:off x="505784" y="1657032"/>
              <a:ext cx="2771859" cy="2067149"/>
            </a:xfrm>
            <a:prstGeom prst="parallelogram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53"/>
            <p:cNvSpPr/>
            <p:nvPr/>
          </p:nvSpPr>
          <p:spPr>
            <a:xfrm>
              <a:off x="5775231" y="1660879"/>
              <a:ext cx="2771859" cy="2067149"/>
            </a:xfrm>
            <a:prstGeom prst="parallelogram">
              <a:avLst>
                <a:gd name="adj" fmla="val 25000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53"/>
            <p:cNvSpPr/>
            <p:nvPr/>
          </p:nvSpPr>
          <p:spPr>
            <a:xfrm>
              <a:off x="8310128" y="1662926"/>
              <a:ext cx="2771859" cy="2067149"/>
            </a:xfrm>
            <a:prstGeom prst="parallelogram">
              <a:avLst>
                <a:gd name="adj" fmla="val 25000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53"/>
            <p:cNvSpPr/>
            <p:nvPr/>
          </p:nvSpPr>
          <p:spPr>
            <a:xfrm>
              <a:off x="3256728" y="1662926"/>
              <a:ext cx="2771859" cy="2067149"/>
            </a:xfrm>
            <a:prstGeom prst="parallelogram">
              <a:avLst>
                <a:gd name="adj" fmla="val 25000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53"/>
            <p:cNvSpPr/>
            <p:nvPr/>
          </p:nvSpPr>
          <p:spPr>
            <a:xfrm>
              <a:off x="762814" y="1664973"/>
              <a:ext cx="2771859" cy="2067149"/>
            </a:xfrm>
            <a:prstGeom prst="parallelogram">
              <a:avLst>
                <a:gd name="adj" fmla="val 25000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53"/>
          <p:cNvSpPr>
            <a:spLocks noGrp="1"/>
          </p:cNvSpPr>
          <p:nvPr>
            <p:ph type="pic" idx="2"/>
          </p:nvPr>
        </p:nvSpPr>
        <p:spPr>
          <a:xfrm>
            <a:off x="1281431" y="1662926"/>
            <a:ext cx="2738067" cy="2060091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3"/>
          <p:cNvSpPr>
            <a:spLocks noGrp="1"/>
          </p:cNvSpPr>
          <p:nvPr>
            <p:ph type="pic" idx="3"/>
          </p:nvPr>
        </p:nvSpPr>
        <p:spPr>
          <a:xfrm>
            <a:off x="3767597" y="1665198"/>
            <a:ext cx="2730876" cy="2060091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3"/>
          <p:cNvSpPr>
            <a:spLocks noGrp="1"/>
          </p:cNvSpPr>
          <p:nvPr>
            <p:ph type="pic" idx="4"/>
          </p:nvPr>
        </p:nvSpPr>
        <p:spPr>
          <a:xfrm>
            <a:off x="6293848" y="1662640"/>
            <a:ext cx="2732331" cy="2060091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3"/>
          <p:cNvSpPr>
            <a:spLocks noGrp="1"/>
          </p:cNvSpPr>
          <p:nvPr>
            <p:ph type="pic" idx="5"/>
          </p:nvPr>
        </p:nvSpPr>
        <p:spPr>
          <a:xfrm>
            <a:off x="8807906" y="1660082"/>
            <a:ext cx="2779049" cy="2060091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4" name="Google Shape;34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131" y="606747"/>
            <a:ext cx="2878922" cy="48845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3"/>
          <p:cNvSpPr txBox="1">
            <a:spLocks noGrp="1"/>
          </p:cNvSpPr>
          <p:nvPr>
            <p:ph type="ctrTitle"/>
          </p:nvPr>
        </p:nvSpPr>
        <p:spPr>
          <a:xfrm>
            <a:off x="708789" y="4364466"/>
            <a:ext cx="4097120" cy="1279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87AF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3"/>
          <p:cNvSpPr txBox="1">
            <a:spLocks noGrp="1"/>
          </p:cNvSpPr>
          <p:nvPr>
            <p:ph type="subTitle" idx="1"/>
          </p:nvPr>
        </p:nvSpPr>
        <p:spPr>
          <a:xfrm>
            <a:off x="7053714" y="4030376"/>
            <a:ext cx="4624980" cy="37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" name="Google Shape;37;p53"/>
          <p:cNvSpPr/>
          <p:nvPr/>
        </p:nvSpPr>
        <p:spPr>
          <a:xfrm>
            <a:off x="838200" y="5681810"/>
            <a:ext cx="596900" cy="45719"/>
          </a:xfrm>
          <a:prstGeom prst="rect">
            <a:avLst/>
          </a:prstGeom>
          <a:solidFill>
            <a:srgbClr val="5D87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64"/>
          <p:cNvGrpSpPr/>
          <p:nvPr/>
        </p:nvGrpSpPr>
        <p:grpSpPr>
          <a:xfrm>
            <a:off x="-721383" y="-5260"/>
            <a:ext cx="6416535" cy="6877050"/>
            <a:chOff x="-721383" y="-5260"/>
            <a:chExt cx="6416535" cy="6877050"/>
          </a:xfrm>
        </p:grpSpPr>
        <p:sp>
          <p:nvSpPr>
            <p:cNvPr id="195" name="Google Shape;195;p64"/>
            <p:cNvSpPr/>
            <p:nvPr/>
          </p:nvSpPr>
          <p:spPr>
            <a:xfrm flipH="1">
              <a:off x="-700373" y="0"/>
              <a:ext cx="6395525" cy="6858000"/>
            </a:xfrm>
            <a:custGeom>
              <a:avLst/>
              <a:gdLst/>
              <a:ahLst/>
              <a:cxnLst/>
              <a:rect l="l" t="t" r="r" b="b"/>
              <a:pathLst>
                <a:path w="6395525" h="6858000" extrusionOk="0">
                  <a:moveTo>
                    <a:pt x="0" y="6858000"/>
                  </a:moveTo>
                  <a:lnTo>
                    <a:pt x="1714500" y="0"/>
                  </a:lnTo>
                  <a:lnTo>
                    <a:pt x="6395525" y="0"/>
                  </a:lnTo>
                  <a:lnTo>
                    <a:pt x="6395525" y="68199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A8BF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6" name="Google Shape;196;p64"/>
            <p:cNvGrpSpPr/>
            <p:nvPr/>
          </p:nvGrpSpPr>
          <p:grpSpPr>
            <a:xfrm flipH="1">
              <a:off x="2111885" y="1892197"/>
              <a:ext cx="2987951" cy="2069001"/>
              <a:chOff x="289692" y="1639949"/>
              <a:chExt cx="2987951" cy="2069001"/>
            </a:xfrm>
          </p:grpSpPr>
          <p:sp>
            <p:nvSpPr>
              <p:cNvPr id="197" name="Google Shape;197;p64"/>
              <p:cNvSpPr/>
              <p:nvPr/>
            </p:nvSpPr>
            <p:spPr>
              <a:xfrm>
                <a:off x="289692" y="1641801"/>
                <a:ext cx="2771859" cy="2067149"/>
              </a:xfrm>
              <a:prstGeom prst="parallelogram">
                <a:avLst>
                  <a:gd name="adj" fmla="val 25000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64"/>
              <p:cNvSpPr/>
              <p:nvPr/>
            </p:nvSpPr>
            <p:spPr>
              <a:xfrm>
                <a:off x="505784" y="1639949"/>
                <a:ext cx="2771859" cy="2067149"/>
              </a:xfrm>
              <a:prstGeom prst="parallelogram">
                <a:avLst>
                  <a:gd name="adj" fmla="val 25000"/>
                </a:avLst>
              </a:prstGeom>
              <a:solidFill>
                <a:srgbClr val="A8BFD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9" name="Google Shape;199;p64"/>
            <p:cNvSpPr/>
            <p:nvPr/>
          </p:nvSpPr>
          <p:spPr>
            <a:xfrm flipH="1">
              <a:off x="-721383" y="-5260"/>
              <a:ext cx="6147875" cy="6877050"/>
            </a:xfrm>
            <a:custGeom>
              <a:avLst/>
              <a:gdLst/>
              <a:ahLst/>
              <a:cxnLst/>
              <a:rect l="l" t="t" r="r" b="b"/>
              <a:pathLst>
                <a:path w="6147875" h="6877050" extrusionOk="0">
                  <a:moveTo>
                    <a:pt x="0" y="6858000"/>
                  </a:moveTo>
                  <a:lnTo>
                    <a:pt x="1714500" y="0"/>
                  </a:lnTo>
                  <a:lnTo>
                    <a:pt x="6109775" y="0"/>
                  </a:lnTo>
                  <a:lnTo>
                    <a:pt x="6147875" y="687705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5D87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64"/>
          <p:cNvSpPr txBox="1">
            <a:spLocks noGrp="1"/>
          </p:cNvSpPr>
          <p:nvPr>
            <p:ph type="title"/>
          </p:nvPr>
        </p:nvSpPr>
        <p:spPr>
          <a:xfrm>
            <a:off x="5054967" y="365125"/>
            <a:ext cx="6806834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87AF"/>
              </a:buClr>
              <a:buSzPts val="4000"/>
              <a:buFont typeface="Calibri"/>
              <a:buNone/>
              <a:defRPr sz="4000" b="1">
                <a:solidFill>
                  <a:srgbClr val="5D87A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64"/>
          <p:cNvSpPr/>
          <p:nvPr/>
        </p:nvSpPr>
        <p:spPr>
          <a:xfrm>
            <a:off x="5853207" y="2748132"/>
            <a:ext cx="531554" cy="531554"/>
          </a:xfrm>
          <a:prstGeom prst="ellipse">
            <a:avLst/>
          </a:prstGeom>
          <a:solidFill>
            <a:srgbClr val="5D87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64"/>
          <p:cNvSpPr/>
          <p:nvPr/>
        </p:nvSpPr>
        <p:spPr>
          <a:xfrm>
            <a:off x="5853206" y="3954527"/>
            <a:ext cx="531554" cy="531554"/>
          </a:xfrm>
          <a:prstGeom prst="ellipse">
            <a:avLst/>
          </a:prstGeom>
          <a:solidFill>
            <a:srgbClr val="5D87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64"/>
          <p:cNvSpPr/>
          <p:nvPr/>
        </p:nvSpPr>
        <p:spPr>
          <a:xfrm>
            <a:off x="5853205" y="5064670"/>
            <a:ext cx="531554" cy="531554"/>
          </a:xfrm>
          <a:prstGeom prst="ellipse">
            <a:avLst/>
          </a:prstGeom>
          <a:solidFill>
            <a:srgbClr val="5D87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64"/>
          <p:cNvSpPr txBox="1">
            <a:spLocks noGrp="1"/>
          </p:cNvSpPr>
          <p:nvPr>
            <p:ph type="body" idx="1"/>
          </p:nvPr>
        </p:nvSpPr>
        <p:spPr>
          <a:xfrm>
            <a:off x="6877650" y="2709467"/>
            <a:ext cx="4984150" cy="34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None/>
              <a:defRPr sz="2000" b="1">
                <a:solidFill>
                  <a:srgbClr val="A5A5A5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>
                <a:solidFill>
                  <a:srgbClr val="A5A5A5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>
                <a:solidFill>
                  <a:srgbClr val="A5A5A5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>
                <a:solidFill>
                  <a:srgbClr val="A5A5A5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>
                <a:solidFill>
                  <a:srgbClr val="A5A5A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64"/>
          <p:cNvSpPr txBox="1">
            <a:spLocks noGrp="1"/>
          </p:cNvSpPr>
          <p:nvPr>
            <p:ph type="body" idx="2"/>
          </p:nvPr>
        </p:nvSpPr>
        <p:spPr>
          <a:xfrm>
            <a:off x="6877650" y="3890567"/>
            <a:ext cx="4984150" cy="34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None/>
              <a:defRPr sz="2000" b="1">
                <a:solidFill>
                  <a:srgbClr val="A5A5A5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>
                <a:solidFill>
                  <a:srgbClr val="A5A5A5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>
                <a:solidFill>
                  <a:srgbClr val="A5A5A5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>
                <a:solidFill>
                  <a:srgbClr val="A5A5A5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>
                <a:solidFill>
                  <a:srgbClr val="A5A5A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64"/>
          <p:cNvSpPr txBox="1">
            <a:spLocks noGrp="1"/>
          </p:cNvSpPr>
          <p:nvPr>
            <p:ph type="body" idx="3"/>
          </p:nvPr>
        </p:nvSpPr>
        <p:spPr>
          <a:xfrm>
            <a:off x="6877650" y="5075459"/>
            <a:ext cx="4984150" cy="34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None/>
              <a:defRPr sz="2000" b="1">
                <a:solidFill>
                  <a:srgbClr val="A5A5A5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>
                <a:solidFill>
                  <a:srgbClr val="A5A5A5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>
                <a:solidFill>
                  <a:srgbClr val="A5A5A5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>
                <a:solidFill>
                  <a:srgbClr val="A5A5A5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>
                <a:solidFill>
                  <a:srgbClr val="A5A5A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0" name="Google Shape;210;p64"/>
          <p:cNvSpPr>
            <a:spLocks noGrp="1"/>
          </p:cNvSpPr>
          <p:nvPr>
            <p:ph type="pic" idx="4"/>
          </p:nvPr>
        </p:nvSpPr>
        <p:spPr>
          <a:xfrm>
            <a:off x="-700374" y="13647"/>
            <a:ext cx="6141335" cy="6844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11" name="Google Shape;211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574" y="6248874"/>
            <a:ext cx="558730" cy="48254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64"/>
          <p:cNvSpPr txBox="1">
            <a:spLocks noGrp="1"/>
          </p:cNvSpPr>
          <p:nvPr>
            <p:ph type="body" idx="5"/>
          </p:nvPr>
        </p:nvSpPr>
        <p:spPr>
          <a:xfrm>
            <a:off x="6877651" y="3140076"/>
            <a:ext cx="4984150" cy="65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3" name="Google Shape;213;p64"/>
          <p:cNvSpPr txBox="1">
            <a:spLocks noGrp="1"/>
          </p:cNvSpPr>
          <p:nvPr>
            <p:ph type="body" idx="6"/>
          </p:nvPr>
        </p:nvSpPr>
        <p:spPr>
          <a:xfrm>
            <a:off x="6877650" y="4329742"/>
            <a:ext cx="4984150" cy="65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4" name="Google Shape;214;p64"/>
          <p:cNvSpPr txBox="1">
            <a:spLocks noGrp="1"/>
          </p:cNvSpPr>
          <p:nvPr>
            <p:ph type="body" idx="7"/>
          </p:nvPr>
        </p:nvSpPr>
        <p:spPr>
          <a:xfrm>
            <a:off x="6877650" y="5513559"/>
            <a:ext cx="4984150" cy="65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5" name="Google Shape;215;p64"/>
          <p:cNvSpPr txBox="1">
            <a:spLocks noGrp="1"/>
          </p:cNvSpPr>
          <p:nvPr>
            <p:ph type="body" idx="8"/>
          </p:nvPr>
        </p:nvSpPr>
        <p:spPr>
          <a:xfrm>
            <a:off x="5054966" y="1423061"/>
            <a:ext cx="6806833" cy="96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6" name="Google Shape;216;p64"/>
          <p:cNvSpPr/>
          <p:nvPr/>
        </p:nvSpPr>
        <p:spPr>
          <a:xfrm>
            <a:off x="5200112" y="1100811"/>
            <a:ext cx="685060" cy="45719"/>
          </a:xfrm>
          <a:prstGeom prst="rect">
            <a:avLst/>
          </a:prstGeom>
          <a:solidFill>
            <a:srgbClr val="5D87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65"/>
          <p:cNvGrpSpPr/>
          <p:nvPr/>
        </p:nvGrpSpPr>
        <p:grpSpPr>
          <a:xfrm>
            <a:off x="6668815" y="-15766"/>
            <a:ext cx="5544546" cy="6873765"/>
            <a:chOff x="6668815" y="-15766"/>
            <a:chExt cx="5544546" cy="6873765"/>
          </a:xfrm>
        </p:grpSpPr>
        <p:sp>
          <p:nvSpPr>
            <p:cNvPr id="219" name="Google Shape;219;p65"/>
            <p:cNvSpPr/>
            <p:nvPr/>
          </p:nvSpPr>
          <p:spPr>
            <a:xfrm>
              <a:off x="6948563" y="-15766"/>
              <a:ext cx="4440601" cy="6873765"/>
            </a:xfrm>
            <a:custGeom>
              <a:avLst/>
              <a:gdLst/>
              <a:ahLst/>
              <a:cxnLst/>
              <a:rect l="l" t="t" r="r" b="b"/>
              <a:pathLst>
                <a:path w="4440601" h="6873765" extrusionOk="0">
                  <a:moveTo>
                    <a:pt x="0" y="6873765"/>
                  </a:moveTo>
                  <a:lnTo>
                    <a:pt x="1714500" y="15765"/>
                  </a:lnTo>
                  <a:lnTo>
                    <a:pt x="4251414" y="0"/>
                  </a:lnTo>
                  <a:lnTo>
                    <a:pt x="4440601" y="6851431"/>
                  </a:lnTo>
                  <a:lnTo>
                    <a:pt x="0" y="6873765"/>
                  </a:lnTo>
                  <a:close/>
                </a:path>
              </a:pathLst>
            </a:custGeom>
            <a:solidFill>
              <a:srgbClr val="A8BF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65"/>
            <p:cNvSpPr/>
            <p:nvPr/>
          </p:nvSpPr>
          <p:spPr>
            <a:xfrm>
              <a:off x="8772108" y="-5260"/>
              <a:ext cx="3441253" cy="6858000"/>
            </a:xfrm>
            <a:custGeom>
              <a:avLst/>
              <a:gdLst/>
              <a:ahLst/>
              <a:cxnLst/>
              <a:rect l="l" t="t" r="r" b="b"/>
              <a:pathLst>
                <a:path w="3441253" h="6858000" extrusionOk="0">
                  <a:moveTo>
                    <a:pt x="0" y="6858000"/>
                  </a:moveTo>
                  <a:lnTo>
                    <a:pt x="1714500" y="0"/>
                  </a:lnTo>
                  <a:lnTo>
                    <a:pt x="3441253" y="0"/>
                  </a:lnTo>
                  <a:cubicBezTo>
                    <a:pt x="3438187" y="2266074"/>
                    <a:pt x="3434292" y="4580273"/>
                    <a:pt x="3431226" y="6846347"/>
                  </a:cubicBezTo>
                  <a:lnTo>
                    <a:pt x="0" y="685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1" name="Google Shape;221;p65"/>
            <p:cNvGrpSpPr/>
            <p:nvPr/>
          </p:nvGrpSpPr>
          <p:grpSpPr>
            <a:xfrm>
              <a:off x="6668815" y="2095037"/>
              <a:ext cx="4077707" cy="2824174"/>
              <a:chOff x="289692" y="1653597"/>
              <a:chExt cx="2987951" cy="2069421"/>
            </a:xfrm>
          </p:grpSpPr>
          <p:sp>
            <p:nvSpPr>
              <p:cNvPr id="222" name="Google Shape;222;p65"/>
              <p:cNvSpPr/>
              <p:nvPr/>
            </p:nvSpPr>
            <p:spPr>
              <a:xfrm>
                <a:off x="289692" y="1655869"/>
                <a:ext cx="2771859" cy="2067149"/>
              </a:xfrm>
              <a:prstGeom prst="parallelogram">
                <a:avLst>
                  <a:gd name="adj" fmla="val 25000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65"/>
              <p:cNvSpPr/>
              <p:nvPr/>
            </p:nvSpPr>
            <p:spPr>
              <a:xfrm>
                <a:off x="505784" y="1653597"/>
                <a:ext cx="2771859" cy="2067149"/>
              </a:xfrm>
              <a:prstGeom prst="parallelogram">
                <a:avLst>
                  <a:gd name="adj" fmla="val 25000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4" name="Google Shape;224;p6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5192712" cy="64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87AF"/>
              </a:buClr>
              <a:buSzPts val="4400"/>
              <a:buFont typeface="Calibri"/>
              <a:buNone/>
              <a:defRPr sz="4400" b="1">
                <a:solidFill>
                  <a:srgbClr val="5D87A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65"/>
          <p:cNvSpPr txBox="1">
            <a:spLocks noGrp="1"/>
          </p:cNvSpPr>
          <p:nvPr>
            <p:ph type="body" idx="1"/>
          </p:nvPr>
        </p:nvSpPr>
        <p:spPr>
          <a:xfrm>
            <a:off x="839788" y="1406769"/>
            <a:ext cx="5192712" cy="4631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  <a:defRPr>
                <a:solidFill>
                  <a:srgbClr val="A5A5A5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6" name="Google Shape;226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65"/>
          <p:cNvSpPr>
            <a:spLocks noGrp="1"/>
          </p:cNvSpPr>
          <p:nvPr>
            <p:ph type="pic" idx="2"/>
          </p:nvPr>
        </p:nvSpPr>
        <p:spPr>
          <a:xfrm>
            <a:off x="6963719" y="2095037"/>
            <a:ext cx="3767647" cy="2821073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0" name="Google Shape;230;p65"/>
          <p:cNvSpPr/>
          <p:nvPr/>
        </p:nvSpPr>
        <p:spPr>
          <a:xfrm>
            <a:off x="6963719" y="4206240"/>
            <a:ext cx="3265370" cy="709870"/>
          </a:xfrm>
          <a:prstGeom prst="parallelogram">
            <a:avLst>
              <a:gd name="adj" fmla="val 25000"/>
            </a:avLst>
          </a:prstGeom>
          <a:solidFill>
            <a:srgbClr val="7F7F7F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65"/>
          <p:cNvSpPr/>
          <p:nvPr/>
        </p:nvSpPr>
        <p:spPr>
          <a:xfrm>
            <a:off x="960629" y="1017683"/>
            <a:ext cx="685060" cy="45719"/>
          </a:xfrm>
          <a:prstGeom prst="rect">
            <a:avLst/>
          </a:prstGeom>
          <a:solidFill>
            <a:srgbClr val="5D87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Caption">
  <p:cSld name="1_Picture with Caption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5192712" cy="64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87AF"/>
              </a:buClr>
              <a:buSzPts val="4400"/>
              <a:buFont typeface="Calibri"/>
              <a:buNone/>
              <a:defRPr sz="4400" b="1">
                <a:solidFill>
                  <a:srgbClr val="5D87A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66"/>
          <p:cNvSpPr/>
          <p:nvPr/>
        </p:nvSpPr>
        <p:spPr>
          <a:xfrm>
            <a:off x="1903389" y="3821120"/>
            <a:ext cx="1509299" cy="1125579"/>
          </a:xfrm>
          <a:prstGeom prst="parallelogram">
            <a:avLst>
              <a:gd name="adj" fmla="val 25000"/>
            </a:avLst>
          </a:prstGeom>
          <a:solidFill>
            <a:srgbClr val="A8BF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66"/>
          <p:cNvSpPr/>
          <p:nvPr/>
        </p:nvSpPr>
        <p:spPr>
          <a:xfrm>
            <a:off x="2231968" y="2580631"/>
            <a:ext cx="1509299" cy="1125579"/>
          </a:xfrm>
          <a:prstGeom prst="parallelogram">
            <a:avLst>
              <a:gd name="adj" fmla="val 25000"/>
            </a:avLst>
          </a:prstGeom>
          <a:solidFill>
            <a:srgbClr val="5D87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66"/>
          <p:cNvSpPr/>
          <p:nvPr/>
        </p:nvSpPr>
        <p:spPr>
          <a:xfrm>
            <a:off x="2545431" y="1339945"/>
            <a:ext cx="1509299" cy="1125579"/>
          </a:xfrm>
          <a:prstGeom prst="parallelogram">
            <a:avLst>
              <a:gd name="adj" fmla="val 25000"/>
            </a:avLst>
          </a:prstGeom>
          <a:solidFill>
            <a:srgbClr val="5D87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66"/>
          <p:cNvSpPr/>
          <p:nvPr/>
        </p:nvSpPr>
        <p:spPr>
          <a:xfrm>
            <a:off x="1590568" y="5081842"/>
            <a:ext cx="1509299" cy="1125579"/>
          </a:xfrm>
          <a:prstGeom prst="parallelogram">
            <a:avLst>
              <a:gd name="adj" fmla="val 25000"/>
            </a:avLst>
          </a:prstGeom>
          <a:solidFill>
            <a:srgbClr val="5D87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66"/>
          <p:cNvSpPr/>
          <p:nvPr/>
        </p:nvSpPr>
        <p:spPr>
          <a:xfrm>
            <a:off x="10343712" y="2547432"/>
            <a:ext cx="1509299" cy="1125579"/>
          </a:xfrm>
          <a:prstGeom prst="parallelogram">
            <a:avLst>
              <a:gd name="adj" fmla="val 25000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66"/>
          <p:cNvSpPr/>
          <p:nvPr/>
        </p:nvSpPr>
        <p:spPr>
          <a:xfrm>
            <a:off x="8675872" y="3789036"/>
            <a:ext cx="1509299" cy="1125579"/>
          </a:xfrm>
          <a:prstGeom prst="parallelogram">
            <a:avLst>
              <a:gd name="adj" fmla="val 25000"/>
            </a:avLst>
          </a:prstGeom>
          <a:solidFill>
            <a:srgbClr val="A8BF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66"/>
          <p:cNvSpPr/>
          <p:nvPr/>
        </p:nvSpPr>
        <p:spPr>
          <a:xfrm>
            <a:off x="9004451" y="2548547"/>
            <a:ext cx="1509299" cy="1125579"/>
          </a:xfrm>
          <a:prstGeom prst="parallelogram">
            <a:avLst>
              <a:gd name="adj" fmla="val 25000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6"/>
          <p:cNvSpPr/>
          <p:nvPr/>
        </p:nvSpPr>
        <p:spPr>
          <a:xfrm>
            <a:off x="9317914" y="1307861"/>
            <a:ext cx="1509299" cy="1125579"/>
          </a:xfrm>
          <a:prstGeom prst="parallelogram">
            <a:avLst>
              <a:gd name="adj" fmla="val 25000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66"/>
          <p:cNvSpPr/>
          <p:nvPr/>
        </p:nvSpPr>
        <p:spPr>
          <a:xfrm>
            <a:off x="556835" y="3820005"/>
            <a:ext cx="1509299" cy="1125579"/>
          </a:xfrm>
          <a:prstGeom prst="parallelogram">
            <a:avLst>
              <a:gd name="adj" fmla="val 25000"/>
            </a:avLst>
          </a:prstGeom>
          <a:solidFill>
            <a:srgbClr val="A8BF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66"/>
          <p:cNvSpPr/>
          <p:nvPr/>
        </p:nvSpPr>
        <p:spPr>
          <a:xfrm>
            <a:off x="885414" y="2579516"/>
            <a:ext cx="1509299" cy="1125579"/>
          </a:xfrm>
          <a:prstGeom prst="parallelogram">
            <a:avLst>
              <a:gd name="adj" fmla="val 25000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66"/>
          <p:cNvSpPr/>
          <p:nvPr/>
        </p:nvSpPr>
        <p:spPr>
          <a:xfrm>
            <a:off x="1198877" y="1338830"/>
            <a:ext cx="1509299" cy="1125579"/>
          </a:xfrm>
          <a:prstGeom prst="parallelogram">
            <a:avLst>
              <a:gd name="adj" fmla="val 25000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66"/>
          <p:cNvSpPr/>
          <p:nvPr/>
        </p:nvSpPr>
        <p:spPr>
          <a:xfrm>
            <a:off x="8379512" y="5045567"/>
            <a:ext cx="1509299" cy="1125579"/>
          </a:xfrm>
          <a:prstGeom prst="parallelogram">
            <a:avLst>
              <a:gd name="adj" fmla="val 25000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66"/>
          <p:cNvSpPr/>
          <p:nvPr/>
        </p:nvSpPr>
        <p:spPr>
          <a:xfrm>
            <a:off x="3258951" y="3813100"/>
            <a:ext cx="1509299" cy="1125579"/>
          </a:xfrm>
          <a:prstGeom prst="parallelogram">
            <a:avLst>
              <a:gd name="adj" fmla="val 25000"/>
            </a:avLst>
          </a:prstGeom>
          <a:solidFill>
            <a:srgbClr val="A8BF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66"/>
          <p:cNvSpPr/>
          <p:nvPr/>
        </p:nvSpPr>
        <p:spPr>
          <a:xfrm>
            <a:off x="3587530" y="2572611"/>
            <a:ext cx="1509299" cy="1125579"/>
          </a:xfrm>
          <a:prstGeom prst="parallelogram">
            <a:avLst>
              <a:gd name="adj" fmla="val 25000"/>
            </a:avLst>
          </a:prstGeom>
          <a:solidFill>
            <a:srgbClr val="5D87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66"/>
          <p:cNvSpPr/>
          <p:nvPr/>
        </p:nvSpPr>
        <p:spPr>
          <a:xfrm>
            <a:off x="3900993" y="1331925"/>
            <a:ext cx="1509299" cy="1125579"/>
          </a:xfrm>
          <a:prstGeom prst="parallelogram">
            <a:avLst>
              <a:gd name="adj" fmla="val 25000"/>
            </a:avLst>
          </a:prstGeom>
          <a:solidFill>
            <a:srgbClr val="5D87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66"/>
          <p:cNvSpPr/>
          <p:nvPr/>
        </p:nvSpPr>
        <p:spPr>
          <a:xfrm>
            <a:off x="2946130" y="5073822"/>
            <a:ext cx="1509299" cy="1125579"/>
          </a:xfrm>
          <a:prstGeom prst="parallelogram">
            <a:avLst>
              <a:gd name="adj" fmla="val 25000"/>
            </a:avLst>
          </a:prstGeom>
          <a:solidFill>
            <a:srgbClr val="5D87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66"/>
          <p:cNvSpPr/>
          <p:nvPr/>
        </p:nvSpPr>
        <p:spPr>
          <a:xfrm>
            <a:off x="4614513" y="3805080"/>
            <a:ext cx="1509299" cy="1125579"/>
          </a:xfrm>
          <a:prstGeom prst="parallelogram">
            <a:avLst>
              <a:gd name="adj" fmla="val 25000"/>
            </a:avLst>
          </a:prstGeom>
          <a:solidFill>
            <a:srgbClr val="A8BF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66"/>
          <p:cNvSpPr/>
          <p:nvPr/>
        </p:nvSpPr>
        <p:spPr>
          <a:xfrm>
            <a:off x="4943092" y="2564591"/>
            <a:ext cx="1509299" cy="1125579"/>
          </a:xfrm>
          <a:prstGeom prst="parallelogram">
            <a:avLst>
              <a:gd name="adj" fmla="val 25000"/>
            </a:avLst>
          </a:prstGeom>
          <a:solidFill>
            <a:srgbClr val="5D87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66"/>
          <p:cNvSpPr/>
          <p:nvPr/>
        </p:nvSpPr>
        <p:spPr>
          <a:xfrm>
            <a:off x="5256555" y="1323905"/>
            <a:ext cx="1509299" cy="1125579"/>
          </a:xfrm>
          <a:prstGeom prst="parallelogram">
            <a:avLst>
              <a:gd name="adj" fmla="val 25000"/>
            </a:avLst>
          </a:prstGeom>
          <a:solidFill>
            <a:srgbClr val="5D87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66"/>
          <p:cNvSpPr/>
          <p:nvPr/>
        </p:nvSpPr>
        <p:spPr>
          <a:xfrm>
            <a:off x="4301692" y="5065802"/>
            <a:ext cx="1509299" cy="1125579"/>
          </a:xfrm>
          <a:prstGeom prst="parallelogram">
            <a:avLst>
              <a:gd name="adj" fmla="val 25000"/>
            </a:avLst>
          </a:prstGeom>
          <a:solidFill>
            <a:srgbClr val="5D87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66"/>
          <p:cNvSpPr/>
          <p:nvPr/>
        </p:nvSpPr>
        <p:spPr>
          <a:xfrm>
            <a:off x="5970075" y="3797060"/>
            <a:ext cx="1509299" cy="1125579"/>
          </a:xfrm>
          <a:prstGeom prst="parallelogram">
            <a:avLst>
              <a:gd name="adj" fmla="val 25000"/>
            </a:avLst>
          </a:prstGeom>
          <a:solidFill>
            <a:srgbClr val="A8BF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66"/>
          <p:cNvSpPr/>
          <p:nvPr/>
        </p:nvSpPr>
        <p:spPr>
          <a:xfrm>
            <a:off x="6298654" y="2556571"/>
            <a:ext cx="1509299" cy="1125579"/>
          </a:xfrm>
          <a:prstGeom prst="parallelogram">
            <a:avLst>
              <a:gd name="adj" fmla="val 25000"/>
            </a:avLst>
          </a:prstGeom>
          <a:solidFill>
            <a:srgbClr val="5D87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66"/>
          <p:cNvSpPr/>
          <p:nvPr/>
        </p:nvSpPr>
        <p:spPr>
          <a:xfrm>
            <a:off x="6612117" y="1315885"/>
            <a:ext cx="1509299" cy="1125579"/>
          </a:xfrm>
          <a:prstGeom prst="parallelogram">
            <a:avLst>
              <a:gd name="adj" fmla="val 25000"/>
            </a:avLst>
          </a:prstGeom>
          <a:solidFill>
            <a:srgbClr val="5D87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66"/>
          <p:cNvSpPr/>
          <p:nvPr/>
        </p:nvSpPr>
        <p:spPr>
          <a:xfrm>
            <a:off x="5657254" y="5057782"/>
            <a:ext cx="1509299" cy="1125579"/>
          </a:xfrm>
          <a:prstGeom prst="parallelogram">
            <a:avLst>
              <a:gd name="adj" fmla="val 25000"/>
            </a:avLst>
          </a:prstGeom>
          <a:solidFill>
            <a:srgbClr val="5D87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66"/>
          <p:cNvSpPr/>
          <p:nvPr/>
        </p:nvSpPr>
        <p:spPr>
          <a:xfrm>
            <a:off x="7325637" y="3789040"/>
            <a:ext cx="1509299" cy="1125579"/>
          </a:xfrm>
          <a:prstGeom prst="parallelogram">
            <a:avLst>
              <a:gd name="adj" fmla="val 25000"/>
            </a:avLst>
          </a:prstGeom>
          <a:solidFill>
            <a:srgbClr val="A8BF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66"/>
          <p:cNvSpPr/>
          <p:nvPr/>
        </p:nvSpPr>
        <p:spPr>
          <a:xfrm>
            <a:off x="7654216" y="2548551"/>
            <a:ext cx="1509299" cy="1125579"/>
          </a:xfrm>
          <a:prstGeom prst="parallelogram">
            <a:avLst>
              <a:gd name="adj" fmla="val 25000"/>
            </a:avLst>
          </a:prstGeom>
          <a:solidFill>
            <a:srgbClr val="5D87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66"/>
          <p:cNvSpPr/>
          <p:nvPr/>
        </p:nvSpPr>
        <p:spPr>
          <a:xfrm>
            <a:off x="7967679" y="1307865"/>
            <a:ext cx="1509299" cy="1125579"/>
          </a:xfrm>
          <a:prstGeom prst="parallelogram">
            <a:avLst>
              <a:gd name="adj" fmla="val 25000"/>
            </a:avLst>
          </a:prstGeom>
          <a:solidFill>
            <a:srgbClr val="5D87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66"/>
          <p:cNvSpPr/>
          <p:nvPr/>
        </p:nvSpPr>
        <p:spPr>
          <a:xfrm>
            <a:off x="7012816" y="5049762"/>
            <a:ext cx="1509299" cy="1125579"/>
          </a:xfrm>
          <a:prstGeom prst="parallelogram">
            <a:avLst>
              <a:gd name="adj" fmla="val 25000"/>
            </a:avLst>
          </a:prstGeom>
          <a:solidFill>
            <a:srgbClr val="5D87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66"/>
          <p:cNvSpPr>
            <a:spLocks noGrp="1"/>
          </p:cNvSpPr>
          <p:nvPr>
            <p:ph type="pic" idx="2"/>
          </p:nvPr>
        </p:nvSpPr>
        <p:spPr>
          <a:xfrm>
            <a:off x="3896387" y="1334185"/>
            <a:ext cx="1499531" cy="1102384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6" name="Google Shape;266;p66"/>
          <p:cNvSpPr>
            <a:spLocks noGrp="1"/>
          </p:cNvSpPr>
          <p:nvPr>
            <p:ph type="pic" idx="3"/>
          </p:nvPr>
        </p:nvSpPr>
        <p:spPr>
          <a:xfrm>
            <a:off x="2232782" y="2588378"/>
            <a:ext cx="1491283" cy="1091993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7" name="Google Shape;267;p66"/>
          <p:cNvSpPr>
            <a:spLocks noGrp="1"/>
          </p:cNvSpPr>
          <p:nvPr>
            <p:ph type="pic" idx="4"/>
          </p:nvPr>
        </p:nvSpPr>
        <p:spPr>
          <a:xfrm>
            <a:off x="2955675" y="5067627"/>
            <a:ext cx="1464236" cy="1103519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8" name="Google Shape;268;p66"/>
          <p:cNvSpPr>
            <a:spLocks noGrp="1"/>
          </p:cNvSpPr>
          <p:nvPr>
            <p:ph type="pic" idx="5"/>
          </p:nvPr>
        </p:nvSpPr>
        <p:spPr>
          <a:xfrm>
            <a:off x="5242561" y="1328122"/>
            <a:ext cx="1507497" cy="1105318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9" name="Google Shape;269;p66"/>
          <p:cNvSpPr>
            <a:spLocks noGrp="1"/>
          </p:cNvSpPr>
          <p:nvPr>
            <p:ph type="pic" idx="6"/>
          </p:nvPr>
        </p:nvSpPr>
        <p:spPr>
          <a:xfrm>
            <a:off x="6611215" y="1317579"/>
            <a:ext cx="1480411" cy="1095826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0" name="Google Shape;270;p66"/>
          <p:cNvSpPr>
            <a:spLocks noGrp="1"/>
          </p:cNvSpPr>
          <p:nvPr>
            <p:ph type="pic" idx="7"/>
          </p:nvPr>
        </p:nvSpPr>
        <p:spPr>
          <a:xfrm>
            <a:off x="7967678" y="1304545"/>
            <a:ext cx="1492783" cy="110886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1" name="Google Shape;271;p66"/>
          <p:cNvSpPr>
            <a:spLocks noGrp="1"/>
          </p:cNvSpPr>
          <p:nvPr>
            <p:ph type="pic" idx="8"/>
          </p:nvPr>
        </p:nvSpPr>
        <p:spPr>
          <a:xfrm>
            <a:off x="3581981" y="2582299"/>
            <a:ext cx="1491283" cy="1091993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2" name="Google Shape;272;p66"/>
          <p:cNvSpPr>
            <a:spLocks noGrp="1"/>
          </p:cNvSpPr>
          <p:nvPr>
            <p:ph type="pic" idx="9"/>
          </p:nvPr>
        </p:nvSpPr>
        <p:spPr>
          <a:xfrm>
            <a:off x="2541106" y="1339662"/>
            <a:ext cx="1499531" cy="1102384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3" name="Google Shape;273;p66"/>
          <p:cNvSpPr>
            <a:spLocks noGrp="1"/>
          </p:cNvSpPr>
          <p:nvPr>
            <p:ph type="pic" idx="13"/>
          </p:nvPr>
        </p:nvSpPr>
        <p:spPr>
          <a:xfrm>
            <a:off x="1183554" y="1344404"/>
            <a:ext cx="1499531" cy="1102384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4" name="Google Shape;274;p66"/>
          <p:cNvSpPr>
            <a:spLocks noGrp="1"/>
          </p:cNvSpPr>
          <p:nvPr>
            <p:ph type="pic" idx="14"/>
          </p:nvPr>
        </p:nvSpPr>
        <p:spPr>
          <a:xfrm>
            <a:off x="1559134" y="5095628"/>
            <a:ext cx="1491283" cy="1091993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5" name="Google Shape;275;p66"/>
          <p:cNvSpPr>
            <a:spLocks noGrp="1"/>
          </p:cNvSpPr>
          <p:nvPr>
            <p:ph type="pic" idx="15"/>
          </p:nvPr>
        </p:nvSpPr>
        <p:spPr>
          <a:xfrm>
            <a:off x="1908935" y="3840240"/>
            <a:ext cx="1491283" cy="1091993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6" name="Google Shape;276;p66"/>
          <p:cNvSpPr>
            <a:spLocks noGrp="1"/>
          </p:cNvSpPr>
          <p:nvPr>
            <p:ph type="pic" idx="16"/>
          </p:nvPr>
        </p:nvSpPr>
        <p:spPr>
          <a:xfrm>
            <a:off x="3253394" y="3821872"/>
            <a:ext cx="1491283" cy="1091993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7" name="Google Shape;277;p66"/>
          <p:cNvSpPr>
            <a:spLocks noGrp="1"/>
          </p:cNvSpPr>
          <p:nvPr>
            <p:ph type="pic" idx="17"/>
          </p:nvPr>
        </p:nvSpPr>
        <p:spPr>
          <a:xfrm>
            <a:off x="6292146" y="2572502"/>
            <a:ext cx="1491283" cy="1091993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8" name="Google Shape;278;p66"/>
          <p:cNvSpPr>
            <a:spLocks noGrp="1"/>
          </p:cNvSpPr>
          <p:nvPr>
            <p:ph type="pic" idx="18"/>
          </p:nvPr>
        </p:nvSpPr>
        <p:spPr>
          <a:xfrm>
            <a:off x="7639804" y="2553526"/>
            <a:ext cx="1491283" cy="1091993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9" name="Google Shape;279;p66"/>
          <p:cNvSpPr>
            <a:spLocks noGrp="1"/>
          </p:cNvSpPr>
          <p:nvPr>
            <p:ph type="pic" idx="19"/>
          </p:nvPr>
        </p:nvSpPr>
        <p:spPr>
          <a:xfrm>
            <a:off x="8999869" y="2549818"/>
            <a:ext cx="1491283" cy="1091993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0" name="Google Shape;280;p66"/>
          <p:cNvSpPr>
            <a:spLocks noGrp="1"/>
          </p:cNvSpPr>
          <p:nvPr>
            <p:ph type="pic" idx="20"/>
          </p:nvPr>
        </p:nvSpPr>
        <p:spPr>
          <a:xfrm>
            <a:off x="4611862" y="3805101"/>
            <a:ext cx="1491283" cy="1091993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1" name="Google Shape;281;p66"/>
          <p:cNvSpPr>
            <a:spLocks noGrp="1"/>
          </p:cNvSpPr>
          <p:nvPr>
            <p:ph type="pic" idx="21"/>
          </p:nvPr>
        </p:nvSpPr>
        <p:spPr>
          <a:xfrm>
            <a:off x="5969195" y="3797060"/>
            <a:ext cx="1491283" cy="1091993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2" name="Google Shape;282;p66"/>
          <p:cNvSpPr>
            <a:spLocks noGrp="1"/>
          </p:cNvSpPr>
          <p:nvPr>
            <p:ph type="pic" idx="22"/>
          </p:nvPr>
        </p:nvSpPr>
        <p:spPr>
          <a:xfrm>
            <a:off x="7325278" y="3800906"/>
            <a:ext cx="1491283" cy="1091993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3" name="Google Shape;283;p66"/>
          <p:cNvSpPr>
            <a:spLocks noGrp="1"/>
          </p:cNvSpPr>
          <p:nvPr>
            <p:ph type="pic" idx="23"/>
          </p:nvPr>
        </p:nvSpPr>
        <p:spPr>
          <a:xfrm>
            <a:off x="8679068" y="3795997"/>
            <a:ext cx="1491283" cy="1091993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4" name="Google Shape;284;p66"/>
          <p:cNvSpPr>
            <a:spLocks noGrp="1"/>
          </p:cNvSpPr>
          <p:nvPr>
            <p:ph type="pic" idx="24"/>
          </p:nvPr>
        </p:nvSpPr>
        <p:spPr>
          <a:xfrm>
            <a:off x="10335984" y="2556571"/>
            <a:ext cx="1491283" cy="1091993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5" name="Google Shape;285;p66"/>
          <p:cNvSpPr>
            <a:spLocks noGrp="1"/>
          </p:cNvSpPr>
          <p:nvPr>
            <p:ph type="pic" idx="25"/>
          </p:nvPr>
        </p:nvSpPr>
        <p:spPr>
          <a:xfrm>
            <a:off x="4301692" y="5075647"/>
            <a:ext cx="1464236" cy="1103519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6" name="Google Shape;286;p66"/>
          <p:cNvSpPr>
            <a:spLocks noGrp="1"/>
          </p:cNvSpPr>
          <p:nvPr>
            <p:ph type="pic" idx="26"/>
          </p:nvPr>
        </p:nvSpPr>
        <p:spPr>
          <a:xfrm>
            <a:off x="5658476" y="5057782"/>
            <a:ext cx="1464236" cy="1103519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7" name="Google Shape;287;p66"/>
          <p:cNvSpPr>
            <a:spLocks noGrp="1"/>
          </p:cNvSpPr>
          <p:nvPr>
            <p:ph type="pic" idx="27"/>
          </p:nvPr>
        </p:nvSpPr>
        <p:spPr>
          <a:xfrm>
            <a:off x="7018466" y="5052610"/>
            <a:ext cx="1464236" cy="1103519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8" name="Google Shape;288;p66"/>
          <p:cNvSpPr>
            <a:spLocks noGrp="1"/>
          </p:cNvSpPr>
          <p:nvPr>
            <p:ph type="pic" idx="28"/>
          </p:nvPr>
        </p:nvSpPr>
        <p:spPr>
          <a:xfrm>
            <a:off x="8379512" y="5057782"/>
            <a:ext cx="1464236" cy="1103519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9" name="Google Shape;289;p66"/>
          <p:cNvSpPr/>
          <p:nvPr/>
        </p:nvSpPr>
        <p:spPr>
          <a:xfrm>
            <a:off x="960629" y="1067558"/>
            <a:ext cx="685060" cy="45719"/>
          </a:xfrm>
          <a:prstGeom prst="rect">
            <a:avLst/>
          </a:prstGeom>
          <a:solidFill>
            <a:srgbClr val="5D87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and Content">
  <p:cSld name="11_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87A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54"/>
          <p:cNvSpPr>
            <a:spLocks noGrp="1"/>
          </p:cNvSpPr>
          <p:nvPr>
            <p:ph type="pic" idx="2"/>
          </p:nvPr>
        </p:nvSpPr>
        <p:spPr>
          <a:xfrm>
            <a:off x="5387546" y="0"/>
            <a:ext cx="680445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Meet The Team">
  <p:cSld name="4_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5"/>
          <p:cNvSpPr txBox="1">
            <a:spLocks noGrp="1"/>
          </p:cNvSpPr>
          <p:nvPr>
            <p:ph type="title"/>
          </p:nvPr>
        </p:nvSpPr>
        <p:spPr>
          <a:xfrm>
            <a:off x="856661" y="438925"/>
            <a:ext cx="1047868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Calibri"/>
              <a:buNone/>
              <a:defRPr>
                <a:solidFill>
                  <a:srgbClr val="7F7F7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5"/>
          <p:cNvSpPr txBox="1">
            <a:spLocks noGrp="1"/>
          </p:cNvSpPr>
          <p:nvPr>
            <p:ph type="body" idx="1"/>
          </p:nvPr>
        </p:nvSpPr>
        <p:spPr>
          <a:xfrm>
            <a:off x="856661" y="1517651"/>
            <a:ext cx="9887473" cy="214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64045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4045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0501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4045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4045" algn="l">
              <a:lnSpc>
                <a:spcPct val="11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87AF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57"/>
          <p:cNvGrpSpPr/>
          <p:nvPr/>
        </p:nvGrpSpPr>
        <p:grpSpPr>
          <a:xfrm>
            <a:off x="0" y="-21026"/>
            <a:ext cx="12264777" cy="6879026"/>
            <a:chOff x="0" y="-21026"/>
            <a:chExt cx="12264777" cy="6879026"/>
          </a:xfrm>
        </p:grpSpPr>
        <p:sp>
          <p:nvSpPr>
            <p:cNvPr id="55" name="Google Shape;55;p57"/>
            <p:cNvSpPr/>
            <p:nvPr/>
          </p:nvSpPr>
          <p:spPr>
            <a:xfrm>
              <a:off x="0" y="-5260"/>
              <a:ext cx="12255598" cy="68632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7"/>
            <p:cNvSpPr/>
            <p:nvPr/>
          </p:nvSpPr>
          <p:spPr>
            <a:xfrm>
              <a:off x="106304" y="0"/>
              <a:ext cx="6395525" cy="6858000"/>
            </a:xfrm>
            <a:custGeom>
              <a:avLst/>
              <a:gdLst/>
              <a:ahLst/>
              <a:cxnLst/>
              <a:rect l="l" t="t" r="r" b="b"/>
              <a:pathLst>
                <a:path w="6395525" h="6858000" extrusionOk="0">
                  <a:moveTo>
                    <a:pt x="0" y="6858000"/>
                  </a:moveTo>
                  <a:lnTo>
                    <a:pt x="1714500" y="0"/>
                  </a:lnTo>
                  <a:lnTo>
                    <a:pt x="6395525" y="0"/>
                  </a:lnTo>
                  <a:lnTo>
                    <a:pt x="6395525" y="68199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A8BF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57;p57"/>
            <p:cNvGrpSpPr/>
            <p:nvPr/>
          </p:nvGrpSpPr>
          <p:grpSpPr>
            <a:xfrm>
              <a:off x="790191" y="1653597"/>
              <a:ext cx="2987951" cy="2069421"/>
              <a:chOff x="289692" y="1653597"/>
              <a:chExt cx="2987951" cy="2069421"/>
            </a:xfrm>
          </p:grpSpPr>
          <p:sp>
            <p:nvSpPr>
              <p:cNvPr id="58" name="Google Shape;58;p57"/>
              <p:cNvSpPr/>
              <p:nvPr/>
            </p:nvSpPr>
            <p:spPr>
              <a:xfrm>
                <a:off x="289692" y="1655869"/>
                <a:ext cx="2771859" cy="2067149"/>
              </a:xfrm>
              <a:prstGeom prst="parallelogram">
                <a:avLst>
                  <a:gd name="adj" fmla="val 25000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57"/>
              <p:cNvSpPr/>
              <p:nvPr/>
            </p:nvSpPr>
            <p:spPr>
              <a:xfrm>
                <a:off x="505784" y="1653597"/>
                <a:ext cx="2771859" cy="2067149"/>
              </a:xfrm>
              <a:prstGeom prst="parallelogram">
                <a:avLst>
                  <a:gd name="adj" fmla="val 25000"/>
                </a:avLst>
              </a:prstGeom>
              <a:solidFill>
                <a:srgbClr val="A8BFD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0" name="Google Shape;60;p57"/>
            <p:cNvSpPr/>
            <p:nvPr/>
          </p:nvSpPr>
          <p:spPr>
            <a:xfrm>
              <a:off x="384823" y="-21026"/>
              <a:ext cx="11879954" cy="6877049"/>
            </a:xfrm>
            <a:custGeom>
              <a:avLst/>
              <a:gdLst/>
              <a:ahLst/>
              <a:cxnLst/>
              <a:rect l="l" t="t" r="r" b="b"/>
              <a:pathLst>
                <a:path w="11879954" h="6877049" extrusionOk="0">
                  <a:moveTo>
                    <a:pt x="0" y="6873765"/>
                  </a:moveTo>
                  <a:lnTo>
                    <a:pt x="1714500" y="15765"/>
                  </a:lnTo>
                  <a:lnTo>
                    <a:pt x="11879954" y="0"/>
                  </a:lnTo>
                  <a:cubicBezTo>
                    <a:pt x="11876888" y="2266074"/>
                    <a:pt x="11873823" y="4610975"/>
                    <a:pt x="11870757" y="6877049"/>
                  </a:cubicBezTo>
                  <a:lnTo>
                    <a:pt x="0" y="687376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57"/>
          <p:cNvSpPr txBox="1">
            <a:spLocks noGrp="1"/>
          </p:cNvSpPr>
          <p:nvPr>
            <p:ph type="title"/>
          </p:nvPr>
        </p:nvSpPr>
        <p:spPr>
          <a:xfrm>
            <a:off x="2133600" y="365125"/>
            <a:ext cx="92202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87AF"/>
              </a:buClr>
              <a:buSzPts val="4000"/>
              <a:buFont typeface="Calibri"/>
              <a:buNone/>
              <a:defRPr sz="4000" b="1">
                <a:solidFill>
                  <a:srgbClr val="5D87A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7"/>
          <p:cNvSpPr txBox="1">
            <a:spLocks noGrp="1"/>
          </p:cNvSpPr>
          <p:nvPr>
            <p:ph type="body" idx="1"/>
          </p:nvPr>
        </p:nvSpPr>
        <p:spPr>
          <a:xfrm>
            <a:off x="1701800" y="1803401"/>
            <a:ext cx="9652000" cy="437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  <a:defRPr>
                <a:solidFill>
                  <a:srgbClr val="A5A5A5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>
                <a:solidFill>
                  <a:srgbClr val="A5A5A5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  <a:defRPr>
                <a:solidFill>
                  <a:srgbClr val="A5A5A5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>
                <a:solidFill>
                  <a:srgbClr val="A5A5A5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>
                <a:solidFill>
                  <a:srgbClr val="A5A5A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" name="Google Shape;66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574" y="6248874"/>
            <a:ext cx="558730" cy="48254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57"/>
          <p:cNvSpPr/>
          <p:nvPr/>
        </p:nvSpPr>
        <p:spPr>
          <a:xfrm>
            <a:off x="2274040" y="1300312"/>
            <a:ext cx="685060" cy="45719"/>
          </a:xfrm>
          <a:prstGeom prst="rect">
            <a:avLst/>
          </a:prstGeom>
          <a:solidFill>
            <a:srgbClr val="5D87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8"/>
          <p:cNvGrpSpPr/>
          <p:nvPr/>
        </p:nvGrpSpPr>
        <p:grpSpPr>
          <a:xfrm>
            <a:off x="5829205" y="-5260"/>
            <a:ext cx="6426393" cy="6877050"/>
            <a:chOff x="5829205" y="-5260"/>
            <a:chExt cx="6426393" cy="6877050"/>
          </a:xfrm>
        </p:grpSpPr>
        <p:sp>
          <p:nvSpPr>
            <p:cNvPr id="70" name="Google Shape;70;p58"/>
            <p:cNvSpPr/>
            <p:nvPr/>
          </p:nvSpPr>
          <p:spPr>
            <a:xfrm>
              <a:off x="5829205" y="0"/>
              <a:ext cx="6395525" cy="6858000"/>
            </a:xfrm>
            <a:custGeom>
              <a:avLst/>
              <a:gdLst/>
              <a:ahLst/>
              <a:cxnLst/>
              <a:rect l="l" t="t" r="r" b="b"/>
              <a:pathLst>
                <a:path w="6395525" h="6858000" extrusionOk="0">
                  <a:moveTo>
                    <a:pt x="0" y="6858000"/>
                  </a:moveTo>
                  <a:lnTo>
                    <a:pt x="1714500" y="0"/>
                  </a:lnTo>
                  <a:lnTo>
                    <a:pt x="6395525" y="0"/>
                  </a:lnTo>
                  <a:lnTo>
                    <a:pt x="6395525" y="68199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A8BF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" name="Google Shape;71;p58"/>
            <p:cNvGrpSpPr/>
            <p:nvPr/>
          </p:nvGrpSpPr>
          <p:grpSpPr>
            <a:xfrm>
              <a:off x="6513092" y="1653597"/>
              <a:ext cx="2987951" cy="2069421"/>
              <a:chOff x="289692" y="1653597"/>
              <a:chExt cx="2987951" cy="2069421"/>
            </a:xfrm>
          </p:grpSpPr>
          <p:sp>
            <p:nvSpPr>
              <p:cNvPr id="72" name="Google Shape;72;p58"/>
              <p:cNvSpPr/>
              <p:nvPr/>
            </p:nvSpPr>
            <p:spPr>
              <a:xfrm>
                <a:off x="289692" y="1655869"/>
                <a:ext cx="2771859" cy="2067149"/>
              </a:xfrm>
              <a:prstGeom prst="parallelogram">
                <a:avLst>
                  <a:gd name="adj" fmla="val 25000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58"/>
              <p:cNvSpPr/>
              <p:nvPr/>
            </p:nvSpPr>
            <p:spPr>
              <a:xfrm>
                <a:off x="505784" y="1653597"/>
                <a:ext cx="2771859" cy="2067149"/>
              </a:xfrm>
              <a:prstGeom prst="parallelogram">
                <a:avLst>
                  <a:gd name="adj" fmla="val 25000"/>
                </a:avLst>
              </a:prstGeom>
              <a:solidFill>
                <a:srgbClr val="A8BFD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" name="Google Shape;74;p58"/>
            <p:cNvSpPr/>
            <p:nvPr/>
          </p:nvSpPr>
          <p:spPr>
            <a:xfrm>
              <a:off x="6107723" y="-5260"/>
              <a:ext cx="6147875" cy="6877050"/>
            </a:xfrm>
            <a:custGeom>
              <a:avLst/>
              <a:gdLst/>
              <a:ahLst/>
              <a:cxnLst/>
              <a:rect l="l" t="t" r="r" b="b"/>
              <a:pathLst>
                <a:path w="6147875" h="6877050" extrusionOk="0">
                  <a:moveTo>
                    <a:pt x="0" y="6858000"/>
                  </a:moveTo>
                  <a:lnTo>
                    <a:pt x="1714500" y="0"/>
                  </a:lnTo>
                  <a:lnTo>
                    <a:pt x="6109775" y="0"/>
                  </a:lnTo>
                  <a:lnTo>
                    <a:pt x="6147875" y="687705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5D87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Google Shape;75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58"/>
          <p:cNvSpPr txBox="1">
            <a:spLocks noGrp="1"/>
          </p:cNvSpPr>
          <p:nvPr>
            <p:ph type="title"/>
          </p:nvPr>
        </p:nvSpPr>
        <p:spPr>
          <a:xfrm>
            <a:off x="533400" y="365125"/>
            <a:ext cx="924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87AF"/>
              </a:buClr>
              <a:buSzPts val="4000"/>
              <a:buFont typeface="Calibri"/>
              <a:buNone/>
              <a:defRPr sz="4000" b="1">
                <a:solidFill>
                  <a:srgbClr val="5D87A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8"/>
          <p:cNvSpPr txBox="1">
            <a:spLocks noGrp="1"/>
          </p:cNvSpPr>
          <p:nvPr>
            <p:ph type="body" idx="1"/>
          </p:nvPr>
        </p:nvSpPr>
        <p:spPr>
          <a:xfrm>
            <a:off x="553028" y="1825625"/>
            <a:ext cx="471054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  <a:defRPr>
                <a:solidFill>
                  <a:srgbClr val="A5A5A5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>
                <a:solidFill>
                  <a:srgbClr val="A5A5A5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  <a:defRPr>
                <a:solidFill>
                  <a:srgbClr val="A5A5A5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>
                <a:solidFill>
                  <a:srgbClr val="A5A5A5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Char char="•"/>
              <a:defRPr>
                <a:solidFill>
                  <a:srgbClr val="A5A5A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58"/>
          <p:cNvSpPr>
            <a:spLocks noGrp="1"/>
          </p:cNvSpPr>
          <p:nvPr>
            <p:ph type="pic" idx="2"/>
          </p:nvPr>
        </p:nvSpPr>
        <p:spPr>
          <a:xfrm>
            <a:off x="6107723" y="0"/>
            <a:ext cx="6180468" cy="6871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58"/>
          <p:cNvSpPr/>
          <p:nvPr/>
        </p:nvSpPr>
        <p:spPr>
          <a:xfrm>
            <a:off x="677990" y="1300312"/>
            <a:ext cx="685060" cy="45719"/>
          </a:xfrm>
          <a:prstGeom prst="rect">
            <a:avLst/>
          </a:prstGeom>
          <a:solidFill>
            <a:srgbClr val="5D87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61"/>
          <p:cNvGrpSpPr/>
          <p:nvPr/>
        </p:nvGrpSpPr>
        <p:grpSpPr>
          <a:xfrm>
            <a:off x="0" y="-5260"/>
            <a:ext cx="12264777" cy="6863260"/>
            <a:chOff x="0" y="-5260"/>
            <a:chExt cx="12264777" cy="6863260"/>
          </a:xfrm>
        </p:grpSpPr>
        <p:sp>
          <p:nvSpPr>
            <p:cNvPr id="130" name="Google Shape;130;p61"/>
            <p:cNvSpPr/>
            <p:nvPr/>
          </p:nvSpPr>
          <p:spPr>
            <a:xfrm>
              <a:off x="0" y="-5260"/>
              <a:ext cx="12255598" cy="6863260"/>
            </a:xfrm>
            <a:prstGeom prst="rect">
              <a:avLst/>
            </a:prstGeom>
            <a:solidFill>
              <a:srgbClr val="5D87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1"/>
            <p:cNvSpPr/>
            <p:nvPr/>
          </p:nvSpPr>
          <p:spPr>
            <a:xfrm>
              <a:off x="106304" y="0"/>
              <a:ext cx="6395525" cy="6858000"/>
            </a:xfrm>
            <a:custGeom>
              <a:avLst/>
              <a:gdLst/>
              <a:ahLst/>
              <a:cxnLst/>
              <a:rect l="l" t="t" r="r" b="b"/>
              <a:pathLst>
                <a:path w="6395525" h="6858000" extrusionOk="0">
                  <a:moveTo>
                    <a:pt x="0" y="6858000"/>
                  </a:moveTo>
                  <a:lnTo>
                    <a:pt x="1714500" y="0"/>
                  </a:lnTo>
                  <a:lnTo>
                    <a:pt x="6395525" y="0"/>
                  </a:lnTo>
                  <a:lnTo>
                    <a:pt x="6395525" y="68199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A8BF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" name="Google Shape;132;p61"/>
            <p:cNvGrpSpPr/>
            <p:nvPr/>
          </p:nvGrpSpPr>
          <p:grpSpPr>
            <a:xfrm>
              <a:off x="790191" y="1653597"/>
              <a:ext cx="2987951" cy="2069421"/>
              <a:chOff x="289692" y="1653597"/>
              <a:chExt cx="2987951" cy="2069421"/>
            </a:xfrm>
          </p:grpSpPr>
          <p:sp>
            <p:nvSpPr>
              <p:cNvPr id="133" name="Google Shape;133;p61"/>
              <p:cNvSpPr/>
              <p:nvPr/>
            </p:nvSpPr>
            <p:spPr>
              <a:xfrm>
                <a:off x="289692" y="1655869"/>
                <a:ext cx="2771859" cy="2067149"/>
              </a:xfrm>
              <a:prstGeom prst="parallelogram">
                <a:avLst>
                  <a:gd name="adj" fmla="val 25000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61"/>
              <p:cNvSpPr/>
              <p:nvPr/>
            </p:nvSpPr>
            <p:spPr>
              <a:xfrm>
                <a:off x="505784" y="1653597"/>
                <a:ext cx="2771859" cy="2067149"/>
              </a:xfrm>
              <a:prstGeom prst="parallelogram">
                <a:avLst>
                  <a:gd name="adj" fmla="val 25000"/>
                </a:avLst>
              </a:prstGeom>
              <a:solidFill>
                <a:srgbClr val="A8BFD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5" name="Google Shape;135;p61"/>
            <p:cNvSpPr/>
            <p:nvPr/>
          </p:nvSpPr>
          <p:spPr>
            <a:xfrm>
              <a:off x="384823" y="-5260"/>
              <a:ext cx="11879954" cy="6861284"/>
            </a:xfrm>
            <a:custGeom>
              <a:avLst/>
              <a:gdLst/>
              <a:ahLst/>
              <a:cxnLst/>
              <a:rect l="l" t="t" r="r" b="b"/>
              <a:pathLst>
                <a:path w="11879954" h="6861284" extrusionOk="0">
                  <a:moveTo>
                    <a:pt x="0" y="6858000"/>
                  </a:moveTo>
                  <a:lnTo>
                    <a:pt x="1714500" y="0"/>
                  </a:lnTo>
                  <a:lnTo>
                    <a:pt x="11879954" y="47297"/>
                  </a:lnTo>
                  <a:cubicBezTo>
                    <a:pt x="11876888" y="2313371"/>
                    <a:pt x="11873823" y="4595210"/>
                    <a:pt x="11870757" y="6861284"/>
                  </a:cubicBezTo>
                  <a:lnTo>
                    <a:pt x="0" y="6858000"/>
                  </a:lnTo>
                  <a:close/>
                </a:path>
              </a:pathLst>
            </a:custGeom>
            <a:solidFill>
              <a:srgbClr val="5D87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6" name="Google Shape;136;p61"/>
            <p:cNvGrpSpPr/>
            <p:nvPr/>
          </p:nvGrpSpPr>
          <p:grpSpPr>
            <a:xfrm>
              <a:off x="2048955" y="947782"/>
              <a:ext cx="2880644" cy="3606754"/>
              <a:chOff x="1670576" y="900484"/>
              <a:chExt cx="2880644" cy="3606754"/>
            </a:xfrm>
          </p:grpSpPr>
          <p:sp>
            <p:nvSpPr>
              <p:cNvPr id="137" name="Google Shape;137;p61"/>
              <p:cNvSpPr/>
              <p:nvPr/>
            </p:nvSpPr>
            <p:spPr>
              <a:xfrm>
                <a:off x="3041921" y="2140055"/>
                <a:ext cx="1509299" cy="1125579"/>
              </a:xfrm>
              <a:prstGeom prst="parallelogram">
                <a:avLst>
                  <a:gd name="adj" fmla="val 25000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61"/>
              <p:cNvSpPr/>
              <p:nvPr/>
            </p:nvSpPr>
            <p:spPr>
              <a:xfrm>
                <a:off x="1999721" y="3381659"/>
                <a:ext cx="1509299" cy="1125579"/>
              </a:xfrm>
              <a:prstGeom prst="parallelogram">
                <a:avLst>
                  <a:gd name="adj" fmla="val 25000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61"/>
              <p:cNvSpPr/>
              <p:nvPr/>
            </p:nvSpPr>
            <p:spPr>
              <a:xfrm>
                <a:off x="1670576" y="2141170"/>
                <a:ext cx="1509299" cy="1125579"/>
              </a:xfrm>
              <a:prstGeom prst="parallelogram">
                <a:avLst>
                  <a:gd name="adj" fmla="val 25000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61"/>
              <p:cNvSpPr/>
              <p:nvPr/>
            </p:nvSpPr>
            <p:spPr>
              <a:xfrm>
                <a:off x="2689889" y="900484"/>
                <a:ext cx="1509299" cy="1125579"/>
              </a:xfrm>
              <a:prstGeom prst="parallelogram">
                <a:avLst>
                  <a:gd name="adj" fmla="val 25000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1" name="Google Shape;141;p61"/>
          <p:cNvSpPr txBox="1">
            <a:spLocks noGrp="1"/>
          </p:cNvSpPr>
          <p:nvPr>
            <p:ph type="title"/>
          </p:nvPr>
        </p:nvSpPr>
        <p:spPr>
          <a:xfrm>
            <a:off x="6855644" y="341364"/>
            <a:ext cx="4567102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000"/>
              <a:buFont typeface="Calibri"/>
              <a:buNone/>
              <a:defRPr sz="4000" b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61"/>
          <p:cNvSpPr txBox="1">
            <a:spLocks noGrp="1"/>
          </p:cNvSpPr>
          <p:nvPr>
            <p:ph type="body" idx="1"/>
          </p:nvPr>
        </p:nvSpPr>
        <p:spPr>
          <a:xfrm>
            <a:off x="6855644" y="2605961"/>
            <a:ext cx="4491806" cy="3483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61"/>
          <p:cNvSpPr>
            <a:spLocks noGrp="1"/>
          </p:cNvSpPr>
          <p:nvPr>
            <p:ph type="pic" idx="2"/>
          </p:nvPr>
        </p:nvSpPr>
        <p:spPr>
          <a:xfrm>
            <a:off x="3068268" y="945510"/>
            <a:ext cx="1509299" cy="1107294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61"/>
          <p:cNvSpPr>
            <a:spLocks noGrp="1"/>
          </p:cNvSpPr>
          <p:nvPr>
            <p:ph type="pic" idx="3"/>
          </p:nvPr>
        </p:nvSpPr>
        <p:spPr>
          <a:xfrm>
            <a:off x="3420300" y="2188314"/>
            <a:ext cx="1509299" cy="1107294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61"/>
          <p:cNvSpPr>
            <a:spLocks noGrp="1"/>
          </p:cNvSpPr>
          <p:nvPr>
            <p:ph type="pic" idx="4"/>
          </p:nvPr>
        </p:nvSpPr>
        <p:spPr>
          <a:xfrm>
            <a:off x="2360197" y="3438099"/>
            <a:ext cx="1509299" cy="1107294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9" name="Google Shape;149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574" y="6248874"/>
            <a:ext cx="558730" cy="48254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1"/>
          <p:cNvSpPr/>
          <p:nvPr/>
        </p:nvSpPr>
        <p:spPr>
          <a:xfrm>
            <a:off x="6948947" y="1653597"/>
            <a:ext cx="665511" cy="4571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62"/>
          <p:cNvGrpSpPr/>
          <p:nvPr/>
        </p:nvGrpSpPr>
        <p:grpSpPr>
          <a:xfrm>
            <a:off x="0" y="-21026"/>
            <a:ext cx="12264777" cy="6879026"/>
            <a:chOff x="0" y="-21026"/>
            <a:chExt cx="12264777" cy="6879026"/>
          </a:xfrm>
        </p:grpSpPr>
        <p:sp>
          <p:nvSpPr>
            <p:cNvPr id="153" name="Google Shape;153;p62"/>
            <p:cNvSpPr/>
            <p:nvPr/>
          </p:nvSpPr>
          <p:spPr>
            <a:xfrm>
              <a:off x="0" y="-5260"/>
              <a:ext cx="12255598" cy="68632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2"/>
            <p:cNvSpPr/>
            <p:nvPr/>
          </p:nvSpPr>
          <p:spPr>
            <a:xfrm>
              <a:off x="106304" y="0"/>
              <a:ext cx="6395525" cy="6858000"/>
            </a:xfrm>
            <a:custGeom>
              <a:avLst/>
              <a:gdLst/>
              <a:ahLst/>
              <a:cxnLst/>
              <a:rect l="l" t="t" r="r" b="b"/>
              <a:pathLst>
                <a:path w="6395525" h="6858000" extrusionOk="0">
                  <a:moveTo>
                    <a:pt x="0" y="6858000"/>
                  </a:moveTo>
                  <a:lnTo>
                    <a:pt x="1714500" y="0"/>
                  </a:lnTo>
                  <a:lnTo>
                    <a:pt x="6395525" y="0"/>
                  </a:lnTo>
                  <a:lnTo>
                    <a:pt x="6395525" y="68199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A8BF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5" name="Google Shape;155;p62"/>
            <p:cNvGrpSpPr/>
            <p:nvPr/>
          </p:nvGrpSpPr>
          <p:grpSpPr>
            <a:xfrm>
              <a:off x="790191" y="1653597"/>
              <a:ext cx="2987951" cy="2069421"/>
              <a:chOff x="289692" y="1653597"/>
              <a:chExt cx="2987951" cy="2069421"/>
            </a:xfrm>
          </p:grpSpPr>
          <p:sp>
            <p:nvSpPr>
              <p:cNvPr id="156" name="Google Shape;156;p62"/>
              <p:cNvSpPr/>
              <p:nvPr/>
            </p:nvSpPr>
            <p:spPr>
              <a:xfrm>
                <a:off x="289692" y="1655869"/>
                <a:ext cx="2771859" cy="2067149"/>
              </a:xfrm>
              <a:prstGeom prst="parallelogram">
                <a:avLst>
                  <a:gd name="adj" fmla="val 25000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62"/>
              <p:cNvSpPr/>
              <p:nvPr/>
            </p:nvSpPr>
            <p:spPr>
              <a:xfrm>
                <a:off x="505784" y="1653597"/>
                <a:ext cx="2771859" cy="2067149"/>
              </a:xfrm>
              <a:prstGeom prst="parallelogram">
                <a:avLst>
                  <a:gd name="adj" fmla="val 25000"/>
                </a:avLst>
              </a:prstGeom>
              <a:solidFill>
                <a:srgbClr val="A8BFD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8" name="Google Shape;158;p62"/>
            <p:cNvSpPr/>
            <p:nvPr/>
          </p:nvSpPr>
          <p:spPr>
            <a:xfrm>
              <a:off x="384823" y="-21026"/>
              <a:ext cx="11879954" cy="6877049"/>
            </a:xfrm>
            <a:custGeom>
              <a:avLst/>
              <a:gdLst/>
              <a:ahLst/>
              <a:cxnLst/>
              <a:rect l="l" t="t" r="r" b="b"/>
              <a:pathLst>
                <a:path w="11879954" h="6877049" extrusionOk="0">
                  <a:moveTo>
                    <a:pt x="0" y="6873765"/>
                  </a:moveTo>
                  <a:lnTo>
                    <a:pt x="1714500" y="15765"/>
                  </a:lnTo>
                  <a:lnTo>
                    <a:pt x="11879954" y="0"/>
                  </a:lnTo>
                  <a:cubicBezTo>
                    <a:pt x="11876888" y="2266074"/>
                    <a:pt x="11873823" y="4610975"/>
                    <a:pt x="11870757" y="6877049"/>
                  </a:cubicBezTo>
                  <a:lnTo>
                    <a:pt x="0" y="687376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2"/>
            <p:cNvSpPr/>
            <p:nvPr/>
          </p:nvSpPr>
          <p:spPr>
            <a:xfrm>
              <a:off x="1254470" y="1664102"/>
              <a:ext cx="2771859" cy="2067149"/>
            </a:xfrm>
            <a:prstGeom prst="parallelogram">
              <a:avLst>
                <a:gd name="adj" fmla="val 25000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62"/>
          <p:cNvSpPr txBox="1">
            <a:spLocks noGrp="1"/>
          </p:cNvSpPr>
          <p:nvPr>
            <p:ph type="title"/>
          </p:nvPr>
        </p:nvSpPr>
        <p:spPr>
          <a:xfrm>
            <a:off x="5054966" y="365125"/>
            <a:ext cx="708669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87AF"/>
              </a:buClr>
              <a:buSzPts val="4400"/>
              <a:buFont typeface="Calibri"/>
              <a:buNone/>
              <a:defRPr sz="4400" b="1">
                <a:solidFill>
                  <a:srgbClr val="5D87A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62"/>
          <p:cNvSpPr txBox="1">
            <a:spLocks noGrp="1"/>
          </p:cNvSpPr>
          <p:nvPr>
            <p:ph type="body" idx="1"/>
          </p:nvPr>
        </p:nvSpPr>
        <p:spPr>
          <a:xfrm>
            <a:off x="5054966" y="1825625"/>
            <a:ext cx="629883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Arial"/>
              <a:buChar char="•"/>
              <a:defRPr>
                <a:solidFill>
                  <a:srgbClr val="A5A5A5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>
                <a:solidFill>
                  <a:srgbClr val="A5A5A5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>
                <a:solidFill>
                  <a:srgbClr val="A5A5A5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>
                <a:solidFill>
                  <a:srgbClr val="A5A5A5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>
                <a:solidFill>
                  <a:srgbClr val="A5A5A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62"/>
          <p:cNvSpPr>
            <a:spLocks noGrp="1"/>
          </p:cNvSpPr>
          <p:nvPr>
            <p:ph type="pic" idx="2"/>
          </p:nvPr>
        </p:nvSpPr>
        <p:spPr>
          <a:xfrm>
            <a:off x="1245291" y="1647636"/>
            <a:ext cx="2781038" cy="2073109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66" name="Google Shape;166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574" y="6248874"/>
            <a:ext cx="558730" cy="48254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62"/>
          <p:cNvSpPr/>
          <p:nvPr/>
        </p:nvSpPr>
        <p:spPr>
          <a:xfrm>
            <a:off x="5200120" y="1300312"/>
            <a:ext cx="685060" cy="45719"/>
          </a:xfrm>
          <a:prstGeom prst="rect">
            <a:avLst/>
          </a:prstGeom>
          <a:solidFill>
            <a:srgbClr val="5D87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87A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3" name="Google Shape;173;p63"/>
          <p:cNvGrpSpPr/>
          <p:nvPr/>
        </p:nvGrpSpPr>
        <p:grpSpPr>
          <a:xfrm>
            <a:off x="794661" y="1655869"/>
            <a:ext cx="10792295" cy="2076253"/>
            <a:chOff x="289692" y="1655869"/>
            <a:chExt cx="10792295" cy="2076253"/>
          </a:xfrm>
        </p:grpSpPr>
        <p:sp>
          <p:nvSpPr>
            <p:cNvPr id="174" name="Google Shape;174;p63"/>
            <p:cNvSpPr/>
            <p:nvPr/>
          </p:nvSpPr>
          <p:spPr>
            <a:xfrm>
              <a:off x="289692" y="1655869"/>
              <a:ext cx="2771859" cy="2067149"/>
            </a:xfrm>
            <a:prstGeom prst="parallelogram">
              <a:avLst>
                <a:gd name="adj" fmla="val 25000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63"/>
            <p:cNvSpPr/>
            <p:nvPr/>
          </p:nvSpPr>
          <p:spPr>
            <a:xfrm>
              <a:off x="505784" y="1657032"/>
              <a:ext cx="2771859" cy="2067149"/>
            </a:xfrm>
            <a:prstGeom prst="parallelogram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63"/>
            <p:cNvSpPr/>
            <p:nvPr/>
          </p:nvSpPr>
          <p:spPr>
            <a:xfrm>
              <a:off x="5775231" y="1660879"/>
              <a:ext cx="2771859" cy="2067149"/>
            </a:xfrm>
            <a:prstGeom prst="parallelogram">
              <a:avLst>
                <a:gd name="adj" fmla="val 25000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3"/>
            <p:cNvSpPr/>
            <p:nvPr/>
          </p:nvSpPr>
          <p:spPr>
            <a:xfrm>
              <a:off x="8310128" y="1662926"/>
              <a:ext cx="2771859" cy="2067149"/>
            </a:xfrm>
            <a:prstGeom prst="parallelogram">
              <a:avLst>
                <a:gd name="adj" fmla="val 25000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3"/>
            <p:cNvSpPr/>
            <p:nvPr/>
          </p:nvSpPr>
          <p:spPr>
            <a:xfrm>
              <a:off x="3256728" y="1662926"/>
              <a:ext cx="2771859" cy="2067149"/>
            </a:xfrm>
            <a:prstGeom prst="parallelogram">
              <a:avLst>
                <a:gd name="adj" fmla="val 25000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63"/>
            <p:cNvSpPr/>
            <p:nvPr/>
          </p:nvSpPr>
          <p:spPr>
            <a:xfrm>
              <a:off x="762814" y="1664973"/>
              <a:ext cx="2771859" cy="2067149"/>
            </a:xfrm>
            <a:prstGeom prst="parallelogram">
              <a:avLst>
                <a:gd name="adj" fmla="val 25000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63"/>
          <p:cNvSpPr>
            <a:spLocks noGrp="1"/>
          </p:cNvSpPr>
          <p:nvPr>
            <p:ph type="pic" idx="2"/>
          </p:nvPr>
        </p:nvSpPr>
        <p:spPr>
          <a:xfrm>
            <a:off x="1281431" y="1662926"/>
            <a:ext cx="2730876" cy="2060091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63"/>
          <p:cNvSpPr>
            <a:spLocks noGrp="1"/>
          </p:cNvSpPr>
          <p:nvPr>
            <p:ph type="pic" idx="3"/>
          </p:nvPr>
        </p:nvSpPr>
        <p:spPr>
          <a:xfrm>
            <a:off x="3767597" y="1665198"/>
            <a:ext cx="2730876" cy="2060091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63"/>
          <p:cNvSpPr>
            <a:spLocks noGrp="1"/>
          </p:cNvSpPr>
          <p:nvPr>
            <p:ph type="pic" idx="4"/>
          </p:nvPr>
        </p:nvSpPr>
        <p:spPr>
          <a:xfrm>
            <a:off x="6293848" y="1662640"/>
            <a:ext cx="2730876" cy="2060091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Google Shape;183;p63"/>
          <p:cNvSpPr>
            <a:spLocks noGrp="1"/>
          </p:cNvSpPr>
          <p:nvPr>
            <p:ph type="pic" idx="5"/>
          </p:nvPr>
        </p:nvSpPr>
        <p:spPr>
          <a:xfrm>
            <a:off x="8820099" y="1672274"/>
            <a:ext cx="2730876" cy="2060091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Google Shape;184;p63"/>
          <p:cNvSpPr txBox="1">
            <a:spLocks noGrp="1"/>
          </p:cNvSpPr>
          <p:nvPr>
            <p:ph type="body" idx="1"/>
          </p:nvPr>
        </p:nvSpPr>
        <p:spPr>
          <a:xfrm>
            <a:off x="1281431" y="4405448"/>
            <a:ext cx="2206937" cy="178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63"/>
          <p:cNvSpPr txBox="1">
            <a:spLocks noGrp="1"/>
          </p:cNvSpPr>
          <p:nvPr>
            <p:ph type="body" idx="6"/>
          </p:nvPr>
        </p:nvSpPr>
        <p:spPr>
          <a:xfrm>
            <a:off x="1293213" y="3951423"/>
            <a:ext cx="2206937" cy="36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63"/>
          <p:cNvSpPr txBox="1">
            <a:spLocks noGrp="1"/>
          </p:cNvSpPr>
          <p:nvPr>
            <p:ph type="body" idx="7"/>
          </p:nvPr>
        </p:nvSpPr>
        <p:spPr>
          <a:xfrm>
            <a:off x="3758649" y="4405448"/>
            <a:ext cx="2206937" cy="178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7" name="Google Shape;187;p63"/>
          <p:cNvSpPr txBox="1">
            <a:spLocks noGrp="1"/>
          </p:cNvSpPr>
          <p:nvPr>
            <p:ph type="body" idx="8"/>
          </p:nvPr>
        </p:nvSpPr>
        <p:spPr>
          <a:xfrm>
            <a:off x="3770431" y="3951423"/>
            <a:ext cx="2206937" cy="36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8" name="Google Shape;188;p63"/>
          <p:cNvSpPr txBox="1">
            <a:spLocks noGrp="1"/>
          </p:cNvSpPr>
          <p:nvPr>
            <p:ph type="body" idx="9"/>
          </p:nvPr>
        </p:nvSpPr>
        <p:spPr>
          <a:xfrm>
            <a:off x="6272443" y="4405448"/>
            <a:ext cx="2206937" cy="178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9" name="Google Shape;189;p63"/>
          <p:cNvSpPr txBox="1">
            <a:spLocks noGrp="1"/>
          </p:cNvSpPr>
          <p:nvPr>
            <p:ph type="body" idx="13"/>
          </p:nvPr>
        </p:nvSpPr>
        <p:spPr>
          <a:xfrm>
            <a:off x="6284225" y="3951423"/>
            <a:ext cx="2206937" cy="36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0" name="Google Shape;190;p63"/>
          <p:cNvSpPr txBox="1">
            <a:spLocks noGrp="1"/>
          </p:cNvSpPr>
          <p:nvPr>
            <p:ph type="body" idx="14"/>
          </p:nvPr>
        </p:nvSpPr>
        <p:spPr>
          <a:xfrm>
            <a:off x="8798429" y="4405448"/>
            <a:ext cx="2206937" cy="178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1" name="Google Shape;191;p63"/>
          <p:cNvSpPr txBox="1">
            <a:spLocks noGrp="1"/>
          </p:cNvSpPr>
          <p:nvPr>
            <p:ph type="body" idx="15"/>
          </p:nvPr>
        </p:nvSpPr>
        <p:spPr>
          <a:xfrm>
            <a:off x="8810211" y="3951423"/>
            <a:ext cx="2206937" cy="36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2" name="Google Shape;192;p63"/>
          <p:cNvSpPr/>
          <p:nvPr/>
        </p:nvSpPr>
        <p:spPr>
          <a:xfrm>
            <a:off x="977257" y="1167311"/>
            <a:ext cx="685060" cy="45719"/>
          </a:xfrm>
          <a:prstGeom prst="rect">
            <a:avLst/>
          </a:prstGeom>
          <a:solidFill>
            <a:srgbClr val="5D87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87AF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5D87A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5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11574" y="6248874"/>
            <a:ext cx="558730" cy="4825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jp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jp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gif"/><Relationship Id="rId13" Type="http://schemas.openxmlformats.org/officeDocument/2006/relationships/image" Target="../media/image37.jpg"/><Relationship Id="rId18" Type="http://schemas.openxmlformats.org/officeDocument/2006/relationships/image" Target="../media/image42.jpg"/><Relationship Id="rId26" Type="http://schemas.openxmlformats.org/officeDocument/2006/relationships/image" Target="../media/image50.jpg"/><Relationship Id="rId3" Type="http://schemas.openxmlformats.org/officeDocument/2006/relationships/image" Target="../media/image27.jpg"/><Relationship Id="rId21" Type="http://schemas.openxmlformats.org/officeDocument/2006/relationships/image" Target="../media/image45.jpg"/><Relationship Id="rId7" Type="http://schemas.openxmlformats.org/officeDocument/2006/relationships/image" Target="../media/image31.jpg"/><Relationship Id="rId12" Type="http://schemas.openxmlformats.org/officeDocument/2006/relationships/image" Target="../media/image36.jpg"/><Relationship Id="rId17" Type="http://schemas.openxmlformats.org/officeDocument/2006/relationships/image" Target="../media/image41.jpg"/><Relationship Id="rId25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0.jpg"/><Relationship Id="rId20" Type="http://schemas.openxmlformats.org/officeDocument/2006/relationships/image" Target="../media/image44.jpg"/><Relationship Id="rId29" Type="http://schemas.openxmlformats.org/officeDocument/2006/relationships/image" Target="../media/image5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jpg"/><Relationship Id="rId11" Type="http://schemas.openxmlformats.org/officeDocument/2006/relationships/image" Target="../media/image35.jpg"/><Relationship Id="rId24" Type="http://schemas.openxmlformats.org/officeDocument/2006/relationships/image" Target="../media/image48.png"/><Relationship Id="rId5" Type="http://schemas.openxmlformats.org/officeDocument/2006/relationships/image" Target="../media/image29.jpg"/><Relationship Id="rId15" Type="http://schemas.openxmlformats.org/officeDocument/2006/relationships/image" Target="../media/image39.jp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34.jpg"/><Relationship Id="rId19" Type="http://schemas.openxmlformats.org/officeDocument/2006/relationships/image" Target="../media/image43.png"/><Relationship Id="rId31" Type="http://schemas.openxmlformats.org/officeDocument/2006/relationships/image" Target="../media/image55.jpg"/><Relationship Id="rId4" Type="http://schemas.openxmlformats.org/officeDocument/2006/relationships/image" Target="../media/image28.jpg"/><Relationship Id="rId9" Type="http://schemas.openxmlformats.org/officeDocument/2006/relationships/image" Target="../media/image33.png"/><Relationship Id="rId14" Type="http://schemas.openxmlformats.org/officeDocument/2006/relationships/image" Target="../media/image38.jpg"/><Relationship Id="rId22" Type="http://schemas.openxmlformats.org/officeDocument/2006/relationships/image" Target="../media/image46.jpg"/><Relationship Id="rId27" Type="http://schemas.openxmlformats.org/officeDocument/2006/relationships/image" Target="../media/image51.png"/><Relationship Id="rId30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10/8/2020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1"/>
          <p:cNvPicPr preferRelativeResize="0">
            <a:picLocks noGrp="1"/>
          </p:cNvPicPr>
          <p:nvPr>
            <p:ph type="pic" idx="4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93848" y="1662640"/>
            <a:ext cx="2732331" cy="2060091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pic>
      <p:pic>
        <p:nvPicPr>
          <p:cNvPr id="296" name="Google Shape;296;p1"/>
          <p:cNvPicPr preferRelativeResize="0">
            <a:picLocks noGrp="1"/>
          </p:cNvPicPr>
          <p:nvPr>
            <p:ph type="pic" idx="5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8807906" y="1660082"/>
            <a:ext cx="2779049" cy="2060091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pic>
      <p:pic>
        <p:nvPicPr>
          <p:cNvPr id="297" name="Google Shape;29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749" y="4968538"/>
            <a:ext cx="4531097" cy="127997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"/>
          <p:cNvSpPr txBox="1"/>
          <p:nvPr/>
        </p:nvSpPr>
        <p:spPr>
          <a:xfrm>
            <a:off x="6871063" y="3657603"/>
            <a:ext cx="4678585" cy="55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ENABLING DIGITAL TRANSFORMATION WITH AI  </a:t>
            </a:r>
            <a:endParaRPr sz="1800" b="1" i="0" u="none" strike="noStrike" cap="non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1281431" y="1662926"/>
            <a:ext cx="2738067" cy="2060091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pic>
      <p:pic>
        <p:nvPicPr>
          <p:cNvPr id="300" name="Google Shape;300;p1"/>
          <p:cNvPicPr preferRelativeResize="0">
            <a:picLocks noGrp="1"/>
          </p:cNvPicPr>
          <p:nvPr>
            <p:ph type="pic" idx="3"/>
          </p:nvPr>
        </p:nvPicPr>
        <p:blipFill rotWithShape="1">
          <a:blip r:embed="rId7">
            <a:alphaModFix/>
          </a:blip>
          <a:srcRect/>
          <a:stretch/>
        </p:blipFill>
        <p:spPr>
          <a:xfrm>
            <a:off x="3767597" y="1665198"/>
            <a:ext cx="2730876" cy="2060091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0"/>
          <p:cNvSpPr txBox="1">
            <a:spLocks noGrp="1"/>
          </p:cNvSpPr>
          <p:nvPr>
            <p:ph type="title"/>
          </p:nvPr>
        </p:nvSpPr>
        <p:spPr>
          <a:xfrm>
            <a:off x="2152207" y="557686"/>
            <a:ext cx="8583050" cy="866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87AF"/>
              </a:buClr>
              <a:buSzPts val="4000"/>
              <a:buFont typeface="Calibri"/>
              <a:buNone/>
            </a:pPr>
            <a:r>
              <a:rPr lang="en-US"/>
              <a:t>SOLUTION </a:t>
            </a:r>
            <a:r>
              <a:rPr lang="en-US">
                <a:solidFill>
                  <a:srgbClr val="A8BFD4"/>
                </a:solidFill>
              </a:rPr>
              <a:t>BASE</a:t>
            </a:r>
            <a:endParaRPr/>
          </a:p>
        </p:txBody>
      </p:sp>
      <p:cxnSp>
        <p:nvCxnSpPr>
          <p:cNvPr id="569" name="Google Shape;569;p10"/>
          <p:cNvCxnSpPr/>
          <p:nvPr/>
        </p:nvCxnSpPr>
        <p:spPr>
          <a:xfrm>
            <a:off x="3773807" y="3881404"/>
            <a:ext cx="410720" cy="0"/>
          </a:xfrm>
          <a:prstGeom prst="straightConnector1">
            <a:avLst/>
          </a:prstGeom>
          <a:noFill/>
          <a:ln w="57150" cap="flat" cmpd="sng">
            <a:solidFill>
              <a:schemeClr val="accent5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grpSp>
        <p:nvGrpSpPr>
          <p:cNvPr id="570" name="Google Shape;570;p10"/>
          <p:cNvGrpSpPr/>
          <p:nvPr/>
        </p:nvGrpSpPr>
        <p:grpSpPr>
          <a:xfrm>
            <a:off x="-264650" y="436174"/>
            <a:ext cx="9736588" cy="6838321"/>
            <a:chOff x="-5743821" y="-709827"/>
            <a:chExt cx="9736588" cy="6838321"/>
          </a:xfrm>
        </p:grpSpPr>
        <p:sp>
          <p:nvSpPr>
            <p:cNvPr id="571" name="Google Shape;571;p10"/>
            <p:cNvSpPr/>
            <p:nvPr/>
          </p:nvSpPr>
          <p:spPr>
            <a:xfrm>
              <a:off x="-5743821" y="-709827"/>
              <a:ext cx="6838321" cy="6838321"/>
            </a:xfrm>
            <a:prstGeom prst="blockArc">
              <a:avLst>
                <a:gd name="adj1" fmla="val 18900000"/>
                <a:gd name="adj2" fmla="val 2700000"/>
                <a:gd name="adj3" fmla="val 316"/>
              </a:avLst>
            </a:prstGeom>
            <a:noFill/>
            <a:ln w="12700" cap="flat" cmpd="sng">
              <a:solidFill>
                <a:srgbClr val="5D9CD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0"/>
            <p:cNvSpPr/>
            <p:nvPr/>
          </p:nvSpPr>
          <p:spPr>
            <a:xfrm>
              <a:off x="407810" y="436845"/>
              <a:ext cx="3584956" cy="534822"/>
            </a:xfrm>
            <a:prstGeom prst="rect">
              <a:avLst/>
            </a:prstGeom>
            <a:solidFill>
              <a:srgbClr val="528CB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0"/>
            <p:cNvSpPr txBox="1"/>
            <p:nvPr/>
          </p:nvSpPr>
          <p:spPr>
            <a:xfrm>
              <a:off x="407810" y="436845"/>
              <a:ext cx="3584956" cy="534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4500" tIns="66025" rIns="66025" bIns="660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Inventory &amp; Topology</a:t>
              </a:r>
              <a:endParaRPr/>
            </a:p>
          </p:txBody>
        </p:sp>
        <p:sp>
          <p:nvSpPr>
            <p:cNvPr id="574" name="Google Shape;574;p10"/>
            <p:cNvSpPr/>
            <p:nvPr/>
          </p:nvSpPr>
          <p:spPr>
            <a:xfrm>
              <a:off x="73546" y="369992"/>
              <a:ext cx="668528" cy="668528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528CB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0"/>
            <p:cNvSpPr/>
            <p:nvPr/>
          </p:nvSpPr>
          <p:spPr>
            <a:xfrm>
              <a:off x="847738" y="1238977"/>
              <a:ext cx="3145028" cy="534822"/>
            </a:xfrm>
            <a:prstGeom prst="rect">
              <a:avLst/>
            </a:prstGeom>
            <a:solidFill>
              <a:srgbClr val="6195C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0"/>
            <p:cNvSpPr txBox="1"/>
            <p:nvPr/>
          </p:nvSpPr>
          <p:spPr>
            <a:xfrm>
              <a:off x="847738" y="1238977"/>
              <a:ext cx="3145028" cy="534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4500" tIns="66025" rIns="66025" bIns="660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Fault</a:t>
              </a:r>
              <a:endParaRPr/>
            </a:p>
          </p:txBody>
        </p:sp>
        <p:sp>
          <p:nvSpPr>
            <p:cNvPr id="577" name="Google Shape;577;p10"/>
            <p:cNvSpPr/>
            <p:nvPr/>
          </p:nvSpPr>
          <p:spPr>
            <a:xfrm>
              <a:off x="513474" y="1172125"/>
              <a:ext cx="668528" cy="668528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6195C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0"/>
            <p:cNvSpPr/>
            <p:nvPr/>
          </p:nvSpPr>
          <p:spPr>
            <a:xfrm>
              <a:off x="1048907" y="2041110"/>
              <a:ext cx="2943860" cy="534822"/>
            </a:xfrm>
            <a:prstGeom prst="rect">
              <a:avLst/>
            </a:prstGeom>
            <a:solidFill>
              <a:srgbClr val="719ECD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0"/>
            <p:cNvSpPr txBox="1"/>
            <p:nvPr/>
          </p:nvSpPr>
          <p:spPr>
            <a:xfrm>
              <a:off x="1048907" y="2041110"/>
              <a:ext cx="2943860" cy="534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4500" tIns="66025" rIns="66025" bIns="660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Correlation</a:t>
              </a:r>
              <a:endParaRPr/>
            </a:p>
          </p:txBody>
        </p:sp>
        <p:sp>
          <p:nvSpPr>
            <p:cNvPr id="580" name="Google Shape;580;p10"/>
            <p:cNvSpPr/>
            <p:nvPr/>
          </p:nvSpPr>
          <p:spPr>
            <a:xfrm>
              <a:off x="714642" y="1974257"/>
              <a:ext cx="668528" cy="668528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719EC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0"/>
            <p:cNvSpPr/>
            <p:nvPr/>
          </p:nvSpPr>
          <p:spPr>
            <a:xfrm>
              <a:off x="1048907" y="2842734"/>
              <a:ext cx="2943860" cy="534822"/>
            </a:xfrm>
            <a:prstGeom prst="rect">
              <a:avLst/>
            </a:prstGeom>
            <a:solidFill>
              <a:srgbClr val="82A9D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0"/>
            <p:cNvSpPr txBox="1"/>
            <p:nvPr/>
          </p:nvSpPr>
          <p:spPr>
            <a:xfrm>
              <a:off x="1048907" y="2842734"/>
              <a:ext cx="2943860" cy="534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4500" tIns="66025" rIns="66025" bIns="660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714642" y="2775881"/>
              <a:ext cx="668528" cy="668528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82A9D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847738" y="3644866"/>
              <a:ext cx="3145028" cy="534822"/>
            </a:xfrm>
            <a:prstGeom prst="rect">
              <a:avLst/>
            </a:prstGeom>
            <a:solidFill>
              <a:srgbClr val="92B4D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0"/>
            <p:cNvSpPr txBox="1"/>
            <p:nvPr/>
          </p:nvSpPr>
          <p:spPr>
            <a:xfrm>
              <a:off x="847738" y="3644866"/>
              <a:ext cx="3145028" cy="534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4500" tIns="66025" rIns="66025" bIns="660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Device Provisioning</a:t>
              </a:r>
              <a:endParaRPr/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513474" y="3578013"/>
              <a:ext cx="668528" cy="668528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92B4D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407810" y="4446998"/>
              <a:ext cx="3584956" cy="534822"/>
            </a:xfrm>
            <a:prstGeom prst="rect">
              <a:avLst/>
            </a:prstGeom>
            <a:solidFill>
              <a:srgbClr val="A3BFE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0"/>
            <p:cNvSpPr txBox="1"/>
            <p:nvPr/>
          </p:nvSpPr>
          <p:spPr>
            <a:xfrm>
              <a:off x="407810" y="4446998"/>
              <a:ext cx="3584956" cy="534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24500" tIns="66025" rIns="66025" bIns="660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Service Provisioning</a:t>
              </a:r>
              <a:endParaRPr/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73546" y="4380145"/>
              <a:ext cx="668528" cy="668528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A3BFE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10"/>
          <p:cNvGrpSpPr/>
          <p:nvPr/>
        </p:nvGrpSpPr>
        <p:grpSpPr>
          <a:xfrm>
            <a:off x="10328823" y="1482767"/>
            <a:ext cx="1552269" cy="4867916"/>
            <a:chOff x="145862" y="992"/>
            <a:chExt cx="1552269" cy="4867916"/>
          </a:xfrm>
        </p:grpSpPr>
        <p:sp>
          <p:nvSpPr>
            <p:cNvPr id="591" name="Google Shape;591;p10"/>
            <p:cNvSpPr/>
            <p:nvPr/>
          </p:nvSpPr>
          <p:spPr>
            <a:xfrm>
              <a:off x="145862" y="992"/>
              <a:ext cx="1552269" cy="620907"/>
            </a:xfrm>
            <a:prstGeom prst="chevron">
              <a:avLst>
                <a:gd name="adj" fmla="val 50000"/>
              </a:avLst>
            </a:prstGeom>
            <a:solidFill>
              <a:srgbClr val="41709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0"/>
            <p:cNvSpPr txBox="1"/>
            <p:nvPr/>
          </p:nvSpPr>
          <p:spPr>
            <a:xfrm>
              <a:off x="456316" y="992"/>
              <a:ext cx="931362" cy="620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11425" rIns="0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Operator</a:t>
              </a:r>
              <a:endParaRPr/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145862" y="708827"/>
              <a:ext cx="1552269" cy="620907"/>
            </a:xfrm>
            <a:prstGeom prst="chevron">
              <a:avLst>
                <a:gd name="adj" fmla="val 50000"/>
              </a:avLst>
            </a:prstGeom>
            <a:solidFill>
              <a:srgbClr val="578ABC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0"/>
            <p:cNvSpPr txBox="1"/>
            <p:nvPr/>
          </p:nvSpPr>
          <p:spPr>
            <a:xfrm>
              <a:off x="456316" y="708827"/>
              <a:ext cx="931362" cy="620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11425" rIns="0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Customer</a:t>
              </a:r>
              <a:endParaRPr/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145862" y="1416662"/>
              <a:ext cx="1552269" cy="620907"/>
            </a:xfrm>
            <a:prstGeom prst="chevron">
              <a:avLst>
                <a:gd name="adj" fmla="val 50000"/>
              </a:avLst>
            </a:prstGeom>
            <a:solidFill>
              <a:srgbClr val="7EA4C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0"/>
            <p:cNvSpPr txBox="1"/>
            <p:nvPr/>
          </p:nvSpPr>
          <p:spPr>
            <a:xfrm>
              <a:off x="456316" y="1416662"/>
              <a:ext cx="931362" cy="620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11425" rIns="0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Analytical</a:t>
              </a:r>
              <a:endParaRPr/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145862" y="2124497"/>
              <a:ext cx="1552269" cy="620907"/>
            </a:xfrm>
            <a:prstGeom prst="chevron">
              <a:avLst>
                <a:gd name="adj" fmla="val 50000"/>
              </a:avLst>
            </a:prstGeom>
            <a:solidFill>
              <a:srgbClr val="A6C0E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0"/>
            <p:cNvSpPr txBox="1"/>
            <p:nvPr/>
          </p:nvSpPr>
          <p:spPr>
            <a:xfrm>
              <a:off x="456316" y="2124497"/>
              <a:ext cx="931362" cy="620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11425" rIns="0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BI</a:t>
              </a:r>
              <a:endParaRPr/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145862" y="2832331"/>
              <a:ext cx="1552269" cy="620907"/>
            </a:xfrm>
            <a:prstGeom prst="chevron">
              <a:avLst>
                <a:gd name="adj" fmla="val 50000"/>
              </a:avLst>
            </a:prstGeom>
            <a:solidFill>
              <a:srgbClr val="A6C0E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0"/>
            <p:cNvSpPr txBox="1"/>
            <p:nvPr/>
          </p:nvSpPr>
          <p:spPr>
            <a:xfrm>
              <a:off x="456316" y="2832331"/>
              <a:ext cx="931362" cy="620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11425" rIns="0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ITSM</a:t>
              </a: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145862" y="3540166"/>
              <a:ext cx="1552269" cy="620907"/>
            </a:xfrm>
            <a:prstGeom prst="chevron">
              <a:avLst>
                <a:gd name="adj" fmla="val 50000"/>
              </a:avLst>
            </a:prstGeom>
            <a:solidFill>
              <a:srgbClr val="7EA4C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0"/>
            <p:cNvSpPr txBox="1"/>
            <p:nvPr/>
          </p:nvSpPr>
          <p:spPr>
            <a:xfrm>
              <a:off x="456316" y="3540166"/>
              <a:ext cx="931362" cy="620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11425" rIns="0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Billing</a:t>
              </a:r>
              <a:endParaRPr/>
            </a:p>
          </p:txBody>
        </p:sp>
        <p:sp>
          <p:nvSpPr>
            <p:cNvPr id="603" name="Google Shape;603;p10"/>
            <p:cNvSpPr/>
            <p:nvPr/>
          </p:nvSpPr>
          <p:spPr>
            <a:xfrm>
              <a:off x="145862" y="4248001"/>
              <a:ext cx="1552269" cy="620907"/>
            </a:xfrm>
            <a:prstGeom prst="chevron">
              <a:avLst>
                <a:gd name="adj" fmla="val 50000"/>
              </a:avLst>
            </a:prstGeom>
            <a:solidFill>
              <a:srgbClr val="578ABC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0"/>
            <p:cNvSpPr txBox="1"/>
            <p:nvPr/>
          </p:nvSpPr>
          <p:spPr>
            <a:xfrm>
              <a:off x="456316" y="4248001"/>
              <a:ext cx="931362" cy="620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11425" rIns="0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CRM</a:t>
              </a:r>
              <a:endParaRPr/>
            </a:p>
          </p:txBody>
        </p:sp>
      </p:grpSp>
      <p:cxnSp>
        <p:nvCxnSpPr>
          <p:cNvPr id="605" name="Google Shape;605;p10"/>
          <p:cNvCxnSpPr/>
          <p:nvPr/>
        </p:nvCxnSpPr>
        <p:spPr>
          <a:xfrm>
            <a:off x="5463092" y="3881404"/>
            <a:ext cx="410720" cy="0"/>
          </a:xfrm>
          <a:prstGeom prst="straightConnector1">
            <a:avLst/>
          </a:prstGeom>
          <a:noFill/>
          <a:ln w="57150" cap="flat" cmpd="sng">
            <a:solidFill>
              <a:schemeClr val="accent5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06" name="Google Shape;606;p10"/>
          <p:cNvCxnSpPr/>
          <p:nvPr/>
        </p:nvCxnSpPr>
        <p:spPr>
          <a:xfrm>
            <a:off x="9783104" y="3881404"/>
            <a:ext cx="410720" cy="0"/>
          </a:xfrm>
          <a:prstGeom prst="straightConnector1">
            <a:avLst/>
          </a:prstGeom>
          <a:noFill/>
          <a:ln w="57150" cap="flat" cmpd="sng">
            <a:solidFill>
              <a:schemeClr val="accent5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grpSp>
        <p:nvGrpSpPr>
          <p:cNvPr id="607" name="Google Shape;607;p10"/>
          <p:cNvGrpSpPr/>
          <p:nvPr/>
        </p:nvGrpSpPr>
        <p:grpSpPr>
          <a:xfrm>
            <a:off x="804291" y="1600454"/>
            <a:ext cx="2579290" cy="4632543"/>
            <a:chOff x="330224" y="565"/>
            <a:chExt cx="2579290" cy="4632543"/>
          </a:xfrm>
        </p:grpSpPr>
        <p:sp>
          <p:nvSpPr>
            <p:cNvPr id="608" name="Google Shape;608;p10"/>
            <p:cNvSpPr/>
            <p:nvPr/>
          </p:nvSpPr>
          <p:spPr>
            <a:xfrm>
              <a:off x="330224" y="2147147"/>
              <a:ext cx="678760" cy="339380"/>
            </a:xfrm>
            <a:prstGeom prst="roundRect">
              <a:avLst>
                <a:gd name="adj" fmla="val 10000"/>
              </a:avLst>
            </a:prstGeom>
            <a:solidFill>
              <a:srgbClr val="528CB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0"/>
            <p:cNvSpPr txBox="1"/>
            <p:nvPr/>
          </p:nvSpPr>
          <p:spPr>
            <a:xfrm>
              <a:off x="340164" y="2157087"/>
              <a:ext cx="658880" cy="31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n-U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Telecom</a:t>
              </a:r>
              <a:endParaRPr/>
            </a:p>
          </p:txBody>
        </p:sp>
        <p:sp>
          <p:nvSpPr>
            <p:cNvPr id="610" name="Google Shape;610;p10"/>
            <p:cNvSpPr/>
            <p:nvPr/>
          </p:nvSpPr>
          <p:spPr>
            <a:xfrm rot="-4616685">
              <a:off x="543772" y="1724814"/>
              <a:ext cx="1201929" cy="131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5"/>
                  </a:moveTo>
                  <a:lnTo>
                    <a:pt x="120000" y="59995"/>
                  </a:lnTo>
                </a:path>
              </a:pathLst>
            </a:custGeom>
            <a:noFill/>
            <a:ln w="12700" cap="flat" cmpd="sng">
              <a:solidFill>
                <a:srgbClr val="5D9CD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0"/>
            <p:cNvSpPr txBox="1"/>
            <p:nvPr/>
          </p:nvSpPr>
          <p:spPr>
            <a:xfrm rot="-4616685">
              <a:off x="1114689" y="1701357"/>
              <a:ext cx="60096" cy="60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>
              <a:off x="1280489" y="976284"/>
              <a:ext cx="678760" cy="339380"/>
            </a:xfrm>
            <a:prstGeom prst="roundRect">
              <a:avLst>
                <a:gd name="adj" fmla="val 10000"/>
              </a:avLst>
            </a:prstGeom>
            <a:solidFill>
              <a:srgbClr val="5D9CD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0"/>
            <p:cNvSpPr txBox="1"/>
            <p:nvPr/>
          </p:nvSpPr>
          <p:spPr>
            <a:xfrm>
              <a:off x="1290429" y="986224"/>
              <a:ext cx="658880" cy="31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n-U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Core &amp; Transmission</a:t>
              </a:r>
              <a:endParaRPr/>
            </a:p>
          </p:txBody>
        </p:sp>
        <p:sp>
          <p:nvSpPr>
            <p:cNvPr id="614" name="Google Shape;614;p10"/>
            <p:cNvSpPr/>
            <p:nvPr/>
          </p:nvSpPr>
          <p:spPr>
            <a:xfrm rot="-4467012">
              <a:off x="1588608" y="651523"/>
              <a:ext cx="1012789" cy="131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5"/>
                  </a:moveTo>
                  <a:lnTo>
                    <a:pt x="120000" y="59995"/>
                  </a:lnTo>
                </a:path>
              </a:pathLst>
            </a:custGeom>
            <a:noFill/>
            <a:ln w="12700" cap="flat" cmpd="sng">
              <a:solidFill>
                <a:srgbClr val="8FB4D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0"/>
            <p:cNvSpPr txBox="1"/>
            <p:nvPr/>
          </p:nvSpPr>
          <p:spPr>
            <a:xfrm rot="-4467012">
              <a:off x="2069682" y="632795"/>
              <a:ext cx="50639" cy="50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>
              <a:off x="2230754" y="565"/>
              <a:ext cx="678760" cy="339380"/>
            </a:xfrm>
            <a:prstGeom prst="roundRect">
              <a:avLst>
                <a:gd name="adj" fmla="val 10000"/>
              </a:avLst>
            </a:prstGeom>
            <a:solidFill>
              <a:srgbClr val="8FB4D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0"/>
            <p:cNvSpPr txBox="1"/>
            <p:nvPr/>
          </p:nvSpPr>
          <p:spPr>
            <a:xfrm>
              <a:off x="2240694" y="10505"/>
              <a:ext cx="658880" cy="31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n-U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SDH</a:t>
              </a:r>
              <a:endParaRPr/>
            </a:p>
          </p:txBody>
        </p:sp>
        <p:sp>
          <p:nvSpPr>
            <p:cNvPr id="618" name="Google Shape;618;p10"/>
            <p:cNvSpPr/>
            <p:nvPr/>
          </p:nvSpPr>
          <p:spPr>
            <a:xfrm rot="-3907178">
              <a:off x="1772340" y="846667"/>
              <a:ext cx="645325" cy="131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5"/>
                  </a:moveTo>
                  <a:lnTo>
                    <a:pt x="120000" y="59995"/>
                  </a:lnTo>
                </a:path>
              </a:pathLst>
            </a:custGeom>
            <a:noFill/>
            <a:ln w="12700" cap="flat" cmpd="sng">
              <a:solidFill>
                <a:srgbClr val="8FB4D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0"/>
            <p:cNvSpPr txBox="1"/>
            <p:nvPr/>
          </p:nvSpPr>
          <p:spPr>
            <a:xfrm rot="-3907178">
              <a:off x="2078869" y="837125"/>
              <a:ext cx="32266" cy="32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>
              <a:off x="2230754" y="390853"/>
              <a:ext cx="678760" cy="339380"/>
            </a:xfrm>
            <a:prstGeom prst="roundRect">
              <a:avLst>
                <a:gd name="adj" fmla="val 10000"/>
              </a:avLst>
            </a:prstGeom>
            <a:solidFill>
              <a:srgbClr val="8FB4D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0"/>
            <p:cNvSpPr txBox="1"/>
            <p:nvPr/>
          </p:nvSpPr>
          <p:spPr>
            <a:xfrm>
              <a:off x="2240694" y="400793"/>
              <a:ext cx="658880" cy="31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n-U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DWDM</a:t>
              </a:r>
              <a:endParaRPr/>
            </a:p>
          </p:txBody>
        </p:sp>
        <p:sp>
          <p:nvSpPr>
            <p:cNvPr id="622" name="Google Shape;622;p10"/>
            <p:cNvSpPr/>
            <p:nvPr/>
          </p:nvSpPr>
          <p:spPr>
            <a:xfrm rot="-2142401">
              <a:off x="1927823" y="1041811"/>
              <a:ext cx="334358" cy="131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5"/>
                  </a:moveTo>
                  <a:lnTo>
                    <a:pt x="120000" y="59995"/>
                  </a:lnTo>
                </a:path>
              </a:pathLst>
            </a:custGeom>
            <a:noFill/>
            <a:ln w="12700" cap="flat" cmpd="sng">
              <a:solidFill>
                <a:srgbClr val="8FB4D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0"/>
            <p:cNvSpPr txBox="1"/>
            <p:nvPr/>
          </p:nvSpPr>
          <p:spPr>
            <a:xfrm rot="-2142401">
              <a:off x="2086643" y="1040043"/>
              <a:ext cx="16717" cy="16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2230754" y="781140"/>
              <a:ext cx="678760" cy="339380"/>
            </a:xfrm>
            <a:prstGeom prst="roundRect">
              <a:avLst>
                <a:gd name="adj" fmla="val 10000"/>
              </a:avLst>
            </a:prstGeom>
            <a:solidFill>
              <a:srgbClr val="8FB4D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0"/>
            <p:cNvSpPr txBox="1"/>
            <p:nvPr/>
          </p:nvSpPr>
          <p:spPr>
            <a:xfrm>
              <a:off x="2240694" y="791080"/>
              <a:ext cx="658880" cy="31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n-U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ASON</a:t>
              </a:r>
              <a:endParaRPr/>
            </a:p>
          </p:txBody>
        </p:sp>
        <p:sp>
          <p:nvSpPr>
            <p:cNvPr id="626" name="Google Shape;626;p10"/>
            <p:cNvSpPr/>
            <p:nvPr/>
          </p:nvSpPr>
          <p:spPr>
            <a:xfrm rot="2142401">
              <a:off x="1927823" y="1236954"/>
              <a:ext cx="334358" cy="131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5"/>
                  </a:moveTo>
                  <a:lnTo>
                    <a:pt x="120000" y="59995"/>
                  </a:lnTo>
                </a:path>
              </a:pathLst>
            </a:custGeom>
            <a:noFill/>
            <a:ln w="12700" cap="flat" cmpd="sng">
              <a:solidFill>
                <a:srgbClr val="8FB4D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0"/>
            <p:cNvSpPr txBox="1"/>
            <p:nvPr/>
          </p:nvSpPr>
          <p:spPr>
            <a:xfrm rot="2142401">
              <a:off x="2086643" y="1235187"/>
              <a:ext cx="16717" cy="16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2230754" y="1171428"/>
              <a:ext cx="678760" cy="339380"/>
            </a:xfrm>
            <a:prstGeom prst="roundRect">
              <a:avLst>
                <a:gd name="adj" fmla="val 10000"/>
              </a:avLst>
            </a:prstGeom>
            <a:solidFill>
              <a:srgbClr val="8FB4D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0"/>
            <p:cNvSpPr txBox="1"/>
            <p:nvPr/>
          </p:nvSpPr>
          <p:spPr>
            <a:xfrm>
              <a:off x="2240694" y="1181368"/>
              <a:ext cx="658880" cy="31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n-U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IPMPLS</a:t>
              </a:r>
              <a:endParaRPr/>
            </a:p>
          </p:txBody>
        </p:sp>
        <p:sp>
          <p:nvSpPr>
            <p:cNvPr id="630" name="Google Shape;630;p10"/>
            <p:cNvSpPr/>
            <p:nvPr/>
          </p:nvSpPr>
          <p:spPr>
            <a:xfrm rot="3907178">
              <a:off x="1772340" y="1432098"/>
              <a:ext cx="645325" cy="131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5"/>
                  </a:moveTo>
                  <a:lnTo>
                    <a:pt x="120000" y="59995"/>
                  </a:lnTo>
                </a:path>
              </a:pathLst>
            </a:custGeom>
            <a:noFill/>
            <a:ln w="12700" cap="flat" cmpd="sng">
              <a:solidFill>
                <a:srgbClr val="8FB4D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0"/>
            <p:cNvSpPr txBox="1"/>
            <p:nvPr/>
          </p:nvSpPr>
          <p:spPr>
            <a:xfrm rot="3907178">
              <a:off x="2078869" y="1422557"/>
              <a:ext cx="32266" cy="32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2230754" y="1561715"/>
              <a:ext cx="678760" cy="339380"/>
            </a:xfrm>
            <a:prstGeom prst="roundRect">
              <a:avLst>
                <a:gd name="adj" fmla="val 10000"/>
              </a:avLst>
            </a:prstGeom>
            <a:solidFill>
              <a:srgbClr val="8FB4D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0"/>
            <p:cNvSpPr txBox="1"/>
            <p:nvPr/>
          </p:nvSpPr>
          <p:spPr>
            <a:xfrm>
              <a:off x="2240694" y="1571655"/>
              <a:ext cx="658880" cy="31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n-U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RF</a:t>
              </a:r>
              <a:endParaRPr/>
            </a:p>
          </p:txBody>
        </p:sp>
        <p:sp>
          <p:nvSpPr>
            <p:cNvPr id="634" name="Google Shape;634;p10"/>
            <p:cNvSpPr/>
            <p:nvPr/>
          </p:nvSpPr>
          <p:spPr>
            <a:xfrm rot="4467012">
              <a:off x="1588608" y="1627242"/>
              <a:ext cx="1012789" cy="131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5"/>
                  </a:moveTo>
                  <a:lnTo>
                    <a:pt x="120000" y="59995"/>
                  </a:lnTo>
                </a:path>
              </a:pathLst>
            </a:custGeom>
            <a:noFill/>
            <a:ln w="12700" cap="flat" cmpd="sng">
              <a:solidFill>
                <a:srgbClr val="8FB4D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0"/>
            <p:cNvSpPr txBox="1"/>
            <p:nvPr/>
          </p:nvSpPr>
          <p:spPr>
            <a:xfrm rot="4467012">
              <a:off x="2069682" y="1608514"/>
              <a:ext cx="50639" cy="50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2230754" y="1952003"/>
              <a:ext cx="678760" cy="339380"/>
            </a:xfrm>
            <a:prstGeom prst="roundRect">
              <a:avLst>
                <a:gd name="adj" fmla="val 10000"/>
              </a:avLst>
            </a:prstGeom>
            <a:solidFill>
              <a:srgbClr val="8FB4D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0"/>
            <p:cNvSpPr txBox="1"/>
            <p:nvPr/>
          </p:nvSpPr>
          <p:spPr>
            <a:xfrm>
              <a:off x="2240694" y="1961943"/>
              <a:ext cx="658880" cy="31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n-U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Metro Ethernet</a:t>
              </a:r>
              <a:endParaRPr/>
            </a:p>
          </p:txBody>
        </p:sp>
        <p:sp>
          <p:nvSpPr>
            <p:cNvPr id="638" name="Google Shape;638;p10"/>
            <p:cNvSpPr/>
            <p:nvPr/>
          </p:nvSpPr>
          <p:spPr>
            <a:xfrm rot="4616685">
              <a:off x="543772" y="2895677"/>
              <a:ext cx="1201929" cy="131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5"/>
                  </a:moveTo>
                  <a:lnTo>
                    <a:pt x="120000" y="59995"/>
                  </a:lnTo>
                </a:path>
              </a:pathLst>
            </a:custGeom>
            <a:noFill/>
            <a:ln w="12700" cap="flat" cmpd="sng">
              <a:solidFill>
                <a:srgbClr val="5D9CD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0"/>
            <p:cNvSpPr txBox="1"/>
            <p:nvPr/>
          </p:nvSpPr>
          <p:spPr>
            <a:xfrm rot="4616685">
              <a:off x="1114689" y="2872220"/>
              <a:ext cx="60096" cy="60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1280489" y="3318009"/>
              <a:ext cx="678760" cy="339380"/>
            </a:xfrm>
            <a:prstGeom prst="roundRect">
              <a:avLst>
                <a:gd name="adj" fmla="val 10000"/>
              </a:avLst>
            </a:prstGeom>
            <a:solidFill>
              <a:srgbClr val="5D9CD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0"/>
            <p:cNvSpPr txBox="1"/>
            <p:nvPr/>
          </p:nvSpPr>
          <p:spPr>
            <a:xfrm>
              <a:off x="1290429" y="3327949"/>
              <a:ext cx="658880" cy="31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n-U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Access</a:t>
              </a:r>
              <a:endParaRPr/>
            </a:p>
          </p:txBody>
        </p:sp>
        <p:sp>
          <p:nvSpPr>
            <p:cNvPr id="642" name="Google Shape;642;p10"/>
            <p:cNvSpPr/>
            <p:nvPr/>
          </p:nvSpPr>
          <p:spPr>
            <a:xfrm rot="-4467012">
              <a:off x="1588608" y="2993248"/>
              <a:ext cx="1012789" cy="131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5"/>
                  </a:moveTo>
                  <a:lnTo>
                    <a:pt x="120000" y="59995"/>
                  </a:lnTo>
                </a:path>
              </a:pathLst>
            </a:custGeom>
            <a:noFill/>
            <a:ln w="12700" cap="flat" cmpd="sng">
              <a:solidFill>
                <a:srgbClr val="8FB4D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0"/>
            <p:cNvSpPr txBox="1"/>
            <p:nvPr/>
          </p:nvSpPr>
          <p:spPr>
            <a:xfrm rot="-4467012">
              <a:off x="2069682" y="2974521"/>
              <a:ext cx="50639" cy="50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2230754" y="2342291"/>
              <a:ext cx="678760" cy="339380"/>
            </a:xfrm>
            <a:prstGeom prst="roundRect">
              <a:avLst>
                <a:gd name="adj" fmla="val 10000"/>
              </a:avLst>
            </a:prstGeom>
            <a:solidFill>
              <a:srgbClr val="8FB4D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0"/>
            <p:cNvSpPr txBox="1"/>
            <p:nvPr/>
          </p:nvSpPr>
          <p:spPr>
            <a:xfrm>
              <a:off x="2240694" y="2352231"/>
              <a:ext cx="658880" cy="31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n-U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GPON</a:t>
              </a:r>
              <a:endParaRPr/>
            </a:p>
          </p:txBody>
        </p:sp>
        <p:sp>
          <p:nvSpPr>
            <p:cNvPr id="646" name="Google Shape;646;p10"/>
            <p:cNvSpPr/>
            <p:nvPr/>
          </p:nvSpPr>
          <p:spPr>
            <a:xfrm rot="-3907178">
              <a:off x="1772340" y="3188392"/>
              <a:ext cx="645325" cy="131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5"/>
                  </a:moveTo>
                  <a:lnTo>
                    <a:pt x="120000" y="59995"/>
                  </a:lnTo>
                </a:path>
              </a:pathLst>
            </a:custGeom>
            <a:noFill/>
            <a:ln w="12700" cap="flat" cmpd="sng">
              <a:solidFill>
                <a:srgbClr val="8FB4D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0"/>
            <p:cNvSpPr txBox="1"/>
            <p:nvPr/>
          </p:nvSpPr>
          <p:spPr>
            <a:xfrm rot="-3907178">
              <a:off x="2078869" y="3178851"/>
              <a:ext cx="32266" cy="32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2230754" y="2732578"/>
              <a:ext cx="678760" cy="339380"/>
            </a:xfrm>
            <a:prstGeom prst="roundRect">
              <a:avLst>
                <a:gd name="adj" fmla="val 10000"/>
              </a:avLst>
            </a:prstGeom>
            <a:solidFill>
              <a:srgbClr val="8FB4D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0"/>
            <p:cNvSpPr txBox="1"/>
            <p:nvPr/>
          </p:nvSpPr>
          <p:spPr>
            <a:xfrm>
              <a:off x="2240694" y="2742518"/>
              <a:ext cx="658880" cy="31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n-U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WiFi</a:t>
              </a:r>
              <a:endParaRPr/>
            </a:p>
          </p:txBody>
        </p:sp>
        <p:sp>
          <p:nvSpPr>
            <p:cNvPr id="650" name="Google Shape;650;p10"/>
            <p:cNvSpPr/>
            <p:nvPr/>
          </p:nvSpPr>
          <p:spPr>
            <a:xfrm rot="-2142401">
              <a:off x="1927823" y="3383536"/>
              <a:ext cx="334358" cy="131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5"/>
                  </a:moveTo>
                  <a:lnTo>
                    <a:pt x="120000" y="59995"/>
                  </a:lnTo>
                </a:path>
              </a:pathLst>
            </a:custGeom>
            <a:noFill/>
            <a:ln w="12700" cap="flat" cmpd="sng">
              <a:solidFill>
                <a:srgbClr val="8FB4D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0"/>
            <p:cNvSpPr txBox="1"/>
            <p:nvPr/>
          </p:nvSpPr>
          <p:spPr>
            <a:xfrm rot="-2142401">
              <a:off x="2086643" y="3381769"/>
              <a:ext cx="16717" cy="16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10"/>
            <p:cNvSpPr/>
            <p:nvPr/>
          </p:nvSpPr>
          <p:spPr>
            <a:xfrm>
              <a:off x="2230754" y="3122866"/>
              <a:ext cx="678760" cy="339380"/>
            </a:xfrm>
            <a:prstGeom prst="roundRect">
              <a:avLst>
                <a:gd name="adj" fmla="val 10000"/>
              </a:avLst>
            </a:prstGeom>
            <a:solidFill>
              <a:srgbClr val="8FB4D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0"/>
            <p:cNvSpPr txBox="1"/>
            <p:nvPr/>
          </p:nvSpPr>
          <p:spPr>
            <a:xfrm>
              <a:off x="2240694" y="3132806"/>
              <a:ext cx="658880" cy="31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n-U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Links</a:t>
              </a:r>
              <a:endParaRPr/>
            </a:p>
          </p:txBody>
        </p:sp>
        <p:sp>
          <p:nvSpPr>
            <p:cNvPr id="654" name="Google Shape;654;p10"/>
            <p:cNvSpPr/>
            <p:nvPr/>
          </p:nvSpPr>
          <p:spPr>
            <a:xfrm rot="2142401">
              <a:off x="1927823" y="3578680"/>
              <a:ext cx="334358" cy="131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5"/>
                  </a:moveTo>
                  <a:lnTo>
                    <a:pt x="120000" y="59995"/>
                  </a:lnTo>
                </a:path>
              </a:pathLst>
            </a:custGeom>
            <a:noFill/>
            <a:ln w="12700" cap="flat" cmpd="sng">
              <a:solidFill>
                <a:srgbClr val="8FB4D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0"/>
            <p:cNvSpPr txBox="1"/>
            <p:nvPr/>
          </p:nvSpPr>
          <p:spPr>
            <a:xfrm rot="2142401">
              <a:off x="2086643" y="3576913"/>
              <a:ext cx="16717" cy="16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10"/>
            <p:cNvSpPr/>
            <p:nvPr/>
          </p:nvSpPr>
          <p:spPr>
            <a:xfrm>
              <a:off x="2230754" y="3513153"/>
              <a:ext cx="678760" cy="339380"/>
            </a:xfrm>
            <a:prstGeom prst="roundRect">
              <a:avLst>
                <a:gd name="adj" fmla="val 10000"/>
              </a:avLst>
            </a:prstGeom>
            <a:solidFill>
              <a:srgbClr val="8FB4D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0"/>
            <p:cNvSpPr txBox="1"/>
            <p:nvPr/>
          </p:nvSpPr>
          <p:spPr>
            <a:xfrm>
              <a:off x="2240694" y="3523093"/>
              <a:ext cx="658880" cy="31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n-U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MPLS</a:t>
              </a:r>
              <a:endParaRPr/>
            </a:p>
          </p:txBody>
        </p:sp>
        <p:sp>
          <p:nvSpPr>
            <p:cNvPr id="658" name="Google Shape;658;p10"/>
            <p:cNvSpPr/>
            <p:nvPr/>
          </p:nvSpPr>
          <p:spPr>
            <a:xfrm rot="3907178">
              <a:off x="1772340" y="3773824"/>
              <a:ext cx="645325" cy="131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5"/>
                  </a:moveTo>
                  <a:lnTo>
                    <a:pt x="120000" y="59995"/>
                  </a:lnTo>
                </a:path>
              </a:pathLst>
            </a:custGeom>
            <a:noFill/>
            <a:ln w="12700" cap="flat" cmpd="sng">
              <a:solidFill>
                <a:srgbClr val="8FB4D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0"/>
            <p:cNvSpPr txBox="1"/>
            <p:nvPr/>
          </p:nvSpPr>
          <p:spPr>
            <a:xfrm rot="3907178">
              <a:off x="2078869" y="3764282"/>
              <a:ext cx="32266" cy="32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0"/>
            <p:cNvSpPr/>
            <p:nvPr/>
          </p:nvSpPr>
          <p:spPr>
            <a:xfrm>
              <a:off x="2230754" y="3903441"/>
              <a:ext cx="678760" cy="339380"/>
            </a:xfrm>
            <a:prstGeom prst="roundRect">
              <a:avLst>
                <a:gd name="adj" fmla="val 10000"/>
              </a:avLst>
            </a:prstGeom>
            <a:solidFill>
              <a:srgbClr val="8FB4D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0"/>
            <p:cNvSpPr txBox="1"/>
            <p:nvPr/>
          </p:nvSpPr>
          <p:spPr>
            <a:xfrm>
              <a:off x="2240694" y="3913381"/>
              <a:ext cx="658880" cy="31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n-U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VSAT</a:t>
              </a:r>
              <a:endParaRPr/>
            </a:p>
          </p:txBody>
        </p:sp>
        <p:sp>
          <p:nvSpPr>
            <p:cNvPr id="662" name="Google Shape;662;p10"/>
            <p:cNvSpPr/>
            <p:nvPr/>
          </p:nvSpPr>
          <p:spPr>
            <a:xfrm rot="4467012">
              <a:off x="1588608" y="3968967"/>
              <a:ext cx="1012789" cy="131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5"/>
                  </a:moveTo>
                  <a:lnTo>
                    <a:pt x="120000" y="59995"/>
                  </a:lnTo>
                </a:path>
              </a:pathLst>
            </a:custGeom>
            <a:noFill/>
            <a:ln w="12700" cap="flat" cmpd="sng">
              <a:solidFill>
                <a:srgbClr val="8FB4D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0"/>
            <p:cNvSpPr txBox="1"/>
            <p:nvPr/>
          </p:nvSpPr>
          <p:spPr>
            <a:xfrm rot="4467012">
              <a:off x="2069682" y="3950239"/>
              <a:ext cx="50639" cy="50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0"/>
            <p:cNvSpPr/>
            <p:nvPr/>
          </p:nvSpPr>
          <p:spPr>
            <a:xfrm>
              <a:off x="2230754" y="4293728"/>
              <a:ext cx="678760" cy="339380"/>
            </a:xfrm>
            <a:prstGeom prst="roundRect">
              <a:avLst>
                <a:gd name="adj" fmla="val 10000"/>
              </a:avLst>
            </a:prstGeom>
            <a:solidFill>
              <a:srgbClr val="8FB4D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0"/>
            <p:cNvSpPr txBox="1"/>
            <p:nvPr/>
          </p:nvSpPr>
          <p:spPr>
            <a:xfrm>
              <a:off x="2240694" y="4303668"/>
              <a:ext cx="658880" cy="31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00" tIns="5700" rIns="5700" bIns="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lang="en-US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IoT</a:t>
              </a:r>
              <a:endParaRPr/>
            </a:p>
          </p:txBody>
        </p:sp>
      </p:grpSp>
      <p:grpSp>
        <p:nvGrpSpPr>
          <p:cNvPr id="666" name="Google Shape;666;p10"/>
          <p:cNvGrpSpPr/>
          <p:nvPr/>
        </p:nvGrpSpPr>
        <p:grpSpPr>
          <a:xfrm>
            <a:off x="4353719" y="1421205"/>
            <a:ext cx="709460" cy="4868258"/>
            <a:chOff x="630631" y="371"/>
            <a:chExt cx="709460" cy="4868258"/>
          </a:xfrm>
        </p:grpSpPr>
        <p:sp>
          <p:nvSpPr>
            <p:cNvPr id="667" name="Google Shape;667;p10"/>
            <p:cNvSpPr/>
            <p:nvPr/>
          </p:nvSpPr>
          <p:spPr>
            <a:xfrm>
              <a:off x="630631" y="371"/>
              <a:ext cx="709460" cy="290642"/>
            </a:xfrm>
            <a:prstGeom prst="roundRect">
              <a:avLst>
                <a:gd name="adj" fmla="val 16667"/>
              </a:avLst>
            </a:prstGeom>
            <a:solidFill>
              <a:srgbClr val="528CB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0"/>
            <p:cNvSpPr txBox="1"/>
            <p:nvPr/>
          </p:nvSpPr>
          <p:spPr>
            <a:xfrm>
              <a:off x="644819" y="14559"/>
              <a:ext cx="681084" cy="262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15225" rIns="3047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TMF 814 CORBA</a:t>
              </a:r>
              <a:endParaRPr/>
            </a:p>
          </p:txBody>
        </p:sp>
        <p:sp>
          <p:nvSpPr>
            <p:cNvPr id="669" name="Google Shape;669;p10"/>
            <p:cNvSpPr/>
            <p:nvPr/>
          </p:nvSpPr>
          <p:spPr>
            <a:xfrm>
              <a:off x="630631" y="305545"/>
              <a:ext cx="709460" cy="290642"/>
            </a:xfrm>
            <a:prstGeom prst="roundRect">
              <a:avLst>
                <a:gd name="adj" fmla="val 16667"/>
              </a:avLst>
            </a:prstGeom>
            <a:solidFill>
              <a:srgbClr val="568EC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0"/>
            <p:cNvSpPr txBox="1"/>
            <p:nvPr/>
          </p:nvSpPr>
          <p:spPr>
            <a:xfrm>
              <a:off x="644819" y="319733"/>
              <a:ext cx="681084" cy="262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15225" rIns="3047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TMF 518 XML</a:t>
              </a:r>
              <a:endParaRPr/>
            </a:p>
          </p:txBody>
        </p:sp>
        <p:sp>
          <p:nvSpPr>
            <p:cNvPr id="671" name="Google Shape;671;p10"/>
            <p:cNvSpPr/>
            <p:nvPr/>
          </p:nvSpPr>
          <p:spPr>
            <a:xfrm>
              <a:off x="630631" y="610720"/>
              <a:ext cx="709460" cy="290642"/>
            </a:xfrm>
            <a:prstGeom prst="roundRect">
              <a:avLst>
                <a:gd name="adj" fmla="val 16667"/>
              </a:avLst>
            </a:prstGeom>
            <a:solidFill>
              <a:srgbClr val="5C91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0"/>
            <p:cNvSpPr txBox="1"/>
            <p:nvPr/>
          </p:nvSpPr>
          <p:spPr>
            <a:xfrm>
              <a:off x="644819" y="624908"/>
              <a:ext cx="681084" cy="262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15225" rIns="3047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SNMP</a:t>
              </a:r>
              <a:endParaRPr/>
            </a:p>
          </p:txBody>
        </p:sp>
        <p:sp>
          <p:nvSpPr>
            <p:cNvPr id="673" name="Google Shape;673;p10"/>
            <p:cNvSpPr/>
            <p:nvPr/>
          </p:nvSpPr>
          <p:spPr>
            <a:xfrm>
              <a:off x="630631" y="915894"/>
              <a:ext cx="709460" cy="290642"/>
            </a:xfrm>
            <a:prstGeom prst="roundRect">
              <a:avLst>
                <a:gd name="adj" fmla="val 16667"/>
              </a:avLst>
            </a:prstGeom>
            <a:solidFill>
              <a:srgbClr val="6195C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0"/>
            <p:cNvSpPr txBox="1"/>
            <p:nvPr/>
          </p:nvSpPr>
          <p:spPr>
            <a:xfrm>
              <a:off x="644819" y="930082"/>
              <a:ext cx="681084" cy="262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15225" rIns="3047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SOAP/XML</a:t>
              </a:r>
              <a:endParaRPr/>
            </a:p>
          </p:txBody>
        </p:sp>
        <p:sp>
          <p:nvSpPr>
            <p:cNvPr id="675" name="Google Shape;675;p10"/>
            <p:cNvSpPr/>
            <p:nvPr/>
          </p:nvSpPr>
          <p:spPr>
            <a:xfrm>
              <a:off x="630631" y="1221069"/>
              <a:ext cx="709460" cy="290642"/>
            </a:xfrm>
            <a:prstGeom prst="roundRect">
              <a:avLst>
                <a:gd name="adj" fmla="val 16667"/>
              </a:avLst>
            </a:prstGeom>
            <a:solidFill>
              <a:srgbClr val="6698C8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0"/>
            <p:cNvSpPr txBox="1"/>
            <p:nvPr/>
          </p:nvSpPr>
          <p:spPr>
            <a:xfrm>
              <a:off x="644819" y="1235257"/>
              <a:ext cx="681084" cy="262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15225" rIns="3047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REST/JSON</a:t>
              </a:r>
              <a:endParaRPr/>
            </a:p>
          </p:txBody>
        </p:sp>
        <p:sp>
          <p:nvSpPr>
            <p:cNvPr id="677" name="Google Shape;677;p10"/>
            <p:cNvSpPr/>
            <p:nvPr/>
          </p:nvSpPr>
          <p:spPr>
            <a:xfrm>
              <a:off x="630631" y="1526243"/>
              <a:ext cx="709460" cy="290642"/>
            </a:xfrm>
            <a:prstGeom prst="roundRect">
              <a:avLst>
                <a:gd name="adj" fmla="val 16667"/>
              </a:avLst>
            </a:prstGeom>
            <a:solidFill>
              <a:srgbClr val="6B9CC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0"/>
            <p:cNvSpPr txBox="1"/>
            <p:nvPr/>
          </p:nvSpPr>
          <p:spPr>
            <a:xfrm>
              <a:off x="644819" y="1540431"/>
              <a:ext cx="681084" cy="262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15225" rIns="3047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CORBA</a:t>
              </a:r>
              <a:endParaRPr/>
            </a:p>
          </p:txBody>
        </p:sp>
        <p:sp>
          <p:nvSpPr>
            <p:cNvPr id="679" name="Google Shape;679;p10"/>
            <p:cNvSpPr/>
            <p:nvPr/>
          </p:nvSpPr>
          <p:spPr>
            <a:xfrm>
              <a:off x="630631" y="1831417"/>
              <a:ext cx="709460" cy="290642"/>
            </a:xfrm>
            <a:prstGeom prst="roundRect">
              <a:avLst>
                <a:gd name="adj" fmla="val 16667"/>
              </a:avLst>
            </a:prstGeom>
            <a:solidFill>
              <a:srgbClr val="719ECD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0"/>
            <p:cNvSpPr txBox="1"/>
            <p:nvPr/>
          </p:nvSpPr>
          <p:spPr>
            <a:xfrm>
              <a:off x="644819" y="1845605"/>
              <a:ext cx="681084" cy="262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15225" rIns="3047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TL1</a:t>
              </a:r>
              <a:endParaRPr/>
            </a:p>
          </p:txBody>
        </p:sp>
        <p:sp>
          <p:nvSpPr>
            <p:cNvPr id="681" name="Google Shape;681;p10"/>
            <p:cNvSpPr/>
            <p:nvPr/>
          </p:nvSpPr>
          <p:spPr>
            <a:xfrm>
              <a:off x="630631" y="2136592"/>
              <a:ext cx="709460" cy="290642"/>
            </a:xfrm>
            <a:prstGeom prst="roundRect">
              <a:avLst>
                <a:gd name="adj" fmla="val 16667"/>
              </a:avLst>
            </a:prstGeom>
            <a:solidFill>
              <a:srgbClr val="77A2C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0"/>
            <p:cNvSpPr txBox="1"/>
            <p:nvPr/>
          </p:nvSpPr>
          <p:spPr>
            <a:xfrm>
              <a:off x="644819" y="2150780"/>
              <a:ext cx="681084" cy="262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15225" rIns="3047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Telnet</a:t>
              </a:r>
              <a:endParaRPr/>
            </a:p>
          </p:txBody>
        </p:sp>
        <p:sp>
          <p:nvSpPr>
            <p:cNvPr id="683" name="Google Shape;683;p10"/>
            <p:cNvSpPr/>
            <p:nvPr/>
          </p:nvSpPr>
          <p:spPr>
            <a:xfrm>
              <a:off x="630631" y="2441766"/>
              <a:ext cx="709460" cy="290642"/>
            </a:xfrm>
            <a:prstGeom prst="roundRect">
              <a:avLst>
                <a:gd name="adj" fmla="val 16667"/>
              </a:avLst>
            </a:prstGeom>
            <a:solidFill>
              <a:srgbClr val="7CA5D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0"/>
            <p:cNvSpPr txBox="1"/>
            <p:nvPr/>
          </p:nvSpPr>
          <p:spPr>
            <a:xfrm>
              <a:off x="644819" y="2455954"/>
              <a:ext cx="681084" cy="262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15225" rIns="3047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SSH</a:t>
              </a:r>
              <a:endParaRPr/>
            </a:p>
          </p:txBody>
        </p:sp>
        <p:sp>
          <p:nvSpPr>
            <p:cNvPr id="685" name="Google Shape;685;p10"/>
            <p:cNvSpPr/>
            <p:nvPr/>
          </p:nvSpPr>
          <p:spPr>
            <a:xfrm>
              <a:off x="630631" y="2746940"/>
              <a:ext cx="709460" cy="290642"/>
            </a:xfrm>
            <a:prstGeom prst="roundRect">
              <a:avLst>
                <a:gd name="adj" fmla="val 16667"/>
              </a:avLst>
            </a:prstGeom>
            <a:solidFill>
              <a:srgbClr val="82A9D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0"/>
            <p:cNvSpPr txBox="1"/>
            <p:nvPr/>
          </p:nvSpPr>
          <p:spPr>
            <a:xfrm>
              <a:off x="644819" y="2761128"/>
              <a:ext cx="681084" cy="262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15225" rIns="3047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Query</a:t>
              </a:r>
              <a:endParaRPr/>
            </a:p>
          </p:txBody>
        </p:sp>
        <p:sp>
          <p:nvSpPr>
            <p:cNvPr id="687" name="Google Shape;687;p10"/>
            <p:cNvSpPr/>
            <p:nvPr/>
          </p:nvSpPr>
          <p:spPr>
            <a:xfrm>
              <a:off x="630631" y="3052115"/>
              <a:ext cx="709460" cy="290642"/>
            </a:xfrm>
            <a:prstGeom prst="roundRect">
              <a:avLst>
                <a:gd name="adj" fmla="val 16667"/>
              </a:avLst>
            </a:prstGeom>
            <a:solidFill>
              <a:srgbClr val="87ACD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0"/>
            <p:cNvSpPr txBox="1"/>
            <p:nvPr/>
          </p:nvSpPr>
          <p:spPr>
            <a:xfrm>
              <a:off x="644819" y="3066303"/>
              <a:ext cx="681084" cy="262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15225" rIns="3047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File</a:t>
              </a:r>
              <a:endParaRPr/>
            </a:p>
          </p:txBody>
        </p:sp>
        <p:sp>
          <p:nvSpPr>
            <p:cNvPr id="689" name="Google Shape;689;p10"/>
            <p:cNvSpPr/>
            <p:nvPr/>
          </p:nvSpPr>
          <p:spPr>
            <a:xfrm>
              <a:off x="630631" y="3357289"/>
              <a:ext cx="709460" cy="290642"/>
            </a:xfrm>
            <a:prstGeom prst="roundRect">
              <a:avLst>
                <a:gd name="adj" fmla="val 16667"/>
              </a:avLst>
            </a:prstGeom>
            <a:solidFill>
              <a:srgbClr val="8CB0D8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0"/>
            <p:cNvSpPr txBox="1"/>
            <p:nvPr/>
          </p:nvSpPr>
          <p:spPr>
            <a:xfrm>
              <a:off x="644819" y="3371477"/>
              <a:ext cx="681084" cy="262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15225" rIns="3047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MQTT</a:t>
              </a:r>
              <a:endParaRPr/>
            </a:p>
          </p:txBody>
        </p:sp>
        <p:sp>
          <p:nvSpPr>
            <p:cNvPr id="691" name="Google Shape;691;p10"/>
            <p:cNvSpPr/>
            <p:nvPr/>
          </p:nvSpPr>
          <p:spPr>
            <a:xfrm>
              <a:off x="630631" y="3662464"/>
              <a:ext cx="709460" cy="290642"/>
            </a:xfrm>
            <a:prstGeom prst="roundRect">
              <a:avLst>
                <a:gd name="adj" fmla="val 16667"/>
              </a:avLst>
            </a:prstGeom>
            <a:solidFill>
              <a:srgbClr val="92B4D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0"/>
            <p:cNvSpPr txBox="1"/>
            <p:nvPr/>
          </p:nvSpPr>
          <p:spPr>
            <a:xfrm>
              <a:off x="644819" y="3676652"/>
              <a:ext cx="681084" cy="262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15225" rIns="3047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SCADA / BACNET</a:t>
              </a:r>
              <a:endParaRPr/>
            </a:p>
          </p:txBody>
        </p:sp>
        <p:sp>
          <p:nvSpPr>
            <p:cNvPr id="693" name="Google Shape;693;p10"/>
            <p:cNvSpPr/>
            <p:nvPr/>
          </p:nvSpPr>
          <p:spPr>
            <a:xfrm>
              <a:off x="630631" y="3967638"/>
              <a:ext cx="709460" cy="290642"/>
            </a:xfrm>
            <a:prstGeom prst="roundRect">
              <a:avLst>
                <a:gd name="adj" fmla="val 16667"/>
              </a:avLst>
            </a:prstGeom>
            <a:solidFill>
              <a:srgbClr val="97B7DD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0"/>
            <p:cNvSpPr txBox="1"/>
            <p:nvPr/>
          </p:nvSpPr>
          <p:spPr>
            <a:xfrm>
              <a:off x="644819" y="3981826"/>
              <a:ext cx="681084" cy="262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15225" rIns="3047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MODBUS</a:t>
              </a:r>
              <a:endParaRPr/>
            </a:p>
          </p:txBody>
        </p:sp>
        <p:sp>
          <p:nvSpPr>
            <p:cNvPr id="695" name="Google Shape;695;p10"/>
            <p:cNvSpPr/>
            <p:nvPr/>
          </p:nvSpPr>
          <p:spPr>
            <a:xfrm>
              <a:off x="630631" y="4272812"/>
              <a:ext cx="709460" cy="290642"/>
            </a:xfrm>
            <a:prstGeom prst="roundRect">
              <a:avLst>
                <a:gd name="adj" fmla="val 16667"/>
              </a:avLst>
            </a:prstGeom>
            <a:solidFill>
              <a:srgbClr val="9DBBD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0"/>
            <p:cNvSpPr txBox="1"/>
            <p:nvPr/>
          </p:nvSpPr>
          <p:spPr>
            <a:xfrm>
              <a:off x="644819" y="4287000"/>
              <a:ext cx="681084" cy="262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15225" rIns="3047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Serial / Direct</a:t>
              </a:r>
              <a:endParaRPr/>
            </a:p>
          </p:txBody>
        </p:sp>
        <p:sp>
          <p:nvSpPr>
            <p:cNvPr id="697" name="Google Shape;697;p10"/>
            <p:cNvSpPr/>
            <p:nvPr/>
          </p:nvSpPr>
          <p:spPr>
            <a:xfrm>
              <a:off x="630631" y="4577987"/>
              <a:ext cx="709460" cy="290642"/>
            </a:xfrm>
            <a:prstGeom prst="roundRect">
              <a:avLst>
                <a:gd name="adj" fmla="val 16667"/>
              </a:avLst>
            </a:prstGeom>
            <a:solidFill>
              <a:srgbClr val="A3BFE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0"/>
            <p:cNvSpPr txBox="1"/>
            <p:nvPr/>
          </p:nvSpPr>
          <p:spPr>
            <a:xfrm>
              <a:off x="644819" y="4592175"/>
              <a:ext cx="681084" cy="262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15225" rIns="3047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Etc.,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1"/>
          <p:cNvSpPr txBox="1">
            <a:spLocks noGrp="1"/>
          </p:cNvSpPr>
          <p:nvPr>
            <p:ph type="title"/>
          </p:nvPr>
        </p:nvSpPr>
        <p:spPr>
          <a:xfrm>
            <a:off x="2133600" y="365125"/>
            <a:ext cx="92202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87AF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infraon OSS </a:t>
            </a:r>
            <a:r>
              <a:rPr lang="en-US">
                <a:solidFill>
                  <a:srgbClr val="A8BFD4"/>
                </a:solidFill>
              </a:rPr>
              <a:t>SOLUTION ARCHITECTURE </a:t>
            </a:r>
            <a:endParaRPr/>
          </a:p>
        </p:txBody>
      </p:sp>
      <p:pic>
        <p:nvPicPr>
          <p:cNvPr id="704" name="Google Shape;70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8840" y="1373861"/>
            <a:ext cx="9849719" cy="5112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2"/>
          <p:cNvSpPr/>
          <p:nvPr/>
        </p:nvSpPr>
        <p:spPr>
          <a:xfrm>
            <a:off x="7111553" y="2863421"/>
            <a:ext cx="3871164" cy="17931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24191"/>
                </a:solidFill>
                <a:latin typeface="Arial"/>
                <a:ea typeface="Arial"/>
                <a:cs typeface="Arial"/>
                <a:sym typeface="Arial"/>
              </a:rPr>
              <a:t>3PP</a:t>
            </a:r>
            <a:endParaRPr sz="1600">
              <a:solidFill>
                <a:srgbClr val="1241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12"/>
          <p:cNvSpPr/>
          <p:nvPr/>
        </p:nvSpPr>
        <p:spPr>
          <a:xfrm>
            <a:off x="1991360" y="2775177"/>
            <a:ext cx="9895840" cy="2809235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12"/>
          <p:cNvSpPr/>
          <p:nvPr/>
        </p:nvSpPr>
        <p:spPr>
          <a:xfrm>
            <a:off x="1993353" y="4913573"/>
            <a:ext cx="9895840" cy="12426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D57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12"/>
          <p:cNvSpPr/>
          <p:nvPr/>
        </p:nvSpPr>
        <p:spPr>
          <a:xfrm>
            <a:off x="1991360" y="1564830"/>
            <a:ext cx="9895840" cy="31652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D57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12"/>
          <p:cNvSpPr/>
          <p:nvPr/>
        </p:nvSpPr>
        <p:spPr>
          <a:xfrm>
            <a:off x="2168053" y="2666730"/>
            <a:ext cx="4884004" cy="18676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24191"/>
                </a:solidFill>
                <a:latin typeface="Arial"/>
                <a:ea typeface="Arial"/>
                <a:cs typeface="Arial"/>
                <a:sym typeface="Arial"/>
              </a:rPr>
              <a:t>Event Management &amp; Automation Layer</a:t>
            </a:r>
            <a:endParaRPr sz="1600" b="1">
              <a:solidFill>
                <a:srgbClr val="1241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4" name="Google Shape;714;p12"/>
          <p:cNvCxnSpPr/>
          <p:nvPr/>
        </p:nvCxnSpPr>
        <p:spPr>
          <a:xfrm>
            <a:off x="6329296" y="4227849"/>
            <a:ext cx="21764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715" name="Google Shape;715;p12"/>
          <p:cNvSpPr/>
          <p:nvPr/>
        </p:nvSpPr>
        <p:spPr>
          <a:xfrm>
            <a:off x="4163933" y="4734272"/>
            <a:ext cx="171728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31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12"/>
          <p:cNvSpPr/>
          <p:nvPr/>
        </p:nvSpPr>
        <p:spPr>
          <a:xfrm>
            <a:off x="4894845" y="4734272"/>
            <a:ext cx="171728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31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12"/>
          <p:cNvSpPr/>
          <p:nvPr/>
        </p:nvSpPr>
        <p:spPr>
          <a:xfrm>
            <a:off x="5684713" y="4734272"/>
            <a:ext cx="171728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31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8" name="Google Shape;718;p12"/>
          <p:cNvCxnSpPr/>
          <p:nvPr/>
        </p:nvCxnSpPr>
        <p:spPr>
          <a:xfrm rot="10800000">
            <a:off x="4243624" y="4230285"/>
            <a:ext cx="0" cy="89749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19" name="Google Shape;719;p12"/>
          <p:cNvCxnSpPr/>
          <p:nvPr/>
        </p:nvCxnSpPr>
        <p:spPr>
          <a:xfrm rot="10800000">
            <a:off x="4970794" y="4229525"/>
            <a:ext cx="0" cy="88511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20" name="Google Shape;720;p12"/>
          <p:cNvCxnSpPr/>
          <p:nvPr/>
        </p:nvCxnSpPr>
        <p:spPr>
          <a:xfrm rot="10800000">
            <a:off x="5740400" y="4247245"/>
            <a:ext cx="18646" cy="90265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21" name="Google Shape;721;p12"/>
          <p:cNvCxnSpPr/>
          <p:nvPr/>
        </p:nvCxnSpPr>
        <p:spPr>
          <a:xfrm>
            <a:off x="3462670" y="4132846"/>
            <a:ext cx="4083747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22" name="Google Shape;722;p12"/>
          <p:cNvCxnSpPr/>
          <p:nvPr/>
        </p:nvCxnSpPr>
        <p:spPr>
          <a:xfrm>
            <a:off x="6979386" y="4493258"/>
            <a:ext cx="0" cy="472172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23" name="Google Shape;723;p12"/>
          <p:cNvCxnSpPr/>
          <p:nvPr/>
        </p:nvCxnSpPr>
        <p:spPr>
          <a:xfrm rot="10800000">
            <a:off x="6335333" y="4230285"/>
            <a:ext cx="0" cy="89749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724" name="Google Shape;724;p12"/>
          <p:cNvSpPr/>
          <p:nvPr/>
        </p:nvSpPr>
        <p:spPr>
          <a:xfrm>
            <a:off x="6262563" y="4734272"/>
            <a:ext cx="171728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31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12"/>
          <p:cNvSpPr/>
          <p:nvPr/>
        </p:nvSpPr>
        <p:spPr>
          <a:xfrm>
            <a:off x="6898463" y="4734272"/>
            <a:ext cx="171728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31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12"/>
          <p:cNvSpPr/>
          <p:nvPr/>
        </p:nvSpPr>
        <p:spPr>
          <a:xfrm>
            <a:off x="2195164" y="4988631"/>
            <a:ext cx="4854578" cy="9286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241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12"/>
          <p:cNvSpPr/>
          <p:nvPr/>
        </p:nvSpPr>
        <p:spPr>
          <a:xfrm>
            <a:off x="2201869" y="4666875"/>
            <a:ext cx="339633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 layer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12"/>
          <p:cNvSpPr/>
          <p:nvPr/>
        </p:nvSpPr>
        <p:spPr>
          <a:xfrm>
            <a:off x="2364175" y="5177752"/>
            <a:ext cx="1684602" cy="467999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3rd Party application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(monitoring or others) </a:t>
            </a:r>
            <a:endParaRPr sz="11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12"/>
          <p:cNvSpPr/>
          <p:nvPr/>
        </p:nvSpPr>
        <p:spPr>
          <a:xfrm>
            <a:off x="4145972" y="5188632"/>
            <a:ext cx="1284295" cy="450225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27425" tIns="34825" rIns="27425" bIns="34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sending emails</a:t>
            </a:r>
            <a:endParaRPr/>
          </a:p>
        </p:txBody>
      </p:sp>
      <p:sp>
        <p:nvSpPr>
          <p:cNvPr id="730" name="Google Shape;730;p12"/>
          <p:cNvSpPr/>
          <p:nvPr/>
        </p:nvSpPr>
        <p:spPr>
          <a:xfrm>
            <a:off x="5507535" y="5190473"/>
            <a:ext cx="1427405" cy="4680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27425" tIns="34825" rIns="27425" bIns="34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Everest UNMS</a:t>
            </a:r>
            <a:endParaRPr/>
          </a:p>
        </p:txBody>
      </p:sp>
      <p:cxnSp>
        <p:nvCxnSpPr>
          <p:cNvPr id="731" name="Google Shape;731;p12"/>
          <p:cNvCxnSpPr/>
          <p:nvPr/>
        </p:nvCxnSpPr>
        <p:spPr>
          <a:xfrm rot="10800000" flipH="1">
            <a:off x="7049741" y="4982830"/>
            <a:ext cx="4582" cy="8784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732" name="Google Shape;732;p12"/>
          <p:cNvSpPr/>
          <p:nvPr/>
        </p:nvSpPr>
        <p:spPr>
          <a:xfrm>
            <a:off x="7499499" y="2650005"/>
            <a:ext cx="4270109" cy="19124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2419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 b="1">
                <a:solidFill>
                  <a:srgbClr val="124191"/>
                </a:solidFill>
                <a:latin typeface="Arial"/>
                <a:ea typeface="Arial"/>
                <a:cs typeface="Arial"/>
                <a:sym typeface="Arial"/>
              </a:rPr>
              <a:t>Service order &amp; fulfillment  </a:t>
            </a:r>
            <a:endParaRPr sz="1600" b="1">
              <a:solidFill>
                <a:srgbClr val="1241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12"/>
          <p:cNvSpPr/>
          <p:nvPr/>
        </p:nvSpPr>
        <p:spPr>
          <a:xfrm>
            <a:off x="7571511" y="3000870"/>
            <a:ext cx="2185648" cy="6334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 Order Management</a:t>
            </a:r>
            <a:endParaRPr/>
          </a:p>
        </p:txBody>
      </p:sp>
      <p:sp>
        <p:nvSpPr>
          <p:cNvPr id="734" name="Google Shape;734;p12"/>
          <p:cNvSpPr/>
          <p:nvPr/>
        </p:nvSpPr>
        <p:spPr>
          <a:xfrm>
            <a:off x="7546417" y="3776077"/>
            <a:ext cx="4189128" cy="5263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 and Resource Inventory (CMDB)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12"/>
          <p:cNvSpPr/>
          <p:nvPr/>
        </p:nvSpPr>
        <p:spPr>
          <a:xfrm>
            <a:off x="9924359" y="2997352"/>
            <a:ext cx="1750879" cy="6165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 Catalog</a:t>
            </a:r>
            <a:endParaRPr/>
          </a:p>
        </p:txBody>
      </p:sp>
      <p:cxnSp>
        <p:nvCxnSpPr>
          <p:cNvPr id="736" name="Google Shape;736;p12"/>
          <p:cNvCxnSpPr>
            <a:stCxn id="737" idx="0"/>
            <a:endCxn id="738" idx="2"/>
          </p:cNvCxnSpPr>
          <p:nvPr/>
        </p:nvCxnSpPr>
        <p:spPr>
          <a:xfrm rot="10800000" flipH="1">
            <a:off x="4048776" y="2428645"/>
            <a:ext cx="4200" cy="599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39" name="Google Shape;739;p12"/>
          <p:cNvCxnSpPr/>
          <p:nvPr/>
        </p:nvCxnSpPr>
        <p:spPr>
          <a:xfrm flipH="1">
            <a:off x="7385666" y="2504902"/>
            <a:ext cx="14560" cy="2206169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40" name="Google Shape;740;p12"/>
          <p:cNvCxnSpPr>
            <a:stCxn id="741" idx="1"/>
            <a:endCxn id="742" idx="3"/>
          </p:cNvCxnSpPr>
          <p:nvPr/>
        </p:nvCxnSpPr>
        <p:spPr>
          <a:xfrm flipH="1">
            <a:off x="6287334" y="2273145"/>
            <a:ext cx="121800" cy="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43" name="Google Shape;743;p12"/>
          <p:cNvCxnSpPr/>
          <p:nvPr/>
        </p:nvCxnSpPr>
        <p:spPr>
          <a:xfrm>
            <a:off x="9882766" y="2590607"/>
            <a:ext cx="36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744" name="Google Shape;744;p12"/>
          <p:cNvSpPr/>
          <p:nvPr/>
        </p:nvSpPr>
        <p:spPr>
          <a:xfrm>
            <a:off x="1986281" y="1990576"/>
            <a:ext cx="9895840" cy="503184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241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5" name="Google Shape;745;p12"/>
          <p:cNvCxnSpPr>
            <a:stCxn id="742" idx="1"/>
            <a:endCxn id="738" idx="3"/>
          </p:cNvCxnSpPr>
          <p:nvPr/>
        </p:nvCxnSpPr>
        <p:spPr>
          <a:xfrm flipH="1">
            <a:off x="4643265" y="2276185"/>
            <a:ext cx="189300" cy="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738" name="Google Shape;738;p12"/>
          <p:cNvSpPr/>
          <p:nvPr/>
        </p:nvSpPr>
        <p:spPr>
          <a:xfrm>
            <a:off x="3462670" y="2125651"/>
            <a:ext cx="1180718" cy="303116"/>
          </a:xfrm>
          <a:prstGeom prst="rect">
            <a:avLst/>
          </a:prstGeom>
          <a:solidFill>
            <a:srgbClr val="DDEAF6"/>
          </a:solidFill>
          <a:ln w="9525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62B33"/>
                </a:solidFill>
                <a:latin typeface="Arial"/>
                <a:ea typeface="Arial"/>
                <a:cs typeface="Arial"/>
                <a:sym typeface="Arial"/>
              </a:rPr>
              <a:t>IT &amp; Service Asset Management</a:t>
            </a:r>
            <a:endParaRPr sz="900">
              <a:solidFill>
                <a:srgbClr val="262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12"/>
          <p:cNvSpPr/>
          <p:nvPr/>
        </p:nvSpPr>
        <p:spPr>
          <a:xfrm>
            <a:off x="6409134" y="2117199"/>
            <a:ext cx="1454787" cy="311892"/>
          </a:xfrm>
          <a:prstGeom prst="rect">
            <a:avLst/>
          </a:prstGeom>
          <a:solidFill>
            <a:srgbClr val="DDEAF6"/>
          </a:solidFill>
          <a:ln w="9525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62B33"/>
                </a:solidFill>
                <a:latin typeface="Arial"/>
                <a:ea typeface="Arial"/>
                <a:cs typeface="Arial"/>
                <a:sym typeface="Arial"/>
              </a:rPr>
              <a:t>Incident Management</a:t>
            </a:r>
            <a:endParaRPr sz="900">
              <a:solidFill>
                <a:srgbClr val="262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12"/>
          <p:cNvSpPr/>
          <p:nvPr/>
        </p:nvSpPr>
        <p:spPr>
          <a:xfrm>
            <a:off x="4832565" y="2120239"/>
            <a:ext cx="1454787" cy="311892"/>
          </a:xfrm>
          <a:prstGeom prst="rect">
            <a:avLst/>
          </a:prstGeom>
          <a:solidFill>
            <a:srgbClr val="DDEAF6"/>
          </a:solidFill>
          <a:ln w="9525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62B33"/>
                </a:solidFill>
                <a:latin typeface="Calibri"/>
                <a:ea typeface="Calibri"/>
                <a:cs typeface="Calibri"/>
                <a:sym typeface="Calibri"/>
              </a:rPr>
              <a:t>Problem &amp; Change Management</a:t>
            </a:r>
            <a:endParaRPr sz="900">
              <a:solidFill>
                <a:srgbClr val="262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6" name="Google Shape;746;p12"/>
          <p:cNvCxnSpPr>
            <a:stCxn id="741" idx="1"/>
            <a:endCxn id="742" idx="3"/>
          </p:cNvCxnSpPr>
          <p:nvPr/>
        </p:nvCxnSpPr>
        <p:spPr>
          <a:xfrm flipH="1">
            <a:off x="6287334" y="2273145"/>
            <a:ext cx="121800" cy="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747" name="Google Shape;747;p12"/>
          <p:cNvSpPr/>
          <p:nvPr/>
        </p:nvSpPr>
        <p:spPr>
          <a:xfrm>
            <a:off x="9222624" y="2116875"/>
            <a:ext cx="1454787" cy="311892"/>
          </a:xfrm>
          <a:prstGeom prst="rect">
            <a:avLst/>
          </a:prstGeom>
          <a:solidFill>
            <a:srgbClr val="DDEAF6"/>
          </a:solidFill>
          <a:ln w="9525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62B33"/>
                </a:solidFill>
                <a:latin typeface="Arial"/>
                <a:ea typeface="Arial"/>
                <a:cs typeface="Arial"/>
                <a:sym typeface="Arial"/>
              </a:rPr>
              <a:t>Helpdesk , Workforce  Management</a:t>
            </a:r>
            <a:endParaRPr sz="900">
              <a:solidFill>
                <a:srgbClr val="262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8" name="Google Shape;748;p12"/>
          <p:cNvCxnSpPr>
            <a:stCxn id="747" idx="1"/>
            <a:endCxn id="741" idx="3"/>
          </p:cNvCxnSpPr>
          <p:nvPr/>
        </p:nvCxnSpPr>
        <p:spPr>
          <a:xfrm flipH="1">
            <a:off x="7863924" y="2272821"/>
            <a:ext cx="1358700" cy="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749" name="Google Shape;749;p12"/>
          <p:cNvSpPr/>
          <p:nvPr/>
        </p:nvSpPr>
        <p:spPr>
          <a:xfrm>
            <a:off x="8042941" y="2116599"/>
            <a:ext cx="1002829" cy="311892"/>
          </a:xfrm>
          <a:prstGeom prst="rect">
            <a:avLst/>
          </a:prstGeom>
          <a:solidFill>
            <a:srgbClr val="DDEAF6"/>
          </a:solidFill>
          <a:ln w="9525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62B33"/>
                </a:solidFill>
                <a:latin typeface="Arial"/>
                <a:ea typeface="Arial"/>
                <a:cs typeface="Arial"/>
                <a:sym typeface="Arial"/>
              </a:rPr>
              <a:t>SLA  Management</a:t>
            </a:r>
            <a:endParaRPr sz="900">
              <a:solidFill>
                <a:srgbClr val="262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12"/>
          <p:cNvSpPr/>
          <p:nvPr/>
        </p:nvSpPr>
        <p:spPr>
          <a:xfrm>
            <a:off x="2195009" y="2110800"/>
            <a:ext cx="1130538" cy="311892"/>
          </a:xfrm>
          <a:prstGeom prst="rect">
            <a:avLst/>
          </a:prstGeom>
          <a:solidFill>
            <a:srgbClr val="DDEAF6"/>
          </a:solidFill>
          <a:ln w="9525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62B33"/>
                </a:solidFill>
                <a:latin typeface="Arial"/>
                <a:ea typeface="Arial"/>
                <a:cs typeface="Arial"/>
                <a:sym typeface="Arial"/>
              </a:rPr>
              <a:t>Knowledgebase  Management</a:t>
            </a:r>
            <a:endParaRPr sz="900">
              <a:solidFill>
                <a:srgbClr val="262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12"/>
          <p:cNvSpPr/>
          <p:nvPr/>
        </p:nvSpPr>
        <p:spPr>
          <a:xfrm>
            <a:off x="5094769" y="1729496"/>
            <a:ext cx="2485730" cy="311892"/>
          </a:xfrm>
          <a:prstGeom prst="rect">
            <a:avLst/>
          </a:prstGeom>
          <a:solidFill>
            <a:srgbClr val="9CC2E5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Everest Service Manager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Service Automation Suite</a:t>
            </a:r>
            <a:endParaRPr sz="105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12"/>
          <p:cNvSpPr/>
          <p:nvPr/>
        </p:nvSpPr>
        <p:spPr>
          <a:xfrm>
            <a:off x="10343408" y="1654663"/>
            <a:ext cx="1566105" cy="3867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62B33"/>
                </a:solidFill>
                <a:latin typeface="Arial"/>
                <a:ea typeface="Arial"/>
                <a:cs typeface="Arial"/>
                <a:sym typeface="Arial"/>
              </a:rPr>
              <a:t>NOC, Helpdesk, Manager Technical Staff view </a:t>
            </a:r>
            <a:endParaRPr sz="900">
              <a:solidFill>
                <a:srgbClr val="262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12"/>
          <p:cNvSpPr txBox="1">
            <a:spLocks noGrp="1"/>
          </p:cNvSpPr>
          <p:nvPr>
            <p:ph type="title"/>
          </p:nvPr>
        </p:nvSpPr>
        <p:spPr>
          <a:xfrm>
            <a:off x="2173471" y="392610"/>
            <a:ext cx="1079607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87AF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infraon Desk </a:t>
            </a:r>
            <a:r>
              <a:rPr lang="en-US" sz="3600">
                <a:solidFill>
                  <a:srgbClr val="A8BFD4"/>
                </a:solidFill>
              </a:rPr>
              <a:t>SOLUTION ARCHITECTURE </a:t>
            </a:r>
            <a:endParaRPr sz="3600"/>
          </a:p>
        </p:txBody>
      </p:sp>
      <p:sp>
        <p:nvSpPr>
          <p:cNvPr id="754" name="Google Shape;754;p12"/>
          <p:cNvSpPr/>
          <p:nvPr/>
        </p:nvSpPr>
        <p:spPr>
          <a:xfrm>
            <a:off x="2255318" y="3151896"/>
            <a:ext cx="952331" cy="1162494"/>
          </a:xfrm>
          <a:prstGeom prst="flowChartMagneticDisk">
            <a:avLst/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&amp; SM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/>
          </a:p>
        </p:txBody>
      </p:sp>
      <p:sp>
        <p:nvSpPr>
          <p:cNvPr id="755" name="Google Shape;755;p12"/>
          <p:cNvSpPr/>
          <p:nvPr/>
        </p:nvSpPr>
        <p:spPr>
          <a:xfrm>
            <a:off x="3417381" y="4364303"/>
            <a:ext cx="1321404" cy="22858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 API</a:t>
            </a:r>
            <a:endParaRPr/>
          </a:p>
        </p:txBody>
      </p:sp>
      <p:sp>
        <p:nvSpPr>
          <p:cNvPr id="756" name="Google Shape;756;p12"/>
          <p:cNvSpPr/>
          <p:nvPr/>
        </p:nvSpPr>
        <p:spPr>
          <a:xfrm>
            <a:off x="4778532" y="4384599"/>
            <a:ext cx="825103" cy="19914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12"/>
          <p:cNvSpPr/>
          <p:nvPr/>
        </p:nvSpPr>
        <p:spPr>
          <a:xfrm>
            <a:off x="5660243" y="4393931"/>
            <a:ext cx="1282773" cy="22265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Monitoring system</a:t>
            </a:r>
            <a:endParaRPr/>
          </a:p>
        </p:txBody>
      </p:sp>
      <p:sp>
        <p:nvSpPr>
          <p:cNvPr id="758" name="Google Shape;758;p12"/>
          <p:cNvSpPr/>
          <p:nvPr/>
        </p:nvSpPr>
        <p:spPr>
          <a:xfrm>
            <a:off x="3528272" y="4002039"/>
            <a:ext cx="3378025" cy="261613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 Aggregation Layer</a:t>
            </a:r>
            <a:endParaRPr/>
          </a:p>
        </p:txBody>
      </p:sp>
      <p:cxnSp>
        <p:nvCxnSpPr>
          <p:cNvPr id="759" name="Google Shape;759;p12"/>
          <p:cNvCxnSpPr>
            <a:stCxn id="754" idx="4"/>
            <a:endCxn id="758" idx="1"/>
          </p:cNvCxnSpPr>
          <p:nvPr/>
        </p:nvCxnSpPr>
        <p:spPr>
          <a:xfrm>
            <a:off x="3207649" y="3733143"/>
            <a:ext cx="320700" cy="39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0" name="Google Shape;760;p12"/>
          <p:cNvSpPr/>
          <p:nvPr/>
        </p:nvSpPr>
        <p:spPr>
          <a:xfrm>
            <a:off x="4659136" y="3359535"/>
            <a:ext cx="1128186" cy="497593"/>
          </a:xfrm>
          <a:prstGeom prst="flowChartAlternateProcess">
            <a:avLst/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Rule Engine</a:t>
            </a:r>
            <a:endParaRPr/>
          </a:p>
        </p:txBody>
      </p:sp>
      <p:cxnSp>
        <p:nvCxnSpPr>
          <p:cNvPr id="761" name="Google Shape;761;p12"/>
          <p:cNvCxnSpPr>
            <a:endCxn id="754" idx="4"/>
          </p:cNvCxnSpPr>
          <p:nvPr/>
        </p:nvCxnSpPr>
        <p:spPr>
          <a:xfrm flipH="1">
            <a:off x="3207649" y="3633543"/>
            <a:ext cx="182400" cy="99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2" name="Google Shape;762;p12"/>
          <p:cNvSpPr/>
          <p:nvPr/>
        </p:nvSpPr>
        <p:spPr>
          <a:xfrm>
            <a:off x="5831423" y="3359535"/>
            <a:ext cx="1103517" cy="497593"/>
          </a:xfrm>
          <a:prstGeom prst="flowChartAlternateProcess">
            <a:avLst/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SLA 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12"/>
          <p:cNvSpPr/>
          <p:nvPr/>
        </p:nvSpPr>
        <p:spPr>
          <a:xfrm>
            <a:off x="3486849" y="3369069"/>
            <a:ext cx="1126767" cy="497593"/>
          </a:xfrm>
          <a:prstGeom prst="flowChartAlternateProcess">
            <a:avLst/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 processing</a:t>
            </a:r>
            <a:endParaRPr/>
          </a:p>
        </p:txBody>
      </p:sp>
      <p:sp>
        <p:nvSpPr>
          <p:cNvPr id="764" name="Google Shape;764;p12"/>
          <p:cNvSpPr/>
          <p:nvPr/>
        </p:nvSpPr>
        <p:spPr>
          <a:xfrm>
            <a:off x="4664097" y="3030456"/>
            <a:ext cx="1103165" cy="270368"/>
          </a:xfrm>
          <a:prstGeom prst="flowChartAlternateProcess">
            <a:avLst/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Alerts</a:t>
            </a:r>
            <a:endParaRPr/>
          </a:p>
        </p:txBody>
      </p:sp>
      <p:sp>
        <p:nvSpPr>
          <p:cNvPr id="737" name="Google Shape;737;p12"/>
          <p:cNvSpPr/>
          <p:nvPr/>
        </p:nvSpPr>
        <p:spPr>
          <a:xfrm>
            <a:off x="3462919" y="3028045"/>
            <a:ext cx="1171713" cy="28478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Automation</a:t>
            </a:r>
            <a:endParaRPr/>
          </a:p>
        </p:txBody>
      </p:sp>
      <p:sp>
        <p:nvSpPr>
          <p:cNvPr id="765" name="Google Shape;765;p12"/>
          <p:cNvSpPr/>
          <p:nvPr/>
        </p:nvSpPr>
        <p:spPr>
          <a:xfrm>
            <a:off x="5835547" y="3020004"/>
            <a:ext cx="1103165" cy="270368"/>
          </a:xfrm>
          <a:prstGeom prst="flowChartAlternateProcess">
            <a:avLst/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BIA</a:t>
            </a:r>
            <a:endParaRPr/>
          </a:p>
        </p:txBody>
      </p:sp>
      <p:cxnSp>
        <p:nvCxnSpPr>
          <p:cNvPr id="766" name="Google Shape;766;p12"/>
          <p:cNvCxnSpPr/>
          <p:nvPr/>
        </p:nvCxnSpPr>
        <p:spPr>
          <a:xfrm rot="10800000" flipH="1">
            <a:off x="6899053" y="3151897"/>
            <a:ext cx="486613" cy="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7" name="Google Shape;767;p12"/>
          <p:cNvSpPr/>
          <p:nvPr/>
        </p:nvSpPr>
        <p:spPr>
          <a:xfrm>
            <a:off x="10498128" y="2504707"/>
            <a:ext cx="1454787" cy="31189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62B33"/>
                </a:solidFill>
                <a:latin typeface="Arial"/>
                <a:ea typeface="Arial"/>
                <a:cs typeface="Arial"/>
                <a:sym typeface="Arial"/>
              </a:rPr>
              <a:t>Customer view </a:t>
            </a:r>
            <a:endParaRPr sz="900">
              <a:solidFill>
                <a:srgbClr val="262B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12"/>
          <p:cNvSpPr/>
          <p:nvPr/>
        </p:nvSpPr>
        <p:spPr>
          <a:xfrm>
            <a:off x="10748998" y="2125651"/>
            <a:ext cx="1082323" cy="297041"/>
          </a:xfrm>
          <a:prstGeom prst="flowChartAlternateProcess">
            <a:avLst/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Dashboard &amp; Reports</a:t>
            </a:r>
            <a:endParaRPr/>
          </a:p>
        </p:txBody>
      </p:sp>
      <p:sp>
        <p:nvSpPr>
          <p:cNvPr id="769" name="Google Shape;769;p12"/>
          <p:cNvSpPr/>
          <p:nvPr/>
        </p:nvSpPr>
        <p:spPr>
          <a:xfrm>
            <a:off x="7472014" y="4988631"/>
            <a:ext cx="4293012" cy="9286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241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12"/>
          <p:cNvSpPr/>
          <p:nvPr/>
        </p:nvSpPr>
        <p:spPr>
          <a:xfrm>
            <a:off x="8207148" y="5162975"/>
            <a:ext cx="3175227" cy="4680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27425" tIns="34825" rIns="27425" bIns="34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Network Configuration and Service Provisioning</a:t>
            </a:r>
            <a:endParaRPr/>
          </a:p>
        </p:txBody>
      </p:sp>
      <p:sp>
        <p:nvSpPr>
          <p:cNvPr id="771" name="Google Shape;771;p12"/>
          <p:cNvSpPr/>
          <p:nvPr/>
        </p:nvSpPr>
        <p:spPr>
          <a:xfrm>
            <a:off x="3409698" y="4355832"/>
            <a:ext cx="1321404" cy="22858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 API</a:t>
            </a:r>
            <a:endParaRPr/>
          </a:p>
        </p:txBody>
      </p:sp>
      <p:sp>
        <p:nvSpPr>
          <p:cNvPr id="772" name="Google Shape;772;p12"/>
          <p:cNvSpPr/>
          <p:nvPr/>
        </p:nvSpPr>
        <p:spPr>
          <a:xfrm>
            <a:off x="8877048" y="4946772"/>
            <a:ext cx="1321404" cy="16151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 API</a:t>
            </a:r>
            <a:endParaRPr/>
          </a:p>
        </p:txBody>
      </p:sp>
      <p:cxnSp>
        <p:nvCxnSpPr>
          <p:cNvPr id="773" name="Google Shape;773;p12"/>
          <p:cNvCxnSpPr/>
          <p:nvPr/>
        </p:nvCxnSpPr>
        <p:spPr>
          <a:xfrm>
            <a:off x="9465411" y="4455158"/>
            <a:ext cx="0" cy="47217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74" name="Google Shape;774;p12"/>
          <p:cNvSpPr/>
          <p:nvPr/>
        </p:nvSpPr>
        <p:spPr>
          <a:xfrm>
            <a:off x="9384488" y="4734272"/>
            <a:ext cx="171728" cy="144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31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3"/>
          <p:cNvSpPr txBox="1"/>
          <p:nvPr/>
        </p:nvSpPr>
        <p:spPr>
          <a:xfrm>
            <a:off x="234410" y="-104943"/>
            <a:ext cx="6191138" cy="9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87AF"/>
              </a:buClr>
              <a:buSzPts val="3600"/>
              <a:buFont typeface="Calibri"/>
              <a:buNone/>
            </a:pPr>
            <a:r>
              <a:rPr lang="en-US" sz="3600" b="1">
                <a:solidFill>
                  <a:srgbClr val="5D87AF"/>
                </a:solidFill>
                <a:latin typeface="Calibri"/>
                <a:ea typeface="Calibri"/>
                <a:cs typeface="Calibri"/>
                <a:sym typeface="Calibri"/>
              </a:rPr>
              <a:t>KEY </a:t>
            </a:r>
            <a:r>
              <a:rPr lang="en-US" sz="3600" b="1">
                <a:solidFill>
                  <a:srgbClr val="A8BFD4"/>
                </a:solidFill>
                <a:latin typeface="Calibri"/>
                <a:ea typeface="Calibri"/>
                <a:cs typeface="Calibri"/>
                <a:sym typeface="Calibri"/>
              </a:rPr>
              <a:t>FEATURES </a:t>
            </a:r>
            <a:endParaRPr/>
          </a:p>
        </p:txBody>
      </p:sp>
      <p:sp>
        <p:nvSpPr>
          <p:cNvPr id="780" name="Google Shape;780;p13"/>
          <p:cNvSpPr/>
          <p:nvPr/>
        </p:nvSpPr>
        <p:spPr>
          <a:xfrm>
            <a:off x="234410" y="990025"/>
            <a:ext cx="2133600" cy="715617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Unified Inventory</a:t>
            </a:r>
            <a:endParaRPr/>
          </a:p>
        </p:txBody>
      </p:sp>
      <p:sp>
        <p:nvSpPr>
          <p:cNvPr id="781" name="Google Shape;781;p13"/>
          <p:cNvSpPr/>
          <p:nvPr/>
        </p:nvSpPr>
        <p:spPr>
          <a:xfrm>
            <a:off x="2619803" y="990024"/>
            <a:ext cx="2133599" cy="715617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Unified Fault Management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13"/>
          <p:cNvSpPr/>
          <p:nvPr/>
        </p:nvSpPr>
        <p:spPr>
          <a:xfrm>
            <a:off x="7432213" y="3700492"/>
            <a:ext cx="2133598" cy="715617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Automation</a:t>
            </a:r>
            <a:endParaRPr/>
          </a:p>
        </p:txBody>
      </p:sp>
      <p:sp>
        <p:nvSpPr>
          <p:cNvPr id="783" name="Google Shape;783;p13"/>
          <p:cNvSpPr/>
          <p:nvPr/>
        </p:nvSpPr>
        <p:spPr>
          <a:xfrm>
            <a:off x="2619804" y="3696913"/>
            <a:ext cx="2133598" cy="715617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Provisioning</a:t>
            </a:r>
            <a:endParaRPr/>
          </a:p>
        </p:txBody>
      </p:sp>
      <p:sp>
        <p:nvSpPr>
          <p:cNvPr id="784" name="Google Shape;784;p13"/>
          <p:cNvSpPr/>
          <p:nvPr/>
        </p:nvSpPr>
        <p:spPr>
          <a:xfrm>
            <a:off x="9817604" y="3700492"/>
            <a:ext cx="2133598" cy="715617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Smart Analytics</a:t>
            </a:r>
            <a:endParaRPr/>
          </a:p>
        </p:txBody>
      </p:sp>
      <p:sp>
        <p:nvSpPr>
          <p:cNvPr id="785" name="Google Shape;785;p13"/>
          <p:cNvSpPr/>
          <p:nvPr/>
        </p:nvSpPr>
        <p:spPr>
          <a:xfrm>
            <a:off x="5005195" y="961415"/>
            <a:ext cx="2133598" cy="715617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Unified Performance Management</a:t>
            </a:r>
            <a:endParaRPr/>
          </a:p>
        </p:txBody>
      </p:sp>
      <p:sp>
        <p:nvSpPr>
          <p:cNvPr id="786" name="Google Shape;786;p13"/>
          <p:cNvSpPr/>
          <p:nvPr/>
        </p:nvSpPr>
        <p:spPr>
          <a:xfrm>
            <a:off x="5005195" y="3696913"/>
            <a:ext cx="2133598" cy="715617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Assurance</a:t>
            </a:r>
            <a:endParaRPr/>
          </a:p>
        </p:txBody>
      </p:sp>
      <p:sp>
        <p:nvSpPr>
          <p:cNvPr id="787" name="Google Shape;787;p13"/>
          <p:cNvSpPr/>
          <p:nvPr/>
        </p:nvSpPr>
        <p:spPr>
          <a:xfrm>
            <a:off x="234410" y="1745395"/>
            <a:ext cx="2133598" cy="1729609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Central CMDB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Network Agnostic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Domain Agnostic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Complete Life Cycle Management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Reconciliation</a:t>
            </a:r>
            <a:endParaRPr/>
          </a:p>
        </p:txBody>
      </p:sp>
      <p:sp>
        <p:nvSpPr>
          <p:cNvPr id="788" name="Google Shape;788;p13"/>
          <p:cNvSpPr/>
          <p:nvPr/>
        </p:nvSpPr>
        <p:spPr>
          <a:xfrm>
            <a:off x="2619804" y="1745393"/>
            <a:ext cx="2133598" cy="1729609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Real time Fault Detection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Faults from across the domain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Automated Incident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Unified Dashboard Console</a:t>
            </a:r>
            <a:endParaRPr/>
          </a:p>
        </p:txBody>
      </p:sp>
      <p:sp>
        <p:nvSpPr>
          <p:cNvPr id="789" name="Google Shape;789;p13"/>
          <p:cNvSpPr/>
          <p:nvPr/>
        </p:nvSpPr>
        <p:spPr>
          <a:xfrm>
            <a:off x="7432213" y="4451884"/>
            <a:ext cx="2133598" cy="1458388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Flexible automation configuration for all the routine tasks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Manual and Auto triggered the task based on Alert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Ease the operation</a:t>
            </a:r>
            <a:endParaRPr/>
          </a:p>
        </p:txBody>
      </p:sp>
      <p:sp>
        <p:nvSpPr>
          <p:cNvPr id="790" name="Google Shape;790;p13"/>
          <p:cNvSpPr/>
          <p:nvPr/>
        </p:nvSpPr>
        <p:spPr>
          <a:xfrm>
            <a:off x="2619804" y="4447038"/>
            <a:ext cx="2133598" cy="1458388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Resource Reconciliation &amp; Feasibility Check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End to end Service Provisioning across the Domain Network Elements</a:t>
            </a:r>
            <a:endParaRPr/>
          </a:p>
        </p:txBody>
      </p:sp>
      <p:sp>
        <p:nvSpPr>
          <p:cNvPr id="791" name="Google Shape;791;p13"/>
          <p:cNvSpPr/>
          <p:nvPr/>
        </p:nvSpPr>
        <p:spPr>
          <a:xfrm>
            <a:off x="5005195" y="4449073"/>
            <a:ext cx="2133598" cy="1458388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Detailed CoS / QoS Monitoring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Customer related Experience Monitoring and management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SLA Management</a:t>
            </a:r>
            <a:endParaRPr/>
          </a:p>
        </p:txBody>
      </p:sp>
      <p:sp>
        <p:nvSpPr>
          <p:cNvPr id="792" name="Google Shape;792;p13"/>
          <p:cNvSpPr/>
          <p:nvPr/>
        </p:nvSpPr>
        <p:spPr>
          <a:xfrm>
            <a:off x="5005195" y="1720512"/>
            <a:ext cx="2133598" cy="1725484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Data collection thru EMS / NMS &amp; Direct communication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Configurable collection frequency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Combined View of all the domains</a:t>
            </a:r>
            <a:endParaRPr/>
          </a:p>
        </p:txBody>
      </p:sp>
      <p:sp>
        <p:nvSpPr>
          <p:cNvPr id="793" name="Google Shape;793;p13"/>
          <p:cNvSpPr/>
          <p:nvPr/>
        </p:nvSpPr>
        <p:spPr>
          <a:xfrm>
            <a:off x="9817604" y="4459987"/>
            <a:ext cx="2133598" cy="1458388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Reporting &amp; Dashboards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Forecast Prediction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Customer Insights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Capacity Planning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Decision Making</a:t>
            </a:r>
            <a:endParaRPr/>
          </a:p>
        </p:txBody>
      </p:sp>
      <p:sp>
        <p:nvSpPr>
          <p:cNvPr id="794" name="Google Shape;794;p13"/>
          <p:cNvSpPr/>
          <p:nvPr/>
        </p:nvSpPr>
        <p:spPr>
          <a:xfrm>
            <a:off x="7432213" y="975693"/>
            <a:ext cx="2133598" cy="715617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TCA &amp; RCA</a:t>
            </a:r>
            <a:endParaRPr/>
          </a:p>
        </p:txBody>
      </p:sp>
      <p:sp>
        <p:nvSpPr>
          <p:cNvPr id="795" name="Google Shape;795;p13"/>
          <p:cNvSpPr/>
          <p:nvPr/>
        </p:nvSpPr>
        <p:spPr>
          <a:xfrm>
            <a:off x="7432213" y="1725818"/>
            <a:ext cx="2133598" cy="1725484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Performance Threshold Breach Alarms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Component Level Threshold tuning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ML enabled Threshold Base lining</a:t>
            </a:r>
            <a:endParaRPr/>
          </a:p>
        </p:txBody>
      </p:sp>
      <p:sp>
        <p:nvSpPr>
          <p:cNvPr id="796" name="Google Shape;796;p13"/>
          <p:cNvSpPr/>
          <p:nvPr/>
        </p:nvSpPr>
        <p:spPr>
          <a:xfrm>
            <a:off x="9817604" y="1708746"/>
            <a:ext cx="2133598" cy="1734854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Detailed Root Cause Analysis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Topological Relation based and Rule based Correlation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Engine works across the domain and identify RCA</a:t>
            </a:r>
            <a:endParaRPr/>
          </a:p>
        </p:txBody>
      </p:sp>
      <p:sp>
        <p:nvSpPr>
          <p:cNvPr id="797" name="Google Shape;797;p13"/>
          <p:cNvSpPr/>
          <p:nvPr/>
        </p:nvSpPr>
        <p:spPr>
          <a:xfrm>
            <a:off x="9817604" y="949251"/>
            <a:ext cx="2133598" cy="715617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Cross Domain Correlation</a:t>
            </a:r>
            <a:endParaRPr/>
          </a:p>
        </p:txBody>
      </p:sp>
      <p:sp>
        <p:nvSpPr>
          <p:cNvPr id="798" name="Google Shape;798;p13"/>
          <p:cNvSpPr/>
          <p:nvPr/>
        </p:nvSpPr>
        <p:spPr>
          <a:xfrm>
            <a:off x="234410" y="3696913"/>
            <a:ext cx="2133598" cy="715617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 Configuration &amp; Provisioning</a:t>
            </a:r>
            <a:endParaRPr/>
          </a:p>
        </p:txBody>
      </p:sp>
      <p:sp>
        <p:nvSpPr>
          <p:cNvPr id="799" name="Google Shape;799;p13"/>
          <p:cNvSpPr/>
          <p:nvPr/>
        </p:nvSpPr>
        <p:spPr>
          <a:xfrm>
            <a:off x="234410" y="4447037"/>
            <a:ext cx="2133598" cy="1458388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End to end provisioning from the beginning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400"/>
              <a:buFont typeface="Noto Sans Symbols"/>
              <a:buChar char="▪"/>
            </a:pPr>
            <a:r>
              <a:rPr lang="en-US" sz="1400">
                <a:solidFill>
                  <a:srgbClr val="222A35"/>
                </a:solidFill>
                <a:latin typeface="Calibri"/>
                <a:ea typeface="Calibri"/>
                <a:cs typeface="Calibri"/>
                <a:sym typeface="Calibri"/>
              </a:rPr>
              <a:t>Periodic OS Image, Configuration Backup and Change alert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4"/>
          <p:cNvSpPr txBox="1">
            <a:spLocks noGrp="1"/>
          </p:cNvSpPr>
          <p:nvPr>
            <p:ph type="title"/>
          </p:nvPr>
        </p:nvSpPr>
        <p:spPr>
          <a:xfrm>
            <a:off x="2133600" y="351477"/>
            <a:ext cx="92202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87AF"/>
              </a:buClr>
              <a:buSzPts val="4000"/>
              <a:buFont typeface="Calibri"/>
              <a:buNone/>
            </a:pPr>
            <a:r>
              <a:rPr lang="en-US"/>
              <a:t>CENTRALIZED </a:t>
            </a:r>
            <a:r>
              <a:rPr lang="en-US">
                <a:solidFill>
                  <a:srgbClr val="A8BFD4"/>
                </a:solidFill>
              </a:rPr>
              <a:t>FAULT MANAGEMENT </a:t>
            </a:r>
            <a:endParaRPr/>
          </a:p>
        </p:txBody>
      </p:sp>
      <p:sp>
        <p:nvSpPr>
          <p:cNvPr id="805" name="Google Shape;805;p14"/>
          <p:cNvSpPr txBox="1">
            <a:spLocks noGrp="1"/>
          </p:cNvSpPr>
          <p:nvPr>
            <p:ph type="body" idx="1"/>
          </p:nvPr>
        </p:nvSpPr>
        <p:spPr>
          <a:xfrm>
            <a:off x="1701799" y="2361062"/>
            <a:ext cx="10130809" cy="439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Char char="•"/>
            </a:pPr>
            <a:r>
              <a:rPr lang="en-US"/>
              <a:t>Detection of the Problem – Using multiple intelligent techniques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ct val="100000"/>
              <a:buChar char="•"/>
            </a:pPr>
            <a:r>
              <a:rPr lang="en-US"/>
              <a:t>Isolate and Diagnose – Using in-built ways to diagnose and localize the problem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ct val="100000"/>
              <a:buChar char="•"/>
            </a:pPr>
            <a:r>
              <a:rPr lang="en-US"/>
              <a:t>Root Cause and Service Impact Analysis – Using various correlation algorithms, identifying the root cause of the events and the impacts and prioritize the problem based on impact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ct val="100000"/>
              <a:buChar char="•"/>
            </a:pPr>
            <a:r>
              <a:rPr lang="en-US"/>
              <a:t>Alert the administrator or respective NOC with root cause of the problem and the initial diagnostics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ct val="100000"/>
              <a:buChar char="•"/>
            </a:pPr>
            <a:r>
              <a:rPr lang="en-US"/>
              <a:t>Automatic correction of the potential problem causing conditions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ct val="100000"/>
              <a:buChar char="•"/>
            </a:pPr>
            <a:r>
              <a:rPr lang="en-US"/>
              <a:t>Resolve the problem and keep track of the actions taken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ct val="100000"/>
              <a:buChar char="•"/>
            </a:pPr>
            <a:r>
              <a:rPr lang="en-US"/>
              <a:t>Maintain the Knowledge Base of the problem and resolution provided.</a:t>
            </a:r>
            <a:endParaRPr/>
          </a:p>
        </p:txBody>
      </p:sp>
      <p:grpSp>
        <p:nvGrpSpPr>
          <p:cNvPr id="806" name="Google Shape;806;p14"/>
          <p:cNvGrpSpPr/>
          <p:nvPr/>
        </p:nvGrpSpPr>
        <p:grpSpPr>
          <a:xfrm>
            <a:off x="2134671" y="1554316"/>
            <a:ext cx="8641439" cy="676273"/>
            <a:chOff x="1071" y="0"/>
            <a:chExt cx="8641439" cy="676273"/>
          </a:xfrm>
        </p:grpSpPr>
        <p:sp>
          <p:nvSpPr>
            <p:cNvPr id="807" name="Google Shape;807;p14"/>
            <p:cNvSpPr/>
            <p:nvPr/>
          </p:nvSpPr>
          <p:spPr>
            <a:xfrm>
              <a:off x="1071" y="20333"/>
              <a:ext cx="1059345" cy="635607"/>
            </a:xfrm>
            <a:prstGeom prst="roundRect">
              <a:avLst>
                <a:gd name="adj" fmla="val 10000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4"/>
            <p:cNvSpPr txBox="1"/>
            <p:nvPr/>
          </p:nvSpPr>
          <p:spPr>
            <a:xfrm>
              <a:off x="19687" y="38949"/>
              <a:ext cx="1022113" cy="598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Detect</a:t>
              </a: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1166351" y="206778"/>
              <a:ext cx="224581" cy="262717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3C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4"/>
            <p:cNvSpPr txBox="1"/>
            <p:nvPr/>
          </p:nvSpPr>
          <p:spPr>
            <a:xfrm>
              <a:off x="1166351" y="259321"/>
              <a:ext cx="157207" cy="157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1484154" y="20333"/>
              <a:ext cx="1059345" cy="635607"/>
            </a:xfrm>
            <a:prstGeom prst="roundRect">
              <a:avLst>
                <a:gd name="adj" fmla="val 10000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4"/>
            <p:cNvSpPr txBox="1"/>
            <p:nvPr/>
          </p:nvSpPr>
          <p:spPr>
            <a:xfrm>
              <a:off x="1502770" y="38949"/>
              <a:ext cx="1022113" cy="598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Diagnose</a:t>
              </a: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2649434" y="206778"/>
              <a:ext cx="224581" cy="262717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3C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4"/>
            <p:cNvSpPr txBox="1"/>
            <p:nvPr/>
          </p:nvSpPr>
          <p:spPr>
            <a:xfrm>
              <a:off x="2649434" y="259321"/>
              <a:ext cx="157207" cy="157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2967238" y="0"/>
              <a:ext cx="1226022" cy="676273"/>
            </a:xfrm>
            <a:prstGeom prst="roundRect">
              <a:avLst>
                <a:gd name="adj" fmla="val 10000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4"/>
            <p:cNvSpPr txBox="1"/>
            <p:nvPr/>
          </p:nvSpPr>
          <p:spPr>
            <a:xfrm>
              <a:off x="2987045" y="19807"/>
              <a:ext cx="1186408" cy="636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Analyze</a:t>
              </a: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>
              <a:off x="4299195" y="206778"/>
              <a:ext cx="224581" cy="262717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3C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4"/>
            <p:cNvSpPr txBox="1"/>
            <p:nvPr/>
          </p:nvSpPr>
          <p:spPr>
            <a:xfrm>
              <a:off x="4299195" y="259321"/>
              <a:ext cx="157207" cy="157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14"/>
            <p:cNvSpPr/>
            <p:nvPr/>
          </p:nvSpPr>
          <p:spPr>
            <a:xfrm>
              <a:off x="4616998" y="20333"/>
              <a:ext cx="1059345" cy="635607"/>
            </a:xfrm>
            <a:prstGeom prst="roundRect">
              <a:avLst>
                <a:gd name="adj" fmla="val 10000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4"/>
            <p:cNvSpPr txBox="1"/>
            <p:nvPr/>
          </p:nvSpPr>
          <p:spPr>
            <a:xfrm>
              <a:off x="4635614" y="38949"/>
              <a:ext cx="1022113" cy="598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Alert</a:t>
              </a: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>
              <a:off x="5782278" y="206778"/>
              <a:ext cx="224581" cy="262717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3C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4"/>
            <p:cNvSpPr txBox="1"/>
            <p:nvPr/>
          </p:nvSpPr>
          <p:spPr>
            <a:xfrm>
              <a:off x="5782278" y="259321"/>
              <a:ext cx="157207" cy="157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14"/>
            <p:cNvSpPr/>
            <p:nvPr/>
          </p:nvSpPr>
          <p:spPr>
            <a:xfrm>
              <a:off x="6100082" y="20333"/>
              <a:ext cx="1059345" cy="635607"/>
            </a:xfrm>
            <a:prstGeom prst="roundRect">
              <a:avLst>
                <a:gd name="adj" fmla="val 10000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4"/>
            <p:cNvSpPr txBox="1"/>
            <p:nvPr/>
          </p:nvSpPr>
          <p:spPr>
            <a:xfrm>
              <a:off x="6118698" y="38949"/>
              <a:ext cx="1022113" cy="598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Restore</a:t>
              </a: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>
              <a:off x="7265361" y="206778"/>
              <a:ext cx="224581" cy="262717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3C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4"/>
            <p:cNvSpPr txBox="1"/>
            <p:nvPr/>
          </p:nvSpPr>
          <p:spPr>
            <a:xfrm>
              <a:off x="7265361" y="259321"/>
              <a:ext cx="157207" cy="157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14"/>
            <p:cNvSpPr/>
            <p:nvPr/>
          </p:nvSpPr>
          <p:spPr>
            <a:xfrm>
              <a:off x="7583165" y="20333"/>
              <a:ext cx="1059345" cy="635607"/>
            </a:xfrm>
            <a:prstGeom prst="roundRect">
              <a:avLst>
                <a:gd name="adj" fmla="val 10000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4"/>
            <p:cNvSpPr txBox="1"/>
            <p:nvPr/>
          </p:nvSpPr>
          <p:spPr>
            <a:xfrm>
              <a:off x="7601781" y="38949"/>
              <a:ext cx="1022113" cy="598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Resolve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5"/>
          <p:cNvSpPr txBox="1">
            <a:spLocks noGrp="1"/>
          </p:cNvSpPr>
          <p:nvPr>
            <p:ph type="title"/>
          </p:nvPr>
        </p:nvSpPr>
        <p:spPr>
          <a:xfrm>
            <a:off x="2133600" y="351477"/>
            <a:ext cx="92202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87AF"/>
              </a:buClr>
              <a:buSzPts val="4000"/>
              <a:buFont typeface="Calibri"/>
              <a:buNone/>
            </a:pPr>
            <a:r>
              <a:rPr lang="en-US"/>
              <a:t>FAULT </a:t>
            </a:r>
            <a:r>
              <a:rPr lang="en-US">
                <a:solidFill>
                  <a:srgbClr val="A8BFD4"/>
                </a:solidFill>
              </a:rPr>
              <a:t>MANAGEMENT</a:t>
            </a:r>
            <a:endParaRPr/>
          </a:p>
        </p:txBody>
      </p:sp>
      <p:grpSp>
        <p:nvGrpSpPr>
          <p:cNvPr id="834" name="Google Shape;834;p15"/>
          <p:cNvGrpSpPr/>
          <p:nvPr/>
        </p:nvGrpSpPr>
        <p:grpSpPr>
          <a:xfrm>
            <a:off x="1905774" y="1620401"/>
            <a:ext cx="5836051" cy="5237599"/>
            <a:chOff x="0" y="265817"/>
            <a:chExt cx="5836051" cy="5237599"/>
          </a:xfrm>
        </p:grpSpPr>
        <p:sp>
          <p:nvSpPr>
            <p:cNvPr id="835" name="Google Shape;835;p15"/>
            <p:cNvSpPr/>
            <p:nvPr/>
          </p:nvSpPr>
          <p:spPr>
            <a:xfrm>
              <a:off x="0" y="265817"/>
              <a:ext cx="5836051" cy="52767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5"/>
            <p:cNvSpPr txBox="1"/>
            <p:nvPr/>
          </p:nvSpPr>
          <p:spPr>
            <a:xfrm>
              <a:off x="25759" y="291576"/>
              <a:ext cx="5784533" cy="4761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Alarm details as per TM Standard (ASAP)</a:t>
              </a:r>
              <a:endParaRPr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0" y="793488"/>
              <a:ext cx="5836051" cy="2322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5"/>
            <p:cNvSpPr txBox="1"/>
            <p:nvPr/>
          </p:nvSpPr>
          <p:spPr>
            <a:xfrm>
              <a:off x="0" y="793488"/>
              <a:ext cx="5836051" cy="2322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5275" tIns="27925" rIns="156450" bIns="2792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700"/>
                <a:buFont typeface="Calibri"/>
                <a:buChar char="•"/>
              </a:pPr>
              <a:r>
                <a:rPr lang="en-US" sz="1700" b="0" i="0" u="none" strike="noStrike" cap="non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Event Type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40"/>
                </a:spcBef>
                <a:spcAft>
                  <a:spcPts val="0"/>
                </a:spcAft>
                <a:buClr>
                  <a:srgbClr val="7F7F7F"/>
                </a:buClr>
                <a:buSzPts val="1700"/>
                <a:buFont typeface="Calibri"/>
                <a:buChar char="•"/>
              </a:pPr>
              <a:r>
                <a:rPr lang="en-US" sz="1700" b="0" i="0" u="none" strike="noStrike" cap="non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Managed Object Identifier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40"/>
                </a:spcBef>
                <a:spcAft>
                  <a:spcPts val="0"/>
                </a:spcAft>
                <a:buClr>
                  <a:srgbClr val="7F7F7F"/>
                </a:buClr>
                <a:buSzPts val="1700"/>
                <a:buFont typeface="Calibri"/>
                <a:buChar char="•"/>
              </a:pPr>
              <a:r>
                <a:rPr lang="en-US" sz="1700" b="0" i="0" u="none" strike="noStrike" cap="non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Date &amp; Time of Alarm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40"/>
                </a:spcBef>
                <a:spcAft>
                  <a:spcPts val="0"/>
                </a:spcAft>
                <a:buClr>
                  <a:srgbClr val="7F7F7F"/>
                </a:buClr>
                <a:buSzPts val="1700"/>
                <a:buFont typeface="Calibri"/>
                <a:buChar char="•"/>
              </a:pPr>
              <a:r>
                <a:rPr lang="en-US" sz="1700" b="0" i="0" u="none" strike="noStrike" cap="non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Perceived Severity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40"/>
                </a:spcBef>
                <a:spcAft>
                  <a:spcPts val="0"/>
                </a:spcAft>
                <a:buClr>
                  <a:srgbClr val="7F7F7F"/>
                </a:buClr>
                <a:buSzPts val="1700"/>
                <a:buFont typeface="Calibri"/>
                <a:buChar char="•"/>
              </a:pPr>
              <a:r>
                <a:rPr lang="en-US" sz="1700" b="0" i="0" u="none" strike="noStrike" cap="non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Probable Cause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40"/>
                </a:spcBef>
                <a:spcAft>
                  <a:spcPts val="0"/>
                </a:spcAft>
                <a:buClr>
                  <a:srgbClr val="7F7F7F"/>
                </a:buClr>
                <a:buSzPts val="1700"/>
                <a:buFont typeface="Calibri"/>
                <a:buChar char="•"/>
              </a:pPr>
              <a:r>
                <a:rPr lang="en-US" sz="1700" b="0" i="0" u="none" strike="noStrike" cap="non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Specific Problem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40"/>
                </a:spcBef>
                <a:spcAft>
                  <a:spcPts val="0"/>
                </a:spcAft>
                <a:buClr>
                  <a:srgbClr val="7F7F7F"/>
                </a:buClr>
                <a:buSzPts val="1700"/>
                <a:buFont typeface="Calibri"/>
                <a:buChar char="•"/>
              </a:pPr>
              <a:r>
                <a:rPr lang="en-US" sz="1700" b="0" i="0" u="none" strike="noStrike" cap="non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Notification Identifier or Correlated Notification Identifier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40"/>
                </a:spcBef>
                <a:spcAft>
                  <a:spcPts val="0"/>
                </a:spcAft>
                <a:buClr>
                  <a:srgbClr val="7F7F7F"/>
                </a:buClr>
                <a:buSzPts val="1700"/>
                <a:buFont typeface="Calibri"/>
                <a:buChar char="•"/>
              </a:pPr>
              <a:r>
                <a:rPr lang="en-US" sz="1700" b="0" i="0" u="none" strike="noStrike" cap="non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Additional Text</a:t>
              </a:r>
              <a:endParaRPr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0" y="3375275"/>
              <a:ext cx="5836051" cy="52767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5"/>
            <p:cNvSpPr txBox="1"/>
            <p:nvPr/>
          </p:nvSpPr>
          <p:spPr>
            <a:xfrm>
              <a:off x="25759" y="3401034"/>
              <a:ext cx="5784533" cy="4761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Key Features in Fault Management.</a:t>
              </a:r>
              <a:endParaRPr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0" y="3909516"/>
              <a:ext cx="5836051" cy="159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5"/>
            <p:cNvSpPr txBox="1"/>
            <p:nvPr/>
          </p:nvSpPr>
          <p:spPr>
            <a:xfrm>
              <a:off x="0" y="3909516"/>
              <a:ext cx="5836051" cy="159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5275" tIns="27925" rIns="156450" bIns="2792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700"/>
                <a:buFont typeface="Calibri"/>
                <a:buChar char="•"/>
              </a:pPr>
              <a:r>
                <a:rPr lang="en-US" sz="1700" b="0" i="0" u="none" strike="noStrike" cap="non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Alarm isolation.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40"/>
                </a:spcBef>
                <a:spcAft>
                  <a:spcPts val="0"/>
                </a:spcAft>
                <a:buClr>
                  <a:srgbClr val="7F7F7F"/>
                </a:buClr>
                <a:buSzPts val="1700"/>
                <a:buFont typeface="Calibri"/>
                <a:buChar char="•"/>
              </a:pPr>
              <a:r>
                <a:rPr lang="en-US" sz="1700" b="0" i="0" u="none" strike="noStrike" cap="non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Trouble ticket generation &amp; Life cycle management for Network &amp; Service Problems for NMS &amp; Helpdesk tool.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40"/>
                </a:spcBef>
                <a:spcAft>
                  <a:spcPts val="0"/>
                </a:spcAft>
                <a:buClr>
                  <a:srgbClr val="7F7F7F"/>
                </a:buClr>
                <a:buSzPts val="1700"/>
                <a:buFont typeface="Calibri"/>
                <a:buChar char="•"/>
              </a:pPr>
              <a:r>
                <a:rPr lang="en-US" sz="1700" b="0" i="0" u="none" strike="noStrike" cap="non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Alarms Binning for different types of alarms (Resource alarms , service problems , fibre alarms , Threshold crossing alert -TCAs )</a:t>
              </a:r>
              <a:endParaRPr/>
            </a:p>
          </p:txBody>
        </p:sp>
      </p:grpSp>
      <p:grpSp>
        <p:nvGrpSpPr>
          <p:cNvPr id="843" name="Google Shape;843;p15"/>
          <p:cNvGrpSpPr/>
          <p:nvPr/>
        </p:nvGrpSpPr>
        <p:grpSpPr>
          <a:xfrm>
            <a:off x="7969651" y="1590650"/>
            <a:ext cx="4009006" cy="3967987"/>
            <a:chOff x="0" y="449963"/>
            <a:chExt cx="4009006" cy="3967987"/>
          </a:xfrm>
        </p:grpSpPr>
        <p:sp>
          <p:nvSpPr>
            <p:cNvPr id="844" name="Google Shape;844;p15"/>
            <p:cNvSpPr/>
            <p:nvPr/>
          </p:nvSpPr>
          <p:spPr>
            <a:xfrm>
              <a:off x="0" y="449963"/>
              <a:ext cx="4009006" cy="546492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5"/>
            <p:cNvSpPr txBox="1"/>
            <p:nvPr/>
          </p:nvSpPr>
          <p:spPr>
            <a:xfrm>
              <a:off x="26678" y="476641"/>
              <a:ext cx="3955650" cy="493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Fault </a:t>
              </a:r>
              <a:r>
                <a:rPr lang="en-US" sz="2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Collection</a:t>
              </a:r>
              <a:endParaRPr/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0" y="1105950"/>
              <a:ext cx="4009006" cy="331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5"/>
            <p:cNvSpPr txBox="1"/>
            <p:nvPr/>
          </p:nvSpPr>
          <p:spPr>
            <a:xfrm>
              <a:off x="0" y="1105950"/>
              <a:ext cx="4009006" cy="331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275" tIns="21575" rIns="120900" bIns="2157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700"/>
                <a:buFont typeface="Calibri"/>
                <a:buChar char="•"/>
              </a:pPr>
              <a:r>
                <a:rPr lang="en-US" sz="1700" b="0" i="0" u="none" strike="noStrike" cap="non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Push Method from NE directly (via SNMP Trap)</a:t>
              </a:r>
              <a:endParaRPr/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40"/>
                </a:spcBef>
                <a:spcAft>
                  <a:spcPts val="0"/>
                </a:spcAft>
                <a:buClr>
                  <a:srgbClr val="7F7F7F"/>
                </a:buClr>
                <a:buSzPts val="1700"/>
                <a:buFont typeface="Calibri"/>
                <a:buChar char="•"/>
              </a:pPr>
              <a:r>
                <a:rPr lang="en-US" sz="1700" b="0" i="0" u="none" strike="noStrike" cap="non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Real-time basis.</a:t>
              </a:r>
              <a:endParaRPr/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40"/>
                </a:spcBef>
                <a:spcAft>
                  <a:spcPts val="0"/>
                </a:spcAft>
                <a:buClr>
                  <a:srgbClr val="7F7F7F"/>
                </a:buClr>
                <a:buSzPts val="1700"/>
                <a:buFont typeface="Calibri"/>
                <a:buChar char="•"/>
              </a:pPr>
              <a:r>
                <a:rPr lang="en-US" sz="1700" b="0" i="0" u="none" strike="noStrike" cap="non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Triggered from device directly.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40"/>
                </a:spcBef>
                <a:spcAft>
                  <a:spcPts val="0"/>
                </a:spcAft>
                <a:buClr>
                  <a:srgbClr val="7F7F7F"/>
                </a:buClr>
                <a:buSzPts val="1700"/>
                <a:buFont typeface="Calibri"/>
                <a:buChar char="•"/>
              </a:pPr>
              <a:r>
                <a:rPr lang="en-US" sz="1700" b="0" i="0" u="none" strike="noStrike" cap="non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Pull Method from NE directly via standard protocols such as SNMP</a:t>
              </a:r>
              <a:endParaRPr/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40"/>
                </a:spcBef>
                <a:spcAft>
                  <a:spcPts val="0"/>
                </a:spcAft>
                <a:buClr>
                  <a:srgbClr val="7F7F7F"/>
                </a:buClr>
                <a:buSzPts val="1700"/>
                <a:buFont typeface="Calibri"/>
                <a:buChar char="•"/>
              </a:pPr>
              <a:r>
                <a:rPr lang="en-US" sz="1700" b="0" i="0" u="none" strike="noStrike" cap="non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Periodic collect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40"/>
                </a:spcBef>
                <a:spcAft>
                  <a:spcPts val="0"/>
                </a:spcAft>
                <a:buClr>
                  <a:srgbClr val="7F7F7F"/>
                </a:buClr>
                <a:buSzPts val="1700"/>
                <a:buFont typeface="Calibri"/>
                <a:buChar char="•"/>
              </a:pPr>
              <a:r>
                <a:rPr lang="en-US" sz="1700" b="0" i="0" u="none" strike="noStrike" cap="non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Collect via vendor provided EMS / NMS using API</a:t>
              </a:r>
              <a:endParaRPr/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40"/>
                </a:spcBef>
                <a:spcAft>
                  <a:spcPts val="0"/>
                </a:spcAft>
                <a:buClr>
                  <a:srgbClr val="7F7F7F"/>
                </a:buClr>
                <a:buSzPts val="1700"/>
                <a:buFont typeface="Calibri"/>
                <a:buChar char="•"/>
              </a:pPr>
              <a:r>
                <a:rPr lang="en-US" sz="1700" b="0" i="0" u="none" strike="noStrike" cap="non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Vendor specific API based.</a:t>
              </a:r>
              <a:endParaRPr/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40"/>
                </a:spcBef>
                <a:spcAft>
                  <a:spcPts val="0"/>
                </a:spcAft>
                <a:buClr>
                  <a:srgbClr val="7F7F7F"/>
                </a:buClr>
                <a:buSzPts val="1700"/>
                <a:buFont typeface="Calibri"/>
                <a:buChar char="•"/>
              </a:pPr>
              <a:r>
                <a:rPr lang="en-US" sz="1700" b="0" i="0" u="none" strike="noStrike" cap="non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Periodic collect</a:t>
              </a:r>
              <a:endParaRPr/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40"/>
                </a:spcBef>
                <a:spcAft>
                  <a:spcPts val="0"/>
                </a:spcAft>
                <a:buClr>
                  <a:srgbClr val="7F7F7F"/>
                </a:buClr>
                <a:buSzPts val="1700"/>
                <a:buFont typeface="Calibri"/>
                <a:buChar char="•"/>
              </a:pPr>
              <a:r>
                <a:rPr lang="en-US" sz="1700" b="0" i="0" u="none" strike="noStrike" cap="non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Option to re-synchronize.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6"/>
          <p:cNvSpPr txBox="1">
            <a:spLocks noGrp="1"/>
          </p:cNvSpPr>
          <p:nvPr>
            <p:ph type="title"/>
          </p:nvPr>
        </p:nvSpPr>
        <p:spPr>
          <a:xfrm>
            <a:off x="2133600" y="351477"/>
            <a:ext cx="92202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87AF"/>
              </a:buClr>
              <a:buSzPts val="4000"/>
              <a:buFont typeface="Calibri"/>
              <a:buNone/>
            </a:pPr>
            <a:r>
              <a:rPr lang="en-US"/>
              <a:t>PERFORMANCE </a:t>
            </a:r>
            <a:r>
              <a:rPr lang="en-US">
                <a:solidFill>
                  <a:srgbClr val="A8BFD4"/>
                </a:solidFill>
              </a:rPr>
              <a:t>MANAGEMENT</a:t>
            </a:r>
            <a:endParaRPr/>
          </a:p>
        </p:txBody>
      </p:sp>
      <p:grpSp>
        <p:nvGrpSpPr>
          <p:cNvPr id="853" name="Google Shape;853;p16"/>
          <p:cNvGrpSpPr/>
          <p:nvPr/>
        </p:nvGrpSpPr>
        <p:grpSpPr>
          <a:xfrm>
            <a:off x="1572839" y="2475723"/>
            <a:ext cx="5914402" cy="3685011"/>
            <a:chOff x="1577778" y="1936851"/>
            <a:chExt cx="5914402" cy="3685011"/>
          </a:xfrm>
        </p:grpSpPr>
        <p:pic>
          <p:nvPicPr>
            <p:cNvPr id="854" name="Google Shape;854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33767" y="1936851"/>
              <a:ext cx="5858413" cy="36850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55" name="Google Shape;855;p16"/>
            <p:cNvGrpSpPr/>
            <p:nvPr/>
          </p:nvGrpSpPr>
          <p:grpSpPr>
            <a:xfrm>
              <a:off x="1577778" y="2149352"/>
              <a:ext cx="5902524" cy="3091984"/>
              <a:chOff x="1565078" y="1857252"/>
              <a:chExt cx="5902524" cy="3091984"/>
            </a:xfrm>
          </p:grpSpPr>
          <p:sp>
            <p:nvSpPr>
              <p:cNvPr id="856" name="Google Shape;856;p16"/>
              <p:cNvSpPr txBox="1"/>
              <p:nvPr/>
            </p:nvSpPr>
            <p:spPr>
              <a:xfrm>
                <a:off x="4922572" y="4339636"/>
                <a:ext cx="1484952" cy="60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55425" rIns="182875" bIns="450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Font typeface="Calibri"/>
                  <a:buNone/>
                </a:pPr>
                <a:r>
                  <a:rPr lang="en-US" sz="1300" b="1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Predictive Analysis</a:t>
                </a:r>
                <a:endParaRPr/>
              </a:p>
            </p:txBody>
          </p:sp>
          <p:sp>
            <p:nvSpPr>
              <p:cNvPr id="857" name="Google Shape;857;p16"/>
              <p:cNvSpPr txBox="1"/>
              <p:nvPr/>
            </p:nvSpPr>
            <p:spPr>
              <a:xfrm>
                <a:off x="3798248" y="1857252"/>
                <a:ext cx="1472252" cy="5273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55425" rIns="182875" bIns="450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Font typeface="Calibri"/>
                  <a:buNone/>
                </a:pPr>
                <a:r>
                  <a:rPr lang="en-US" sz="1300" b="1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 Aggregation with Long-term Storage</a:t>
                </a:r>
                <a:endParaRPr/>
              </a:p>
            </p:txBody>
          </p:sp>
          <p:sp>
            <p:nvSpPr>
              <p:cNvPr id="858" name="Google Shape;858;p16"/>
              <p:cNvSpPr txBox="1"/>
              <p:nvPr/>
            </p:nvSpPr>
            <p:spPr>
              <a:xfrm>
                <a:off x="6185850" y="2058864"/>
                <a:ext cx="1281752" cy="490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55425" rIns="182875" bIns="450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Font typeface="Calibri"/>
                  <a:buNone/>
                </a:pPr>
                <a:r>
                  <a:rPr lang="en-US" sz="1300" b="1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Role-based Dashboards</a:t>
                </a:r>
                <a:endParaRPr/>
              </a:p>
            </p:txBody>
          </p:sp>
          <p:sp>
            <p:nvSpPr>
              <p:cNvPr id="859" name="Google Shape;859;p16"/>
              <p:cNvSpPr txBox="1"/>
              <p:nvPr/>
            </p:nvSpPr>
            <p:spPr>
              <a:xfrm>
                <a:off x="1565825" y="1906464"/>
                <a:ext cx="1314832" cy="60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55425" rIns="182875" bIns="450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9284C"/>
                  </a:buClr>
                  <a:buSzPts val="1300"/>
                  <a:buFont typeface="Calibri"/>
                  <a:buNone/>
                </a:pPr>
                <a:r>
                  <a:rPr lang="en-US" sz="1300" b="1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Multi-level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9284C"/>
                  </a:buClr>
                  <a:buSzPts val="1300"/>
                  <a:buFont typeface="Calibri"/>
                  <a:buNone/>
                </a:pPr>
                <a:r>
                  <a:rPr lang="en-US" sz="1300" b="1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Performance Thresholds</a:t>
                </a:r>
                <a:endParaRPr/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>
                <a:off x="3884720" y="4353717"/>
                <a:ext cx="1245334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Font typeface="Calibri"/>
                  <a:buNone/>
                </a:pPr>
                <a:r>
                  <a:rPr lang="en-US" sz="1300" b="1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Ensure SLA Compliance</a:t>
                </a:r>
                <a:endParaRPr sz="13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16"/>
              <p:cNvSpPr txBox="1"/>
              <p:nvPr/>
            </p:nvSpPr>
            <p:spPr>
              <a:xfrm>
                <a:off x="2673924" y="1919164"/>
                <a:ext cx="1408752" cy="60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55425" rIns="182875" bIns="450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Font typeface="Calibri"/>
                  <a:buNone/>
                </a:pPr>
                <a:r>
                  <a:rPr lang="en-US" sz="1300" b="1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Reports with Multi-tier Logical Views</a:t>
                </a:r>
                <a:endParaRPr/>
              </a:p>
            </p:txBody>
          </p:sp>
          <p:sp>
            <p:nvSpPr>
              <p:cNvPr id="862" name="Google Shape;862;p16"/>
              <p:cNvSpPr txBox="1"/>
              <p:nvPr/>
            </p:nvSpPr>
            <p:spPr>
              <a:xfrm>
                <a:off x="4935272" y="2058864"/>
                <a:ext cx="1484952" cy="60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55425" rIns="182875" bIns="450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Font typeface="Calibri"/>
                  <a:buNone/>
                </a:pPr>
                <a:r>
                  <a:rPr lang="en-US" sz="1300" b="1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Capacity Planning</a:t>
                </a:r>
                <a:endParaRPr/>
              </a:p>
            </p:txBody>
          </p:sp>
          <p:sp>
            <p:nvSpPr>
              <p:cNvPr id="863" name="Google Shape;863;p16"/>
              <p:cNvSpPr txBox="1"/>
              <p:nvPr/>
            </p:nvSpPr>
            <p:spPr>
              <a:xfrm>
                <a:off x="6185850" y="4174536"/>
                <a:ext cx="1281752" cy="490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55425" rIns="182875" bIns="450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Font typeface="Calibri"/>
                  <a:buNone/>
                </a:pPr>
                <a:r>
                  <a:rPr lang="en-US" sz="1300" b="1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Easy Configurable Settings</a:t>
                </a:r>
                <a:endParaRPr/>
              </a:p>
            </p:txBody>
          </p:sp>
          <p:sp>
            <p:nvSpPr>
              <p:cNvPr id="864" name="Google Shape;864;p16"/>
              <p:cNvSpPr txBox="1"/>
              <p:nvPr/>
            </p:nvSpPr>
            <p:spPr>
              <a:xfrm>
                <a:off x="1565078" y="4174536"/>
                <a:ext cx="1314832" cy="60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55425" rIns="182875" bIns="450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9284C"/>
                  </a:buClr>
                  <a:buSzPts val="1300"/>
                  <a:buFont typeface="Calibri"/>
                  <a:buNone/>
                </a:pPr>
                <a:r>
                  <a:rPr lang="en-US" sz="1300" b="1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Automatic Performance Notification</a:t>
                </a:r>
                <a:endParaRPr/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>
                <a:off x="2735743" y="4353717"/>
                <a:ext cx="1245334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Font typeface="Calibri"/>
                  <a:buNone/>
                </a:pPr>
                <a:r>
                  <a:rPr lang="en-US" sz="1300" b="1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Verify </a:t>
                </a:r>
                <a:endParaRPr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300"/>
                  <a:buFont typeface="Calibri"/>
                  <a:buNone/>
                </a:pPr>
                <a:r>
                  <a:rPr lang="en-US" sz="1300" b="1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QoS / CoS</a:t>
                </a:r>
                <a:endParaRPr sz="13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6" name="Google Shape;866;p16"/>
            <p:cNvGrpSpPr/>
            <p:nvPr/>
          </p:nvGrpSpPr>
          <p:grpSpPr>
            <a:xfrm>
              <a:off x="3027427" y="3281053"/>
              <a:ext cx="762000" cy="762000"/>
              <a:chOff x="2906404" y="3281053"/>
              <a:chExt cx="762000" cy="762000"/>
            </a:xfrm>
          </p:grpSpPr>
          <p:sp>
            <p:nvSpPr>
              <p:cNvPr id="867" name="Google Shape;867;p16"/>
              <p:cNvSpPr/>
              <p:nvPr/>
            </p:nvSpPr>
            <p:spPr>
              <a:xfrm>
                <a:off x="2906404" y="3281053"/>
                <a:ext cx="762000" cy="762000"/>
              </a:xfrm>
              <a:prstGeom prst="ellipse">
                <a:avLst/>
              </a:prstGeom>
              <a:gradFill>
                <a:gsLst>
                  <a:gs pos="0">
                    <a:srgbClr val="98C2F5"/>
                  </a:gs>
                  <a:gs pos="50000">
                    <a:srgbClr val="BFD7F7"/>
                  </a:gs>
                  <a:gs pos="100000">
                    <a:srgbClr val="DFEBFB"/>
                  </a:gs>
                </a:gsLst>
                <a:lin ang="0" scaled="0"/>
              </a:gradFill>
              <a:ln w="57150" cap="flat" cmpd="sng">
                <a:solidFill>
                  <a:srgbClr val="DC142C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868" name="Google Shape;868;p16" descr="Related imag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074201" y="3507185"/>
                <a:ext cx="446074" cy="37422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69" name="Google Shape;869;p16"/>
            <p:cNvGrpSpPr/>
            <p:nvPr/>
          </p:nvGrpSpPr>
          <p:grpSpPr>
            <a:xfrm>
              <a:off x="4181144" y="3281053"/>
              <a:ext cx="762000" cy="762000"/>
              <a:chOff x="4181144" y="3281053"/>
              <a:chExt cx="762000" cy="762000"/>
            </a:xfrm>
          </p:grpSpPr>
          <p:sp>
            <p:nvSpPr>
              <p:cNvPr id="870" name="Google Shape;870;p16"/>
              <p:cNvSpPr/>
              <p:nvPr/>
            </p:nvSpPr>
            <p:spPr>
              <a:xfrm>
                <a:off x="4181144" y="3281053"/>
                <a:ext cx="762000" cy="762000"/>
              </a:xfrm>
              <a:prstGeom prst="ellipse">
                <a:avLst/>
              </a:prstGeom>
              <a:gradFill>
                <a:gsLst>
                  <a:gs pos="0">
                    <a:srgbClr val="98C2F5"/>
                  </a:gs>
                  <a:gs pos="50000">
                    <a:srgbClr val="BFD7F7"/>
                  </a:gs>
                  <a:gs pos="100000">
                    <a:srgbClr val="DFEBFB"/>
                  </a:gs>
                </a:gsLst>
                <a:lin ang="0" scaled="0"/>
              </a:gradFill>
              <a:ln w="57150" cap="flat" cmpd="sng">
                <a:solidFill>
                  <a:srgbClr val="00AEB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871" name="Google Shape;871;p16" descr="Image result for data storage icon"/>
              <p:cNvPicPr preferRelativeResize="0"/>
              <p:nvPr/>
            </p:nvPicPr>
            <p:blipFill rotWithShape="1">
              <a:blip r:embed="rId5">
                <a:alphaModFix/>
              </a:blip>
              <a:srcRect l="4611" t="35166" r="68500" b="32683"/>
              <a:stretch/>
            </p:blipFill>
            <p:spPr>
              <a:xfrm>
                <a:off x="4336616" y="3414028"/>
                <a:ext cx="496168" cy="55767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72" name="Google Shape;872;p16"/>
            <p:cNvGrpSpPr/>
            <p:nvPr/>
          </p:nvGrpSpPr>
          <p:grpSpPr>
            <a:xfrm>
              <a:off x="5326128" y="3294701"/>
              <a:ext cx="762000" cy="762000"/>
              <a:chOff x="5433704" y="3294701"/>
              <a:chExt cx="762000" cy="762000"/>
            </a:xfrm>
          </p:grpSpPr>
          <p:sp>
            <p:nvSpPr>
              <p:cNvPr id="873" name="Google Shape;873;p16"/>
              <p:cNvSpPr/>
              <p:nvPr/>
            </p:nvSpPr>
            <p:spPr>
              <a:xfrm>
                <a:off x="5433704" y="3294701"/>
                <a:ext cx="762000" cy="762000"/>
              </a:xfrm>
              <a:prstGeom prst="ellipse">
                <a:avLst/>
              </a:prstGeom>
              <a:gradFill>
                <a:gsLst>
                  <a:gs pos="0">
                    <a:srgbClr val="98C2F5"/>
                  </a:gs>
                  <a:gs pos="50000">
                    <a:srgbClr val="BFD7F7"/>
                  </a:gs>
                  <a:gs pos="100000">
                    <a:srgbClr val="DFEBFB"/>
                  </a:gs>
                </a:gsLst>
                <a:lin ang="0" scaled="0"/>
              </a:gradFill>
              <a:ln w="57150" cap="flat" cmpd="sng">
                <a:solidFill>
                  <a:srgbClr val="00274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874" name="Google Shape;874;p16" descr="Image result for data storage icon"/>
              <p:cNvPicPr preferRelativeResize="0"/>
              <p:nvPr/>
            </p:nvPicPr>
            <p:blipFill rotWithShape="1">
              <a:blip r:embed="rId5">
                <a:alphaModFix/>
              </a:blip>
              <a:srcRect l="70684" t="754" r="2426" b="67095"/>
              <a:stretch/>
            </p:blipFill>
            <p:spPr>
              <a:xfrm>
                <a:off x="5616469" y="3413977"/>
                <a:ext cx="451062" cy="50697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75" name="Google Shape;875;p16"/>
            <p:cNvGrpSpPr/>
            <p:nvPr/>
          </p:nvGrpSpPr>
          <p:grpSpPr>
            <a:xfrm>
              <a:off x="6452750" y="3294500"/>
              <a:ext cx="762000" cy="762000"/>
              <a:chOff x="6694796" y="3281053"/>
              <a:chExt cx="762000" cy="762000"/>
            </a:xfrm>
          </p:grpSpPr>
          <p:sp>
            <p:nvSpPr>
              <p:cNvPr id="876" name="Google Shape;876;p16"/>
              <p:cNvSpPr/>
              <p:nvPr/>
            </p:nvSpPr>
            <p:spPr>
              <a:xfrm>
                <a:off x="6694796" y="3281053"/>
                <a:ext cx="762000" cy="762000"/>
              </a:xfrm>
              <a:prstGeom prst="ellipse">
                <a:avLst/>
              </a:prstGeom>
              <a:gradFill>
                <a:gsLst>
                  <a:gs pos="0">
                    <a:srgbClr val="98C2F5"/>
                  </a:gs>
                  <a:gs pos="50000">
                    <a:srgbClr val="BFD7F7"/>
                  </a:gs>
                  <a:gs pos="100000">
                    <a:srgbClr val="DFEBFB"/>
                  </a:gs>
                </a:gsLst>
                <a:lin ang="0" scaled="0"/>
              </a:gradFill>
              <a:ln w="57150" cap="flat" cmpd="sng">
                <a:solidFill>
                  <a:srgbClr val="45AC2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877" name="Google Shape;877;p16" descr="Related image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6852021" y="3430958"/>
                <a:ext cx="450109" cy="4501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78" name="Google Shape;878;p16"/>
            <p:cNvGrpSpPr/>
            <p:nvPr/>
          </p:nvGrpSpPr>
          <p:grpSpPr>
            <a:xfrm>
              <a:off x="1864256" y="3295649"/>
              <a:ext cx="762000" cy="762000"/>
              <a:chOff x="1649104" y="3295649"/>
              <a:chExt cx="762000" cy="762000"/>
            </a:xfrm>
          </p:grpSpPr>
          <p:sp>
            <p:nvSpPr>
              <p:cNvPr id="879" name="Google Shape;879;p16"/>
              <p:cNvSpPr/>
              <p:nvPr/>
            </p:nvSpPr>
            <p:spPr>
              <a:xfrm>
                <a:off x="1649104" y="3295649"/>
                <a:ext cx="762000" cy="762000"/>
              </a:xfrm>
              <a:prstGeom prst="ellipse">
                <a:avLst/>
              </a:prstGeom>
              <a:gradFill>
                <a:gsLst>
                  <a:gs pos="0">
                    <a:srgbClr val="98C2F5"/>
                  </a:gs>
                  <a:gs pos="50000">
                    <a:srgbClr val="BFD7F7"/>
                  </a:gs>
                  <a:gs pos="100000">
                    <a:srgbClr val="DFEBFB"/>
                  </a:gs>
                </a:gsLst>
                <a:lin ang="18900000" scaled="0"/>
              </a:gradFill>
              <a:ln w="57150" cap="flat" cmpd="sng">
                <a:solidFill>
                  <a:srgbClr val="F4671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880" name="Google Shape;880;p16" descr="Image result for multi-level icon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1664771" y="3381833"/>
                <a:ext cx="734459" cy="5324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881" name="Google Shape;881;p16"/>
          <p:cNvSpPr txBox="1"/>
          <p:nvPr/>
        </p:nvSpPr>
        <p:spPr>
          <a:xfrm>
            <a:off x="1874984" y="1677040"/>
            <a:ext cx="5429250" cy="597366"/>
          </a:xfrm>
          <a:prstGeom prst="rect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Covering various network technologies like IP/MPLS, SDH, DWDM, GPON, DCN, WiFi, RF, Utility, etc.,</a:t>
            </a:r>
            <a:endParaRPr/>
          </a:p>
        </p:txBody>
      </p:sp>
      <p:grpSp>
        <p:nvGrpSpPr>
          <p:cNvPr id="882" name="Google Shape;882;p16"/>
          <p:cNvGrpSpPr/>
          <p:nvPr/>
        </p:nvGrpSpPr>
        <p:grpSpPr>
          <a:xfrm>
            <a:off x="7717730" y="1671350"/>
            <a:ext cx="4522369" cy="4389524"/>
            <a:chOff x="0" y="278576"/>
            <a:chExt cx="4522369" cy="4389524"/>
          </a:xfrm>
        </p:grpSpPr>
        <p:sp>
          <p:nvSpPr>
            <p:cNvPr id="883" name="Google Shape;883;p16"/>
            <p:cNvSpPr/>
            <p:nvPr/>
          </p:nvSpPr>
          <p:spPr>
            <a:xfrm>
              <a:off x="0" y="278576"/>
              <a:ext cx="4522369" cy="359774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6"/>
            <p:cNvSpPr txBox="1"/>
            <p:nvPr/>
          </p:nvSpPr>
          <p:spPr>
            <a:xfrm>
              <a:off x="17563" y="296139"/>
              <a:ext cx="4487243" cy="324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Uses the SNMP, CORBA, XML to connect to NE directly </a:t>
              </a:r>
              <a:endParaRPr/>
            </a:p>
          </p:txBody>
        </p:sp>
        <p:sp>
          <p:nvSpPr>
            <p:cNvPr id="885" name="Google Shape;885;p16"/>
            <p:cNvSpPr/>
            <p:nvPr/>
          </p:nvSpPr>
          <p:spPr>
            <a:xfrm>
              <a:off x="0" y="681551"/>
              <a:ext cx="4522369" cy="359774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6"/>
            <p:cNvSpPr txBox="1"/>
            <p:nvPr/>
          </p:nvSpPr>
          <p:spPr>
            <a:xfrm>
              <a:off x="17563" y="699114"/>
              <a:ext cx="4487243" cy="324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Uses EMS / NMS vendor provided API</a:t>
              </a:r>
              <a:endParaRPr/>
            </a:p>
          </p:txBody>
        </p:sp>
        <p:sp>
          <p:nvSpPr>
            <p:cNvPr id="887" name="Google Shape;887;p16"/>
            <p:cNvSpPr/>
            <p:nvPr/>
          </p:nvSpPr>
          <p:spPr>
            <a:xfrm>
              <a:off x="0" y="1084526"/>
              <a:ext cx="4522369" cy="359774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6"/>
            <p:cNvSpPr txBox="1"/>
            <p:nvPr/>
          </p:nvSpPr>
          <p:spPr>
            <a:xfrm>
              <a:off x="17563" y="1102089"/>
              <a:ext cx="4487243" cy="324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Device Health Indication Parameters</a:t>
              </a:r>
              <a:endParaRPr/>
            </a:p>
          </p:txBody>
        </p:sp>
        <p:sp>
          <p:nvSpPr>
            <p:cNvPr id="889" name="Google Shape;889;p16"/>
            <p:cNvSpPr/>
            <p:nvPr/>
          </p:nvSpPr>
          <p:spPr>
            <a:xfrm>
              <a:off x="0" y="1487501"/>
              <a:ext cx="4522369" cy="359774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6"/>
            <p:cNvSpPr txBox="1"/>
            <p:nvPr/>
          </p:nvSpPr>
          <p:spPr>
            <a:xfrm>
              <a:off x="17563" y="1505064"/>
              <a:ext cx="4487243" cy="324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Device Performance Parameters</a:t>
              </a:r>
              <a:endParaRPr/>
            </a:p>
          </p:txBody>
        </p:sp>
        <p:sp>
          <p:nvSpPr>
            <p:cNvPr id="891" name="Google Shape;891;p16"/>
            <p:cNvSpPr/>
            <p:nvPr/>
          </p:nvSpPr>
          <p:spPr>
            <a:xfrm>
              <a:off x="0" y="1890476"/>
              <a:ext cx="4522369" cy="359774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6"/>
            <p:cNvSpPr txBox="1"/>
            <p:nvPr/>
          </p:nvSpPr>
          <p:spPr>
            <a:xfrm>
              <a:off x="17563" y="1908039"/>
              <a:ext cx="4487243" cy="324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Environment Parameters</a:t>
              </a:r>
              <a:endParaRPr/>
            </a:p>
          </p:txBody>
        </p:sp>
        <p:sp>
          <p:nvSpPr>
            <p:cNvPr id="893" name="Google Shape;893;p16"/>
            <p:cNvSpPr/>
            <p:nvPr/>
          </p:nvSpPr>
          <p:spPr>
            <a:xfrm>
              <a:off x="0" y="2293451"/>
              <a:ext cx="4522369" cy="359774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6"/>
            <p:cNvSpPr txBox="1"/>
            <p:nvPr/>
          </p:nvSpPr>
          <p:spPr>
            <a:xfrm>
              <a:off x="17563" y="2311014"/>
              <a:ext cx="4487243" cy="324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Bandwidth usage &amp; capacity</a:t>
              </a:r>
              <a:endParaRPr/>
            </a:p>
          </p:txBody>
        </p:sp>
        <p:sp>
          <p:nvSpPr>
            <p:cNvPr id="895" name="Google Shape;895;p16"/>
            <p:cNvSpPr/>
            <p:nvPr/>
          </p:nvSpPr>
          <p:spPr>
            <a:xfrm>
              <a:off x="0" y="2696426"/>
              <a:ext cx="4522369" cy="359774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6"/>
            <p:cNvSpPr txBox="1"/>
            <p:nvPr/>
          </p:nvSpPr>
          <p:spPr>
            <a:xfrm>
              <a:off x="17563" y="2713989"/>
              <a:ext cx="4487243" cy="324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Port usage and capacity</a:t>
              </a:r>
              <a:endParaRPr/>
            </a:p>
          </p:txBody>
        </p:sp>
        <p:sp>
          <p:nvSpPr>
            <p:cNvPr id="897" name="Google Shape;897;p16"/>
            <p:cNvSpPr/>
            <p:nvPr/>
          </p:nvSpPr>
          <p:spPr>
            <a:xfrm>
              <a:off x="0" y="3099401"/>
              <a:ext cx="4522369" cy="359774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6"/>
            <p:cNvSpPr txBox="1"/>
            <p:nvPr/>
          </p:nvSpPr>
          <p:spPr>
            <a:xfrm>
              <a:off x="17563" y="3116964"/>
              <a:ext cx="4487243" cy="324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Errors &amp; Discards</a:t>
              </a:r>
              <a:endParaRPr/>
            </a:p>
          </p:txBody>
        </p:sp>
        <p:sp>
          <p:nvSpPr>
            <p:cNvPr id="899" name="Google Shape;899;p16"/>
            <p:cNvSpPr/>
            <p:nvPr/>
          </p:nvSpPr>
          <p:spPr>
            <a:xfrm>
              <a:off x="0" y="3502376"/>
              <a:ext cx="4522369" cy="359774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6"/>
            <p:cNvSpPr txBox="1"/>
            <p:nvPr/>
          </p:nvSpPr>
          <p:spPr>
            <a:xfrm>
              <a:off x="17563" y="3519939"/>
              <a:ext cx="4487243" cy="324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Delay &amp; Variance Measurement</a:t>
              </a:r>
              <a:endParaRPr/>
            </a:p>
          </p:txBody>
        </p:sp>
        <p:sp>
          <p:nvSpPr>
            <p:cNvPr id="901" name="Google Shape;901;p16"/>
            <p:cNvSpPr/>
            <p:nvPr/>
          </p:nvSpPr>
          <p:spPr>
            <a:xfrm>
              <a:off x="0" y="3905351"/>
              <a:ext cx="4522369" cy="359774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6"/>
            <p:cNvSpPr txBox="1"/>
            <p:nvPr/>
          </p:nvSpPr>
          <p:spPr>
            <a:xfrm>
              <a:off x="17563" y="3922914"/>
              <a:ext cx="4487243" cy="324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Optical Power</a:t>
              </a:r>
              <a:endParaRPr/>
            </a:p>
          </p:txBody>
        </p:sp>
        <p:sp>
          <p:nvSpPr>
            <p:cNvPr id="903" name="Google Shape;903;p16"/>
            <p:cNvSpPr/>
            <p:nvPr/>
          </p:nvSpPr>
          <p:spPr>
            <a:xfrm>
              <a:off x="0" y="4308326"/>
              <a:ext cx="4522369" cy="359774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6"/>
            <p:cNvSpPr txBox="1"/>
            <p:nvPr/>
          </p:nvSpPr>
          <p:spPr>
            <a:xfrm>
              <a:off x="17563" y="4325889"/>
              <a:ext cx="4487243" cy="324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Quality of Service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7"/>
          <p:cNvSpPr txBox="1">
            <a:spLocks noGrp="1"/>
          </p:cNvSpPr>
          <p:nvPr>
            <p:ph type="title"/>
          </p:nvPr>
        </p:nvSpPr>
        <p:spPr>
          <a:xfrm>
            <a:off x="2133600" y="351477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87AF"/>
              </a:buClr>
              <a:buSzPts val="3200"/>
              <a:buFont typeface="Calibri"/>
              <a:buNone/>
            </a:pPr>
            <a:r>
              <a:rPr lang="en-US" sz="3200"/>
              <a:t>NETWORK CONFIGURATION AND </a:t>
            </a:r>
            <a:r>
              <a:rPr lang="en-US" sz="3200">
                <a:solidFill>
                  <a:srgbClr val="A8BFD4"/>
                </a:solidFill>
              </a:rPr>
              <a:t>CHANGE MANAGEMENT</a:t>
            </a:r>
            <a:endParaRPr/>
          </a:p>
        </p:txBody>
      </p:sp>
      <p:grpSp>
        <p:nvGrpSpPr>
          <p:cNvPr id="910" name="Google Shape;910;p17"/>
          <p:cNvGrpSpPr/>
          <p:nvPr/>
        </p:nvGrpSpPr>
        <p:grpSpPr>
          <a:xfrm>
            <a:off x="2958357" y="1441038"/>
            <a:ext cx="7943800" cy="5405660"/>
            <a:chOff x="663190" y="-333171"/>
            <a:chExt cx="7943800" cy="5405660"/>
          </a:xfrm>
        </p:grpSpPr>
        <p:sp>
          <p:nvSpPr>
            <p:cNvPr id="911" name="Google Shape;911;p17"/>
            <p:cNvSpPr/>
            <p:nvPr/>
          </p:nvSpPr>
          <p:spPr>
            <a:xfrm>
              <a:off x="4739723" y="916342"/>
              <a:ext cx="1867796" cy="4071083"/>
            </a:xfrm>
            <a:prstGeom prst="rect">
              <a:avLst/>
            </a:prstGeom>
            <a:gradFill>
              <a:gsLst>
                <a:gs pos="0">
                  <a:srgbClr val="FFC647"/>
                </a:gs>
                <a:gs pos="50000">
                  <a:srgbClr val="FFC600"/>
                </a:gs>
                <a:gs pos="100000">
                  <a:srgbClr val="E3B400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7"/>
            <p:cNvSpPr txBox="1"/>
            <p:nvPr/>
          </p:nvSpPr>
          <p:spPr>
            <a:xfrm rot="-5400000">
              <a:off x="4538601" y="2505516"/>
              <a:ext cx="3663975" cy="485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137150" bIns="30475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Compliance</a:t>
              </a:r>
              <a:endParaRPr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2704493" y="273023"/>
              <a:ext cx="1867796" cy="4758197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7"/>
            <p:cNvSpPr txBox="1"/>
            <p:nvPr/>
          </p:nvSpPr>
          <p:spPr>
            <a:xfrm rot="-5400000">
              <a:off x="2194169" y="2171398"/>
              <a:ext cx="4282377" cy="485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137150" bIns="30475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Secure NCCM</a:t>
              </a:r>
              <a:endParaRPr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6733312" y="1546439"/>
              <a:ext cx="1867796" cy="3398091"/>
            </a:xfrm>
            <a:prstGeom prst="rect">
              <a:avLst/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7"/>
            <p:cNvSpPr txBox="1"/>
            <p:nvPr/>
          </p:nvSpPr>
          <p:spPr>
            <a:xfrm rot="-5400000">
              <a:off x="6835036" y="2832766"/>
              <a:ext cx="3058282" cy="485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137150" bIns="30475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Reports</a:t>
              </a:r>
              <a:endParaRPr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7"/>
            <p:cNvSpPr/>
            <p:nvPr/>
          </p:nvSpPr>
          <p:spPr>
            <a:xfrm>
              <a:off x="663190" y="-333171"/>
              <a:ext cx="1867796" cy="5405660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7"/>
            <p:cNvSpPr txBox="1"/>
            <p:nvPr/>
          </p:nvSpPr>
          <p:spPr>
            <a:xfrm rot="-5400000">
              <a:off x="-138491" y="1856562"/>
              <a:ext cx="4865094" cy="485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137150" bIns="30475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General Features</a:t>
              </a:r>
              <a:endParaRPr/>
            </a:p>
          </p:txBody>
        </p:sp>
        <p:sp>
          <p:nvSpPr>
            <p:cNvPr id="919" name="Google Shape;919;p17"/>
            <p:cNvSpPr/>
            <p:nvPr/>
          </p:nvSpPr>
          <p:spPr>
            <a:xfrm>
              <a:off x="672638" y="-195970"/>
              <a:ext cx="1441390" cy="5154008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7"/>
            <p:cNvSpPr txBox="1"/>
            <p:nvPr/>
          </p:nvSpPr>
          <p:spPr>
            <a:xfrm>
              <a:off x="672638" y="-195970"/>
              <a:ext cx="1441390" cy="5154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Backup &amp; Configuration Repository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Bulk Provisioning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OS / Firmware Management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Service Provisioning &amp; Rollback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Inventory Tracking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Automation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Operational Audit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User-Roles based Access Control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7"/>
            <p:cNvSpPr/>
            <p:nvPr/>
          </p:nvSpPr>
          <p:spPr>
            <a:xfrm>
              <a:off x="2671067" y="297848"/>
              <a:ext cx="1392986" cy="473129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7"/>
            <p:cNvSpPr txBox="1"/>
            <p:nvPr/>
          </p:nvSpPr>
          <p:spPr>
            <a:xfrm>
              <a:off x="2671067" y="297848"/>
              <a:ext cx="1392986" cy="47312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Auto-Discovery of Target Devices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Inventory Capture with EOX details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Scheduled Backup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Reusable Templates for Bulk Changes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Vulnerability Detection</a:t>
              </a:r>
              <a:endParaRPr/>
            </a:p>
          </p:txBody>
        </p:sp>
        <p:sp>
          <p:nvSpPr>
            <p:cNvPr id="923" name="Google Shape;923;p17"/>
            <p:cNvSpPr/>
            <p:nvPr/>
          </p:nvSpPr>
          <p:spPr>
            <a:xfrm>
              <a:off x="4725414" y="1136751"/>
              <a:ext cx="1589373" cy="3574867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7"/>
            <p:cNvSpPr txBox="1"/>
            <p:nvPr/>
          </p:nvSpPr>
          <p:spPr>
            <a:xfrm>
              <a:off x="4725414" y="1136751"/>
              <a:ext cx="1589373" cy="35748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Policy Compliance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Audit of Critical Changes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Regulatory Standards 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(PCI-DSS)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Intelligent Remediation of Policy Violations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7"/>
            <p:cNvSpPr/>
            <p:nvPr/>
          </p:nvSpPr>
          <p:spPr>
            <a:xfrm>
              <a:off x="6704184" y="1505910"/>
              <a:ext cx="1604080" cy="296728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7"/>
            <p:cNvSpPr txBox="1"/>
            <p:nvPr/>
          </p:nvSpPr>
          <p:spPr>
            <a:xfrm>
              <a:off x="6704184" y="1505910"/>
              <a:ext cx="1604080" cy="2967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Network Security Audit Report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Vulnerability Report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Unauthorized Changes Report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EOX Report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Policy Compliance Report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8"/>
          <p:cNvSpPr txBox="1">
            <a:spLocks noGrp="1"/>
          </p:cNvSpPr>
          <p:nvPr>
            <p:ph type="title"/>
          </p:nvPr>
        </p:nvSpPr>
        <p:spPr>
          <a:xfrm>
            <a:off x="2133600" y="365125"/>
            <a:ext cx="92202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87AF"/>
              </a:buClr>
              <a:buSzPts val="4000"/>
              <a:buFont typeface="Calibri"/>
              <a:buNone/>
            </a:pPr>
            <a:r>
              <a:rPr lang="en-US"/>
              <a:t>SERVICE </a:t>
            </a:r>
            <a:r>
              <a:rPr lang="en-US">
                <a:solidFill>
                  <a:srgbClr val="A8BFD4"/>
                </a:solidFill>
              </a:rPr>
              <a:t>CATALOGUE </a:t>
            </a:r>
            <a:endParaRPr/>
          </a:p>
        </p:txBody>
      </p:sp>
      <p:grpSp>
        <p:nvGrpSpPr>
          <p:cNvPr id="933" name="Google Shape;933;p18"/>
          <p:cNvGrpSpPr/>
          <p:nvPr/>
        </p:nvGrpSpPr>
        <p:grpSpPr>
          <a:xfrm>
            <a:off x="2251882" y="1567858"/>
            <a:ext cx="9769911" cy="5167312"/>
            <a:chOff x="1524000" y="0"/>
            <a:chExt cx="9129486" cy="6858000"/>
          </a:xfrm>
        </p:grpSpPr>
        <p:grpSp>
          <p:nvGrpSpPr>
            <p:cNvPr id="934" name="Google Shape;934;p18"/>
            <p:cNvGrpSpPr/>
            <p:nvPr/>
          </p:nvGrpSpPr>
          <p:grpSpPr>
            <a:xfrm>
              <a:off x="1524000" y="0"/>
              <a:ext cx="9129486" cy="6858000"/>
              <a:chOff x="0" y="0"/>
              <a:chExt cx="9129486" cy="6858000"/>
            </a:xfrm>
          </p:grpSpPr>
          <p:pic>
            <p:nvPicPr>
              <p:cNvPr id="935" name="Google Shape;935;p18" descr="Image result for icon pattern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0" y="0"/>
                <a:ext cx="6858000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6" name="Google Shape;936;p18" descr="Image result for icon pattern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6807201" y="0"/>
                <a:ext cx="2322285" cy="685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37" name="Google Shape;937;p18"/>
            <p:cNvSpPr/>
            <p:nvPr/>
          </p:nvSpPr>
          <p:spPr>
            <a:xfrm>
              <a:off x="1524000" y="0"/>
              <a:ext cx="4585447" cy="6858000"/>
            </a:xfrm>
            <a:prstGeom prst="rect">
              <a:avLst/>
            </a:prstGeom>
            <a:solidFill>
              <a:srgbClr val="759E00">
                <a:alpha val="4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38" name="Google Shape;938;p18" descr="Image result for copyrights logo 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670200" y="6477606"/>
              <a:ext cx="79078" cy="7907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39" name="Google Shape;939;p18"/>
            <p:cNvGrpSpPr/>
            <p:nvPr/>
          </p:nvGrpSpPr>
          <p:grpSpPr>
            <a:xfrm>
              <a:off x="2057288" y="2504745"/>
              <a:ext cx="3697942" cy="2160453"/>
              <a:chOff x="519843" y="2289591"/>
              <a:chExt cx="3697942" cy="2160453"/>
            </a:xfrm>
          </p:grpSpPr>
          <p:sp>
            <p:nvSpPr>
              <p:cNvPr id="940" name="Google Shape;940;p18"/>
              <p:cNvSpPr/>
              <p:nvPr/>
            </p:nvSpPr>
            <p:spPr>
              <a:xfrm>
                <a:off x="555859" y="2289591"/>
                <a:ext cx="2344133" cy="6127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Service Catalogue</a:t>
                </a:r>
                <a:endParaRPr dirty="0"/>
              </a:p>
            </p:txBody>
          </p:sp>
          <p:sp>
            <p:nvSpPr>
              <p:cNvPr id="941" name="Google Shape;941;p18"/>
              <p:cNvSpPr/>
              <p:nvPr/>
            </p:nvSpPr>
            <p:spPr>
              <a:xfrm>
                <a:off x="519843" y="3755632"/>
                <a:ext cx="3697942" cy="6944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Optimize Service Delivery across users with a well-defined Service Catalog</a:t>
                </a:r>
                <a:endParaRPr dirty="0"/>
              </a:p>
            </p:txBody>
          </p:sp>
        </p:grpSp>
        <p:pic>
          <p:nvPicPr>
            <p:cNvPr id="942" name="Google Shape;942;p1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194385" y="2023583"/>
              <a:ext cx="579170" cy="4755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3" name="Google Shape;943;p18"/>
            <p:cNvSpPr/>
            <p:nvPr/>
          </p:nvSpPr>
          <p:spPr>
            <a:xfrm>
              <a:off x="6956613" y="1640546"/>
              <a:ext cx="2097740" cy="605118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8"/>
            <p:cNvSpPr/>
            <p:nvPr/>
          </p:nvSpPr>
          <p:spPr>
            <a:xfrm>
              <a:off x="7767917" y="2398062"/>
              <a:ext cx="2097740" cy="605118"/>
            </a:xfrm>
            <a:prstGeom prst="rect">
              <a:avLst/>
            </a:prstGeom>
            <a:solidFill>
              <a:srgbClr val="98C13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6956613" y="3142133"/>
              <a:ext cx="2097740" cy="605118"/>
            </a:xfrm>
            <a:prstGeom prst="rect">
              <a:avLst/>
            </a:pr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7763435" y="3913099"/>
              <a:ext cx="2097740" cy="605118"/>
            </a:xfrm>
            <a:prstGeom prst="rect">
              <a:avLst/>
            </a:prstGeom>
            <a:solidFill>
              <a:srgbClr val="8296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8"/>
            <p:cNvSpPr txBox="1"/>
            <p:nvPr/>
          </p:nvSpPr>
          <p:spPr>
            <a:xfrm>
              <a:off x="7064255" y="1793785"/>
              <a:ext cx="1895968" cy="399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Service Catalog Design</a:t>
              </a:r>
              <a:endParaRPr/>
            </a:p>
          </p:txBody>
        </p:sp>
        <p:sp>
          <p:nvSpPr>
            <p:cNvPr id="948" name="Google Shape;948;p18"/>
            <p:cNvSpPr txBox="1"/>
            <p:nvPr/>
          </p:nvSpPr>
          <p:spPr>
            <a:xfrm>
              <a:off x="7963128" y="2530938"/>
              <a:ext cx="1709790" cy="346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Map to End-Users</a:t>
              </a:r>
              <a:endParaRPr/>
            </a:p>
          </p:txBody>
        </p:sp>
        <p:sp>
          <p:nvSpPr>
            <p:cNvPr id="949" name="Google Shape;949;p18"/>
            <p:cNvSpPr txBox="1"/>
            <p:nvPr/>
          </p:nvSpPr>
          <p:spPr>
            <a:xfrm>
              <a:off x="7733442" y="3976783"/>
              <a:ext cx="2168076" cy="40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Service-based Workflows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&amp; Reports</a:t>
              </a:r>
              <a:endParaRPr/>
            </a:p>
          </p:txBody>
        </p:sp>
        <p:sp>
          <p:nvSpPr>
            <p:cNvPr id="950" name="Google Shape;950;p18"/>
            <p:cNvSpPr txBox="1"/>
            <p:nvPr/>
          </p:nvSpPr>
          <p:spPr>
            <a:xfrm>
              <a:off x="6991415" y="3294927"/>
              <a:ext cx="2036044" cy="349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Pre-Defined Service Issues</a:t>
              </a:r>
              <a:endParaRPr/>
            </a:p>
          </p:txBody>
        </p:sp>
        <p:sp>
          <p:nvSpPr>
            <p:cNvPr id="951" name="Google Shape;951;p18"/>
            <p:cNvSpPr/>
            <p:nvPr/>
          </p:nvSpPr>
          <p:spPr>
            <a:xfrm>
              <a:off x="6991415" y="4686741"/>
              <a:ext cx="2097740" cy="605118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Self Service Portal</a:t>
              </a:r>
              <a:endParaRPr/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8072718" y="5428136"/>
              <a:ext cx="2097740" cy="605118"/>
            </a:xfrm>
            <a:prstGeom prst="rect">
              <a:avLst/>
            </a:prstGeom>
            <a:solidFill>
              <a:srgbClr val="98C13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Service Based SLA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9"/>
          <p:cNvSpPr txBox="1">
            <a:spLocks noGrp="1"/>
          </p:cNvSpPr>
          <p:nvPr>
            <p:ph type="title"/>
          </p:nvPr>
        </p:nvSpPr>
        <p:spPr>
          <a:xfrm>
            <a:off x="2133600" y="365125"/>
            <a:ext cx="96964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87AF"/>
              </a:buClr>
              <a:buSzPts val="4000"/>
              <a:buFont typeface="Calibri"/>
              <a:buNone/>
            </a:pPr>
            <a:r>
              <a:rPr lang="en-US"/>
              <a:t>SERVICE ORDER &amp; </a:t>
            </a:r>
            <a:r>
              <a:rPr lang="en-US">
                <a:solidFill>
                  <a:srgbClr val="A8BFD4"/>
                </a:solidFill>
              </a:rPr>
              <a:t>REQUEST MANAGEMENT </a:t>
            </a:r>
            <a:endParaRPr/>
          </a:p>
        </p:txBody>
      </p:sp>
      <p:sp>
        <p:nvSpPr>
          <p:cNvPr id="958" name="Google Shape;958;p19"/>
          <p:cNvSpPr/>
          <p:nvPr/>
        </p:nvSpPr>
        <p:spPr>
          <a:xfrm>
            <a:off x="8262937" y="2686050"/>
            <a:ext cx="1581150" cy="1524000"/>
          </a:xfrm>
          <a:prstGeom prst="flowChartMultidocument">
            <a:avLst/>
          </a:prstGeom>
          <a:solidFill>
            <a:srgbClr val="EA46B7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Catalogue</a:t>
            </a:r>
            <a:endParaRPr/>
          </a:p>
        </p:txBody>
      </p:sp>
      <p:sp>
        <p:nvSpPr>
          <p:cNvPr id="959" name="Google Shape;959;p19"/>
          <p:cNvSpPr/>
          <p:nvPr/>
        </p:nvSpPr>
        <p:spPr>
          <a:xfrm>
            <a:off x="6096000" y="1790701"/>
            <a:ext cx="1581150" cy="33528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19"/>
          <p:cNvSpPr/>
          <p:nvPr/>
        </p:nvSpPr>
        <p:spPr>
          <a:xfrm>
            <a:off x="6191250" y="1895475"/>
            <a:ext cx="1390650" cy="876300"/>
          </a:xfrm>
          <a:prstGeom prst="flowChartAlternateProcess">
            <a:avLst/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Request Templates</a:t>
            </a:r>
            <a:endParaRPr/>
          </a:p>
        </p:txBody>
      </p:sp>
      <p:sp>
        <p:nvSpPr>
          <p:cNvPr id="961" name="Google Shape;961;p19"/>
          <p:cNvSpPr/>
          <p:nvPr/>
        </p:nvSpPr>
        <p:spPr>
          <a:xfrm>
            <a:off x="6191250" y="2990850"/>
            <a:ext cx="1390650" cy="876300"/>
          </a:xfrm>
          <a:prstGeom prst="flowChartAlternateProcess">
            <a:avLst/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Order </a:t>
            </a:r>
            <a:endParaRPr/>
          </a:p>
        </p:txBody>
      </p:sp>
      <p:sp>
        <p:nvSpPr>
          <p:cNvPr id="962" name="Google Shape;962;p19"/>
          <p:cNvSpPr/>
          <p:nvPr/>
        </p:nvSpPr>
        <p:spPr>
          <a:xfrm>
            <a:off x="6191250" y="4138612"/>
            <a:ext cx="1390650" cy="876300"/>
          </a:xfrm>
          <a:prstGeom prst="flowChartAlternateProcess">
            <a:avLst/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 Processing </a:t>
            </a:r>
            <a:endParaRPr/>
          </a:p>
        </p:txBody>
      </p:sp>
      <p:sp>
        <p:nvSpPr>
          <p:cNvPr id="963" name="Google Shape;963;p19"/>
          <p:cNvSpPr/>
          <p:nvPr/>
        </p:nvSpPr>
        <p:spPr>
          <a:xfrm>
            <a:off x="3914775" y="1762126"/>
            <a:ext cx="1714500" cy="33528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19"/>
          <p:cNvSpPr/>
          <p:nvPr/>
        </p:nvSpPr>
        <p:spPr>
          <a:xfrm>
            <a:off x="4010025" y="1866900"/>
            <a:ext cx="1524000" cy="876300"/>
          </a:xfrm>
          <a:prstGeom prst="flowChartAlternateProcess">
            <a:avLst/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 Assessment</a:t>
            </a:r>
            <a:endParaRPr/>
          </a:p>
        </p:txBody>
      </p:sp>
      <p:sp>
        <p:nvSpPr>
          <p:cNvPr id="965" name="Google Shape;965;p19"/>
          <p:cNvSpPr/>
          <p:nvPr/>
        </p:nvSpPr>
        <p:spPr>
          <a:xfrm>
            <a:off x="4010025" y="2847974"/>
            <a:ext cx="1524000" cy="466725"/>
          </a:xfrm>
          <a:prstGeom prst="flowChartAlternateProcess">
            <a:avLst/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Approvals</a:t>
            </a:r>
            <a:endParaRPr/>
          </a:p>
        </p:txBody>
      </p:sp>
      <p:sp>
        <p:nvSpPr>
          <p:cNvPr id="966" name="Google Shape;966;p19"/>
          <p:cNvSpPr/>
          <p:nvPr/>
        </p:nvSpPr>
        <p:spPr>
          <a:xfrm>
            <a:off x="4010024" y="4110037"/>
            <a:ext cx="1523999" cy="876300"/>
          </a:xfrm>
          <a:prstGeom prst="flowChartAlternateProcess">
            <a:avLst/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Fulfillment &amp; Delivery</a:t>
            </a:r>
            <a:endParaRPr/>
          </a:p>
        </p:txBody>
      </p:sp>
      <p:sp>
        <p:nvSpPr>
          <p:cNvPr id="967" name="Google Shape;967;p19"/>
          <p:cNvSpPr/>
          <p:nvPr/>
        </p:nvSpPr>
        <p:spPr>
          <a:xfrm>
            <a:off x="4010024" y="2847974"/>
            <a:ext cx="1524000" cy="466725"/>
          </a:xfrm>
          <a:prstGeom prst="flowChartAlternateProcess">
            <a:avLst/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Approvals</a:t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>
            <a:off x="4029074" y="3457574"/>
            <a:ext cx="1524000" cy="519118"/>
          </a:xfrm>
          <a:prstGeom prst="flowChartAlternateProcess">
            <a:avLst/>
          </a:prstGeom>
          <a:solidFill>
            <a:srgbClr val="0070C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Provisioning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>
            <a:off x="1376363" y="2686050"/>
            <a:ext cx="1266823" cy="1507330"/>
          </a:xfrm>
          <a:prstGeom prst="flowChartAlternateProcess">
            <a:avLst/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Network &amp; Service provisioning</a:t>
            </a:r>
            <a:endParaRPr/>
          </a:p>
        </p:txBody>
      </p:sp>
      <p:cxnSp>
        <p:nvCxnSpPr>
          <p:cNvPr id="970" name="Google Shape;970;p19"/>
          <p:cNvCxnSpPr>
            <a:stCxn id="969" idx="3"/>
            <a:endCxn id="963" idx="1"/>
          </p:cNvCxnSpPr>
          <p:nvPr/>
        </p:nvCxnSpPr>
        <p:spPr>
          <a:xfrm rot="10800000" flipH="1">
            <a:off x="2643186" y="3438515"/>
            <a:ext cx="1271700" cy="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971" name="Google Shape;971;p19"/>
          <p:cNvCxnSpPr/>
          <p:nvPr/>
        </p:nvCxnSpPr>
        <p:spPr>
          <a:xfrm>
            <a:off x="5629275" y="3590926"/>
            <a:ext cx="495300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972" name="Google Shape;972;p19"/>
          <p:cNvCxnSpPr/>
          <p:nvPr/>
        </p:nvCxnSpPr>
        <p:spPr>
          <a:xfrm rot="10800000" flipH="1">
            <a:off x="7691437" y="3590926"/>
            <a:ext cx="557213" cy="118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973" name="Google Shape;973;p19"/>
          <p:cNvSpPr/>
          <p:nvPr/>
        </p:nvSpPr>
        <p:spPr>
          <a:xfrm>
            <a:off x="10248900" y="2409825"/>
            <a:ext cx="1581150" cy="581025"/>
          </a:xfrm>
          <a:prstGeom prst="flowChartAlternateProcess">
            <a:avLst/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Self Service Portal</a:t>
            </a:r>
            <a:endParaRPr/>
          </a:p>
        </p:txBody>
      </p:sp>
      <p:cxnSp>
        <p:nvCxnSpPr>
          <p:cNvPr id="974" name="Google Shape;974;p19"/>
          <p:cNvCxnSpPr/>
          <p:nvPr/>
        </p:nvCxnSpPr>
        <p:spPr>
          <a:xfrm rot="10800000" flipH="1">
            <a:off x="9744075" y="2990851"/>
            <a:ext cx="504825" cy="32384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975" name="Google Shape;975;p19"/>
          <p:cNvSpPr/>
          <p:nvPr/>
        </p:nvSpPr>
        <p:spPr>
          <a:xfrm>
            <a:off x="3914775" y="5495925"/>
            <a:ext cx="1714500" cy="557214"/>
          </a:xfrm>
          <a:prstGeom prst="flowChartAlternateProcess">
            <a:avLst/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Change Management</a:t>
            </a:r>
            <a:endParaRPr/>
          </a:p>
        </p:txBody>
      </p:sp>
      <p:cxnSp>
        <p:nvCxnSpPr>
          <p:cNvPr id="976" name="Google Shape;976;p19"/>
          <p:cNvCxnSpPr>
            <a:stCxn id="963" idx="2"/>
            <a:endCxn id="975" idx="0"/>
          </p:cNvCxnSpPr>
          <p:nvPr/>
        </p:nvCxnSpPr>
        <p:spPr>
          <a:xfrm>
            <a:off x="4772025" y="5114926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977" name="Google Shape;977;p19"/>
          <p:cNvSpPr/>
          <p:nvPr/>
        </p:nvSpPr>
        <p:spPr>
          <a:xfrm>
            <a:off x="1771650" y="5495925"/>
            <a:ext cx="1714500" cy="557214"/>
          </a:xfrm>
          <a:prstGeom prst="flowChartAlternateProcess">
            <a:avLst/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CMDB Update</a:t>
            </a:r>
            <a:endParaRPr/>
          </a:p>
        </p:txBody>
      </p:sp>
      <p:cxnSp>
        <p:nvCxnSpPr>
          <p:cNvPr id="978" name="Google Shape;978;p19"/>
          <p:cNvCxnSpPr>
            <a:stCxn id="977" idx="3"/>
            <a:endCxn id="975" idx="1"/>
          </p:cNvCxnSpPr>
          <p:nvPr/>
        </p:nvCxnSpPr>
        <p:spPr>
          <a:xfrm>
            <a:off x="3486150" y="5774532"/>
            <a:ext cx="42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979" name="Google Shape;979;p19"/>
          <p:cNvSpPr/>
          <p:nvPr/>
        </p:nvSpPr>
        <p:spPr>
          <a:xfrm>
            <a:off x="6019800" y="5495925"/>
            <a:ext cx="1714500" cy="557214"/>
          </a:xfrm>
          <a:prstGeom prst="flowChartAlternateProcess">
            <a:avLst/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Invoice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&amp; Billing</a:t>
            </a:r>
            <a:endParaRPr/>
          </a:p>
        </p:txBody>
      </p:sp>
      <p:cxnSp>
        <p:nvCxnSpPr>
          <p:cNvPr id="980" name="Google Shape;980;p19"/>
          <p:cNvCxnSpPr/>
          <p:nvPr/>
        </p:nvCxnSpPr>
        <p:spPr>
          <a:xfrm>
            <a:off x="6848475" y="5143501"/>
            <a:ext cx="0" cy="380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981" name="Google Shape;981;p19"/>
          <p:cNvSpPr/>
          <p:nvPr/>
        </p:nvSpPr>
        <p:spPr>
          <a:xfrm>
            <a:off x="2593526" y="1609724"/>
            <a:ext cx="1271588" cy="314325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verification</a:t>
            </a:r>
            <a:endParaRPr/>
          </a:p>
        </p:txBody>
      </p:sp>
      <p:sp>
        <p:nvSpPr>
          <p:cNvPr id="982" name="Google Shape;982;p19"/>
          <p:cNvSpPr/>
          <p:nvPr/>
        </p:nvSpPr>
        <p:spPr>
          <a:xfrm>
            <a:off x="2593526" y="1981199"/>
            <a:ext cx="1271588" cy="310755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Capacity &amp; Availability Check</a:t>
            </a:r>
            <a:endParaRPr/>
          </a:p>
        </p:txBody>
      </p:sp>
      <p:sp>
        <p:nvSpPr>
          <p:cNvPr id="983" name="Google Shape;983;p19"/>
          <p:cNvSpPr/>
          <p:nvPr/>
        </p:nvSpPr>
        <p:spPr>
          <a:xfrm>
            <a:off x="2590801" y="2354146"/>
            <a:ext cx="1271588" cy="310755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Feasibility Check</a:t>
            </a:r>
            <a:endParaRPr/>
          </a:p>
        </p:txBody>
      </p:sp>
      <p:sp>
        <p:nvSpPr>
          <p:cNvPr id="984" name="Google Shape;984;p19"/>
          <p:cNvSpPr/>
          <p:nvPr/>
        </p:nvSpPr>
        <p:spPr>
          <a:xfrm>
            <a:off x="2590801" y="4722925"/>
            <a:ext cx="1271588" cy="310755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Notification</a:t>
            </a:r>
            <a:endParaRPr/>
          </a:p>
        </p:txBody>
      </p:sp>
      <p:sp>
        <p:nvSpPr>
          <p:cNvPr id="985" name="Google Shape;985;p19"/>
          <p:cNvSpPr/>
          <p:nvPr/>
        </p:nvSpPr>
        <p:spPr>
          <a:xfrm>
            <a:off x="7772400" y="4548187"/>
            <a:ext cx="1271588" cy="310755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Customer/ End user update</a:t>
            </a:r>
            <a:endParaRPr/>
          </a:p>
        </p:txBody>
      </p:sp>
      <p:sp>
        <p:nvSpPr>
          <p:cNvPr id="986" name="Google Shape;986;p19"/>
          <p:cNvSpPr/>
          <p:nvPr/>
        </p:nvSpPr>
        <p:spPr>
          <a:xfrm>
            <a:off x="2591045" y="4297085"/>
            <a:ext cx="1271588" cy="310755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Activation</a:t>
            </a:r>
            <a:endParaRPr/>
          </a:p>
        </p:txBody>
      </p:sp>
      <p:pic>
        <p:nvPicPr>
          <p:cNvPr id="987" name="Google Shape;987;p19" descr="Meet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34650" y="1269207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8" name="Google Shape;988;p19"/>
          <p:cNvCxnSpPr>
            <a:stCxn id="987" idx="3"/>
            <a:endCxn id="973" idx="3"/>
          </p:cNvCxnSpPr>
          <p:nvPr/>
        </p:nvCxnSpPr>
        <p:spPr>
          <a:xfrm>
            <a:off x="11449050" y="1726407"/>
            <a:ext cx="381000" cy="973800"/>
          </a:xfrm>
          <a:prstGeom prst="curvedConnector3">
            <a:avLst>
              <a:gd name="adj1" fmla="val 16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989" name="Google Shape;989;p19"/>
          <p:cNvCxnSpPr>
            <a:stCxn id="987" idx="1"/>
            <a:endCxn id="973" idx="1"/>
          </p:cNvCxnSpPr>
          <p:nvPr/>
        </p:nvCxnSpPr>
        <p:spPr>
          <a:xfrm flipH="1">
            <a:off x="10249050" y="1726407"/>
            <a:ext cx="285600" cy="973800"/>
          </a:xfrm>
          <a:prstGeom prst="curvedConnector3">
            <a:avLst>
              <a:gd name="adj1" fmla="val 180095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87546" y="0"/>
            <a:ext cx="680445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307" name="Google Shape;307;p2"/>
          <p:cNvSpPr/>
          <p:nvPr/>
        </p:nvSpPr>
        <p:spPr>
          <a:xfrm>
            <a:off x="5387546" y="0"/>
            <a:ext cx="6816812" cy="6858000"/>
          </a:xfrm>
          <a:custGeom>
            <a:avLst/>
            <a:gdLst/>
            <a:ahLst/>
            <a:cxnLst/>
            <a:rect l="l" t="t" r="r" b="b"/>
            <a:pathLst>
              <a:path w="13633624" h="13716000" extrusionOk="0">
                <a:moveTo>
                  <a:pt x="2051221" y="0"/>
                </a:moveTo>
                <a:lnTo>
                  <a:pt x="13633624" y="0"/>
                </a:lnTo>
                <a:lnTo>
                  <a:pt x="13633624" y="13716000"/>
                </a:lnTo>
                <a:lnTo>
                  <a:pt x="0" y="13716000"/>
                </a:lnTo>
                <a:lnTo>
                  <a:pt x="2051221" y="0"/>
                </a:lnTo>
                <a:close/>
              </a:path>
            </a:pathLst>
          </a:custGeom>
          <a:solidFill>
            <a:srgbClr val="41719C">
              <a:alpha val="7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"/>
          <p:cNvSpPr/>
          <p:nvPr/>
        </p:nvSpPr>
        <p:spPr>
          <a:xfrm>
            <a:off x="771711" y="2691804"/>
            <a:ext cx="4116860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company is founded by a group of technocrats who have been working with each other for over 15 years and have a combined experience of close to 100+ yrs in the I&amp;O scape.  With a rich market experience in the I&amp;O space, the company has built its widespread presence across the country through its product portfolio.  EverestIMS envisages a future where Digital Transformation is a harbinger of enterprise change. The organization specializes in providing integrated IT solutions to empower corporations and enterprises to deliver enhanced services to their end-users.</a:t>
            </a:r>
            <a:endParaRPr/>
          </a:p>
        </p:txBody>
      </p:sp>
      <p:sp>
        <p:nvSpPr>
          <p:cNvPr id="309" name="Google Shape;309;p2"/>
          <p:cNvSpPr/>
          <p:nvPr/>
        </p:nvSpPr>
        <p:spPr>
          <a:xfrm>
            <a:off x="6900564" y="2188014"/>
            <a:ext cx="338436" cy="315965"/>
          </a:xfrm>
          <a:custGeom>
            <a:avLst/>
            <a:gdLst/>
            <a:ahLst/>
            <a:cxnLst/>
            <a:rect l="l" t="t" r="r" b="b"/>
            <a:pathLst>
              <a:path w="249" h="232" extrusionOk="0">
                <a:moveTo>
                  <a:pt x="126" y="232"/>
                </a:moveTo>
                <a:cubicBezTo>
                  <a:pt x="123" y="232"/>
                  <a:pt x="121" y="231"/>
                  <a:pt x="119" y="230"/>
                </a:cubicBezTo>
                <a:cubicBezTo>
                  <a:pt x="20" y="122"/>
                  <a:pt x="20" y="122"/>
                  <a:pt x="20" y="122"/>
                </a:cubicBezTo>
                <a:cubicBezTo>
                  <a:pt x="7" y="109"/>
                  <a:pt x="0" y="92"/>
                  <a:pt x="0" y="73"/>
                </a:cubicBezTo>
                <a:cubicBezTo>
                  <a:pt x="0" y="54"/>
                  <a:pt x="7" y="36"/>
                  <a:pt x="20" y="23"/>
                </a:cubicBezTo>
                <a:cubicBezTo>
                  <a:pt x="21" y="21"/>
                  <a:pt x="21" y="21"/>
                  <a:pt x="21" y="21"/>
                </a:cubicBezTo>
                <a:cubicBezTo>
                  <a:pt x="34" y="8"/>
                  <a:pt x="49" y="0"/>
                  <a:pt x="67" y="0"/>
                </a:cubicBezTo>
                <a:cubicBezTo>
                  <a:pt x="85" y="0"/>
                  <a:pt x="101" y="8"/>
                  <a:pt x="114" y="21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9" y="8"/>
                  <a:pt x="166" y="0"/>
                  <a:pt x="184" y="0"/>
                </a:cubicBezTo>
                <a:cubicBezTo>
                  <a:pt x="201" y="0"/>
                  <a:pt x="217" y="8"/>
                  <a:pt x="230" y="21"/>
                </a:cubicBezTo>
                <a:cubicBezTo>
                  <a:pt x="231" y="23"/>
                  <a:pt x="231" y="23"/>
                  <a:pt x="231" y="23"/>
                </a:cubicBezTo>
                <a:cubicBezTo>
                  <a:pt x="244" y="36"/>
                  <a:pt x="249" y="54"/>
                  <a:pt x="249" y="73"/>
                </a:cubicBezTo>
                <a:cubicBezTo>
                  <a:pt x="249" y="92"/>
                  <a:pt x="244" y="109"/>
                  <a:pt x="231" y="122"/>
                </a:cubicBezTo>
                <a:cubicBezTo>
                  <a:pt x="231" y="122"/>
                  <a:pt x="231" y="122"/>
                  <a:pt x="231" y="122"/>
                </a:cubicBezTo>
                <a:cubicBezTo>
                  <a:pt x="132" y="230"/>
                  <a:pt x="132" y="230"/>
                  <a:pt x="132" y="230"/>
                </a:cubicBezTo>
                <a:cubicBezTo>
                  <a:pt x="130" y="231"/>
                  <a:pt x="128" y="232"/>
                  <a:pt x="126" y="232"/>
                </a:cubicBezTo>
                <a:close/>
                <a:moveTo>
                  <a:pt x="32" y="111"/>
                </a:moveTo>
                <a:cubicBezTo>
                  <a:pt x="32" y="111"/>
                  <a:pt x="32" y="111"/>
                  <a:pt x="32" y="111"/>
                </a:cubicBezTo>
                <a:cubicBezTo>
                  <a:pt x="126" y="211"/>
                  <a:pt x="126" y="211"/>
                  <a:pt x="126" y="211"/>
                </a:cubicBezTo>
                <a:cubicBezTo>
                  <a:pt x="219" y="111"/>
                  <a:pt x="219" y="111"/>
                  <a:pt x="219" y="111"/>
                </a:cubicBezTo>
                <a:cubicBezTo>
                  <a:pt x="238" y="90"/>
                  <a:pt x="238" y="56"/>
                  <a:pt x="219" y="34"/>
                </a:cubicBezTo>
                <a:cubicBezTo>
                  <a:pt x="217" y="32"/>
                  <a:pt x="217" y="32"/>
                  <a:pt x="217" y="32"/>
                </a:cubicBezTo>
                <a:cubicBezTo>
                  <a:pt x="208" y="22"/>
                  <a:pt x="196" y="16"/>
                  <a:pt x="184" y="16"/>
                </a:cubicBezTo>
                <a:cubicBezTo>
                  <a:pt x="171" y="16"/>
                  <a:pt x="159" y="22"/>
                  <a:pt x="149" y="32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30" y="54"/>
                  <a:pt x="128" y="56"/>
                  <a:pt x="126" y="56"/>
                </a:cubicBezTo>
                <a:cubicBezTo>
                  <a:pt x="123" y="56"/>
                  <a:pt x="121" y="54"/>
                  <a:pt x="119" y="53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92" y="22"/>
                  <a:pt x="80" y="16"/>
                  <a:pt x="67" y="16"/>
                </a:cubicBezTo>
                <a:cubicBezTo>
                  <a:pt x="54" y="16"/>
                  <a:pt x="42" y="22"/>
                  <a:pt x="34" y="32"/>
                </a:cubicBezTo>
                <a:cubicBezTo>
                  <a:pt x="32" y="34"/>
                  <a:pt x="32" y="34"/>
                  <a:pt x="32" y="34"/>
                </a:cubicBezTo>
                <a:cubicBezTo>
                  <a:pt x="13" y="56"/>
                  <a:pt x="13" y="90"/>
                  <a:pt x="32" y="11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22850" rIns="45700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"/>
          <p:cNvSpPr txBox="1"/>
          <p:nvPr/>
        </p:nvSpPr>
        <p:spPr>
          <a:xfrm>
            <a:off x="7446196" y="2105958"/>
            <a:ext cx="45747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 TRANSFORMATION</a:t>
            </a:r>
            <a:endParaRPr/>
          </a:p>
        </p:txBody>
      </p:sp>
      <p:sp>
        <p:nvSpPr>
          <p:cNvPr id="311" name="Google Shape;311;p2"/>
          <p:cNvSpPr/>
          <p:nvPr/>
        </p:nvSpPr>
        <p:spPr>
          <a:xfrm>
            <a:off x="7446196" y="2503979"/>
            <a:ext cx="421977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We help our customers for digital transformation using our unified integrated INFRAON SUITE enabled with AI/ML</a:t>
            </a:r>
            <a:endParaRPr/>
          </a:p>
        </p:txBody>
      </p:sp>
      <p:sp>
        <p:nvSpPr>
          <p:cNvPr id="312" name="Google Shape;312;p2"/>
          <p:cNvSpPr/>
          <p:nvPr/>
        </p:nvSpPr>
        <p:spPr>
          <a:xfrm>
            <a:off x="6882991" y="3671660"/>
            <a:ext cx="356010" cy="227905"/>
          </a:xfrm>
          <a:custGeom>
            <a:avLst/>
            <a:gdLst/>
            <a:ahLst/>
            <a:cxnLst/>
            <a:rect l="l" t="t" r="r" b="b"/>
            <a:pathLst>
              <a:path w="239" h="153" extrusionOk="0">
                <a:moveTo>
                  <a:pt x="177" y="153"/>
                </a:moveTo>
                <a:cubicBezTo>
                  <a:pt x="176" y="153"/>
                  <a:pt x="176" y="153"/>
                  <a:pt x="176" y="153"/>
                </a:cubicBezTo>
                <a:cubicBezTo>
                  <a:pt x="175" y="153"/>
                  <a:pt x="175" y="153"/>
                  <a:pt x="175" y="153"/>
                </a:cubicBezTo>
                <a:cubicBezTo>
                  <a:pt x="45" y="153"/>
                  <a:pt x="45" y="153"/>
                  <a:pt x="45" y="153"/>
                </a:cubicBezTo>
                <a:cubicBezTo>
                  <a:pt x="20" y="153"/>
                  <a:pt x="0" y="133"/>
                  <a:pt x="0" y="108"/>
                </a:cubicBezTo>
                <a:cubicBezTo>
                  <a:pt x="0" y="87"/>
                  <a:pt x="14" y="70"/>
                  <a:pt x="33" y="64"/>
                </a:cubicBezTo>
                <a:cubicBezTo>
                  <a:pt x="34" y="28"/>
                  <a:pt x="63" y="0"/>
                  <a:pt x="99" y="0"/>
                </a:cubicBezTo>
                <a:cubicBezTo>
                  <a:pt x="123" y="0"/>
                  <a:pt x="145" y="12"/>
                  <a:pt x="156" y="33"/>
                </a:cubicBezTo>
                <a:cubicBezTo>
                  <a:pt x="163" y="30"/>
                  <a:pt x="170" y="29"/>
                  <a:pt x="177" y="29"/>
                </a:cubicBezTo>
                <a:cubicBezTo>
                  <a:pt x="211" y="29"/>
                  <a:pt x="239" y="57"/>
                  <a:pt x="239" y="91"/>
                </a:cubicBezTo>
                <a:cubicBezTo>
                  <a:pt x="239" y="125"/>
                  <a:pt x="211" y="153"/>
                  <a:pt x="177" y="153"/>
                </a:cubicBezTo>
                <a:close/>
                <a:moveTo>
                  <a:pt x="176" y="140"/>
                </a:moveTo>
                <a:cubicBezTo>
                  <a:pt x="177" y="140"/>
                  <a:pt x="177" y="140"/>
                  <a:pt x="177" y="140"/>
                </a:cubicBezTo>
                <a:cubicBezTo>
                  <a:pt x="204" y="140"/>
                  <a:pt x="226" y="118"/>
                  <a:pt x="226" y="91"/>
                </a:cubicBezTo>
                <a:cubicBezTo>
                  <a:pt x="226" y="64"/>
                  <a:pt x="204" y="42"/>
                  <a:pt x="177" y="42"/>
                </a:cubicBezTo>
                <a:cubicBezTo>
                  <a:pt x="170" y="42"/>
                  <a:pt x="163" y="44"/>
                  <a:pt x="156" y="47"/>
                </a:cubicBezTo>
                <a:cubicBezTo>
                  <a:pt x="155" y="47"/>
                  <a:pt x="155" y="47"/>
                  <a:pt x="155" y="47"/>
                </a:cubicBezTo>
                <a:cubicBezTo>
                  <a:pt x="150" y="49"/>
                  <a:pt x="150" y="49"/>
                  <a:pt x="150" y="49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39" y="25"/>
                  <a:pt x="120" y="12"/>
                  <a:pt x="99" y="12"/>
                </a:cubicBezTo>
                <a:cubicBezTo>
                  <a:pt x="70" y="12"/>
                  <a:pt x="46" y="36"/>
                  <a:pt x="46" y="65"/>
                </a:cubicBezTo>
                <a:cubicBezTo>
                  <a:pt x="46" y="67"/>
                  <a:pt x="46" y="68"/>
                  <a:pt x="46" y="69"/>
                </a:cubicBezTo>
                <a:cubicBezTo>
                  <a:pt x="47" y="74"/>
                  <a:pt x="47" y="74"/>
                  <a:pt x="47" y="74"/>
                </a:cubicBezTo>
                <a:cubicBezTo>
                  <a:pt x="41" y="76"/>
                  <a:pt x="41" y="76"/>
                  <a:pt x="41" y="76"/>
                </a:cubicBezTo>
                <a:cubicBezTo>
                  <a:pt x="25" y="78"/>
                  <a:pt x="13" y="92"/>
                  <a:pt x="13" y="108"/>
                </a:cubicBezTo>
                <a:cubicBezTo>
                  <a:pt x="13" y="125"/>
                  <a:pt x="28" y="140"/>
                  <a:pt x="45" y="140"/>
                </a:cubicBezTo>
                <a:lnTo>
                  <a:pt x="176" y="1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00" tIns="22850" rIns="45700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"/>
          <p:cNvSpPr txBox="1"/>
          <p:nvPr/>
        </p:nvSpPr>
        <p:spPr>
          <a:xfrm>
            <a:off x="7394517" y="3563288"/>
            <a:ext cx="45747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OSS SOLUTION</a:t>
            </a:r>
            <a:endParaRPr/>
          </a:p>
        </p:txBody>
      </p:sp>
      <p:sp>
        <p:nvSpPr>
          <p:cNvPr id="314" name="Google Shape;314;p2"/>
          <p:cNvSpPr/>
          <p:nvPr/>
        </p:nvSpPr>
        <p:spPr>
          <a:xfrm>
            <a:off x="7394517" y="3961309"/>
            <a:ext cx="421977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We provide complete OSS Solutions to Telecom using INFRAON products and by integrating with other EMS</a:t>
            </a:r>
            <a:endParaRPr/>
          </a:p>
        </p:txBody>
      </p:sp>
      <p:grpSp>
        <p:nvGrpSpPr>
          <p:cNvPr id="315" name="Google Shape;315;p2"/>
          <p:cNvGrpSpPr/>
          <p:nvPr/>
        </p:nvGrpSpPr>
        <p:grpSpPr>
          <a:xfrm>
            <a:off x="6911883" y="5176547"/>
            <a:ext cx="327117" cy="277692"/>
            <a:chOff x="6338887" y="1593851"/>
            <a:chExt cx="798512" cy="677863"/>
          </a:xfrm>
        </p:grpSpPr>
        <p:sp>
          <p:nvSpPr>
            <p:cNvPr id="316" name="Google Shape;316;p2"/>
            <p:cNvSpPr/>
            <p:nvPr/>
          </p:nvSpPr>
          <p:spPr>
            <a:xfrm>
              <a:off x="6510337" y="1776413"/>
              <a:ext cx="460375" cy="57150"/>
            </a:xfrm>
            <a:custGeom>
              <a:avLst/>
              <a:gdLst/>
              <a:ahLst/>
              <a:cxnLst/>
              <a:rect l="l" t="t" r="r" b="b"/>
              <a:pathLst>
                <a:path w="179" h="22" extrusionOk="0">
                  <a:moveTo>
                    <a:pt x="10" y="22"/>
                  </a:moveTo>
                  <a:cubicBezTo>
                    <a:pt x="168" y="22"/>
                    <a:pt x="168" y="22"/>
                    <a:pt x="168" y="22"/>
                  </a:cubicBezTo>
                  <a:cubicBezTo>
                    <a:pt x="174" y="22"/>
                    <a:pt x="179" y="17"/>
                    <a:pt x="179" y="11"/>
                  </a:cubicBezTo>
                  <a:cubicBezTo>
                    <a:pt x="179" y="5"/>
                    <a:pt x="174" y="0"/>
                    <a:pt x="16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6510337" y="1912938"/>
              <a:ext cx="460375" cy="57150"/>
            </a:xfrm>
            <a:custGeom>
              <a:avLst/>
              <a:gdLst/>
              <a:ahLst/>
              <a:cxnLst/>
              <a:rect l="l" t="t" r="r" b="b"/>
              <a:pathLst>
                <a:path w="179" h="22" extrusionOk="0">
                  <a:moveTo>
                    <a:pt x="10" y="22"/>
                  </a:moveTo>
                  <a:cubicBezTo>
                    <a:pt x="168" y="22"/>
                    <a:pt x="168" y="22"/>
                    <a:pt x="168" y="22"/>
                  </a:cubicBezTo>
                  <a:cubicBezTo>
                    <a:pt x="174" y="22"/>
                    <a:pt x="179" y="17"/>
                    <a:pt x="179" y="11"/>
                  </a:cubicBezTo>
                  <a:cubicBezTo>
                    <a:pt x="179" y="4"/>
                    <a:pt x="174" y="0"/>
                    <a:pt x="16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6338887" y="1593851"/>
              <a:ext cx="798512" cy="677863"/>
            </a:xfrm>
            <a:custGeom>
              <a:avLst/>
              <a:gdLst/>
              <a:ahLst/>
              <a:cxnLst/>
              <a:rect l="l" t="t" r="r" b="b"/>
              <a:pathLst>
                <a:path w="310" h="263" extrusionOk="0">
                  <a:moveTo>
                    <a:pt x="11" y="216"/>
                  </a:moveTo>
                  <a:cubicBezTo>
                    <a:pt x="46" y="216"/>
                    <a:pt x="46" y="216"/>
                    <a:pt x="46" y="216"/>
                  </a:cubicBezTo>
                  <a:cubicBezTo>
                    <a:pt x="46" y="252"/>
                    <a:pt x="46" y="252"/>
                    <a:pt x="46" y="252"/>
                  </a:cubicBezTo>
                  <a:cubicBezTo>
                    <a:pt x="46" y="257"/>
                    <a:pt x="49" y="260"/>
                    <a:pt x="52" y="262"/>
                  </a:cubicBezTo>
                  <a:cubicBezTo>
                    <a:pt x="54" y="263"/>
                    <a:pt x="56" y="263"/>
                    <a:pt x="57" y="263"/>
                  </a:cubicBezTo>
                  <a:cubicBezTo>
                    <a:pt x="60" y="263"/>
                    <a:pt x="62" y="263"/>
                    <a:pt x="64" y="261"/>
                  </a:cubicBezTo>
                  <a:cubicBezTo>
                    <a:pt x="123" y="217"/>
                    <a:pt x="123" y="217"/>
                    <a:pt x="123" y="217"/>
                  </a:cubicBezTo>
                  <a:cubicBezTo>
                    <a:pt x="300" y="217"/>
                    <a:pt x="300" y="217"/>
                    <a:pt x="300" y="217"/>
                  </a:cubicBezTo>
                  <a:cubicBezTo>
                    <a:pt x="305" y="217"/>
                    <a:pt x="309" y="213"/>
                    <a:pt x="310" y="208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09" y="4"/>
                    <a:pt x="305" y="0"/>
                    <a:pt x="3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12"/>
                    <a:pt x="5" y="216"/>
                    <a:pt x="11" y="216"/>
                  </a:cubicBezTo>
                  <a:close/>
                  <a:moveTo>
                    <a:pt x="22" y="22"/>
                  </a:moveTo>
                  <a:cubicBezTo>
                    <a:pt x="288" y="22"/>
                    <a:pt x="288" y="22"/>
                    <a:pt x="288" y="22"/>
                  </a:cubicBezTo>
                  <a:cubicBezTo>
                    <a:pt x="288" y="194"/>
                    <a:pt x="288" y="194"/>
                    <a:pt x="288" y="194"/>
                  </a:cubicBezTo>
                  <a:cubicBezTo>
                    <a:pt x="119" y="194"/>
                    <a:pt x="119" y="194"/>
                    <a:pt x="119" y="194"/>
                  </a:cubicBezTo>
                  <a:cubicBezTo>
                    <a:pt x="117" y="194"/>
                    <a:pt x="114" y="195"/>
                    <a:pt x="112" y="197"/>
                  </a:cubicBezTo>
                  <a:cubicBezTo>
                    <a:pt x="68" y="230"/>
                    <a:pt x="68" y="230"/>
                    <a:pt x="68" y="230"/>
                  </a:cubicBezTo>
                  <a:cubicBezTo>
                    <a:pt x="68" y="205"/>
                    <a:pt x="68" y="205"/>
                    <a:pt x="68" y="205"/>
                  </a:cubicBezTo>
                  <a:cubicBezTo>
                    <a:pt x="68" y="199"/>
                    <a:pt x="63" y="194"/>
                    <a:pt x="57" y="194"/>
                  </a:cubicBezTo>
                  <a:cubicBezTo>
                    <a:pt x="22" y="194"/>
                    <a:pt x="22" y="194"/>
                    <a:pt x="22" y="194"/>
                  </a:cubicBezTo>
                  <a:lnTo>
                    <a:pt x="22" y="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p2"/>
          <p:cNvSpPr txBox="1"/>
          <p:nvPr/>
        </p:nvSpPr>
        <p:spPr>
          <a:xfrm>
            <a:off x="7446196" y="5106474"/>
            <a:ext cx="45747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IoT Solution</a:t>
            </a:r>
            <a:endParaRPr/>
          </a:p>
        </p:txBody>
      </p:sp>
      <p:sp>
        <p:nvSpPr>
          <p:cNvPr id="320" name="Google Shape;320;p2"/>
          <p:cNvSpPr/>
          <p:nvPr/>
        </p:nvSpPr>
        <p:spPr>
          <a:xfrm>
            <a:off x="7446196" y="5504495"/>
            <a:ext cx="42197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Infraon IoTMS is flexible framework has churned out a platform for monitoring and management of IOT devices.</a:t>
            </a:r>
            <a:endParaRPr/>
          </a:p>
        </p:txBody>
      </p:sp>
      <p:sp>
        <p:nvSpPr>
          <p:cNvPr id="321" name="Google Shape;321;p2"/>
          <p:cNvSpPr txBox="1"/>
          <p:nvPr/>
        </p:nvSpPr>
        <p:spPr>
          <a:xfrm>
            <a:off x="364814" y="176013"/>
            <a:ext cx="6191138" cy="9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5DA3"/>
              </a:buClr>
              <a:buSzPts val="3600"/>
              <a:buFont typeface="Calibri"/>
              <a:buNone/>
            </a:pPr>
            <a:r>
              <a:rPr lang="en-US" sz="3600" b="1" u="none">
                <a:solidFill>
                  <a:srgbClr val="4D5DA3"/>
                </a:solidFill>
                <a:latin typeface="Calibri"/>
                <a:ea typeface="Calibri"/>
                <a:cs typeface="Calibri"/>
                <a:sym typeface="Calibri"/>
              </a:rPr>
              <a:t>BRIEF</a:t>
            </a:r>
            <a:r>
              <a:rPr lang="en-US" sz="3600" b="1" u="none">
                <a:solidFill>
                  <a:srgbClr val="5D87A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u="none">
                <a:solidFill>
                  <a:srgbClr val="A8BFD4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322" name="Google Shape;322;p2"/>
          <p:cNvSpPr/>
          <p:nvPr/>
        </p:nvSpPr>
        <p:spPr>
          <a:xfrm>
            <a:off x="493971" y="1131568"/>
            <a:ext cx="703523" cy="45719"/>
          </a:xfrm>
          <a:prstGeom prst="rect">
            <a:avLst/>
          </a:prstGeom>
          <a:solidFill>
            <a:srgbClr val="5D87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20"/>
          <p:cNvSpPr txBox="1">
            <a:spLocks noGrp="1"/>
          </p:cNvSpPr>
          <p:nvPr>
            <p:ph type="title"/>
          </p:nvPr>
        </p:nvSpPr>
        <p:spPr>
          <a:xfrm>
            <a:off x="2133600" y="365125"/>
            <a:ext cx="92202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87AF"/>
              </a:buClr>
              <a:buSzPts val="4000"/>
              <a:buFont typeface="Calibri"/>
              <a:buNone/>
            </a:pPr>
            <a:r>
              <a:rPr lang="en-US"/>
              <a:t>SERVICE </a:t>
            </a:r>
            <a:r>
              <a:rPr lang="en-US">
                <a:solidFill>
                  <a:srgbClr val="A8BFD4"/>
                </a:solidFill>
              </a:rPr>
              <a:t>MONITORING</a:t>
            </a:r>
            <a:endParaRPr/>
          </a:p>
        </p:txBody>
      </p:sp>
      <p:sp>
        <p:nvSpPr>
          <p:cNvPr id="995" name="Google Shape;995;p20"/>
          <p:cNvSpPr txBox="1">
            <a:spLocks noGrp="1"/>
          </p:cNvSpPr>
          <p:nvPr>
            <p:ph type="body" idx="1"/>
          </p:nvPr>
        </p:nvSpPr>
        <p:spPr>
          <a:xfrm>
            <a:off x="1701800" y="1817049"/>
            <a:ext cx="9652000" cy="437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/>
              <a:t>System maps the network components and the circuits with customers and monitor the service level and the quality as per the services offered. Different technology services like,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US"/>
              <a:t>Transport Services like SDH Circuits, DWDM Circuits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US"/>
              <a:t>IP Core Services like VRF, Routing Services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US"/>
              <a:t>L3 VPN Services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US"/>
              <a:t>Ethernet Services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US"/>
              <a:t>GPON Services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US"/>
              <a:t>Etc.,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/>
              <a:t>Discover the circuits across vendors and technologies.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0" name="Google Shape;100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1516" y="3479081"/>
            <a:ext cx="5229225" cy="2522919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21"/>
          <p:cNvSpPr txBox="1">
            <a:spLocks noGrp="1"/>
          </p:cNvSpPr>
          <p:nvPr>
            <p:ph type="title"/>
          </p:nvPr>
        </p:nvSpPr>
        <p:spPr>
          <a:xfrm>
            <a:off x="2133600" y="365125"/>
            <a:ext cx="92202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87AF"/>
              </a:buClr>
              <a:buSzPts val="4000"/>
              <a:buFont typeface="Calibri"/>
              <a:buNone/>
            </a:pPr>
            <a:r>
              <a:rPr lang="en-US"/>
              <a:t>INCIDENT </a:t>
            </a:r>
            <a:r>
              <a:rPr lang="en-US">
                <a:solidFill>
                  <a:srgbClr val="A8BFD4"/>
                </a:solidFill>
              </a:rPr>
              <a:t>MANAGEMENT </a:t>
            </a:r>
            <a:endParaRPr/>
          </a:p>
        </p:txBody>
      </p:sp>
      <p:pic>
        <p:nvPicPr>
          <p:cNvPr id="1002" name="Google Shape;100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2330" y="2547661"/>
            <a:ext cx="5790190" cy="4198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3" name="Google Shape;1003;p21"/>
          <p:cNvGrpSpPr/>
          <p:nvPr/>
        </p:nvGrpSpPr>
        <p:grpSpPr>
          <a:xfrm>
            <a:off x="316255" y="1095960"/>
            <a:ext cx="5102605" cy="2251719"/>
            <a:chOff x="-1882810" y="-292184"/>
            <a:chExt cx="5102605" cy="2251719"/>
          </a:xfrm>
        </p:grpSpPr>
        <p:sp>
          <p:nvSpPr>
            <p:cNvPr id="1004" name="Google Shape;1004;p21"/>
            <p:cNvSpPr/>
            <p:nvPr/>
          </p:nvSpPr>
          <p:spPr>
            <a:xfrm>
              <a:off x="-1882810" y="-292184"/>
              <a:ext cx="2251719" cy="2251719"/>
            </a:xfrm>
            <a:prstGeom prst="blockArc">
              <a:avLst>
                <a:gd name="adj1" fmla="val 18900000"/>
                <a:gd name="adj2" fmla="val 2700000"/>
                <a:gd name="adj3" fmla="val 959"/>
              </a:avLst>
            </a:prstGeom>
            <a:noFill/>
            <a:ln w="12700" cap="flat" cmpd="sng">
              <a:solidFill>
                <a:srgbClr val="487A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163073" y="104176"/>
              <a:ext cx="3039388" cy="208485"/>
            </a:xfrm>
            <a:prstGeom prst="rect">
              <a:avLst/>
            </a:prstGeom>
            <a:solidFill>
              <a:srgbClr val="7B7B7B"/>
            </a:solidFill>
            <a:ln>
              <a:noFill/>
            </a:ln>
            <a:effectLst>
              <a:outerShdw blurRad="149987" dist="250190" dir="8460000" algn="ctr" rotWithShape="0">
                <a:srgbClr val="000000">
                  <a:alpha val="2784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1"/>
            <p:cNvSpPr txBox="1"/>
            <p:nvPr/>
          </p:nvSpPr>
          <p:spPr>
            <a:xfrm>
              <a:off x="163073" y="104176"/>
              <a:ext cx="3039388" cy="2084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475" tIns="25400" rIns="25400" bIns="254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Event /NMS/Logs/3</a:t>
              </a:r>
              <a:r>
                <a:rPr lang="en-US" sz="1000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rd</a:t>
              </a: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party application/API</a:t>
              </a: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32769" y="78115"/>
              <a:ext cx="260606" cy="260606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312467" y="416804"/>
              <a:ext cx="2889993" cy="20848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  <a:effectLst>
              <a:outerShdw blurRad="149987" dist="250190" dir="8460000" algn="ctr" rotWithShape="0">
                <a:srgbClr val="000000">
                  <a:alpha val="2784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1"/>
            <p:cNvSpPr txBox="1"/>
            <p:nvPr/>
          </p:nvSpPr>
          <p:spPr>
            <a:xfrm>
              <a:off x="312467" y="416804"/>
              <a:ext cx="2889993" cy="2084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475" tIns="25400" rIns="25400" bIns="254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Email</a:t>
              </a: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182164" y="390743"/>
              <a:ext cx="260606" cy="260606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358320" y="729432"/>
              <a:ext cx="2844141" cy="208485"/>
            </a:xfrm>
            <a:prstGeom prst="rect">
              <a:avLst/>
            </a:prstGeom>
            <a:solidFill>
              <a:srgbClr val="BF9000"/>
            </a:solidFill>
            <a:ln>
              <a:noFill/>
            </a:ln>
            <a:effectLst>
              <a:outerShdw blurRad="107950" dist="12700" dir="5400000" algn="ctr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1"/>
            <p:cNvSpPr txBox="1"/>
            <p:nvPr/>
          </p:nvSpPr>
          <p:spPr>
            <a:xfrm>
              <a:off x="358320" y="729432"/>
              <a:ext cx="2844141" cy="2084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475" tIns="25400" rIns="25400" bIns="254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Web/Self Service Portal</a:t>
              </a: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228016" y="703372"/>
              <a:ext cx="260606" cy="260606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329802" y="1071428"/>
              <a:ext cx="2889993" cy="208485"/>
            </a:xfrm>
            <a:prstGeom prst="rect">
              <a:avLst/>
            </a:prstGeom>
            <a:solidFill>
              <a:srgbClr val="8296B0"/>
            </a:solidFill>
            <a:ln>
              <a:noFill/>
            </a:ln>
            <a:effectLst>
              <a:outerShdw blurRad="149987" dist="250190" dir="8460000" algn="ctr" rotWithShape="0">
                <a:srgbClr val="000000">
                  <a:alpha val="2784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1"/>
            <p:cNvSpPr txBox="1"/>
            <p:nvPr/>
          </p:nvSpPr>
          <p:spPr>
            <a:xfrm>
              <a:off x="329802" y="1071428"/>
              <a:ext cx="2889993" cy="2084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475" tIns="25400" rIns="25400" bIns="254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Phone</a:t>
              </a:r>
              <a:endParaRPr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182164" y="1016000"/>
              <a:ext cx="260606" cy="260606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163073" y="1354689"/>
              <a:ext cx="3039388" cy="20848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149987" dist="250190" dir="8460000" algn="ctr" rotWithShape="0">
                <a:srgbClr val="000000">
                  <a:alpha val="2784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1"/>
            <p:cNvSpPr txBox="1"/>
            <p:nvPr/>
          </p:nvSpPr>
          <p:spPr>
            <a:xfrm>
              <a:off x="163073" y="1354689"/>
              <a:ext cx="3039388" cy="2084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475" tIns="25400" rIns="25400" bIns="254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Mobile App</a:t>
              </a:r>
              <a:endParaRPr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32769" y="1328628"/>
              <a:ext cx="260606" cy="260606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0" name="Google Shape;1020;p21"/>
          <p:cNvSpPr/>
          <p:nvPr/>
        </p:nvSpPr>
        <p:spPr>
          <a:xfrm>
            <a:off x="5423941" y="2041617"/>
            <a:ext cx="1066800" cy="39842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1" name="Google Shape;1021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98766" y="1837812"/>
            <a:ext cx="992799" cy="642871"/>
          </a:xfrm>
          <a:prstGeom prst="rect">
            <a:avLst/>
          </a:prstGeom>
          <a:noFill/>
          <a:ln>
            <a:noFill/>
          </a:ln>
        </p:spPr>
      </p:pic>
      <p:sp>
        <p:nvSpPr>
          <p:cNvPr id="1022" name="Google Shape;1022;p21"/>
          <p:cNvSpPr/>
          <p:nvPr/>
        </p:nvSpPr>
        <p:spPr>
          <a:xfrm rot="5400000">
            <a:off x="8328679" y="1967369"/>
            <a:ext cx="575748" cy="88916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22"/>
          <p:cNvSpPr txBox="1">
            <a:spLocks noGrp="1"/>
          </p:cNvSpPr>
          <p:nvPr>
            <p:ph type="title"/>
          </p:nvPr>
        </p:nvSpPr>
        <p:spPr>
          <a:xfrm>
            <a:off x="2133600" y="365125"/>
            <a:ext cx="92202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87AF"/>
              </a:buClr>
              <a:buSzPts val="4000"/>
              <a:buFont typeface="Calibri"/>
              <a:buNone/>
            </a:pPr>
            <a:r>
              <a:rPr lang="en-US"/>
              <a:t>CHANGE </a:t>
            </a:r>
            <a:r>
              <a:rPr lang="en-US">
                <a:solidFill>
                  <a:srgbClr val="A8BFD4"/>
                </a:solidFill>
              </a:rPr>
              <a:t>MANAGEMENT </a:t>
            </a:r>
            <a:endParaRPr/>
          </a:p>
        </p:txBody>
      </p:sp>
      <p:grpSp>
        <p:nvGrpSpPr>
          <p:cNvPr id="1028" name="Google Shape;1028;p22"/>
          <p:cNvGrpSpPr/>
          <p:nvPr/>
        </p:nvGrpSpPr>
        <p:grpSpPr>
          <a:xfrm>
            <a:off x="-152435" y="1114970"/>
            <a:ext cx="5085271" cy="2251719"/>
            <a:chOff x="-1882810" y="-292184"/>
            <a:chExt cx="5085271" cy="2251719"/>
          </a:xfrm>
        </p:grpSpPr>
        <p:sp>
          <p:nvSpPr>
            <p:cNvPr id="1029" name="Google Shape;1029;p22"/>
            <p:cNvSpPr/>
            <p:nvPr/>
          </p:nvSpPr>
          <p:spPr>
            <a:xfrm>
              <a:off x="-1882810" y="-292184"/>
              <a:ext cx="2251719" cy="2251719"/>
            </a:xfrm>
            <a:prstGeom prst="blockArc">
              <a:avLst>
                <a:gd name="adj1" fmla="val 18900000"/>
                <a:gd name="adj2" fmla="val 2700000"/>
                <a:gd name="adj3" fmla="val 959"/>
              </a:avLst>
            </a:prstGeom>
            <a:noFill/>
            <a:ln w="12700" cap="flat" cmpd="sng">
              <a:solidFill>
                <a:srgbClr val="487A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2"/>
            <p:cNvSpPr/>
            <p:nvPr/>
          </p:nvSpPr>
          <p:spPr>
            <a:xfrm>
              <a:off x="163073" y="104176"/>
              <a:ext cx="3039388" cy="208485"/>
            </a:xfrm>
            <a:prstGeom prst="rect">
              <a:avLst/>
            </a:prstGeom>
            <a:solidFill>
              <a:srgbClr val="7B7B7B"/>
            </a:solidFill>
            <a:ln>
              <a:noFill/>
            </a:ln>
            <a:effectLst>
              <a:outerShdw blurRad="149987" dist="250190" dir="8460000" algn="ctr" rotWithShape="0">
                <a:srgbClr val="000000">
                  <a:alpha val="2784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2"/>
            <p:cNvSpPr txBox="1"/>
            <p:nvPr/>
          </p:nvSpPr>
          <p:spPr>
            <a:xfrm>
              <a:off x="163073" y="104176"/>
              <a:ext cx="3039388" cy="2084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475" tIns="25400" rIns="25400" bIns="254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Change Raised from Incident</a:t>
              </a:r>
              <a:endParaRPr/>
            </a:p>
          </p:txBody>
        </p:sp>
        <p:sp>
          <p:nvSpPr>
            <p:cNvPr id="1032" name="Google Shape;1032;p22"/>
            <p:cNvSpPr/>
            <p:nvPr/>
          </p:nvSpPr>
          <p:spPr>
            <a:xfrm>
              <a:off x="32769" y="78115"/>
              <a:ext cx="260606" cy="260606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2"/>
            <p:cNvSpPr/>
            <p:nvPr/>
          </p:nvSpPr>
          <p:spPr>
            <a:xfrm>
              <a:off x="312467" y="416804"/>
              <a:ext cx="2889993" cy="20848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  <a:effectLst>
              <a:outerShdw blurRad="149987" dist="250190" dir="8460000" algn="ctr" rotWithShape="0">
                <a:srgbClr val="000000">
                  <a:alpha val="2784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2"/>
            <p:cNvSpPr txBox="1"/>
            <p:nvPr/>
          </p:nvSpPr>
          <p:spPr>
            <a:xfrm>
              <a:off x="312467" y="416804"/>
              <a:ext cx="2889993" cy="2084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475" tIns="25400" rIns="25400" bIns="254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Change Raised from Problem</a:t>
              </a:r>
              <a:endParaRPr/>
            </a:p>
          </p:txBody>
        </p:sp>
        <p:sp>
          <p:nvSpPr>
            <p:cNvPr id="1035" name="Google Shape;1035;p22"/>
            <p:cNvSpPr/>
            <p:nvPr/>
          </p:nvSpPr>
          <p:spPr>
            <a:xfrm>
              <a:off x="182164" y="390743"/>
              <a:ext cx="260606" cy="260606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2"/>
            <p:cNvSpPr/>
            <p:nvPr/>
          </p:nvSpPr>
          <p:spPr>
            <a:xfrm>
              <a:off x="358320" y="729432"/>
              <a:ext cx="2844141" cy="208485"/>
            </a:xfrm>
            <a:prstGeom prst="rect">
              <a:avLst/>
            </a:prstGeom>
            <a:solidFill>
              <a:srgbClr val="BF9000"/>
            </a:solidFill>
            <a:ln>
              <a:noFill/>
            </a:ln>
            <a:effectLst>
              <a:outerShdw blurRad="107950" dist="12700" dir="5400000" algn="ctr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2"/>
            <p:cNvSpPr txBox="1"/>
            <p:nvPr/>
          </p:nvSpPr>
          <p:spPr>
            <a:xfrm>
              <a:off x="358320" y="729432"/>
              <a:ext cx="2844141" cy="2084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475" tIns="25400" rIns="25400" bIns="254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Web/Self Service Portal (Requester)</a:t>
              </a:r>
              <a:endParaRPr/>
            </a:p>
          </p:txBody>
        </p:sp>
        <p:sp>
          <p:nvSpPr>
            <p:cNvPr id="1038" name="Google Shape;1038;p22"/>
            <p:cNvSpPr/>
            <p:nvPr/>
          </p:nvSpPr>
          <p:spPr>
            <a:xfrm>
              <a:off x="228016" y="703372"/>
              <a:ext cx="260606" cy="260606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2"/>
            <p:cNvSpPr/>
            <p:nvPr/>
          </p:nvSpPr>
          <p:spPr>
            <a:xfrm>
              <a:off x="312467" y="1042061"/>
              <a:ext cx="2889993" cy="208485"/>
            </a:xfrm>
            <a:prstGeom prst="rect">
              <a:avLst/>
            </a:prstGeom>
            <a:solidFill>
              <a:srgbClr val="8296B0"/>
            </a:solidFill>
            <a:ln>
              <a:noFill/>
            </a:ln>
            <a:effectLst>
              <a:outerShdw blurRad="149987" dist="250190" dir="8460000" algn="ctr" rotWithShape="0">
                <a:srgbClr val="000000">
                  <a:alpha val="2784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2"/>
            <p:cNvSpPr txBox="1"/>
            <p:nvPr/>
          </p:nvSpPr>
          <p:spPr>
            <a:xfrm>
              <a:off x="312467" y="1042061"/>
              <a:ext cx="2889993" cy="2084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475" tIns="25400" rIns="25400" bIns="254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Change Raise by Service Request</a:t>
              </a: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182164" y="1016000"/>
              <a:ext cx="260606" cy="260606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163073" y="1354689"/>
              <a:ext cx="3039388" cy="20848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149987" dist="250190" dir="8460000" algn="ctr" rotWithShape="0">
                <a:srgbClr val="000000">
                  <a:alpha val="2784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2"/>
            <p:cNvSpPr txBox="1"/>
            <p:nvPr/>
          </p:nvSpPr>
          <p:spPr>
            <a:xfrm>
              <a:off x="163073" y="1354689"/>
              <a:ext cx="3039388" cy="2084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475" tIns="25400" rIns="25400" bIns="254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Change by Standard Change Templates</a:t>
              </a: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32769" y="1328628"/>
              <a:ext cx="260606" cy="260606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5" name="Google Shape;1045;p22"/>
          <p:cNvSpPr/>
          <p:nvPr/>
        </p:nvSpPr>
        <p:spPr>
          <a:xfrm>
            <a:off x="5029200" y="1574459"/>
            <a:ext cx="1066800" cy="39842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22"/>
          <p:cNvSpPr/>
          <p:nvPr/>
        </p:nvSpPr>
        <p:spPr>
          <a:xfrm>
            <a:off x="7372348" y="1626864"/>
            <a:ext cx="2495550" cy="362670"/>
          </a:xfrm>
          <a:prstGeom prst="flowChartAlternateProcess">
            <a:avLst/>
          </a:prstGeom>
          <a:solidFill>
            <a:srgbClr val="8DA9D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RFC Authorized</a:t>
            </a:r>
            <a:endParaRPr/>
          </a:p>
        </p:txBody>
      </p:sp>
      <p:sp>
        <p:nvSpPr>
          <p:cNvPr id="1047" name="Google Shape;1047;p22"/>
          <p:cNvSpPr/>
          <p:nvPr/>
        </p:nvSpPr>
        <p:spPr>
          <a:xfrm>
            <a:off x="9982201" y="1602223"/>
            <a:ext cx="2066924" cy="1140546"/>
          </a:xfrm>
          <a:prstGeom prst="flowChartAlternateProcess">
            <a:avLst/>
          </a:prstGeom>
          <a:solidFill>
            <a:srgbClr val="8DA9D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Planning &amp; Risk Assessment</a:t>
            </a:r>
            <a:endParaRPr/>
          </a:p>
        </p:txBody>
      </p:sp>
      <p:sp>
        <p:nvSpPr>
          <p:cNvPr id="1048" name="Google Shape;1048;p22"/>
          <p:cNvSpPr/>
          <p:nvPr/>
        </p:nvSpPr>
        <p:spPr>
          <a:xfrm>
            <a:off x="7339011" y="3226199"/>
            <a:ext cx="4676776" cy="476250"/>
          </a:xfrm>
          <a:prstGeom prst="flowChartAlternateProcess">
            <a:avLst/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CAB Approval</a:t>
            </a:r>
            <a:endParaRPr/>
          </a:p>
        </p:txBody>
      </p:sp>
      <p:sp>
        <p:nvSpPr>
          <p:cNvPr id="1049" name="Google Shape;1049;p22"/>
          <p:cNvSpPr/>
          <p:nvPr/>
        </p:nvSpPr>
        <p:spPr>
          <a:xfrm>
            <a:off x="8210548" y="4089399"/>
            <a:ext cx="2447923" cy="476250"/>
          </a:xfrm>
          <a:prstGeom prst="flowChartAlternateProcess">
            <a:avLst/>
          </a:prstGeom>
          <a:solidFill>
            <a:srgbClr val="8DA9D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Release Build &amp; Test</a:t>
            </a:r>
            <a:endParaRPr/>
          </a:p>
        </p:txBody>
      </p:sp>
      <p:sp>
        <p:nvSpPr>
          <p:cNvPr id="1050" name="Google Shape;1050;p22"/>
          <p:cNvSpPr/>
          <p:nvPr/>
        </p:nvSpPr>
        <p:spPr>
          <a:xfrm>
            <a:off x="8210548" y="4952599"/>
            <a:ext cx="2495547" cy="476250"/>
          </a:xfrm>
          <a:prstGeom prst="flowChartAlternateProcess">
            <a:avLst/>
          </a:prstGeom>
          <a:solidFill>
            <a:srgbClr val="8DA9D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 &amp; Deployment</a:t>
            </a:r>
            <a:endParaRPr/>
          </a:p>
        </p:txBody>
      </p:sp>
      <p:sp>
        <p:nvSpPr>
          <p:cNvPr id="1051" name="Google Shape;1051;p22"/>
          <p:cNvSpPr/>
          <p:nvPr/>
        </p:nvSpPr>
        <p:spPr>
          <a:xfrm>
            <a:off x="7820021" y="5883275"/>
            <a:ext cx="1638300" cy="476250"/>
          </a:xfrm>
          <a:prstGeom prst="flowChartAlternateProcess">
            <a:avLst/>
          </a:prstGeom>
          <a:solidFill>
            <a:srgbClr val="8DA9D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Change Close</a:t>
            </a:r>
            <a:endParaRPr/>
          </a:p>
        </p:txBody>
      </p:sp>
      <p:sp>
        <p:nvSpPr>
          <p:cNvPr id="1052" name="Google Shape;1052;p22"/>
          <p:cNvSpPr/>
          <p:nvPr/>
        </p:nvSpPr>
        <p:spPr>
          <a:xfrm>
            <a:off x="10048875" y="5883275"/>
            <a:ext cx="1638300" cy="476250"/>
          </a:xfrm>
          <a:prstGeom prst="flowChartAlternateProcess">
            <a:avLst/>
          </a:prstGeom>
          <a:solidFill>
            <a:srgbClr val="8DA9D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PIR</a:t>
            </a:r>
            <a:endParaRPr/>
          </a:p>
        </p:txBody>
      </p:sp>
      <p:sp>
        <p:nvSpPr>
          <p:cNvPr id="1053" name="Google Shape;1053;p22"/>
          <p:cNvSpPr/>
          <p:nvPr/>
        </p:nvSpPr>
        <p:spPr>
          <a:xfrm>
            <a:off x="7372348" y="2387291"/>
            <a:ext cx="2495550" cy="333685"/>
          </a:xfrm>
          <a:prstGeom prst="flowChartAlternateProcess">
            <a:avLst/>
          </a:prstGeom>
          <a:solidFill>
            <a:srgbClr val="8DA9D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Change Categorization</a:t>
            </a:r>
            <a:endParaRPr/>
          </a:p>
        </p:txBody>
      </p:sp>
      <p:pic>
        <p:nvPicPr>
          <p:cNvPr id="1054" name="Google Shape;1054;p22" descr="Image result for task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5979" y="1558868"/>
            <a:ext cx="499656" cy="545837"/>
          </a:xfrm>
          <a:prstGeom prst="rect">
            <a:avLst/>
          </a:prstGeom>
          <a:noFill/>
          <a:ln>
            <a:noFill/>
          </a:ln>
        </p:spPr>
      </p:pic>
      <p:sp>
        <p:nvSpPr>
          <p:cNvPr id="1055" name="Google Shape;1055;p22"/>
          <p:cNvSpPr/>
          <p:nvPr/>
        </p:nvSpPr>
        <p:spPr>
          <a:xfrm>
            <a:off x="6743700" y="1602223"/>
            <a:ext cx="590059" cy="39842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ffectLst>
            <a:outerShdw blurRad="149987" dist="250190" dir="8460000" algn="ctr">
              <a:srgbClr val="000000">
                <a:alpha val="2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22"/>
          <p:cNvSpPr/>
          <p:nvPr/>
        </p:nvSpPr>
        <p:spPr>
          <a:xfrm>
            <a:off x="8620123" y="2029224"/>
            <a:ext cx="228602" cy="33368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DA9D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22"/>
          <p:cNvSpPr/>
          <p:nvPr/>
        </p:nvSpPr>
        <p:spPr>
          <a:xfrm>
            <a:off x="8572500" y="2750011"/>
            <a:ext cx="276225" cy="44721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DA9D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22"/>
          <p:cNvSpPr/>
          <p:nvPr/>
        </p:nvSpPr>
        <p:spPr>
          <a:xfrm>
            <a:off x="9267825" y="3731422"/>
            <a:ext cx="276225" cy="35797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DA9D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22"/>
          <p:cNvSpPr/>
          <p:nvPr/>
        </p:nvSpPr>
        <p:spPr>
          <a:xfrm>
            <a:off x="9267825" y="4565649"/>
            <a:ext cx="276225" cy="3869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DA9D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22"/>
          <p:cNvSpPr/>
          <p:nvPr/>
        </p:nvSpPr>
        <p:spPr>
          <a:xfrm>
            <a:off x="8848725" y="5428849"/>
            <a:ext cx="238125" cy="4762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DA9D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22"/>
          <p:cNvSpPr/>
          <p:nvPr/>
        </p:nvSpPr>
        <p:spPr>
          <a:xfrm>
            <a:off x="9458321" y="6048375"/>
            <a:ext cx="600079" cy="2218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DA9D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22"/>
          <p:cNvSpPr/>
          <p:nvPr/>
        </p:nvSpPr>
        <p:spPr>
          <a:xfrm>
            <a:off x="10839450" y="2750010"/>
            <a:ext cx="276225" cy="44721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DA9D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22"/>
          <p:cNvSpPr txBox="1"/>
          <p:nvPr/>
        </p:nvSpPr>
        <p:spPr>
          <a:xfrm>
            <a:off x="5007964" y="4045754"/>
            <a:ext cx="2426447" cy="41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CMDB CI Integration</a:t>
            </a:r>
            <a:endParaRPr/>
          </a:p>
        </p:txBody>
      </p:sp>
      <p:sp>
        <p:nvSpPr>
          <p:cNvPr id="1064" name="Google Shape;1064;p22"/>
          <p:cNvSpPr txBox="1"/>
          <p:nvPr/>
        </p:nvSpPr>
        <p:spPr>
          <a:xfrm>
            <a:off x="4997440" y="4718015"/>
            <a:ext cx="2572546" cy="42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Time Tracking of Granular  for each Tasks</a:t>
            </a:r>
            <a:endParaRPr/>
          </a:p>
        </p:txBody>
      </p:sp>
      <p:sp>
        <p:nvSpPr>
          <p:cNvPr id="1065" name="Google Shape;1065;p22"/>
          <p:cNvSpPr txBox="1"/>
          <p:nvPr/>
        </p:nvSpPr>
        <p:spPr>
          <a:xfrm>
            <a:off x="4852192" y="2645356"/>
            <a:ext cx="2426447" cy="41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Planning, Test Plan, Roll Out , Roll back</a:t>
            </a:r>
            <a:endParaRPr/>
          </a:p>
        </p:txBody>
      </p:sp>
      <p:sp>
        <p:nvSpPr>
          <p:cNvPr id="1066" name="Google Shape;1066;p22"/>
          <p:cNvSpPr txBox="1"/>
          <p:nvPr/>
        </p:nvSpPr>
        <p:spPr>
          <a:xfrm>
            <a:off x="4843226" y="6213109"/>
            <a:ext cx="2426447" cy="41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PIR, Document, Collaborations, Report , Dashboard</a:t>
            </a:r>
            <a:endParaRPr/>
          </a:p>
        </p:txBody>
      </p:sp>
      <p:pic>
        <p:nvPicPr>
          <p:cNvPr id="1067" name="Google Shape;106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5905" y="3551953"/>
            <a:ext cx="5745110" cy="2618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23"/>
          <p:cNvSpPr txBox="1">
            <a:spLocks noGrp="1"/>
          </p:cNvSpPr>
          <p:nvPr>
            <p:ph type="title"/>
          </p:nvPr>
        </p:nvSpPr>
        <p:spPr>
          <a:xfrm>
            <a:off x="2133600" y="365125"/>
            <a:ext cx="92202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87AF"/>
              </a:buClr>
              <a:buSzPts val="4000"/>
              <a:buFont typeface="Calibri"/>
              <a:buNone/>
            </a:pPr>
            <a:r>
              <a:rPr lang="en-US"/>
              <a:t>SLA </a:t>
            </a:r>
            <a:r>
              <a:rPr lang="en-US">
                <a:solidFill>
                  <a:srgbClr val="A8BFD4"/>
                </a:solidFill>
              </a:rPr>
              <a:t>MANAGEMENT </a:t>
            </a:r>
            <a:endParaRPr/>
          </a:p>
        </p:txBody>
      </p:sp>
      <p:sp>
        <p:nvSpPr>
          <p:cNvPr id="1073" name="Google Shape;1073;p23"/>
          <p:cNvSpPr/>
          <p:nvPr/>
        </p:nvSpPr>
        <p:spPr>
          <a:xfrm>
            <a:off x="9787133" y="3887933"/>
            <a:ext cx="1917885" cy="550107"/>
          </a:xfrm>
          <a:prstGeom prst="rect">
            <a:avLst/>
          </a:prstGeom>
          <a:solidFill>
            <a:srgbClr val="8296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23"/>
          <p:cNvSpPr/>
          <p:nvPr/>
        </p:nvSpPr>
        <p:spPr>
          <a:xfrm>
            <a:off x="7751210" y="3901378"/>
            <a:ext cx="1929008" cy="550107"/>
          </a:xfrm>
          <a:prstGeom prst="rect">
            <a:avLst/>
          </a:prstGeom>
          <a:solidFill>
            <a:srgbClr val="293E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23"/>
          <p:cNvSpPr/>
          <p:nvPr/>
        </p:nvSpPr>
        <p:spPr>
          <a:xfrm>
            <a:off x="7755692" y="4591660"/>
            <a:ext cx="3949326" cy="550107"/>
          </a:xfrm>
          <a:prstGeom prst="rect">
            <a:avLst/>
          </a:prstGeom>
          <a:solidFill>
            <a:srgbClr val="3C79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23"/>
          <p:cNvSpPr/>
          <p:nvPr/>
        </p:nvSpPr>
        <p:spPr>
          <a:xfrm>
            <a:off x="9787135" y="2551074"/>
            <a:ext cx="1924132" cy="55010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23"/>
          <p:cNvSpPr/>
          <p:nvPr/>
        </p:nvSpPr>
        <p:spPr>
          <a:xfrm>
            <a:off x="7739259" y="2533933"/>
            <a:ext cx="1857833" cy="550107"/>
          </a:xfrm>
          <a:prstGeom prst="rect">
            <a:avLst/>
          </a:prstGeom>
          <a:solidFill>
            <a:srgbClr val="3660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23"/>
          <p:cNvSpPr txBox="1"/>
          <p:nvPr/>
        </p:nvSpPr>
        <p:spPr>
          <a:xfrm>
            <a:off x="9863260" y="4023269"/>
            <a:ext cx="1674791" cy="294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</a:pPr>
            <a:r>
              <a:rPr lang="en-US" sz="1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Notification &amp; Escalation</a:t>
            </a:r>
            <a:endParaRPr/>
          </a:p>
        </p:txBody>
      </p:sp>
      <p:sp>
        <p:nvSpPr>
          <p:cNvPr id="1079" name="Google Shape;1079;p23"/>
          <p:cNvSpPr txBox="1"/>
          <p:nvPr/>
        </p:nvSpPr>
        <p:spPr>
          <a:xfrm>
            <a:off x="8057844" y="4699566"/>
            <a:ext cx="3303799" cy="36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Critical &amp; Non-Critical Business Hours Support</a:t>
            </a:r>
            <a:endParaRPr/>
          </a:p>
        </p:txBody>
      </p:sp>
      <p:sp>
        <p:nvSpPr>
          <p:cNvPr id="1080" name="Google Shape;1080;p23"/>
          <p:cNvSpPr txBox="1"/>
          <p:nvPr/>
        </p:nvSpPr>
        <p:spPr>
          <a:xfrm>
            <a:off x="7826038" y="2657456"/>
            <a:ext cx="164554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</a:pPr>
            <a:r>
              <a:rPr lang="en-US" sz="1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System/Asset-Specific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</a:pPr>
            <a:r>
              <a:rPr lang="en-US" sz="1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           SLAs</a:t>
            </a:r>
            <a:endParaRPr/>
          </a:p>
        </p:txBody>
      </p:sp>
      <p:sp>
        <p:nvSpPr>
          <p:cNvPr id="1081" name="Google Shape;1081;p23"/>
          <p:cNvSpPr txBox="1"/>
          <p:nvPr/>
        </p:nvSpPr>
        <p:spPr>
          <a:xfrm>
            <a:off x="7826038" y="4031049"/>
            <a:ext cx="1827830" cy="335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</a:pPr>
            <a:r>
              <a:rPr lang="en-US" sz="1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Flexible SLA templates</a:t>
            </a:r>
            <a:endParaRPr/>
          </a:p>
        </p:txBody>
      </p:sp>
      <p:sp>
        <p:nvSpPr>
          <p:cNvPr id="1082" name="Google Shape;1082;p23"/>
          <p:cNvSpPr/>
          <p:nvPr/>
        </p:nvSpPr>
        <p:spPr>
          <a:xfrm>
            <a:off x="7727331" y="1759098"/>
            <a:ext cx="1926537" cy="55010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Based</a:t>
            </a:r>
            <a:endParaRPr/>
          </a:p>
        </p:txBody>
      </p:sp>
      <p:sp>
        <p:nvSpPr>
          <p:cNvPr id="1083" name="Google Shape;1083;p23"/>
          <p:cNvSpPr/>
          <p:nvPr/>
        </p:nvSpPr>
        <p:spPr>
          <a:xfrm>
            <a:off x="9787135" y="1771734"/>
            <a:ext cx="1905160" cy="550107"/>
          </a:xfrm>
          <a:prstGeom prst="rect">
            <a:avLst/>
          </a:prstGeom>
          <a:solidFill>
            <a:srgbClr val="3660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Base</a:t>
            </a:r>
            <a:endParaRPr/>
          </a:p>
        </p:txBody>
      </p:sp>
      <p:sp>
        <p:nvSpPr>
          <p:cNvPr id="1084" name="Google Shape;1084;p23"/>
          <p:cNvSpPr/>
          <p:nvPr/>
        </p:nvSpPr>
        <p:spPr>
          <a:xfrm>
            <a:off x="7779785" y="5320603"/>
            <a:ext cx="1902658" cy="758040"/>
          </a:xfrm>
          <a:prstGeom prst="rect">
            <a:avLst/>
          </a:prstGeom>
          <a:solidFill>
            <a:srgbClr val="293E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23"/>
          <p:cNvSpPr txBox="1"/>
          <p:nvPr/>
        </p:nvSpPr>
        <p:spPr>
          <a:xfrm>
            <a:off x="7854613" y="5450274"/>
            <a:ext cx="1827830" cy="628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</a:pPr>
            <a:r>
              <a:rPr lang="en-US" sz="1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SLA Business Impact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</a:pPr>
            <a:r>
              <a:rPr lang="en-US" sz="1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Analysis, Penalty Reports</a:t>
            </a:r>
            <a:endParaRPr/>
          </a:p>
        </p:txBody>
      </p:sp>
      <p:sp>
        <p:nvSpPr>
          <p:cNvPr id="1086" name="Google Shape;1086;p23"/>
          <p:cNvSpPr/>
          <p:nvPr/>
        </p:nvSpPr>
        <p:spPr>
          <a:xfrm>
            <a:off x="9787134" y="5320603"/>
            <a:ext cx="1905160" cy="758040"/>
          </a:xfrm>
          <a:prstGeom prst="rect">
            <a:avLst/>
          </a:prstGeom>
          <a:solidFill>
            <a:srgbClr val="3660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23"/>
          <p:cNvSpPr txBox="1"/>
          <p:nvPr/>
        </p:nvSpPr>
        <p:spPr>
          <a:xfrm>
            <a:off x="10055747" y="5511356"/>
            <a:ext cx="1577554" cy="33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</a:pPr>
            <a:r>
              <a:rPr lang="en-US" sz="1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SLA Adjustment</a:t>
            </a:r>
            <a:endParaRPr/>
          </a:p>
        </p:txBody>
      </p:sp>
      <p:sp>
        <p:nvSpPr>
          <p:cNvPr id="1088" name="Google Shape;1088;p23"/>
          <p:cNvSpPr/>
          <p:nvPr/>
        </p:nvSpPr>
        <p:spPr>
          <a:xfrm>
            <a:off x="7779784" y="6180099"/>
            <a:ext cx="3912509" cy="55010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23"/>
          <p:cNvSpPr txBox="1"/>
          <p:nvPr/>
        </p:nvSpPr>
        <p:spPr>
          <a:xfrm>
            <a:off x="8534093" y="6315574"/>
            <a:ext cx="3303799" cy="31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</a:pPr>
            <a:r>
              <a:rPr lang="en-US" sz="1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KPI, SLA Reports &amp; Dashboards</a:t>
            </a:r>
            <a:endParaRPr/>
          </a:p>
        </p:txBody>
      </p:sp>
      <p:pic>
        <p:nvPicPr>
          <p:cNvPr id="1090" name="Google Shape;109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9725" y="1757038"/>
            <a:ext cx="6044555" cy="2767337"/>
          </a:xfrm>
          <a:prstGeom prst="rect">
            <a:avLst/>
          </a:prstGeom>
          <a:noFill/>
          <a:ln>
            <a:noFill/>
          </a:ln>
        </p:spPr>
      </p:pic>
      <p:sp>
        <p:nvSpPr>
          <p:cNvPr id="1091" name="Google Shape;1091;p23"/>
          <p:cNvSpPr/>
          <p:nvPr/>
        </p:nvSpPr>
        <p:spPr>
          <a:xfrm>
            <a:off x="7739259" y="2534550"/>
            <a:ext cx="1914609" cy="550107"/>
          </a:xfrm>
          <a:prstGeom prst="rect">
            <a:avLst/>
          </a:prstGeom>
          <a:solidFill>
            <a:srgbClr val="3660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23"/>
          <p:cNvSpPr txBox="1"/>
          <p:nvPr/>
        </p:nvSpPr>
        <p:spPr>
          <a:xfrm>
            <a:off x="7816512" y="2576889"/>
            <a:ext cx="164554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</a:pPr>
            <a:r>
              <a:rPr lang="en-US" sz="1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System/Asset-Specific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</a:pPr>
            <a:r>
              <a:rPr lang="en-US" sz="1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           SLAs</a:t>
            </a:r>
            <a:endParaRPr/>
          </a:p>
        </p:txBody>
      </p:sp>
      <p:sp>
        <p:nvSpPr>
          <p:cNvPr id="1093" name="Google Shape;1093;p23"/>
          <p:cNvSpPr/>
          <p:nvPr/>
        </p:nvSpPr>
        <p:spPr>
          <a:xfrm>
            <a:off x="9787134" y="3188892"/>
            <a:ext cx="1929737" cy="5501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23"/>
          <p:cNvSpPr/>
          <p:nvPr/>
        </p:nvSpPr>
        <p:spPr>
          <a:xfrm>
            <a:off x="7729734" y="3182250"/>
            <a:ext cx="1924134" cy="5501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23"/>
          <p:cNvSpPr txBox="1"/>
          <p:nvPr/>
        </p:nvSpPr>
        <p:spPr>
          <a:xfrm>
            <a:off x="7816513" y="3305773"/>
            <a:ext cx="164554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</a:pPr>
            <a:r>
              <a:rPr lang="en-US" sz="1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OLA Management</a:t>
            </a:r>
            <a:endParaRPr/>
          </a:p>
        </p:txBody>
      </p:sp>
      <p:sp>
        <p:nvSpPr>
          <p:cNvPr id="1096" name="Google Shape;1096;p23"/>
          <p:cNvSpPr txBox="1"/>
          <p:nvPr/>
        </p:nvSpPr>
        <p:spPr>
          <a:xfrm>
            <a:off x="9875405" y="3299076"/>
            <a:ext cx="1859460" cy="352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None/>
            </a:pPr>
            <a:r>
              <a:rPr lang="en-US" sz="1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Underpinning Contracts</a:t>
            </a:r>
            <a:endParaRPr/>
          </a:p>
        </p:txBody>
      </p:sp>
      <p:sp>
        <p:nvSpPr>
          <p:cNvPr id="1097" name="Google Shape;1097;p23"/>
          <p:cNvSpPr txBox="1"/>
          <p:nvPr/>
        </p:nvSpPr>
        <p:spPr>
          <a:xfrm>
            <a:off x="9875405" y="2679951"/>
            <a:ext cx="1859460" cy="352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Times New Roman"/>
              <a:buNone/>
            </a:pPr>
            <a:r>
              <a:rPr lang="en-US" sz="13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Dynamic SLA Metrics</a:t>
            </a:r>
            <a:endParaRPr/>
          </a:p>
        </p:txBody>
      </p:sp>
      <p:pic>
        <p:nvPicPr>
          <p:cNvPr id="1098" name="Google Shape;1098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9725" y="4451485"/>
            <a:ext cx="6041276" cy="2143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2" name="Google Shape;1432;p51"/>
          <p:cNvGrpSpPr/>
          <p:nvPr/>
        </p:nvGrpSpPr>
        <p:grpSpPr>
          <a:xfrm>
            <a:off x="5602973" y="0"/>
            <a:ext cx="6627645" cy="6863260"/>
            <a:chOff x="5829204" y="-5260"/>
            <a:chExt cx="6627645" cy="6863260"/>
          </a:xfrm>
        </p:grpSpPr>
        <p:sp>
          <p:nvSpPr>
            <p:cNvPr id="1433" name="Google Shape;1433;p51"/>
            <p:cNvSpPr/>
            <p:nvPr/>
          </p:nvSpPr>
          <p:spPr>
            <a:xfrm>
              <a:off x="5829204" y="0"/>
              <a:ext cx="2020473" cy="6858000"/>
            </a:xfrm>
            <a:custGeom>
              <a:avLst/>
              <a:gdLst/>
              <a:ahLst/>
              <a:cxnLst/>
              <a:rect l="l" t="t" r="r" b="b"/>
              <a:pathLst>
                <a:path w="2020473" h="6858000" extrusionOk="0">
                  <a:moveTo>
                    <a:pt x="0" y="6858000"/>
                  </a:moveTo>
                  <a:lnTo>
                    <a:pt x="1714500" y="0"/>
                  </a:lnTo>
                  <a:lnTo>
                    <a:pt x="2020473" y="0"/>
                  </a:lnTo>
                  <a:lnTo>
                    <a:pt x="304214" y="6848035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A8BF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34" name="Google Shape;1434;p51"/>
            <p:cNvGrpSpPr/>
            <p:nvPr/>
          </p:nvGrpSpPr>
          <p:grpSpPr>
            <a:xfrm>
              <a:off x="6513092" y="1653597"/>
              <a:ext cx="2987951" cy="2069421"/>
              <a:chOff x="289692" y="1653597"/>
              <a:chExt cx="2987951" cy="2069421"/>
            </a:xfrm>
          </p:grpSpPr>
          <p:sp>
            <p:nvSpPr>
              <p:cNvPr id="1435" name="Google Shape;1435;p51"/>
              <p:cNvSpPr/>
              <p:nvPr/>
            </p:nvSpPr>
            <p:spPr>
              <a:xfrm>
                <a:off x="289692" y="1655869"/>
                <a:ext cx="2771859" cy="2067149"/>
              </a:xfrm>
              <a:prstGeom prst="parallelogram">
                <a:avLst>
                  <a:gd name="adj" fmla="val 25000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51"/>
              <p:cNvSpPr/>
              <p:nvPr/>
            </p:nvSpPr>
            <p:spPr>
              <a:xfrm>
                <a:off x="505784" y="1653597"/>
                <a:ext cx="2771859" cy="2067149"/>
              </a:xfrm>
              <a:prstGeom prst="parallelogram">
                <a:avLst>
                  <a:gd name="adj" fmla="val 25000"/>
                </a:avLst>
              </a:prstGeom>
              <a:solidFill>
                <a:srgbClr val="A8BFD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37" name="Google Shape;1437;p51"/>
            <p:cNvSpPr/>
            <p:nvPr/>
          </p:nvSpPr>
          <p:spPr>
            <a:xfrm>
              <a:off x="6107722" y="-5260"/>
              <a:ext cx="6349127" cy="6858000"/>
            </a:xfrm>
            <a:custGeom>
              <a:avLst/>
              <a:gdLst/>
              <a:ahLst/>
              <a:cxnLst/>
              <a:rect l="l" t="t" r="r" b="b"/>
              <a:pathLst>
                <a:path w="6349127" h="6858000" extrusionOk="0">
                  <a:moveTo>
                    <a:pt x="0" y="6858000"/>
                  </a:moveTo>
                  <a:lnTo>
                    <a:pt x="1714500" y="0"/>
                  </a:lnTo>
                  <a:lnTo>
                    <a:pt x="6348926" y="0"/>
                  </a:lnTo>
                  <a:cubicBezTo>
                    <a:pt x="6352247" y="2292350"/>
                    <a:pt x="6313365" y="4556565"/>
                    <a:pt x="6316686" y="6848915"/>
                  </a:cubicBezTo>
                  <a:lnTo>
                    <a:pt x="0" y="6858000"/>
                  </a:lnTo>
                  <a:close/>
                </a:path>
              </a:pathLst>
            </a:custGeom>
            <a:solidFill>
              <a:srgbClr val="5D87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8" name="Google Shape;1438;p51"/>
          <p:cNvSpPr txBox="1">
            <a:spLocks noGrp="1"/>
          </p:cNvSpPr>
          <p:nvPr>
            <p:ph type="ctrTitle"/>
          </p:nvPr>
        </p:nvSpPr>
        <p:spPr>
          <a:xfrm>
            <a:off x="1308257" y="2764753"/>
            <a:ext cx="3613412" cy="872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87AF"/>
              </a:buClr>
              <a:buSzPts val="5400"/>
              <a:buFont typeface="Calibri"/>
              <a:buNone/>
            </a:pPr>
            <a:r>
              <a:rPr lang="en-US" sz="5400" b="1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1439" name="Google Shape;1439;p51"/>
          <p:cNvSpPr txBox="1"/>
          <p:nvPr/>
        </p:nvSpPr>
        <p:spPr>
          <a:xfrm>
            <a:off x="7291768" y="6059363"/>
            <a:ext cx="4791309" cy="5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16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ARE NEW </a:t>
            </a:r>
            <a:r>
              <a:rPr lang="en-US" sz="1600" b="1" i="1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16+ YEARS </a:t>
            </a:r>
            <a:r>
              <a:rPr lang="en-US" sz="1600" b="1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IT INFRASTRUCTURE EXPERIENCE</a:t>
            </a:r>
            <a:endParaRPr/>
          </a:p>
        </p:txBody>
      </p:sp>
      <p:pic>
        <p:nvPicPr>
          <p:cNvPr id="1440" name="Google Shape;1440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74" y="6248874"/>
            <a:ext cx="558730" cy="482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"/>
          <p:cNvSpPr txBox="1"/>
          <p:nvPr/>
        </p:nvSpPr>
        <p:spPr>
          <a:xfrm>
            <a:off x="876972" y="3410860"/>
            <a:ext cx="2288167" cy="199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infraon UNMS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Integrates with multiple EMS / NMS for the unified management of multiple technologies like Transport, IP Core &amp; Access Layers.  </a:t>
            </a:r>
            <a:endParaRPr/>
          </a:p>
        </p:txBody>
      </p:sp>
      <p:grpSp>
        <p:nvGrpSpPr>
          <p:cNvPr id="328" name="Google Shape;328;p3"/>
          <p:cNvGrpSpPr/>
          <p:nvPr/>
        </p:nvGrpSpPr>
        <p:grpSpPr>
          <a:xfrm>
            <a:off x="661612" y="1502792"/>
            <a:ext cx="2888597" cy="2018668"/>
            <a:chOff x="265413" y="1653597"/>
            <a:chExt cx="3012230" cy="2067149"/>
          </a:xfrm>
        </p:grpSpPr>
        <p:sp>
          <p:nvSpPr>
            <p:cNvPr id="329" name="Google Shape;329;p3"/>
            <p:cNvSpPr/>
            <p:nvPr/>
          </p:nvSpPr>
          <p:spPr>
            <a:xfrm>
              <a:off x="265413" y="1655869"/>
              <a:ext cx="2021353" cy="1897623"/>
            </a:xfrm>
            <a:prstGeom prst="parallelogram">
              <a:avLst>
                <a:gd name="adj" fmla="val 25000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505784" y="1653597"/>
              <a:ext cx="2771859" cy="2067149"/>
            </a:xfrm>
            <a:prstGeom prst="parallelogram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1" name="Google Shape;33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3203" y="1515347"/>
            <a:ext cx="2422608" cy="1842782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pic>
      <p:sp>
        <p:nvSpPr>
          <p:cNvPr id="332" name="Google Shape;332;p3"/>
          <p:cNvSpPr txBox="1"/>
          <p:nvPr/>
        </p:nvSpPr>
        <p:spPr>
          <a:xfrm>
            <a:off x="469744" y="-308898"/>
            <a:ext cx="6191138" cy="9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87AF"/>
              </a:buClr>
              <a:buSzPts val="3600"/>
              <a:buFont typeface="Calibri"/>
              <a:buNone/>
            </a:pPr>
            <a:r>
              <a:rPr lang="en-US" sz="3600" b="1">
                <a:solidFill>
                  <a:srgbClr val="5D87AF"/>
                </a:solidFill>
                <a:latin typeface="Calibri"/>
                <a:ea typeface="Calibri"/>
                <a:cs typeface="Calibri"/>
                <a:sym typeface="Calibri"/>
              </a:rPr>
              <a:t>OUR </a:t>
            </a:r>
            <a:r>
              <a:rPr lang="en-US" sz="3600" b="1">
                <a:solidFill>
                  <a:srgbClr val="A8BFD4"/>
                </a:solidFill>
                <a:latin typeface="Calibri"/>
                <a:ea typeface="Calibri"/>
                <a:cs typeface="Calibri"/>
                <a:sym typeface="Calibri"/>
              </a:rPr>
              <a:t>OFFERINGS - TELECOM</a:t>
            </a:r>
            <a:endParaRPr/>
          </a:p>
        </p:txBody>
      </p:sp>
      <p:sp>
        <p:nvSpPr>
          <p:cNvPr id="333" name="Google Shape;333;p3"/>
          <p:cNvSpPr/>
          <p:nvPr/>
        </p:nvSpPr>
        <p:spPr>
          <a:xfrm>
            <a:off x="598901" y="632800"/>
            <a:ext cx="703523" cy="45719"/>
          </a:xfrm>
          <a:prstGeom prst="rect">
            <a:avLst/>
          </a:prstGeom>
          <a:solidFill>
            <a:srgbClr val="5D87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1003" y="5986896"/>
            <a:ext cx="2469427" cy="83239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"/>
          <p:cNvSpPr txBox="1"/>
          <p:nvPr/>
        </p:nvSpPr>
        <p:spPr>
          <a:xfrm>
            <a:off x="1302063" y="943038"/>
            <a:ext cx="4766641" cy="369332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UNIFIED TELECOM OSS OFFERING</a:t>
            </a:r>
            <a:endParaRPr/>
          </a:p>
        </p:txBody>
      </p:sp>
      <p:pic>
        <p:nvPicPr>
          <p:cNvPr id="336" name="Google Shape;33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82238" y="5986896"/>
            <a:ext cx="1934975" cy="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7" name="Google Shape;337;p3"/>
          <p:cNvGrpSpPr/>
          <p:nvPr/>
        </p:nvGrpSpPr>
        <p:grpSpPr>
          <a:xfrm>
            <a:off x="7457158" y="1625916"/>
            <a:ext cx="3899698" cy="4052470"/>
            <a:chOff x="1331" y="852479"/>
            <a:chExt cx="3899698" cy="4052470"/>
          </a:xfrm>
        </p:grpSpPr>
        <p:sp>
          <p:nvSpPr>
            <p:cNvPr id="338" name="Google Shape;338;p3"/>
            <p:cNvSpPr/>
            <p:nvPr/>
          </p:nvSpPr>
          <p:spPr>
            <a:xfrm>
              <a:off x="73966" y="931168"/>
              <a:ext cx="1743257" cy="544768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 w="9525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 txBox="1"/>
            <p:nvPr/>
          </p:nvSpPr>
          <p:spPr>
            <a:xfrm>
              <a:off x="73966" y="931168"/>
              <a:ext cx="1743257" cy="544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8975" tIns="41900" rIns="41900" bIns="4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AI Based Core</a:t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1331" y="852479"/>
              <a:ext cx="381337" cy="57200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l="-24998" r="-24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2157772" y="931168"/>
              <a:ext cx="1743257" cy="544768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 w="9525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 txBox="1"/>
            <p:nvPr/>
          </p:nvSpPr>
          <p:spPr>
            <a:xfrm>
              <a:off x="2157772" y="931168"/>
              <a:ext cx="1743257" cy="544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8975" tIns="41900" rIns="41900" bIns="4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Cross Domain Correlation</a:t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2085136" y="852479"/>
              <a:ext cx="381337" cy="572006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l="-24998" r="-24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73966" y="1616971"/>
              <a:ext cx="1743257" cy="544768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 w="9525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 txBox="1"/>
            <p:nvPr/>
          </p:nvSpPr>
          <p:spPr>
            <a:xfrm>
              <a:off x="73966" y="1616971"/>
              <a:ext cx="1743257" cy="544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8975" tIns="41900" rIns="41900" bIns="4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Resource M&amp;O Support Readiness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1331" y="1538282"/>
              <a:ext cx="381337" cy="572006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l="-24998" r="-24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2157772" y="1616971"/>
              <a:ext cx="1743257" cy="544768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 w="9525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 txBox="1"/>
            <p:nvPr/>
          </p:nvSpPr>
          <p:spPr>
            <a:xfrm>
              <a:off x="2157772" y="1616971"/>
              <a:ext cx="1743257" cy="544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8975" tIns="41900" rIns="41900" bIns="4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Asset Life Cycle</a:t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2085136" y="1538282"/>
              <a:ext cx="381337" cy="572006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l="-24998" r="-24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73966" y="2302773"/>
              <a:ext cx="1743257" cy="544768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 w="9525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 txBox="1"/>
            <p:nvPr/>
          </p:nvSpPr>
          <p:spPr>
            <a:xfrm>
              <a:off x="73966" y="2302773"/>
              <a:ext cx="1743257" cy="544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8975" tIns="41900" rIns="41900" bIns="4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Workforce Management</a:t>
              </a: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331" y="2224084"/>
              <a:ext cx="381337" cy="572006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l="-24998" r="-24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2157772" y="2302773"/>
              <a:ext cx="1743257" cy="544768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 w="9525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 txBox="1"/>
            <p:nvPr/>
          </p:nvSpPr>
          <p:spPr>
            <a:xfrm>
              <a:off x="2157772" y="2302773"/>
              <a:ext cx="1743257" cy="544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8975" tIns="41900" rIns="41900" bIns="4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Resource Data Collection &amp; Distribution</a:t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2085136" y="2224084"/>
              <a:ext cx="381337" cy="572006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l="-24998" r="-24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73966" y="2988576"/>
              <a:ext cx="1743257" cy="544768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 w="9525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 txBox="1"/>
            <p:nvPr/>
          </p:nvSpPr>
          <p:spPr>
            <a:xfrm>
              <a:off x="73966" y="2988576"/>
              <a:ext cx="1743257" cy="544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8975" tIns="41900" rIns="41900" bIns="4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Resource Trouble Management</a:t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1331" y="2909887"/>
              <a:ext cx="381337" cy="572006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l="-24998" r="-24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2157772" y="2988576"/>
              <a:ext cx="1743257" cy="544768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 w="9525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 txBox="1"/>
            <p:nvPr/>
          </p:nvSpPr>
          <p:spPr>
            <a:xfrm>
              <a:off x="2157772" y="2988576"/>
              <a:ext cx="1743257" cy="544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8975" tIns="41900" rIns="41900" bIns="4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Fault and Performance Management</a:t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2085136" y="2909887"/>
              <a:ext cx="381337" cy="572006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l="-24998" r="-24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73966" y="3674378"/>
              <a:ext cx="1743257" cy="544768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 w="9525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 txBox="1"/>
            <p:nvPr/>
          </p:nvSpPr>
          <p:spPr>
            <a:xfrm>
              <a:off x="73966" y="3674378"/>
              <a:ext cx="1743257" cy="544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8975" tIns="41900" rIns="41900" bIns="4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Resource Mediation &amp; Reporting</a:t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1331" y="3595689"/>
              <a:ext cx="381337" cy="572006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l="-24998" r="-24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2157772" y="3674378"/>
              <a:ext cx="1743257" cy="544768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 w="9525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 txBox="1"/>
            <p:nvPr/>
          </p:nvSpPr>
          <p:spPr>
            <a:xfrm>
              <a:off x="2157772" y="3674378"/>
              <a:ext cx="1743257" cy="544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8975" tIns="41900" rIns="41900" bIns="4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Service Fulfilment &amp; Assurance</a:t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2085136" y="3595689"/>
              <a:ext cx="381337" cy="572006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l="-24998" r="-24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73966" y="4360181"/>
              <a:ext cx="1743257" cy="544768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 w="9525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 txBox="1"/>
            <p:nvPr/>
          </p:nvSpPr>
          <p:spPr>
            <a:xfrm>
              <a:off x="73966" y="4360181"/>
              <a:ext cx="1743257" cy="544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8975" tIns="41900" rIns="41900" bIns="4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Service Problem Management</a:t>
              </a: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1331" y="4281492"/>
              <a:ext cx="381337" cy="572006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l="-24998" r="-24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2157772" y="4360181"/>
              <a:ext cx="1743257" cy="544768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 w="9525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 txBox="1"/>
            <p:nvPr/>
          </p:nvSpPr>
          <p:spPr>
            <a:xfrm>
              <a:off x="2157772" y="4360181"/>
              <a:ext cx="1743257" cy="544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8975" tIns="41900" rIns="41900" bIns="4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Service Quality Management</a:t>
              </a: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2085136" y="4281492"/>
              <a:ext cx="381337" cy="572006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l="-24998" r="-24998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4" name="Google Shape;374;p3"/>
          <p:cNvSpPr txBox="1"/>
          <p:nvPr/>
        </p:nvSpPr>
        <p:spPr>
          <a:xfrm>
            <a:off x="7551032" y="872830"/>
            <a:ext cx="3711949" cy="369332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FEATURES</a:t>
            </a:r>
            <a:endParaRPr/>
          </a:p>
        </p:txBody>
      </p:sp>
      <p:sp>
        <p:nvSpPr>
          <p:cNvPr id="375" name="Google Shape;375;p3"/>
          <p:cNvSpPr txBox="1"/>
          <p:nvPr/>
        </p:nvSpPr>
        <p:spPr>
          <a:xfrm>
            <a:off x="3170740" y="3403258"/>
            <a:ext cx="2207681" cy="199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00"/>
              <a:buFont typeface="Arial"/>
              <a:buNone/>
            </a:pPr>
            <a:r>
              <a:rPr lang="en-US" sz="19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infraon Desk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AI driven Service Management system to take care of orders , map the life cycle of assets and trouble management. </a:t>
            </a:r>
            <a:endParaRPr/>
          </a:p>
        </p:txBody>
      </p:sp>
      <p:sp>
        <p:nvSpPr>
          <p:cNvPr id="376" name="Google Shape;376;p3"/>
          <p:cNvSpPr/>
          <p:nvPr/>
        </p:nvSpPr>
        <p:spPr>
          <a:xfrm>
            <a:off x="3368995" y="1520793"/>
            <a:ext cx="2274573" cy="1855117"/>
          </a:xfrm>
          <a:prstGeom prst="parallelogram">
            <a:avLst>
              <a:gd name="adj" fmla="val 25000"/>
            </a:avLst>
          </a:pr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p3" descr="Image result for 9001 iso 2015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6506889" y="5938991"/>
            <a:ext cx="793026" cy="809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7551032" y="5927035"/>
            <a:ext cx="1900999" cy="82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"/>
          <p:cNvSpPr/>
          <p:nvPr/>
        </p:nvSpPr>
        <p:spPr>
          <a:xfrm>
            <a:off x="7299423" y="5732421"/>
            <a:ext cx="1509299" cy="1125579"/>
          </a:xfrm>
          <a:prstGeom prst="parallelogram">
            <a:avLst>
              <a:gd name="adj" fmla="val 25000"/>
            </a:avLst>
          </a:prstGeom>
          <a:blipFill rotWithShape="1">
            <a:blip r:embed="rId3">
              <a:alphaModFix/>
            </a:blip>
            <a:stretch>
              <a:fillRect l="17" t="38" r="17" b="38"/>
            </a:stretch>
          </a:blipFill>
          <a:ln>
            <a:noFill/>
          </a:ln>
          <a:effectLst>
            <a:outerShdw blurRad="50800" dist="38100" dir="2700000" algn="tl" rotWithShape="0">
              <a:srgbClr val="000000">
                <a:alpha val="1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4"/>
          <p:cNvSpPr/>
          <p:nvPr/>
        </p:nvSpPr>
        <p:spPr>
          <a:xfrm>
            <a:off x="3539825" y="4492730"/>
            <a:ext cx="1509299" cy="1125579"/>
          </a:xfrm>
          <a:prstGeom prst="parallelogram">
            <a:avLst>
              <a:gd name="adj" fmla="val 25000"/>
            </a:avLst>
          </a:prstGeom>
          <a:blipFill rotWithShape="1">
            <a:blip r:embed="rId4">
              <a:alphaModFix/>
            </a:blip>
            <a:stretch>
              <a:fillRect l="17" t="38" r="17" b="38"/>
            </a:stretch>
          </a:blipFill>
          <a:ln>
            <a:noFill/>
          </a:ln>
          <a:effectLst>
            <a:outerShdw blurRad="50800" dist="38100" dir="2700000" algn="tl" rotWithShape="0">
              <a:srgbClr val="000000">
                <a:alpha val="1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4"/>
          <p:cNvSpPr/>
          <p:nvPr/>
        </p:nvSpPr>
        <p:spPr>
          <a:xfrm>
            <a:off x="2518576" y="2961961"/>
            <a:ext cx="1509299" cy="1125579"/>
          </a:xfrm>
          <a:prstGeom prst="parallelogram">
            <a:avLst>
              <a:gd name="adj" fmla="val 25000"/>
            </a:avLst>
          </a:prstGeom>
          <a:blipFill rotWithShape="1">
            <a:blip r:embed="rId5">
              <a:alphaModFix/>
            </a:blip>
            <a:stretch>
              <a:fillRect l="17" t="38" r="17" b="38"/>
            </a:stretch>
          </a:blipFill>
          <a:ln>
            <a:noFill/>
          </a:ln>
          <a:effectLst>
            <a:outerShdw blurRad="50800" dist="38100" dir="2700000" algn="tl" rotWithShape="0">
              <a:srgbClr val="000000">
                <a:alpha val="1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"/>
          <p:cNvSpPr/>
          <p:nvPr/>
        </p:nvSpPr>
        <p:spPr>
          <a:xfrm>
            <a:off x="2832039" y="1343908"/>
            <a:ext cx="1509299" cy="1125579"/>
          </a:xfrm>
          <a:prstGeom prst="parallelogram">
            <a:avLst>
              <a:gd name="adj" fmla="val 25000"/>
            </a:avLst>
          </a:prstGeom>
          <a:blipFill rotWithShape="1">
            <a:blip r:embed="rId6">
              <a:alphaModFix/>
            </a:blip>
            <a:stretch>
              <a:fillRect l="17" t="38" r="17" b="38"/>
            </a:stretch>
          </a:blipFill>
          <a:ln>
            <a:noFill/>
          </a:ln>
          <a:effectLst>
            <a:outerShdw blurRad="50800" dist="38100" dir="2700000" algn="tl" rotWithShape="0">
              <a:srgbClr val="000000">
                <a:alpha val="1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"/>
          <p:cNvSpPr/>
          <p:nvPr/>
        </p:nvSpPr>
        <p:spPr>
          <a:xfrm>
            <a:off x="1877176" y="5753452"/>
            <a:ext cx="1509299" cy="1125579"/>
          </a:xfrm>
          <a:prstGeom prst="parallelogram">
            <a:avLst>
              <a:gd name="adj" fmla="val 25000"/>
            </a:avLst>
          </a:prstGeom>
          <a:blipFill rotWithShape="1">
            <a:blip r:embed="rId7">
              <a:alphaModFix/>
            </a:blip>
            <a:stretch>
              <a:fillRect l="17" t="38" r="17" b="38"/>
            </a:stretch>
          </a:blipFill>
          <a:ln>
            <a:noFill/>
          </a:ln>
          <a:effectLst>
            <a:outerShdw blurRad="50800" dist="38100" dir="2700000" algn="tl" rotWithShape="0">
              <a:srgbClr val="000000">
                <a:alpha val="1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"/>
          <p:cNvSpPr/>
          <p:nvPr/>
        </p:nvSpPr>
        <p:spPr>
          <a:xfrm>
            <a:off x="10630320" y="2928762"/>
            <a:ext cx="1509299" cy="1125579"/>
          </a:xfrm>
          <a:prstGeom prst="parallelogram">
            <a:avLst>
              <a:gd name="adj" fmla="val 25000"/>
            </a:avLst>
          </a:prstGeom>
          <a:blipFill rotWithShape="1">
            <a:blip r:embed="rId8">
              <a:alphaModFix/>
            </a:blip>
            <a:stretch>
              <a:fillRect l="1531" t="38" r="1530" b="38"/>
            </a:stretch>
          </a:blipFill>
          <a:ln>
            <a:noFill/>
          </a:ln>
          <a:effectLst>
            <a:outerShdw blurRad="50800" dist="38100" dir="2700000" algn="tl" rotWithShape="0">
              <a:srgbClr val="000000">
                <a:alpha val="1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4"/>
          <p:cNvSpPr/>
          <p:nvPr/>
        </p:nvSpPr>
        <p:spPr>
          <a:xfrm>
            <a:off x="9687745" y="1342793"/>
            <a:ext cx="1509299" cy="1125579"/>
          </a:xfrm>
          <a:prstGeom prst="parallelogram">
            <a:avLst>
              <a:gd name="adj" fmla="val 25000"/>
            </a:avLst>
          </a:prstGeom>
          <a:blipFill rotWithShape="1">
            <a:blip r:embed="rId9">
              <a:alphaModFix/>
            </a:blip>
            <a:stretch>
              <a:fillRect l="17" t="38" r="17" b="38"/>
            </a:stretch>
          </a:blipFill>
          <a:ln>
            <a:noFill/>
          </a:ln>
          <a:effectLst>
            <a:outerShdw blurRad="50800" dist="38100" dir="2700000" algn="tl" rotWithShape="0">
              <a:srgbClr val="000000">
                <a:alpha val="1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"/>
          <p:cNvSpPr/>
          <p:nvPr/>
        </p:nvSpPr>
        <p:spPr>
          <a:xfrm>
            <a:off x="9291059" y="2929877"/>
            <a:ext cx="1509299" cy="1125579"/>
          </a:xfrm>
          <a:prstGeom prst="parallelogram">
            <a:avLst>
              <a:gd name="adj" fmla="val 25000"/>
            </a:avLst>
          </a:prstGeom>
          <a:blipFill rotWithShape="1">
            <a:blip r:embed="rId10">
              <a:alphaModFix/>
            </a:blip>
            <a:stretch>
              <a:fillRect l="17" t="38" r="17" b="38"/>
            </a:stretch>
          </a:blipFill>
          <a:ln>
            <a:noFill/>
          </a:ln>
          <a:effectLst>
            <a:outerShdw blurRad="50800" dist="38100" dir="2700000" algn="tl" rotWithShape="0">
              <a:srgbClr val="000000">
                <a:alpha val="1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"/>
          <p:cNvSpPr/>
          <p:nvPr/>
        </p:nvSpPr>
        <p:spPr>
          <a:xfrm>
            <a:off x="594865" y="5695579"/>
            <a:ext cx="1509299" cy="1125579"/>
          </a:xfrm>
          <a:prstGeom prst="parallelogram">
            <a:avLst>
              <a:gd name="adj" fmla="val 25000"/>
            </a:avLst>
          </a:prstGeom>
          <a:blipFill rotWithShape="1">
            <a:blip r:embed="rId11">
              <a:alphaModFix/>
            </a:blip>
            <a:stretch>
              <a:fillRect l="17" t="38" r="17" b="38"/>
            </a:stretch>
          </a:blipFill>
          <a:ln>
            <a:noFill/>
          </a:ln>
          <a:effectLst>
            <a:outerShdw blurRad="50800" dist="38100" dir="2700000" algn="tl" rotWithShape="0">
              <a:srgbClr val="000000">
                <a:alpha val="1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"/>
          <p:cNvSpPr/>
          <p:nvPr/>
        </p:nvSpPr>
        <p:spPr>
          <a:xfrm>
            <a:off x="2193271" y="4491615"/>
            <a:ext cx="1509299" cy="1125579"/>
          </a:xfrm>
          <a:prstGeom prst="parallelogram">
            <a:avLst>
              <a:gd name="adj" fmla="val 25000"/>
            </a:avLst>
          </a:prstGeom>
          <a:blipFill rotWithShape="1">
            <a:blip r:embed="rId12">
              <a:alphaModFix/>
            </a:blip>
            <a:stretch>
              <a:fillRect l="17" t="38" r="17" b="38"/>
            </a:stretch>
          </a:blipFill>
          <a:ln>
            <a:noFill/>
          </a:ln>
          <a:effectLst>
            <a:outerShdw blurRad="50800" dist="38100" dir="2700000" algn="tl" rotWithShape="0">
              <a:srgbClr val="000000">
                <a:alpha val="1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"/>
          <p:cNvSpPr/>
          <p:nvPr/>
        </p:nvSpPr>
        <p:spPr>
          <a:xfrm>
            <a:off x="1172022" y="2960846"/>
            <a:ext cx="1509299" cy="1125579"/>
          </a:xfrm>
          <a:prstGeom prst="parallelogram">
            <a:avLst>
              <a:gd name="adj" fmla="val 25000"/>
            </a:avLst>
          </a:prstGeom>
          <a:blipFill rotWithShape="1">
            <a:blip r:embed="rId13">
              <a:alphaModFix/>
            </a:blip>
            <a:stretch>
              <a:fillRect l="17" t="38" r="17" b="38"/>
            </a:stretch>
          </a:blipFill>
          <a:ln>
            <a:noFill/>
          </a:ln>
          <a:effectLst>
            <a:outerShdw blurRad="50800" dist="38100" dir="2700000" algn="tl" rotWithShape="0">
              <a:srgbClr val="000000">
                <a:alpha val="1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"/>
          <p:cNvSpPr/>
          <p:nvPr/>
        </p:nvSpPr>
        <p:spPr>
          <a:xfrm>
            <a:off x="1485485" y="1342793"/>
            <a:ext cx="1509299" cy="1125579"/>
          </a:xfrm>
          <a:prstGeom prst="parallelogram">
            <a:avLst>
              <a:gd name="adj" fmla="val 25000"/>
            </a:avLst>
          </a:prstGeom>
          <a:blipFill rotWithShape="1">
            <a:blip r:embed="rId14">
              <a:alphaModFix/>
            </a:blip>
            <a:stretch>
              <a:fillRect l="17" t="38" r="17" b="38"/>
            </a:stretch>
          </a:blipFill>
          <a:ln>
            <a:noFill/>
          </a:ln>
          <a:effectLst>
            <a:outerShdw blurRad="50800" dist="38100" dir="2700000" algn="tl" rotWithShape="0">
              <a:srgbClr val="000000">
                <a:alpha val="1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4"/>
          <p:cNvSpPr/>
          <p:nvPr/>
        </p:nvSpPr>
        <p:spPr>
          <a:xfrm>
            <a:off x="8666120" y="5717177"/>
            <a:ext cx="1509299" cy="1125579"/>
          </a:xfrm>
          <a:prstGeom prst="parallelogram">
            <a:avLst>
              <a:gd name="adj" fmla="val 25000"/>
            </a:avLst>
          </a:prstGeom>
          <a:blipFill rotWithShape="1">
            <a:blip r:embed="rId15">
              <a:alphaModFix/>
            </a:blip>
            <a:stretch>
              <a:fillRect l="17" t="38" r="17" b="38"/>
            </a:stretch>
          </a:blipFill>
          <a:ln>
            <a:noFill/>
          </a:ln>
          <a:effectLst>
            <a:outerShdw blurRad="50800" dist="38100" dir="2700000" algn="tl" rotWithShape="0">
              <a:srgbClr val="000000">
                <a:alpha val="1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4"/>
          <p:cNvSpPr/>
          <p:nvPr/>
        </p:nvSpPr>
        <p:spPr>
          <a:xfrm>
            <a:off x="4895387" y="4484710"/>
            <a:ext cx="1509299" cy="1125579"/>
          </a:xfrm>
          <a:prstGeom prst="parallelogram">
            <a:avLst>
              <a:gd name="adj" fmla="val 25000"/>
            </a:avLst>
          </a:prstGeom>
          <a:blipFill rotWithShape="1">
            <a:blip r:embed="rId16">
              <a:alphaModFix/>
            </a:blip>
            <a:stretch>
              <a:fillRect l="17" t="38" r="17" b="38"/>
            </a:stretch>
          </a:blipFill>
          <a:ln>
            <a:noFill/>
          </a:ln>
          <a:effectLst>
            <a:outerShdw blurRad="50800" dist="38100" dir="2700000" algn="tl" rotWithShape="0">
              <a:srgbClr val="000000">
                <a:alpha val="1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4"/>
          <p:cNvSpPr/>
          <p:nvPr/>
        </p:nvSpPr>
        <p:spPr>
          <a:xfrm>
            <a:off x="3874138" y="2953941"/>
            <a:ext cx="1509299" cy="1125579"/>
          </a:xfrm>
          <a:prstGeom prst="parallelogram">
            <a:avLst>
              <a:gd name="adj" fmla="val 25000"/>
            </a:avLst>
          </a:prstGeom>
          <a:blipFill rotWithShape="1">
            <a:blip r:embed="rId17">
              <a:alphaModFix/>
            </a:blip>
            <a:stretch>
              <a:fillRect l="17" t="38" r="17" b="38"/>
            </a:stretch>
          </a:blipFill>
          <a:ln>
            <a:noFill/>
          </a:ln>
          <a:effectLst>
            <a:outerShdw blurRad="50800" dist="38100" dir="2700000" algn="tl" rotWithShape="0">
              <a:srgbClr val="000000">
                <a:alpha val="1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"/>
          <p:cNvSpPr/>
          <p:nvPr/>
        </p:nvSpPr>
        <p:spPr>
          <a:xfrm>
            <a:off x="4187601" y="1335888"/>
            <a:ext cx="1509299" cy="1125579"/>
          </a:xfrm>
          <a:prstGeom prst="parallelogram">
            <a:avLst>
              <a:gd name="adj" fmla="val 25000"/>
            </a:avLst>
          </a:prstGeom>
          <a:blipFill rotWithShape="1">
            <a:blip r:embed="rId18">
              <a:alphaModFix/>
            </a:blip>
            <a:stretch>
              <a:fillRect l="17" t="38" r="17" b="38"/>
            </a:stretch>
          </a:blipFill>
          <a:ln>
            <a:noFill/>
          </a:ln>
          <a:effectLst>
            <a:outerShdw blurRad="50800" dist="38100" dir="2700000" algn="tl" rotWithShape="0">
              <a:srgbClr val="000000">
                <a:alpha val="1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"/>
          <p:cNvSpPr/>
          <p:nvPr/>
        </p:nvSpPr>
        <p:spPr>
          <a:xfrm>
            <a:off x="3232738" y="5745432"/>
            <a:ext cx="1509299" cy="1125579"/>
          </a:xfrm>
          <a:prstGeom prst="parallelogram">
            <a:avLst>
              <a:gd name="adj" fmla="val 25000"/>
            </a:avLst>
          </a:prstGeom>
          <a:blipFill rotWithShape="1">
            <a:blip r:embed="rId19">
              <a:alphaModFix/>
            </a:blip>
            <a:stretch>
              <a:fillRect l="17" t="38" r="17" b="38"/>
            </a:stretch>
          </a:blipFill>
          <a:ln>
            <a:noFill/>
          </a:ln>
          <a:effectLst>
            <a:outerShdw blurRad="50800" dist="38100" dir="2700000" algn="tl" rotWithShape="0">
              <a:srgbClr val="000000">
                <a:alpha val="1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4"/>
          <p:cNvSpPr/>
          <p:nvPr/>
        </p:nvSpPr>
        <p:spPr>
          <a:xfrm>
            <a:off x="6250949" y="4476690"/>
            <a:ext cx="1509299" cy="1125579"/>
          </a:xfrm>
          <a:prstGeom prst="parallelogram">
            <a:avLst>
              <a:gd name="adj" fmla="val 25000"/>
            </a:avLst>
          </a:prstGeom>
          <a:blipFill rotWithShape="1">
            <a:blip r:embed="rId20">
              <a:alphaModFix/>
            </a:blip>
            <a:stretch>
              <a:fillRect l="17" t="38" r="17" b="38"/>
            </a:stretch>
          </a:blipFill>
          <a:ln>
            <a:noFill/>
          </a:ln>
          <a:effectLst>
            <a:outerShdw blurRad="50800" dist="38100" dir="2700000" algn="tl" rotWithShape="0">
              <a:srgbClr val="000000">
                <a:alpha val="1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4"/>
          <p:cNvSpPr/>
          <p:nvPr/>
        </p:nvSpPr>
        <p:spPr>
          <a:xfrm>
            <a:off x="5229700" y="2945921"/>
            <a:ext cx="1509299" cy="1125579"/>
          </a:xfrm>
          <a:prstGeom prst="parallelogram">
            <a:avLst>
              <a:gd name="adj" fmla="val 25000"/>
            </a:avLst>
          </a:prstGeom>
          <a:blipFill rotWithShape="1">
            <a:blip r:embed="rId21">
              <a:alphaModFix/>
            </a:blip>
            <a:stretch>
              <a:fillRect l="17" t="38" r="17" b="38"/>
            </a:stretch>
          </a:blipFill>
          <a:ln>
            <a:noFill/>
          </a:ln>
          <a:effectLst>
            <a:outerShdw blurRad="50800" dist="38100" dir="2700000" algn="tl" rotWithShape="0">
              <a:srgbClr val="000000">
                <a:alpha val="1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"/>
          <p:cNvSpPr/>
          <p:nvPr/>
        </p:nvSpPr>
        <p:spPr>
          <a:xfrm>
            <a:off x="5543163" y="1327868"/>
            <a:ext cx="1509299" cy="1125579"/>
          </a:xfrm>
          <a:prstGeom prst="parallelogram">
            <a:avLst>
              <a:gd name="adj" fmla="val 25000"/>
            </a:avLst>
          </a:prstGeom>
          <a:blipFill rotWithShape="1">
            <a:blip r:embed="rId22">
              <a:alphaModFix/>
            </a:blip>
            <a:stretch>
              <a:fillRect l="1531" r="1530"/>
            </a:stretch>
          </a:blipFill>
          <a:ln>
            <a:noFill/>
          </a:ln>
          <a:effectLst>
            <a:outerShdw blurRad="50800" dist="38100" dir="2700000" algn="tl" rotWithShape="0">
              <a:srgbClr val="000000">
                <a:alpha val="1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"/>
          <p:cNvSpPr/>
          <p:nvPr/>
        </p:nvSpPr>
        <p:spPr>
          <a:xfrm>
            <a:off x="4588300" y="5737412"/>
            <a:ext cx="1509299" cy="1125579"/>
          </a:xfrm>
          <a:prstGeom prst="parallelogram">
            <a:avLst>
              <a:gd name="adj" fmla="val 25000"/>
            </a:avLst>
          </a:prstGeom>
          <a:blipFill rotWithShape="1">
            <a:blip r:embed="rId23">
              <a:alphaModFix/>
            </a:blip>
            <a:stretch>
              <a:fillRect l="17" t="38" r="17" b="38"/>
            </a:stretch>
          </a:blipFill>
          <a:ln>
            <a:noFill/>
          </a:ln>
          <a:effectLst>
            <a:outerShdw blurRad="50800" dist="38100" dir="2700000" algn="tl" rotWithShape="0">
              <a:srgbClr val="000000">
                <a:alpha val="1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4"/>
          <p:cNvSpPr/>
          <p:nvPr/>
        </p:nvSpPr>
        <p:spPr>
          <a:xfrm>
            <a:off x="7606511" y="4468670"/>
            <a:ext cx="1509299" cy="1125579"/>
          </a:xfrm>
          <a:prstGeom prst="parallelogram">
            <a:avLst>
              <a:gd name="adj" fmla="val 25000"/>
            </a:avLst>
          </a:prstGeom>
          <a:blipFill rotWithShape="1">
            <a:blip r:embed="rId24">
              <a:alphaModFix/>
            </a:blip>
            <a:stretch>
              <a:fillRect l="17" t="38" r="17" b="38"/>
            </a:stretch>
          </a:blipFill>
          <a:ln>
            <a:noFill/>
          </a:ln>
          <a:effectLst>
            <a:outerShdw blurRad="50800" dist="38100" dir="2700000" algn="tl" rotWithShape="0">
              <a:srgbClr val="000000">
                <a:alpha val="1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4"/>
          <p:cNvSpPr/>
          <p:nvPr/>
        </p:nvSpPr>
        <p:spPr>
          <a:xfrm>
            <a:off x="6585262" y="2937901"/>
            <a:ext cx="1509299" cy="1125579"/>
          </a:xfrm>
          <a:prstGeom prst="parallelogram">
            <a:avLst>
              <a:gd name="adj" fmla="val 25000"/>
            </a:avLst>
          </a:prstGeom>
          <a:blipFill rotWithShape="1">
            <a:blip r:embed="rId25">
              <a:alphaModFix/>
            </a:blip>
            <a:stretch>
              <a:fillRect l="17" t="38" r="17" b="38"/>
            </a:stretch>
          </a:blipFill>
          <a:ln>
            <a:noFill/>
          </a:ln>
          <a:effectLst>
            <a:outerShdw blurRad="50800" dist="38100" dir="2700000" algn="tl" rotWithShape="0">
              <a:srgbClr val="000000">
                <a:alpha val="1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4"/>
          <p:cNvSpPr/>
          <p:nvPr/>
        </p:nvSpPr>
        <p:spPr>
          <a:xfrm>
            <a:off x="6898725" y="1319848"/>
            <a:ext cx="1509299" cy="1125579"/>
          </a:xfrm>
          <a:prstGeom prst="parallelogram">
            <a:avLst>
              <a:gd name="adj" fmla="val 25000"/>
            </a:avLst>
          </a:prstGeom>
          <a:blipFill rotWithShape="1">
            <a:blip r:embed="rId26">
              <a:alphaModFix/>
            </a:blip>
            <a:stretch>
              <a:fillRect l="17" t="38" r="17" b="38"/>
            </a:stretch>
          </a:blipFill>
          <a:ln>
            <a:noFill/>
          </a:ln>
          <a:effectLst>
            <a:outerShdw blurRad="50800" dist="38100" dir="2700000" algn="tl" rotWithShape="0">
              <a:srgbClr val="000000">
                <a:alpha val="1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4"/>
          <p:cNvSpPr/>
          <p:nvPr/>
        </p:nvSpPr>
        <p:spPr>
          <a:xfrm>
            <a:off x="5943862" y="5729392"/>
            <a:ext cx="1509299" cy="1125579"/>
          </a:xfrm>
          <a:prstGeom prst="parallelogram">
            <a:avLst>
              <a:gd name="adj" fmla="val 25000"/>
            </a:avLst>
          </a:prstGeom>
          <a:blipFill rotWithShape="1">
            <a:blip r:embed="rId3">
              <a:alphaModFix/>
            </a:blip>
            <a:stretch>
              <a:fillRect l="17" t="38" r="17" b="38"/>
            </a:stretch>
          </a:blipFill>
          <a:ln>
            <a:noFill/>
          </a:ln>
          <a:effectLst>
            <a:outerShdw blurRad="50800" dist="38100" dir="2700000" algn="tl" rotWithShape="0">
              <a:srgbClr val="000000">
                <a:alpha val="1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4"/>
          <p:cNvSpPr/>
          <p:nvPr/>
        </p:nvSpPr>
        <p:spPr>
          <a:xfrm>
            <a:off x="8962073" y="4460650"/>
            <a:ext cx="1509299" cy="1125579"/>
          </a:xfrm>
          <a:prstGeom prst="parallelogram">
            <a:avLst>
              <a:gd name="adj" fmla="val 25000"/>
            </a:avLst>
          </a:prstGeom>
          <a:blipFill rotWithShape="1">
            <a:blip r:embed="rId27">
              <a:alphaModFix/>
            </a:blip>
            <a:stretch>
              <a:fillRect l="17" t="38" r="17" b="38"/>
            </a:stretch>
          </a:blipFill>
          <a:ln>
            <a:noFill/>
          </a:ln>
          <a:effectLst>
            <a:outerShdw blurRad="50800" dist="38100" dir="2700000" algn="tl" rotWithShape="0">
              <a:srgbClr val="000000">
                <a:alpha val="1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"/>
          <p:cNvSpPr/>
          <p:nvPr/>
        </p:nvSpPr>
        <p:spPr>
          <a:xfrm>
            <a:off x="7940824" y="2929881"/>
            <a:ext cx="1509299" cy="1125579"/>
          </a:xfrm>
          <a:prstGeom prst="parallelogram">
            <a:avLst>
              <a:gd name="adj" fmla="val 25000"/>
            </a:avLst>
          </a:prstGeom>
          <a:blipFill rotWithShape="1">
            <a:blip r:embed="rId28">
              <a:alphaModFix/>
            </a:blip>
            <a:stretch>
              <a:fillRect l="17" t="38" r="17" b="38"/>
            </a:stretch>
          </a:blipFill>
          <a:ln>
            <a:noFill/>
          </a:ln>
          <a:effectLst>
            <a:outerShdw blurRad="50800" dist="38100" dir="2700000" algn="tl" rotWithShape="0">
              <a:srgbClr val="000000">
                <a:alpha val="1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4"/>
          <p:cNvSpPr/>
          <p:nvPr/>
        </p:nvSpPr>
        <p:spPr>
          <a:xfrm>
            <a:off x="8254287" y="1311828"/>
            <a:ext cx="1509299" cy="1125579"/>
          </a:xfrm>
          <a:prstGeom prst="parallelogram">
            <a:avLst>
              <a:gd name="adj" fmla="val 25000"/>
            </a:avLst>
          </a:prstGeom>
          <a:blipFill rotWithShape="1">
            <a:blip r:embed="rId29">
              <a:alphaModFix/>
            </a:blip>
            <a:stretch>
              <a:fillRect l="17" t="38" r="17" b="38"/>
            </a:stretch>
          </a:blipFill>
          <a:ln>
            <a:noFill/>
          </a:ln>
          <a:effectLst>
            <a:outerShdw blurRad="50800" dist="38100" dir="2700000" algn="tl" rotWithShape="0">
              <a:srgbClr val="000000">
                <a:alpha val="1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4"/>
          <p:cNvSpPr/>
          <p:nvPr/>
        </p:nvSpPr>
        <p:spPr>
          <a:xfrm>
            <a:off x="7285776" y="5721372"/>
            <a:ext cx="1509299" cy="1125579"/>
          </a:xfrm>
          <a:prstGeom prst="parallelogram">
            <a:avLst>
              <a:gd name="adj" fmla="val 25000"/>
            </a:avLst>
          </a:prstGeom>
          <a:blipFill rotWithShape="1">
            <a:blip r:embed="rId30">
              <a:alphaModFix/>
            </a:blip>
            <a:stretch>
              <a:fillRect l="16678" t="9379" r="16678" b="9380"/>
            </a:stretch>
          </a:blipFill>
          <a:ln>
            <a:noFill/>
          </a:ln>
          <a:effectLst>
            <a:outerShdw blurRad="50800" dist="38100" dir="2700000" algn="tl" rotWithShape="0">
              <a:srgbClr val="000000">
                <a:alpha val="1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"/>
          <p:cNvSpPr txBox="1"/>
          <p:nvPr/>
        </p:nvSpPr>
        <p:spPr>
          <a:xfrm>
            <a:off x="732190" y="151688"/>
            <a:ext cx="6801140" cy="9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87AF"/>
              </a:buClr>
              <a:buSzPct val="100000"/>
              <a:buFont typeface="Calibri"/>
              <a:buNone/>
            </a:pPr>
            <a:r>
              <a:rPr lang="en-US" sz="3600" b="1">
                <a:solidFill>
                  <a:srgbClr val="5D87AF"/>
                </a:solidFill>
                <a:latin typeface="Calibri"/>
                <a:ea typeface="Calibri"/>
                <a:cs typeface="Calibri"/>
                <a:sym typeface="Calibri"/>
              </a:rPr>
              <a:t>KEY </a:t>
            </a:r>
            <a:r>
              <a:rPr lang="en-US" sz="3600" b="1">
                <a:solidFill>
                  <a:srgbClr val="A8BFD4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endParaRPr/>
          </a:p>
        </p:txBody>
      </p:sp>
      <p:sp>
        <p:nvSpPr>
          <p:cNvPr id="413" name="Google Shape;413;p4"/>
          <p:cNvSpPr/>
          <p:nvPr/>
        </p:nvSpPr>
        <p:spPr>
          <a:xfrm>
            <a:off x="832650" y="908005"/>
            <a:ext cx="743896" cy="45720"/>
          </a:xfrm>
          <a:prstGeom prst="rect">
            <a:avLst/>
          </a:prstGeom>
          <a:solidFill>
            <a:srgbClr val="5D87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"/>
          <p:cNvSpPr txBox="1"/>
          <p:nvPr/>
        </p:nvSpPr>
        <p:spPr>
          <a:xfrm>
            <a:off x="192984" y="1702450"/>
            <a:ext cx="1310707" cy="430887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Telecom</a:t>
            </a:r>
            <a:endParaRPr/>
          </a:p>
        </p:txBody>
      </p:sp>
      <p:sp>
        <p:nvSpPr>
          <p:cNvPr id="415" name="Google Shape;415;p4"/>
          <p:cNvSpPr txBox="1"/>
          <p:nvPr/>
        </p:nvSpPr>
        <p:spPr>
          <a:xfrm>
            <a:off x="254891" y="3135837"/>
            <a:ext cx="727104" cy="430887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BFSI</a:t>
            </a:r>
            <a:endParaRPr/>
          </a:p>
        </p:txBody>
      </p:sp>
      <p:sp>
        <p:nvSpPr>
          <p:cNvPr id="416" name="Google Shape;416;p4"/>
          <p:cNvSpPr txBox="1"/>
          <p:nvPr/>
        </p:nvSpPr>
        <p:spPr>
          <a:xfrm>
            <a:off x="250867" y="4749287"/>
            <a:ext cx="1455933" cy="430887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Enterprise</a:t>
            </a:r>
            <a:endParaRPr/>
          </a:p>
        </p:txBody>
      </p:sp>
      <p:sp>
        <p:nvSpPr>
          <p:cNvPr id="417" name="Google Shape;417;p4"/>
          <p:cNvSpPr/>
          <p:nvPr/>
        </p:nvSpPr>
        <p:spPr>
          <a:xfrm>
            <a:off x="10045708" y="5695578"/>
            <a:ext cx="1509299" cy="1125579"/>
          </a:xfrm>
          <a:prstGeom prst="parallelogram">
            <a:avLst>
              <a:gd name="adj" fmla="val 25000"/>
            </a:avLst>
          </a:prstGeom>
          <a:blipFill rotWithShape="1">
            <a:blip r:embed="rId31">
              <a:alphaModFix/>
            </a:blip>
            <a:stretch>
              <a:fillRect l="17" t="38" r="17" b="38"/>
            </a:stretch>
          </a:blipFill>
          <a:ln>
            <a:noFill/>
          </a:ln>
          <a:effectLst>
            <a:outerShdw blurRad="50800" dist="38100" dir="2700000" algn="tl" rotWithShape="0">
              <a:srgbClr val="000000">
                <a:alpha val="1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5"/>
          <p:cNvGrpSpPr/>
          <p:nvPr/>
        </p:nvGrpSpPr>
        <p:grpSpPr>
          <a:xfrm>
            <a:off x="0" y="-133568"/>
            <a:ext cx="12264777" cy="6879026"/>
            <a:chOff x="0" y="-21026"/>
            <a:chExt cx="12264777" cy="6879026"/>
          </a:xfrm>
        </p:grpSpPr>
        <p:sp>
          <p:nvSpPr>
            <p:cNvPr id="423" name="Google Shape;423;p5"/>
            <p:cNvSpPr/>
            <p:nvPr/>
          </p:nvSpPr>
          <p:spPr>
            <a:xfrm>
              <a:off x="0" y="-5260"/>
              <a:ext cx="12255598" cy="68632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106304" y="0"/>
              <a:ext cx="6395525" cy="6858000"/>
            </a:xfrm>
            <a:custGeom>
              <a:avLst/>
              <a:gdLst/>
              <a:ahLst/>
              <a:cxnLst/>
              <a:rect l="l" t="t" r="r" b="b"/>
              <a:pathLst>
                <a:path w="6395525" h="6858000" extrusionOk="0">
                  <a:moveTo>
                    <a:pt x="0" y="6858000"/>
                  </a:moveTo>
                  <a:lnTo>
                    <a:pt x="1714500" y="0"/>
                  </a:lnTo>
                  <a:lnTo>
                    <a:pt x="6395525" y="0"/>
                  </a:lnTo>
                  <a:lnTo>
                    <a:pt x="6395525" y="68199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A8BF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5" name="Google Shape;425;p5"/>
            <p:cNvGrpSpPr/>
            <p:nvPr/>
          </p:nvGrpSpPr>
          <p:grpSpPr>
            <a:xfrm>
              <a:off x="790191" y="1653597"/>
              <a:ext cx="2987951" cy="2069421"/>
              <a:chOff x="289692" y="1653597"/>
              <a:chExt cx="2987951" cy="2069421"/>
            </a:xfrm>
          </p:grpSpPr>
          <p:sp>
            <p:nvSpPr>
              <p:cNvPr id="426" name="Google Shape;426;p5"/>
              <p:cNvSpPr/>
              <p:nvPr/>
            </p:nvSpPr>
            <p:spPr>
              <a:xfrm>
                <a:off x="289692" y="1655869"/>
                <a:ext cx="2771859" cy="2067149"/>
              </a:xfrm>
              <a:prstGeom prst="parallelogram">
                <a:avLst>
                  <a:gd name="adj" fmla="val 25000"/>
                </a:avLst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5"/>
              <p:cNvSpPr/>
              <p:nvPr/>
            </p:nvSpPr>
            <p:spPr>
              <a:xfrm>
                <a:off x="505784" y="1653597"/>
                <a:ext cx="2771859" cy="2067149"/>
              </a:xfrm>
              <a:prstGeom prst="parallelogram">
                <a:avLst>
                  <a:gd name="adj" fmla="val 25000"/>
                </a:avLst>
              </a:prstGeom>
              <a:solidFill>
                <a:srgbClr val="A8BFD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8" name="Google Shape;428;p5"/>
            <p:cNvSpPr/>
            <p:nvPr/>
          </p:nvSpPr>
          <p:spPr>
            <a:xfrm>
              <a:off x="384823" y="-21026"/>
              <a:ext cx="11879954" cy="6877049"/>
            </a:xfrm>
            <a:custGeom>
              <a:avLst/>
              <a:gdLst/>
              <a:ahLst/>
              <a:cxnLst/>
              <a:rect l="l" t="t" r="r" b="b"/>
              <a:pathLst>
                <a:path w="11879954" h="6877049" extrusionOk="0">
                  <a:moveTo>
                    <a:pt x="0" y="6873765"/>
                  </a:moveTo>
                  <a:lnTo>
                    <a:pt x="1714500" y="15765"/>
                  </a:lnTo>
                  <a:lnTo>
                    <a:pt x="11879954" y="0"/>
                  </a:lnTo>
                  <a:cubicBezTo>
                    <a:pt x="11876888" y="2266074"/>
                    <a:pt x="11873823" y="4610975"/>
                    <a:pt x="11870757" y="6877049"/>
                  </a:cubicBezTo>
                  <a:lnTo>
                    <a:pt x="0" y="687376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9" name="Google Shape;429;p5"/>
          <p:cNvSpPr txBox="1">
            <a:spLocks noGrp="1"/>
          </p:cNvSpPr>
          <p:nvPr>
            <p:ph type="ctrTitle"/>
          </p:nvPr>
        </p:nvSpPr>
        <p:spPr>
          <a:xfrm>
            <a:off x="2599624" y="-23003"/>
            <a:ext cx="8778913" cy="9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87AF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rgbClr val="5D87AF"/>
                </a:solidFill>
                <a:latin typeface="Calibri"/>
                <a:ea typeface="Calibri"/>
                <a:cs typeface="Calibri"/>
                <a:sym typeface="Calibri"/>
              </a:rPr>
              <a:t>MAJOR AWARDS </a:t>
            </a:r>
            <a:r>
              <a:rPr lang="en-US" sz="4000" b="1">
                <a:solidFill>
                  <a:srgbClr val="A8BFD4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4000" b="1">
                <a:solidFill>
                  <a:srgbClr val="5D87A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1">
                <a:solidFill>
                  <a:srgbClr val="A8BFD4"/>
                </a:solidFill>
                <a:latin typeface="Calibri"/>
                <a:ea typeface="Calibri"/>
                <a:cs typeface="Calibri"/>
                <a:sym typeface="Calibri"/>
              </a:rPr>
              <a:t>CERTIFICATIONS</a:t>
            </a:r>
            <a:endParaRPr/>
          </a:p>
        </p:txBody>
      </p:sp>
      <p:sp>
        <p:nvSpPr>
          <p:cNvPr id="430" name="Google Shape;430;p5"/>
          <p:cNvSpPr/>
          <p:nvPr/>
        </p:nvSpPr>
        <p:spPr>
          <a:xfrm>
            <a:off x="2722643" y="933663"/>
            <a:ext cx="581423" cy="45719"/>
          </a:xfrm>
          <a:prstGeom prst="rect">
            <a:avLst/>
          </a:prstGeom>
          <a:solidFill>
            <a:srgbClr val="5D87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1" name="Google Shape;43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74" y="6248874"/>
            <a:ext cx="558730" cy="48254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"/>
          <p:cNvSpPr txBox="1"/>
          <p:nvPr/>
        </p:nvSpPr>
        <p:spPr>
          <a:xfrm>
            <a:off x="2487921" y="1379255"/>
            <a:ext cx="8768411" cy="443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13 Process certifications by Pink Elephant (one of the top 10 ITSM systems in the world )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Winner of India 500 Start-up Awards, 2019,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Winner of International Trade Council Go Global Award 2019,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Winner of Premium Usability and Rising Star awards-Finance Online 2019,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Winner of Vibrant Start-up of The Year 2019 by Startupcity Magazine,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ISO 20000-1:2018 , ISO 9001:2015, ISO 27001:2015, ISO/IEC 25010:2011.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6"/>
          <p:cNvGrpSpPr/>
          <p:nvPr/>
        </p:nvGrpSpPr>
        <p:grpSpPr>
          <a:xfrm>
            <a:off x="309903" y="803564"/>
            <a:ext cx="11245794" cy="5619399"/>
            <a:chOff x="5372" y="0"/>
            <a:chExt cx="11837678" cy="6279795"/>
          </a:xfrm>
        </p:grpSpPr>
        <p:grpSp>
          <p:nvGrpSpPr>
            <p:cNvPr id="438" name="Google Shape;438;p6"/>
            <p:cNvGrpSpPr/>
            <p:nvPr/>
          </p:nvGrpSpPr>
          <p:grpSpPr>
            <a:xfrm>
              <a:off x="5372" y="0"/>
              <a:ext cx="11571655" cy="729401"/>
              <a:chOff x="5372" y="0"/>
              <a:chExt cx="11571655" cy="729401"/>
            </a:xfrm>
          </p:grpSpPr>
          <p:sp>
            <p:nvSpPr>
              <p:cNvPr id="439" name="Google Shape;439;p6"/>
              <p:cNvSpPr/>
              <p:nvPr/>
            </p:nvSpPr>
            <p:spPr>
              <a:xfrm>
                <a:off x="5372" y="0"/>
                <a:ext cx="3127474" cy="729401"/>
              </a:xfrm>
              <a:prstGeom prst="chevron">
                <a:avLst>
                  <a:gd name="adj" fmla="val 50000"/>
                </a:avLst>
              </a:prstGeom>
              <a:solidFill>
                <a:srgbClr val="7F7F7F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2745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6"/>
              <p:cNvSpPr txBox="1"/>
              <p:nvPr/>
            </p:nvSpPr>
            <p:spPr>
              <a:xfrm>
                <a:off x="370073" y="0"/>
                <a:ext cx="2398073" cy="729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000" tIns="30650" rIns="30650" bIns="306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300"/>
                  <a:buFont typeface="Calibri"/>
                  <a:buNone/>
                </a:pPr>
                <a:r>
                  <a:rPr lang="en-US" sz="23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Products</a:t>
                </a:r>
                <a:endParaRPr/>
              </a:p>
            </p:txBody>
          </p:sp>
          <p:sp>
            <p:nvSpPr>
              <p:cNvPr id="441" name="Google Shape;441;p6"/>
              <p:cNvSpPr/>
              <p:nvPr/>
            </p:nvSpPr>
            <p:spPr>
              <a:xfrm>
                <a:off x="2820099" y="0"/>
                <a:ext cx="3127474" cy="729401"/>
              </a:xfrm>
              <a:prstGeom prst="chevron">
                <a:avLst>
                  <a:gd name="adj" fmla="val 50000"/>
                </a:avLst>
              </a:prstGeom>
              <a:solidFill>
                <a:srgbClr val="A8BFD4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2745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6"/>
              <p:cNvSpPr txBox="1"/>
              <p:nvPr/>
            </p:nvSpPr>
            <p:spPr>
              <a:xfrm>
                <a:off x="3184800" y="0"/>
                <a:ext cx="2398073" cy="729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000" tIns="30650" rIns="30650" bIns="306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300"/>
                  <a:buFont typeface="Calibri"/>
                  <a:buNone/>
                </a:pPr>
                <a:r>
                  <a:rPr lang="en-US" sz="23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Features</a:t>
                </a:r>
                <a:endParaRPr/>
              </a:p>
            </p:txBody>
          </p:sp>
          <p:sp>
            <p:nvSpPr>
              <p:cNvPr id="443" name="Google Shape;443;p6"/>
              <p:cNvSpPr/>
              <p:nvPr/>
            </p:nvSpPr>
            <p:spPr>
              <a:xfrm>
                <a:off x="5634826" y="0"/>
                <a:ext cx="3127474" cy="729401"/>
              </a:xfrm>
              <a:prstGeom prst="chevron">
                <a:avLst>
                  <a:gd name="adj" fmla="val 50000"/>
                </a:avLst>
              </a:prstGeom>
              <a:solidFill>
                <a:srgbClr val="6895C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2745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6"/>
              <p:cNvSpPr txBox="1"/>
              <p:nvPr/>
            </p:nvSpPr>
            <p:spPr>
              <a:xfrm>
                <a:off x="5999527" y="0"/>
                <a:ext cx="2398073" cy="729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000" tIns="30650" rIns="30650" bIns="306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300"/>
                  <a:buFont typeface="Calibri"/>
                  <a:buNone/>
                </a:pPr>
                <a:r>
                  <a:rPr lang="en-US" sz="23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Benefits</a:t>
                </a:r>
                <a:endParaRPr/>
              </a:p>
            </p:txBody>
          </p:sp>
          <p:sp>
            <p:nvSpPr>
              <p:cNvPr id="445" name="Google Shape;445;p6"/>
              <p:cNvSpPr/>
              <p:nvPr/>
            </p:nvSpPr>
            <p:spPr>
              <a:xfrm>
                <a:off x="8449553" y="0"/>
                <a:ext cx="3127474" cy="729401"/>
              </a:xfrm>
              <a:prstGeom prst="chevron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2745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6"/>
              <p:cNvSpPr txBox="1"/>
              <p:nvPr/>
            </p:nvSpPr>
            <p:spPr>
              <a:xfrm>
                <a:off x="8814254" y="0"/>
                <a:ext cx="2398073" cy="729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000" tIns="30650" rIns="30650" bIns="306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300"/>
                  <a:buFont typeface="Calibri"/>
                  <a:buNone/>
                </a:pPr>
                <a:r>
                  <a:rPr lang="en-US" sz="23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Digital Transformation </a:t>
                </a:r>
                <a:endParaRPr/>
              </a:p>
            </p:txBody>
          </p:sp>
        </p:grpSp>
        <p:grpSp>
          <p:nvGrpSpPr>
            <p:cNvPr id="447" name="Google Shape;447;p6"/>
            <p:cNvGrpSpPr/>
            <p:nvPr/>
          </p:nvGrpSpPr>
          <p:grpSpPr>
            <a:xfrm>
              <a:off x="43751" y="1002789"/>
              <a:ext cx="2541071" cy="675006"/>
              <a:chOff x="0" y="18906"/>
              <a:chExt cx="2541071" cy="675006"/>
            </a:xfrm>
          </p:grpSpPr>
          <p:sp>
            <p:nvSpPr>
              <p:cNvPr id="448" name="Google Shape;448;p6"/>
              <p:cNvSpPr/>
              <p:nvPr/>
            </p:nvSpPr>
            <p:spPr>
              <a:xfrm>
                <a:off x="0" y="18906"/>
                <a:ext cx="2541071" cy="675006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6"/>
              <p:cNvSpPr txBox="1"/>
              <p:nvPr/>
            </p:nvSpPr>
            <p:spPr>
              <a:xfrm>
                <a:off x="0" y="18906"/>
                <a:ext cx="2541071" cy="6750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Arial"/>
                  <a:buNone/>
                </a:pPr>
                <a:r>
                  <a:rPr lang="en-US" sz="1600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infraon </a:t>
                </a:r>
                <a:r>
                  <a:rPr lang="en-US" sz="1600">
                    <a:solidFill>
                      <a:srgbClr val="00B0F0"/>
                    </a:solidFill>
                    <a:latin typeface="Arial"/>
                    <a:ea typeface="Arial"/>
                    <a:cs typeface="Arial"/>
                    <a:sym typeface="Arial"/>
                  </a:rPr>
                  <a:t>OSS </a:t>
                </a:r>
                <a:endParaRPr/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rgbClr val="00B0F0"/>
                  </a:buClr>
                  <a:buSzPts val="1600"/>
                  <a:buFont typeface="Calibri"/>
                  <a:buNone/>
                </a:pPr>
                <a:r>
                  <a:rPr lang="en-US" sz="1600">
                    <a:solidFill>
                      <a:srgbClr val="00B0F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Framework For Telecom </a:t>
                </a:r>
                <a:endParaRPr/>
              </a:p>
            </p:txBody>
          </p:sp>
        </p:grpSp>
        <p:grpSp>
          <p:nvGrpSpPr>
            <p:cNvPr id="450" name="Google Shape;450;p6"/>
            <p:cNvGrpSpPr/>
            <p:nvPr/>
          </p:nvGrpSpPr>
          <p:grpSpPr>
            <a:xfrm>
              <a:off x="146026" y="3014486"/>
              <a:ext cx="2525959" cy="1325354"/>
              <a:chOff x="554" y="1469705"/>
              <a:chExt cx="2525959" cy="1325354"/>
            </a:xfrm>
          </p:grpSpPr>
          <p:sp>
            <p:nvSpPr>
              <p:cNvPr id="451" name="Google Shape;451;p6"/>
              <p:cNvSpPr/>
              <p:nvPr/>
            </p:nvSpPr>
            <p:spPr>
              <a:xfrm>
                <a:off x="554" y="1742186"/>
                <a:ext cx="1200604" cy="780392"/>
              </a:xfrm>
              <a:prstGeom prst="roundRect">
                <a:avLst>
                  <a:gd name="adj" fmla="val 16667"/>
                </a:avLst>
              </a:prstGeom>
              <a:solidFill>
                <a:srgbClr val="7F7F7F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6"/>
              <p:cNvSpPr txBox="1"/>
              <p:nvPr/>
            </p:nvSpPr>
            <p:spPr>
              <a:xfrm>
                <a:off x="38650" y="1780282"/>
                <a:ext cx="1124412" cy="70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2850" tIns="102850" rIns="102850" bIns="1028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700"/>
                  <a:buFont typeface="Calibri"/>
                  <a:buNone/>
                </a:pPr>
                <a:r>
                  <a:rPr lang="en-US" sz="2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UNMS</a:t>
                </a:r>
                <a:endParaRPr/>
              </a:p>
            </p:txBody>
          </p:sp>
          <p:sp>
            <p:nvSpPr>
              <p:cNvPr id="453" name="Google Shape;453;p6"/>
              <p:cNvSpPr/>
              <p:nvPr/>
            </p:nvSpPr>
            <p:spPr>
              <a:xfrm>
                <a:off x="600857" y="1469705"/>
                <a:ext cx="1325354" cy="132535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25241" y="11094"/>
                    </a:moveTo>
                    <a:lnTo>
                      <a:pt x="25241" y="11094"/>
                    </a:lnTo>
                    <a:cubicBezTo>
                      <a:pt x="46053" y="-3698"/>
                      <a:pt x="73947" y="-3698"/>
                      <a:pt x="94759" y="11094"/>
                    </a:cubicBezTo>
                  </a:path>
                </a:pathLst>
              </a:custGeom>
              <a:noFill/>
              <a:ln w="9525" cap="flat" cmpd="sng">
                <a:solidFill>
                  <a:srgbClr val="599BD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6"/>
              <p:cNvSpPr/>
              <p:nvPr/>
            </p:nvSpPr>
            <p:spPr>
              <a:xfrm>
                <a:off x="1325909" y="1742186"/>
                <a:ext cx="1200604" cy="780392"/>
              </a:xfrm>
              <a:prstGeom prst="roundRect">
                <a:avLst>
                  <a:gd name="adj" fmla="val 16667"/>
                </a:avLst>
              </a:prstGeom>
              <a:solidFill>
                <a:srgbClr val="7F7F7F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6"/>
              <p:cNvSpPr txBox="1"/>
              <p:nvPr/>
            </p:nvSpPr>
            <p:spPr>
              <a:xfrm>
                <a:off x="1364005" y="1780282"/>
                <a:ext cx="1124412" cy="70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2850" tIns="102850" rIns="102850" bIns="1028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700"/>
                  <a:buFont typeface="Calibri"/>
                  <a:buNone/>
                </a:pPr>
                <a:r>
                  <a:rPr lang="en-US" sz="2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ITSM</a:t>
                </a:r>
                <a:endParaRPr/>
              </a:p>
            </p:txBody>
          </p:sp>
          <p:sp>
            <p:nvSpPr>
              <p:cNvPr id="456" name="Google Shape;456;p6"/>
              <p:cNvSpPr/>
              <p:nvPr/>
            </p:nvSpPr>
            <p:spPr>
              <a:xfrm>
                <a:off x="600857" y="1469705"/>
                <a:ext cx="1325354" cy="132535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4759" y="108906"/>
                    </a:moveTo>
                    <a:cubicBezTo>
                      <a:pt x="73947" y="123698"/>
                      <a:pt x="46053" y="123698"/>
                      <a:pt x="25241" y="108906"/>
                    </a:cubicBezTo>
                  </a:path>
                </a:pathLst>
              </a:custGeom>
              <a:noFill/>
              <a:ln w="9525" cap="flat" cmpd="sng">
                <a:solidFill>
                  <a:srgbClr val="599BD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7" name="Google Shape;457;p6"/>
            <p:cNvGrpSpPr/>
            <p:nvPr/>
          </p:nvGrpSpPr>
          <p:grpSpPr>
            <a:xfrm>
              <a:off x="2809869" y="938902"/>
              <a:ext cx="8408334" cy="796354"/>
              <a:chOff x="4324" y="33616"/>
              <a:chExt cx="8408334" cy="796354"/>
            </a:xfrm>
          </p:grpSpPr>
          <p:sp>
            <p:nvSpPr>
              <p:cNvPr id="458" name="Google Shape;458;p6"/>
              <p:cNvSpPr/>
              <p:nvPr/>
            </p:nvSpPr>
            <p:spPr>
              <a:xfrm>
                <a:off x="4324" y="33616"/>
                <a:ext cx="8408334" cy="796354"/>
              </a:xfrm>
              <a:prstGeom prst="rect">
                <a:avLst/>
              </a:prstGeom>
              <a:solidFill>
                <a:srgbClr val="00206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6"/>
              <p:cNvSpPr txBox="1"/>
              <p:nvPr/>
            </p:nvSpPr>
            <p:spPr>
              <a:xfrm>
                <a:off x="4324" y="33616"/>
                <a:ext cx="8408334" cy="7963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7150" tIns="57150" rIns="57150" bIns="571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200"/>
                  <a:buFont typeface="Calibri"/>
                  <a:buNone/>
                </a:pPr>
                <a:endParaRPr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0" name="Google Shape;460;p6"/>
            <p:cNvGrpSpPr/>
            <p:nvPr/>
          </p:nvGrpSpPr>
          <p:grpSpPr>
            <a:xfrm>
              <a:off x="2951017" y="1972212"/>
              <a:ext cx="2886826" cy="4307583"/>
              <a:chOff x="0" y="46432"/>
              <a:chExt cx="2886826" cy="4307583"/>
            </a:xfrm>
          </p:grpSpPr>
          <p:sp>
            <p:nvSpPr>
              <p:cNvPr id="461" name="Google Shape;461;p6"/>
              <p:cNvSpPr/>
              <p:nvPr/>
            </p:nvSpPr>
            <p:spPr>
              <a:xfrm rot="5400000">
                <a:off x="-589769" y="636202"/>
                <a:ext cx="2334269" cy="1154730"/>
              </a:xfrm>
              <a:prstGeom prst="chevron">
                <a:avLst>
                  <a:gd name="adj" fmla="val 50000"/>
                </a:avLst>
              </a:prstGeom>
              <a:solidFill>
                <a:srgbClr val="A8BFD4"/>
              </a:solidFill>
              <a:ln w="12700" cap="flat" cmpd="sng">
                <a:solidFill>
                  <a:srgbClr val="528CB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6"/>
              <p:cNvSpPr txBox="1"/>
              <p:nvPr/>
            </p:nvSpPr>
            <p:spPr>
              <a:xfrm>
                <a:off x="0" y="623798"/>
                <a:ext cx="1154730" cy="11795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950" tIns="20950" rIns="20950" bIns="20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300"/>
                  <a:buFont typeface="Calibri"/>
                  <a:buNone/>
                </a:pPr>
                <a:r>
                  <a:rPr lang="en-US" sz="33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UNMS</a:t>
                </a: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 rot="5400000">
                <a:off x="1142326" y="58836"/>
                <a:ext cx="1756904" cy="1732095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lt1">
                  <a:alpha val="89803"/>
                </a:schemeClr>
              </a:solidFill>
              <a:ln w="12700" cap="flat" cmpd="sng">
                <a:solidFill>
                  <a:srgbClr val="528CB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6"/>
              <p:cNvSpPr txBox="1"/>
              <p:nvPr/>
            </p:nvSpPr>
            <p:spPr>
              <a:xfrm>
                <a:off x="1154731" y="130985"/>
                <a:ext cx="1647541" cy="15877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5325" tIns="7600" rIns="7600" bIns="7600" anchor="ctr" anchorCtr="0">
                <a:noAutofit/>
              </a:bodyPr>
              <a:lstStyle/>
              <a:p>
                <a:pPr marL="114300" marR="0" lvl="1" indent="-1143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Char char="•"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Telco Grade</a:t>
                </a: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marR="0" lvl="1" indent="-114300" algn="l" rtl="0">
                  <a:lnSpc>
                    <a:spcPct val="90000"/>
                  </a:lnSpc>
                  <a:spcBef>
                    <a:spcPts val="18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Char char="•"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Service Assurance and Fulfilment</a:t>
                </a:r>
                <a:endParaRPr/>
              </a:p>
              <a:p>
                <a:pPr marL="114300" marR="0" lvl="1" indent="-114300" algn="l" rtl="0">
                  <a:lnSpc>
                    <a:spcPct val="90000"/>
                  </a:lnSpc>
                  <a:spcBef>
                    <a:spcPts val="18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Char char="•"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Service Provisioning</a:t>
                </a:r>
                <a:endParaRPr/>
              </a:p>
              <a:p>
                <a:pPr marL="114300" marR="0" lvl="1" indent="-114300" algn="l" rtl="0">
                  <a:lnSpc>
                    <a:spcPct val="90000"/>
                  </a:lnSpc>
                  <a:spcBef>
                    <a:spcPts val="18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Char char="•"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Fault, Performance, Asset Management</a:t>
                </a:r>
                <a:endParaRPr/>
              </a:p>
              <a:p>
                <a:pPr marL="114300" marR="0" lvl="1" indent="-114300" algn="l" rtl="0">
                  <a:lnSpc>
                    <a:spcPct val="90000"/>
                  </a:lnSpc>
                  <a:spcBef>
                    <a:spcPts val="18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Char char="•"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API Based Integration</a:t>
                </a:r>
                <a:endParaRPr/>
              </a:p>
              <a:p>
                <a:pPr marL="114300" marR="0" lvl="1" indent="-114300" algn="l" rtl="0">
                  <a:lnSpc>
                    <a:spcPct val="90000"/>
                  </a:lnSpc>
                  <a:spcBef>
                    <a:spcPts val="18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Char char="•"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Framework</a:t>
                </a: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 rot="5400000">
                <a:off x="-589769" y="2609515"/>
                <a:ext cx="2334269" cy="1154730"/>
              </a:xfrm>
              <a:prstGeom prst="chevron">
                <a:avLst>
                  <a:gd name="adj" fmla="val 50000"/>
                </a:avLst>
              </a:prstGeom>
              <a:solidFill>
                <a:srgbClr val="A8BFD4"/>
              </a:solidFill>
              <a:ln w="12700" cap="flat" cmpd="sng">
                <a:solidFill>
                  <a:srgbClr val="A3BFE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6"/>
              <p:cNvSpPr txBox="1"/>
              <p:nvPr/>
            </p:nvSpPr>
            <p:spPr>
              <a:xfrm>
                <a:off x="0" y="2597111"/>
                <a:ext cx="1154730" cy="11795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950" tIns="20950" rIns="20950" bIns="20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300"/>
                  <a:buFont typeface="Calibri"/>
                  <a:buNone/>
                </a:pPr>
                <a:r>
                  <a:rPr lang="en-US" sz="33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ITSM</a:t>
                </a: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 rot="5400000">
                <a:off x="1142326" y="2032150"/>
                <a:ext cx="1756904" cy="1732095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lt1">
                  <a:alpha val="89803"/>
                </a:schemeClr>
              </a:solidFill>
              <a:ln w="12700" cap="flat" cmpd="sng">
                <a:solidFill>
                  <a:srgbClr val="A3BFE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6"/>
              <p:cNvSpPr txBox="1"/>
              <p:nvPr/>
            </p:nvSpPr>
            <p:spPr>
              <a:xfrm>
                <a:off x="1154731" y="2104299"/>
                <a:ext cx="1647541" cy="15877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5325" tIns="7600" rIns="7600" bIns="7600" anchor="ctr" anchorCtr="0">
                <a:noAutofit/>
              </a:bodyPr>
              <a:lstStyle/>
              <a:p>
                <a:pPr marL="114300" marR="0" lvl="1" indent="-1143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Char char="•"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Tickets</a:t>
                </a:r>
                <a:endParaRPr/>
              </a:p>
              <a:p>
                <a:pPr marL="114300" marR="0" lvl="1" indent="-114300" algn="l" rtl="0">
                  <a:lnSpc>
                    <a:spcPct val="90000"/>
                  </a:lnSpc>
                  <a:spcBef>
                    <a:spcPts val="18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Char char="•"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Change </a:t>
                </a: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marR="0" lvl="1" indent="-114300" algn="l" rtl="0">
                  <a:lnSpc>
                    <a:spcPct val="90000"/>
                  </a:lnSpc>
                  <a:spcBef>
                    <a:spcPts val="18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Char char="•"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Life Cycle</a:t>
                </a: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marR="0" lvl="1" indent="-114300" algn="l" rtl="0">
                  <a:lnSpc>
                    <a:spcPct val="90000"/>
                  </a:lnSpc>
                  <a:spcBef>
                    <a:spcPts val="18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Char char="•"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Workflow</a:t>
                </a: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marR="0" lvl="1" indent="-114300" algn="l" rtl="0">
                  <a:lnSpc>
                    <a:spcPct val="90000"/>
                  </a:lnSpc>
                  <a:spcBef>
                    <a:spcPts val="18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Char char="•"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Field Management</a:t>
                </a:r>
                <a:endParaRPr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marR="0" lvl="1" indent="-114300" algn="l" rtl="0">
                  <a:lnSpc>
                    <a:spcPct val="90000"/>
                  </a:lnSpc>
                  <a:spcBef>
                    <a:spcPts val="18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Char char="•"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CSAT</a:t>
                </a:r>
                <a:endParaRPr/>
              </a:p>
            </p:txBody>
          </p:sp>
        </p:grpSp>
        <p:grpSp>
          <p:nvGrpSpPr>
            <p:cNvPr id="469" name="Google Shape;469;p6"/>
            <p:cNvGrpSpPr/>
            <p:nvPr/>
          </p:nvGrpSpPr>
          <p:grpSpPr>
            <a:xfrm>
              <a:off x="6174512" y="1944332"/>
              <a:ext cx="2658687" cy="4248001"/>
              <a:chOff x="0" y="33176"/>
              <a:chExt cx="2658687" cy="4248001"/>
            </a:xfrm>
          </p:grpSpPr>
          <p:sp>
            <p:nvSpPr>
              <p:cNvPr id="470" name="Google Shape;470;p6"/>
              <p:cNvSpPr/>
              <p:nvPr/>
            </p:nvSpPr>
            <p:spPr>
              <a:xfrm>
                <a:off x="0" y="33176"/>
                <a:ext cx="2658687" cy="468000"/>
              </a:xfrm>
              <a:prstGeom prst="roundRect">
                <a:avLst>
                  <a:gd name="adj" fmla="val 16667"/>
                </a:avLst>
              </a:prstGeom>
              <a:solidFill>
                <a:srgbClr val="6895C6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6"/>
              <p:cNvSpPr txBox="1"/>
              <p:nvPr/>
            </p:nvSpPr>
            <p:spPr>
              <a:xfrm>
                <a:off x="22846" y="56022"/>
                <a:ext cx="2612995" cy="4223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Calibri"/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High ROI</a:t>
                </a:r>
                <a:endParaRPr/>
              </a:p>
            </p:txBody>
          </p:sp>
          <p:sp>
            <p:nvSpPr>
              <p:cNvPr id="472" name="Google Shape;472;p6"/>
              <p:cNvSpPr/>
              <p:nvPr/>
            </p:nvSpPr>
            <p:spPr>
              <a:xfrm>
                <a:off x="0" y="573176"/>
                <a:ext cx="2658687" cy="468000"/>
              </a:xfrm>
              <a:prstGeom prst="roundRect">
                <a:avLst>
                  <a:gd name="adj" fmla="val 16667"/>
                </a:avLst>
              </a:prstGeom>
              <a:solidFill>
                <a:srgbClr val="6895C6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6"/>
              <p:cNvSpPr txBox="1"/>
              <p:nvPr/>
            </p:nvSpPr>
            <p:spPr>
              <a:xfrm>
                <a:off x="22846" y="596022"/>
                <a:ext cx="2612995" cy="4223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Calibri"/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Integrated System</a:t>
                </a:r>
                <a:endParaRPr/>
              </a:p>
            </p:txBody>
          </p:sp>
          <p:sp>
            <p:nvSpPr>
              <p:cNvPr id="474" name="Google Shape;474;p6"/>
              <p:cNvSpPr/>
              <p:nvPr/>
            </p:nvSpPr>
            <p:spPr>
              <a:xfrm>
                <a:off x="0" y="1113177"/>
                <a:ext cx="2658687" cy="468000"/>
              </a:xfrm>
              <a:prstGeom prst="roundRect">
                <a:avLst>
                  <a:gd name="adj" fmla="val 16667"/>
                </a:avLst>
              </a:prstGeom>
              <a:solidFill>
                <a:srgbClr val="6895C6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6"/>
              <p:cNvSpPr txBox="1"/>
              <p:nvPr/>
            </p:nvSpPr>
            <p:spPr>
              <a:xfrm>
                <a:off x="22846" y="1136023"/>
                <a:ext cx="2612995" cy="4223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Calibri"/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Central Operations</a:t>
                </a:r>
                <a:endParaRPr/>
              </a:p>
            </p:txBody>
          </p:sp>
          <p:sp>
            <p:nvSpPr>
              <p:cNvPr id="476" name="Google Shape;476;p6"/>
              <p:cNvSpPr/>
              <p:nvPr/>
            </p:nvSpPr>
            <p:spPr>
              <a:xfrm>
                <a:off x="0" y="1653177"/>
                <a:ext cx="2658687" cy="468000"/>
              </a:xfrm>
              <a:prstGeom prst="roundRect">
                <a:avLst>
                  <a:gd name="adj" fmla="val 16667"/>
                </a:avLst>
              </a:prstGeom>
              <a:solidFill>
                <a:srgbClr val="6895C6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6"/>
              <p:cNvSpPr txBox="1"/>
              <p:nvPr/>
            </p:nvSpPr>
            <p:spPr>
              <a:xfrm>
                <a:off x="22846" y="1676023"/>
                <a:ext cx="2612995" cy="4223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Calibri"/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Multi Telecom Vendor</a:t>
                </a:r>
                <a:endParaRPr/>
              </a:p>
            </p:txBody>
          </p:sp>
          <p:sp>
            <p:nvSpPr>
              <p:cNvPr id="478" name="Google Shape;478;p6"/>
              <p:cNvSpPr/>
              <p:nvPr/>
            </p:nvSpPr>
            <p:spPr>
              <a:xfrm>
                <a:off x="0" y="2193177"/>
                <a:ext cx="2658687" cy="468000"/>
              </a:xfrm>
              <a:prstGeom prst="roundRect">
                <a:avLst>
                  <a:gd name="adj" fmla="val 16667"/>
                </a:avLst>
              </a:prstGeom>
              <a:solidFill>
                <a:srgbClr val="6895C6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6"/>
              <p:cNvSpPr txBox="1"/>
              <p:nvPr/>
            </p:nvSpPr>
            <p:spPr>
              <a:xfrm>
                <a:off x="22846" y="2216023"/>
                <a:ext cx="2612995" cy="4223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Calibri"/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Multi Telecom Technology</a:t>
                </a:r>
                <a:endParaRPr/>
              </a:p>
            </p:txBody>
          </p:sp>
          <p:sp>
            <p:nvSpPr>
              <p:cNvPr id="480" name="Google Shape;480;p6"/>
              <p:cNvSpPr/>
              <p:nvPr/>
            </p:nvSpPr>
            <p:spPr>
              <a:xfrm>
                <a:off x="0" y="2733177"/>
                <a:ext cx="2658687" cy="468000"/>
              </a:xfrm>
              <a:prstGeom prst="roundRect">
                <a:avLst>
                  <a:gd name="adj" fmla="val 16667"/>
                </a:avLst>
              </a:prstGeom>
              <a:solidFill>
                <a:srgbClr val="6895C6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6"/>
              <p:cNvSpPr txBox="1"/>
              <p:nvPr/>
            </p:nvSpPr>
            <p:spPr>
              <a:xfrm>
                <a:off x="22846" y="2756023"/>
                <a:ext cx="2612995" cy="4223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Calibri"/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Cross-Domain Correlation</a:t>
                </a:r>
                <a:endParaRPr/>
              </a:p>
            </p:txBody>
          </p:sp>
          <p:sp>
            <p:nvSpPr>
              <p:cNvPr id="482" name="Google Shape;482;p6"/>
              <p:cNvSpPr/>
              <p:nvPr/>
            </p:nvSpPr>
            <p:spPr>
              <a:xfrm>
                <a:off x="0" y="3273177"/>
                <a:ext cx="2658687" cy="468000"/>
              </a:xfrm>
              <a:prstGeom prst="roundRect">
                <a:avLst>
                  <a:gd name="adj" fmla="val 16667"/>
                </a:avLst>
              </a:prstGeom>
              <a:solidFill>
                <a:srgbClr val="6895C6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6"/>
              <p:cNvSpPr txBox="1"/>
              <p:nvPr/>
            </p:nvSpPr>
            <p:spPr>
              <a:xfrm>
                <a:off x="22846" y="3296023"/>
                <a:ext cx="2612995" cy="4223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Calibri"/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Integrated Service Mgmt</a:t>
                </a:r>
                <a:endParaRPr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6"/>
              <p:cNvSpPr/>
              <p:nvPr/>
            </p:nvSpPr>
            <p:spPr>
              <a:xfrm>
                <a:off x="0" y="3813177"/>
                <a:ext cx="2658687" cy="468000"/>
              </a:xfrm>
              <a:prstGeom prst="roundRect">
                <a:avLst>
                  <a:gd name="adj" fmla="val 16667"/>
                </a:avLst>
              </a:prstGeom>
              <a:solidFill>
                <a:srgbClr val="6895C6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6"/>
              <p:cNvSpPr txBox="1"/>
              <p:nvPr/>
            </p:nvSpPr>
            <p:spPr>
              <a:xfrm>
                <a:off x="22846" y="3836023"/>
                <a:ext cx="2612995" cy="4223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Calibri"/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Compliance and Policy</a:t>
                </a:r>
                <a:endParaRPr/>
              </a:p>
            </p:txBody>
          </p:sp>
        </p:grpSp>
        <p:grpSp>
          <p:nvGrpSpPr>
            <p:cNvPr id="486" name="Google Shape;486;p6"/>
            <p:cNvGrpSpPr/>
            <p:nvPr/>
          </p:nvGrpSpPr>
          <p:grpSpPr>
            <a:xfrm>
              <a:off x="9562225" y="1925780"/>
              <a:ext cx="2280825" cy="4301268"/>
              <a:chOff x="279" y="0"/>
              <a:chExt cx="2280825" cy="4301268"/>
            </a:xfrm>
          </p:grpSpPr>
          <p:sp>
            <p:nvSpPr>
              <p:cNvPr id="487" name="Google Shape;487;p6"/>
              <p:cNvSpPr/>
              <p:nvPr/>
            </p:nvSpPr>
            <p:spPr>
              <a:xfrm rot="-5400000">
                <a:off x="-1788319" y="1788598"/>
                <a:ext cx="4301268" cy="724071"/>
              </a:xfrm>
              <a:prstGeom prst="flowChartManualOperation">
                <a:avLst/>
              </a:prstGeom>
              <a:solidFill>
                <a:srgbClr val="4372C3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6"/>
              <p:cNvSpPr txBox="1"/>
              <p:nvPr/>
            </p:nvSpPr>
            <p:spPr>
              <a:xfrm>
                <a:off x="279" y="860254"/>
                <a:ext cx="724071" cy="2580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33350" tIns="0" rIns="135325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100"/>
                  <a:buFont typeface="Calibri"/>
                  <a:buNone/>
                </a:pPr>
                <a:r>
                  <a:rPr lang="en-US" sz="2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Customer Experience</a:t>
                </a:r>
                <a:endParaRPr/>
              </a:p>
            </p:txBody>
          </p:sp>
          <p:sp>
            <p:nvSpPr>
              <p:cNvPr id="489" name="Google Shape;489;p6"/>
              <p:cNvSpPr/>
              <p:nvPr/>
            </p:nvSpPr>
            <p:spPr>
              <a:xfrm rot="-5400000">
                <a:off x="-1009942" y="1788598"/>
                <a:ext cx="4301268" cy="724071"/>
              </a:xfrm>
              <a:prstGeom prst="flowChartManualOperation">
                <a:avLst/>
              </a:prstGeom>
              <a:solidFill>
                <a:srgbClr val="4372C3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6"/>
              <p:cNvSpPr txBox="1"/>
              <p:nvPr/>
            </p:nvSpPr>
            <p:spPr>
              <a:xfrm>
                <a:off x="778656" y="860254"/>
                <a:ext cx="724071" cy="2580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33350" tIns="0" rIns="135325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100"/>
                  <a:buFont typeface="Calibri"/>
                  <a:buNone/>
                </a:pPr>
                <a:r>
                  <a:rPr lang="en-US" sz="2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Business Process</a:t>
                </a:r>
                <a:endParaRPr/>
              </a:p>
            </p:txBody>
          </p:sp>
          <p:sp>
            <p:nvSpPr>
              <p:cNvPr id="491" name="Google Shape;491;p6"/>
              <p:cNvSpPr/>
              <p:nvPr/>
            </p:nvSpPr>
            <p:spPr>
              <a:xfrm rot="-5400000">
                <a:off x="-231566" y="1788598"/>
                <a:ext cx="4301268" cy="724071"/>
              </a:xfrm>
              <a:prstGeom prst="flowChartManualOperation">
                <a:avLst/>
              </a:prstGeom>
              <a:solidFill>
                <a:srgbClr val="4372C3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6"/>
              <p:cNvSpPr txBox="1"/>
              <p:nvPr/>
            </p:nvSpPr>
            <p:spPr>
              <a:xfrm>
                <a:off x="1557032" y="860254"/>
                <a:ext cx="724071" cy="2580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33350" tIns="0" rIns="135325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100"/>
                  <a:buFont typeface="Calibri"/>
                  <a:buNone/>
                </a:pPr>
                <a:r>
                  <a:rPr lang="en-US" sz="2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Operational Efficiencies</a:t>
                </a:r>
                <a:endParaRPr/>
              </a:p>
            </p:txBody>
          </p:sp>
        </p:grpSp>
      </p:grpSp>
      <p:sp>
        <p:nvSpPr>
          <p:cNvPr id="493" name="Google Shape;493;p6"/>
          <p:cNvSpPr txBox="1"/>
          <p:nvPr/>
        </p:nvSpPr>
        <p:spPr>
          <a:xfrm>
            <a:off x="346363" y="-137336"/>
            <a:ext cx="7643394" cy="9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87AF"/>
              </a:buClr>
              <a:buSzPct val="100000"/>
              <a:buFont typeface="Calibri"/>
              <a:buNone/>
            </a:pPr>
            <a:r>
              <a:rPr lang="en-US" sz="3600" b="1">
                <a:solidFill>
                  <a:srgbClr val="5D87AF"/>
                </a:solidFill>
                <a:latin typeface="Calibri"/>
                <a:ea typeface="Calibri"/>
                <a:cs typeface="Calibri"/>
                <a:sym typeface="Calibri"/>
              </a:rPr>
              <a:t>DIGITAL TRANSFORMATION </a:t>
            </a:r>
            <a:r>
              <a:rPr lang="en-US" sz="3600" b="1">
                <a:solidFill>
                  <a:srgbClr val="A8BFD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3600" b="1">
                <a:solidFill>
                  <a:srgbClr val="5D87A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>
                <a:solidFill>
                  <a:srgbClr val="A8BFD4"/>
                </a:solidFill>
                <a:latin typeface="Calibri"/>
                <a:ea typeface="Calibri"/>
                <a:cs typeface="Calibri"/>
                <a:sym typeface="Calibri"/>
              </a:rPr>
              <a:t>TELECOM</a:t>
            </a:r>
            <a:endParaRPr/>
          </a:p>
        </p:txBody>
      </p:sp>
      <p:pic>
        <p:nvPicPr>
          <p:cNvPr id="494" name="Google Shape;49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8763" y="1683980"/>
            <a:ext cx="2531298" cy="740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"/>
          <p:cNvSpPr txBox="1">
            <a:spLocks noGrp="1"/>
          </p:cNvSpPr>
          <p:nvPr>
            <p:ph type="title"/>
          </p:nvPr>
        </p:nvSpPr>
        <p:spPr>
          <a:xfrm>
            <a:off x="2133599" y="365125"/>
            <a:ext cx="100584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87AF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Infraon OSS</a:t>
            </a:r>
            <a:r>
              <a:rPr lang="en-US"/>
              <a:t> COMPONENTS </a:t>
            </a:r>
            <a:r>
              <a:rPr lang="en-US">
                <a:solidFill>
                  <a:srgbClr val="A8BFD4"/>
                </a:solidFill>
              </a:rPr>
              <a:t>eTOM PROCESS</a:t>
            </a:r>
            <a:endParaRPr/>
          </a:p>
        </p:txBody>
      </p:sp>
      <p:grpSp>
        <p:nvGrpSpPr>
          <p:cNvPr id="500" name="Google Shape;500;p7"/>
          <p:cNvGrpSpPr/>
          <p:nvPr/>
        </p:nvGrpSpPr>
        <p:grpSpPr>
          <a:xfrm>
            <a:off x="1455288" y="2096065"/>
            <a:ext cx="9683204" cy="4181744"/>
            <a:chOff x="561" y="405377"/>
            <a:chExt cx="9683204" cy="4181744"/>
          </a:xfrm>
        </p:grpSpPr>
        <p:sp>
          <p:nvSpPr>
            <p:cNvPr id="501" name="Google Shape;501;p7"/>
            <p:cNvSpPr/>
            <p:nvPr/>
          </p:nvSpPr>
          <p:spPr>
            <a:xfrm>
              <a:off x="7855245" y="2329298"/>
              <a:ext cx="238502" cy="18603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A3C0E2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02" name="Google Shape;502;p7"/>
            <p:cNvSpPr/>
            <p:nvPr/>
          </p:nvSpPr>
          <p:spPr>
            <a:xfrm>
              <a:off x="7855245" y="2329298"/>
              <a:ext cx="238502" cy="7314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A3C0E2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03" name="Google Shape;503;p7"/>
            <p:cNvSpPr/>
            <p:nvPr/>
          </p:nvSpPr>
          <p:spPr>
            <a:xfrm>
              <a:off x="7529292" y="1200386"/>
              <a:ext cx="961960" cy="3339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78A8DA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04" name="Google Shape;504;p7"/>
            <p:cNvSpPr/>
            <p:nvPr/>
          </p:nvSpPr>
          <p:spPr>
            <a:xfrm>
              <a:off x="5931325" y="2329298"/>
              <a:ext cx="238502" cy="18603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A3C0E2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05" name="Google Shape;505;p7"/>
            <p:cNvSpPr/>
            <p:nvPr/>
          </p:nvSpPr>
          <p:spPr>
            <a:xfrm>
              <a:off x="5931325" y="2329298"/>
              <a:ext cx="238502" cy="7314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A3C0E2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06" name="Google Shape;506;p7"/>
            <p:cNvSpPr/>
            <p:nvPr/>
          </p:nvSpPr>
          <p:spPr>
            <a:xfrm>
              <a:off x="6567332" y="1200386"/>
              <a:ext cx="961960" cy="3339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78A8DA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07" name="Google Shape;507;p7"/>
            <p:cNvSpPr/>
            <p:nvPr/>
          </p:nvSpPr>
          <p:spPr>
            <a:xfrm>
              <a:off x="4007404" y="2329298"/>
              <a:ext cx="238502" cy="18603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A3C0E2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08" name="Google Shape;508;p7"/>
            <p:cNvSpPr/>
            <p:nvPr/>
          </p:nvSpPr>
          <p:spPr>
            <a:xfrm>
              <a:off x="4007404" y="2329298"/>
              <a:ext cx="238502" cy="7314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A3C0E2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09" name="Google Shape;509;p7"/>
            <p:cNvSpPr/>
            <p:nvPr/>
          </p:nvSpPr>
          <p:spPr>
            <a:xfrm>
              <a:off x="2719490" y="1200386"/>
              <a:ext cx="1923920" cy="3339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78A8DA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10" name="Google Shape;510;p7"/>
            <p:cNvSpPr/>
            <p:nvPr/>
          </p:nvSpPr>
          <p:spPr>
            <a:xfrm>
              <a:off x="2083483" y="2329298"/>
              <a:ext cx="238502" cy="18603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A3C0E2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11" name="Google Shape;511;p7"/>
            <p:cNvSpPr/>
            <p:nvPr/>
          </p:nvSpPr>
          <p:spPr>
            <a:xfrm>
              <a:off x="2083483" y="2329298"/>
              <a:ext cx="238502" cy="7314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A3C0E2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12" name="Google Shape;512;p7"/>
            <p:cNvSpPr/>
            <p:nvPr/>
          </p:nvSpPr>
          <p:spPr>
            <a:xfrm>
              <a:off x="2673770" y="1200386"/>
              <a:ext cx="91440" cy="3339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2700" cap="flat" cmpd="sng">
              <a:solidFill>
                <a:srgbClr val="78A8DA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13" name="Google Shape;513;p7"/>
            <p:cNvSpPr/>
            <p:nvPr/>
          </p:nvSpPr>
          <p:spPr>
            <a:xfrm>
              <a:off x="159563" y="2329298"/>
              <a:ext cx="238502" cy="18603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A3C0E2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14" name="Google Shape;514;p7"/>
            <p:cNvSpPr/>
            <p:nvPr/>
          </p:nvSpPr>
          <p:spPr>
            <a:xfrm>
              <a:off x="159563" y="2329298"/>
              <a:ext cx="238502" cy="7314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A3C0E2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15" name="Google Shape;515;p7"/>
            <p:cNvSpPr/>
            <p:nvPr/>
          </p:nvSpPr>
          <p:spPr>
            <a:xfrm>
              <a:off x="795570" y="1200386"/>
              <a:ext cx="1923920" cy="3339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78A8DA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516" name="Google Shape;516;p7"/>
            <p:cNvSpPr/>
            <p:nvPr/>
          </p:nvSpPr>
          <p:spPr>
            <a:xfrm>
              <a:off x="1924482" y="405377"/>
              <a:ext cx="1590017" cy="795008"/>
            </a:xfrm>
            <a:prstGeom prst="rect">
              <a:avLst/>
            </a:prstGeom>
            <a:solidFill>
              <a:srgbClr val="487AA8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 txBox="1"/>
            <p:nvPr/>
          </p:nvSpPr>
          <p:spPr>
            <a:xfrm>
              <a:off x="1924482" y="405377"/>
              <a:ext cx="1590017" cy="795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Fulfilment</a:t>
              </a: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61" y="1534289"/>
              <a:ext cx="1590017" cy="795008"/>
            </a:xfrm>
            <a:prstGeom prst="rect">
              <a:avLst/>
            </a:prstGeom>
            <a:solidFill>
              <a:srgbClr val="528CB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 txBox="1"/>
            <p:nvPr/>
          </p:nvSpPr>
          <p:spPr>
            <a:xfrm>
              <a:off x="561" y="1534289"/>
              <a:ext cx="1590017" cy="795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Inventory &amp; Topology</a:t>
              </a:r>
              <a:endPara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398065" y="2663201"/>
              <a:ext cx="1590017" cy="795008"/>
            </a:xfrm>
            <a:prstGeom prst="rect">
              <a:avLst/>
            </a:prstGeom>
            <a:solidFill>
              <a:srgbClr val="5D9CD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 txBox="1"/>
            <p:nvPr/>
          </p:nvSpPr>
          <p:spPr>
            <a:xfrm>
              <a:off x="398065" y="2663201"/>
              <a:ext cx="1590017" cy="795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Device and Service Inventory</a:t>
              </a:r>
              <a:endPara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398065" y="3792113"/>
              <a:ext cx="1590017" cy="795008"/>
            </a:xfrm>
            <a:prstGeom prst="rect">
              <a:avLst/>
            </a:prstGeom>
            <a:solidFill>
              <a:srgbClr val="5D9CD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 txBox="1"/>
            <p:nvPr/>
          </p:nvSpPr>
          <p:spPr>
            <a:xfrm>
              <a:off x="398065" y="3792113"/>
              <a:ext cx="1590017" cy="795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Multi Domain Topology</a:t>
              </a:r>
              <a:endPara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1924482" y="1534289"/>
              <a:ext cx="1590017" cy="795008"/>
            </a:xfrm>
            <a:prstGeom prst="rect">
              <a:avLst/>
            </a:prstGeom>
            <a:solidFill>
              <a:srgbClr val="528CB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 txBox="1"/>
            <p:nvPr/>
          </p:nvSpPr>
          <p:spPr>
            <a:xfrm>
              <a:off x="1924482" y="1534289"/>
              <a:ext cx="1590017" cy="795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Device Provisioning</a:t>
              </a:r>
              <a:endPara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2321986" y="2663201"/>
              <a:ext cx="1590017" cy="795008"/>
            </a:xfrm>
            <a:prstGeom prst="rect">
              <a:avLst/>
            </a:prstGeom>
            <a:solidFill>
              <a:srgbClr val="5D9CD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 txBox="1"/>
            <p:nvPr/>
          </p:nvSpPr>
          <p:spPr>
            <a:xfrm>
              <a:off x="2321986" y="2663201"/>
              <a:ext cx="1590017" cy="795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Resource Provisioning</a:t>
              </a:r>
              <a:endPara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2321986" y="3792113"/>
              <a:ext cx="1590017" cy="795008"/>
            </a:xfrm>
            <a:prstGeom prst="rect">
              <a:avLst/>
            </a:prstGeom>
            <a:solidFill>
              <a:srgbClr val="5D9CD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7"/>
            <p:cNvSpPr txBox="1"/>
            <p:nvPr/>
          </p:nvSpPr>
          <p:spPr>
            <a:xfrm>
              <a:off x="2321986" y="3792113"/>
              <a:ext cx="1590017" cy="795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Automation     </a:t>
              </a:r>
              <a:endPara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3848402" y="1534289"/>
              <a:ext cx="1590017" cy="795008"/>
            </a:xfrm>
            <a:prstGeom prst="rect">
              <a:avLst/>
            </a:prstGeom>
            <a:solidFill>
              <a:srgbClr val="528CB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 txBox="1"/>
            <p:nvPr/>
          </p:nvSpPr>
          <p:spPr>
            <a:xfrm>
              <a:off x="3848402" y="1534289"/>
              <a:ext cx="1590017" cy="795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Service Provisioning</a:t>
              </a:r>
              <a:endPara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4245907" y="2663201"/>
              <a:ext cx="1590017" cy="795008"/>
            </a:xfrm>
            <a:prstGeom prst="rect">
              <a:avLst/>
            </a:prstGeom>
            <a:solidFill>
              <a:srgbClr val="5D9CD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7"/>
            <p:cNvSpPr txBox="1"/>
            <p:nvPr/>
          </p:nvSpPr>
          <p:spPr>
            <a:xfrm>
              <a:off x="4245907" y="2663201"/>
              <a:ext cx="1590017" cy="795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Service Configuration </a:t>
              </a:r>
              <a:endPara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4245907" y="3792113"/>
              <a:ext cx="1590017" cy="795008"/>
            </a:xfrm>
            <a:prstGeom prst="rect">
              <a:avLst/>
            </a:prstGeom>
            <a:solidFill>
              <a:srgbClr val="5D9CD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7"/>
            <p:cNvSpPr txBox="1"/>
            <p:nvPr/>
          </p:nvSpPr>
          <p:spPr>
            <a:xfrm>
              <a:off x="4245907" y="3792113"/>
              <a:ext cx="1590017" cy="795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Service  Activation</a:t>
              </a:r>
              <a:endPara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6734283" y="405377"/>
              <a:ext cx="1590017" cy="795008"/>
            </a:xfrm>
            <a:prstGeom prst="rect">
              <a:avLst/>
            </a:prstGeom>
            <a:solidFill>
              <a:srgbClr val="487AA8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"/>
            <p:cNvSpPr txBox="1"/>
            <p:nvPr/>
          </p:nvSpPr>
          <p:spPr>
            <a:xfrm>
              <a:off x="6734283" y="405377"/>
              <a:ext cx="1590017" cy="795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Assurance</a:t>
              </a: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5772323" y="1534289"/>
              <a:ext cx="1590017" cy="795008"/>
            </a:xfrm>
            <a:prstGeom prst="rect">
              <a:avLst/>
            </a:prstGeom>
            <a:solidFill>
              <a:srgbClr val="528CB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 txBox="1"/>
            <p:nvPr/>
          </p:nvSpPr>
          <p:spPr>
            <a:xfrm>
              <a:off x="5772323" y="1534289"/>
              <a:ext cx="1590017" cy="795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Fault &amp; Correlation</a:t>
              </a: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6169827" y="2663201"/>
              <a:ext cx="1590017" cy="795008"/>
            </a:xfrm>
            <a:prstGeom prst="rect">
              <a:avLst/>
            </a:prstGeom>
            <a:solidFill>
              <a:srgbClr val="5D9CD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 txBox="1"/>
            <p:nvPr/>
          </p:nvSpPr>
          <p:spPr>
            <a:xfrm>
              <a:off x="6169827" y="2663201"/>
              <a:ext cx="1590017" cy="795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Resource Trouble Management</a:t>
              </a:r>
              <a:endPara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6169827" y="3792113"/>
              <a:ext cx="1590017" cy="795008"/>
            </a:xfrm>
            <a:prstGeom prst="rect">
              <a:avLst/>
            </a:prstGeom>
            <a:solidFill>
              <a:srgbClr val="5D9CD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7"/>
            <p:cNvSpPr txBox="1"/>
            <p:nvPr/>
          </p:nvSpPr>
          <p:spPr>
            <a:xfrm>
              <a:off x="6169827" y="3792113"/>
              <a:ext cx="1590017" cy="795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Service Problem Management</a:t>
              </a:r>
              <a:endPara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7696244" y="1534289"/>
              <a:ext cx="1590017" cy="795008"/>
            </a:xfrm>
            <a:prstGeom prst="rect">
              <a:avLst/>
            </a:prstGeom>
            <a:solidFill>
              <a:srgbClr val="528CB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 txBox="1"/>
            <p:nvPr/>
          </p:nvSpPr>
          <p:spPr>
            <a:xfrm>
              <a:off x="7696244" y="1534289"/>
              <a:ext cx="1590017" cy="795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8093748" y="2663201"/>
              <a:ext cx="1590017" cy="795008"/>
            </a:xfrm>
            <a:prstGeom prst="rect">
              <a:avLst/>
            </a:prstGeom>
            <a:solidFill>
              <a:srgbClr val="5D9CD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 txBox="1"/>
            <p:nvPr/>
          </p:nvSpPr>
          <p:spPr>
            <a:xfrm>
              <a:off x="8093748" y="2663201"/>
              <a:ext cx="1590017" cy="795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Resource Performance Management</a:t>
              </a:r>
              <a:endPara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8093748" y="3792113"/>
              <a:ext cx="1590017" cy="795008"/>
            </a:xfrm>
            <a:prstGeom prst="rect">
              <a:avLst/>
            </a:prstGeom>
            <a:solidFill>
              <a:srgbClr val="5D9CD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7"/>
            <p:cNvSpPr txBox="1"/>
            <p:nvPr/>
          </p:nvSpPr>
          <p:spPr>
            <a:xfrm>
              <a:off x="8093748" y="3792113"/>
              <a:ext cx="1590017" cy="795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Service Quality Management</a:t>
              </a:r>
              <a:endPara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8"/>
          <p:cNvSpPr txBox="1">
            <a:spLocks noGrp="1"/>
          </p:cNvSpPr>
          <p:nvPr>
            <p:ph type="title"/>
          </p:nvPr>
        </p:nvSpPr>
        <p:spPr>
          <a:xfrm>
            <a:off x="2188192" y="406069"/>
            <a:ext cx="92202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87AF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infraon OSS </a:t>
            </a:r>
            <a:r>
              <a:rPr lang="en-US"/>
              <a:t>– </a:t>
            </a:r>
            <a:r>
              <a:rPr lang="en-US" sz="3600">
                <a:solidFill>
                  <a:srgbClr val="A8BFD4"/>
                </a:solidFill>
              </a:rPr>
              <a:t>TMF STANDARDS</a:t>
            </a:r>
            <a:endParaRPr sz="3600"/>
          </a:p>
        </p:txBody>
      </p:sp>
      <p:sp>
        <p:nvSpPr>
          <p:cNvPr id="555" name="Google Shape;555;p8"/>
          <p:cNvSpPr txBox="1">
            <a:spLocks noGrp="1"/>
          </p:cNvSpPr>
          <p:nvPr>
            <p:ph type="body" idx="1"/>
          </p:nvPr>
        </p:nvSpPr>
        <p:spPr>
          <a:xfrm>
            <a:off x="1917700" y="1803401"/>
            <a:ext cx="9652000" cy="437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/>
              <a:t>Infraon OSS is built based on following standards: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US"/>
              <a:t>TMF 814 MTNM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US"/>
              <a:t>TMF OMG Notification Service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US"/>
              <a:t>GB922 Information Data Model (SID)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US"/>
              <a:t>ITU-T X.730 (Object Management Function)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US"/>
              <a:t>ITU-T X.731 (State Management Function)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US"/>
              <a:t>ITU-T X.732 (Attributes)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US"/>
              <a:t>ITU-T X.733 (Alarm Reporting Function)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US"/>
              <a:t>ITU-T X.734 (Event Management Function)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9"/>
          <p:cNvSpPr txBox="1">
            <a:spLocks noGrp="1"/>
          </p:cNvSpPr>
          <p:nvPr>
            <p:ph type="body" idx="1"/>
          </p:nvPr>
        </p:nvSpPr>
        <p:spPr>
          <a:xfrm>
            <a:off x="553028" y="1825625"/>
            <a:ext cx="471054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Char char="•"/>
            </a:pPr>
            <a:r>
              <a:rPr lang="en-US"/>
              <a:t>13 ITILv3 Processes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ct val="100000"/>
              <a:buChar char="•"/>
            </a:pPr>
            <a:r>
              <a:rPr lang="en-US"/>
              <a:t>AM - Asset Management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ct val="100000"/>
              <a:buChar char="•"/>
            </a:pPr>
            <a:r>
              <a:rPr lang="en-US"/>
              <a:t>AVM - Availability Management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ct val="100000"/>
              <a:buChar char="•"/>
            </a:pPr>
            <a:r>
              <a:rPr lang="en-US"/>
              <a:t>CHG - Change Management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ct val="100000"/>
              <a:buChar char="•"/>
            </a:pPr>
            <a:r>
              <a:rPr lang="en-US"/>
              <a:t>EM - Event Management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ct val="100000"/>
              <a:buChar char="•"/>
            </a:pPr>
            <a:r>
              <a:rPr lang="en-US"/>
              <a:t>IM - Incident Management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ct val="100000"/>
              <a:buChar char="•"/>
            </a:pPr>
            <a:r>
              <a:rPr lang="en-US"/>
              <a:t>PM - Problem Management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ct val="100000"/>
              <a:buChar char="•"/>
            </a:pPr>
            <a:r>
              <a:rPr lang="en-US"/>
              <a:t>RF - Request Fulfillment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ct val="100000"/>
              <a:buChar char="•"/>
            </a:pPr>
            <a:r>
              <a:rPr lang="en-US"/>
              <a:t>SACM - Software Asset and Change Management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ct val="100000"/>
              <a:buChar char="•"/>
            </a:pPr>
            <a:r>
              <a:rPr lang="en-US"/>
              <a:t>SCM - Service Catalogue Management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ct val="100000"/>
              <a:buChar char="•"/>
            </a:pPr>
            <a:r>
              <a:rPr lang="en-US"/>
              <a:t>SLM - Service Level Management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ct val="100000"/>
              <a:buChar char="•"/>
            </a:pPr>
            <a:r>
              <a:rPr lang="en-US"/>
              <a:t>KB – Knowledge Base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ct val="100000"/>
              <a:buChar char="•"/>
            </a:pPr>
            <a:r>
              <a:rPr lang="en-US"/>
              <a:t>RM - Release Management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ct val="100000"/>
              <a:buChar char="•"/>
            </a:pPr>
            <a:r>
              <a:rPr lang="en-US"/>
              <a:t>Portfolio</a:t>
            </a:r>
            <a:endParaRPr/>
          </a:p>
        </p:txBody>
      </p:sp>
      <p:pic>
        <p:nvPicPr>
          <p:cNvPr id="561" name="Google Shape;561;p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07723" y="0"/>
            <a:ext cx="6180468" cy="6871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36418" y="6078795"/>
            <a:ext cx="1491124" cy="542386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9"/>
          <p:cNvSpPr txBox="1">
            <a:spLocks noGrp="1"/>
          </p:cNvSpPr>
          <p:nvPr>
            <p:ph type="title"/>
          </p:nvPr>
        </p:nvSpPr>
        <p:spPr>
          <a:xfrm>
            <a:off x="553028" y="230655"/>
            <a:ext cx="636494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87AF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infraon Desk</a:t>
            </a:r>
            <a:r>
              <a:rPr lang="en-US" sz="3200"/>
              <a:t> </a:t>
            </a:r>
            <a:br>
              <a:rPr lang="en-US" sz="3200"/>
            </a:br>
            <a:r>
              <a:rPr lang="en-US" sz="3200">
                <a:solidFill>
                  <a:srgbClr val="A8BFD4"/>
                </a:solidFill>
              </a:rPr>
              <a:t>PINK ELEPHANT CERTIFICATION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verest IMS PPT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1705</Words>
  <Application>Microsoft Office PowerPoint</Application>
  <PresentationFormat>Widescreen</PresentationFormat>
  <Paragraphs>450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Open Sans</vt:lpstr>
      <vt:lpstr>Times New Roman</vt:lpstr>
      <vt:lpstr>Arial</vt:lpstr>
      <vt:lpstr>Quattrocento Sans</vt:lpstr>
      <vt:lpstr>Noto Sans Symbols</vt:lpstr>
      <vt:lpstr>Calibri</vt:lpstr>
      <vt:lpstr>Century Gothic</vt:lpstr>
      <vt:lpstr>Everest IMS PPT Template</vt:lpstr>
      <vt:lpstr>PowerPoint Presentation</vt:lpstr>
      <vt:lpstr>PowerPoint Presentation</vt:lpstr>
      <vt:lpstr>PowerPoint Presentation</vt:lpstr>
      <vt:lpstr>PowerPoint Presentation</vt:lpstr>
      <vt:lpstr>MAJOR AWARDS AND CERTIFICATIONS</vt:lpstr>
      <vt:lpstr>PowerPoint Presentation</vt:lpstr>
      <vt:lpstr>Infraon OSS COMPONENTS eTOM PROCESS</vt:lpstr>
      <vt:lpstr>infraon OSS – TMF STANDARDS</vt:lpstr>
      <vt:lpstr>infraon Desk  PINK ELEPHANT CERTIFICATION</vt:lpstr>
      <vt:lpstr>SOLUTION BASE</vt:lpstr>
      <vt:lpstr>infraon OSS SOLUTION ARCHITECTURE </vt:lpstr>
      <vt:lpstr>infraon Desk SOLUTION ARCHITECTURE </vt:lpstr>
      <vt:lpstr>PowerPoint Presentation</vt:lpstr>
      <vt:lpstr>CENTRALIZED FAULT MANAGEMENT </vt:lpstr>
      <vt:lpstr>FAULT MANAGEMENT</vt:lpstr>
      <vt:lpstr>PERFORMANCE MANAGEMENT</vt:lpstr>
      <vt:lpstr>NETWORK CONFIGURATION AND CHANGE MANAGEMENT</vt:lpstr>
      <vt:lpstr>SERVICE CATALOGUE </vt:lpstr>
      <vt:lpstr>SERVICE ORDER &amp; REQUEST MANAGEMENT </vt:lpstr>
      <vt:lpstr>SERVICE MONITORING</vt:lpstr>
      <vt:lpstr>INCIDENT MANAGEMENT </vt:lpstr>
      <vt:lpstr>CHANGE MANAGEMENT </vt:lpstr>
      <vt:lpstr>SLA MANAGEMENT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Kumar</dc:creator>
  <cp:lastModifiedBy>Satish Kumar V ( EverestIMS )</cp:lastModifiedBy>
  <cp:revision>1</cp:revision>
  <dcterms:created xsi:type="dcterms:W3CDTF">2019-05-09T12:43:16Z</dcterms:created>
  <dcterms:modified xsi:type="dcterms:W3CDTF">2022-03-18T06:13:54Z</dcterms:modified>
</cp:coreProperties>
</file>