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308" r:id="rId3"/>
    <p:sldId id="306" r:id="rId4"/>
    <p:sldId id="288" r:id="rId5"/>
    <p:sldId id="267" r:id="rId6"/>
    <p:sldId id="277" r:id="rId7"/>
    <p:sldId id="286" r:id="rId8"/>
    <p:sldId id="276" r:id="rId9"/>
    <p:sldId id="282" r:id="rId10"/>
    <p:sldId id="287" r:id="rId11"/>
    <p:sldId id="300" r:id="rId12"/>
    <p:sldId id="289" r:id="rId13"/>
    <p:sldId id="290" r:id="rId14"/>
    <p:sldId id="291" r:id="rId15"/>
    <p:sldId id="292" r:id="rId16"/>
    <p:sldId id="293" r:id="rId17"/>
    <p:sldId id="294" r:id="rId18"/>
    <p:sldId id="297" r:id="rId19"/>
    <p:sldId id="298" r:id="rId20"/>
    <p:sldId id="299" r:id="rId21"/>
    <p:sldId id="301" r:id="rId22"/>
    <p:sldId id="302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913"/>
    <a:srgbClr val="E66A38"/>
    <a:srgbClr val="C94B19"/>
    <a:srgbClr val="44A8C4"/>
    <a:srgbClr val="767171"/>
    <a:srgbClr val="315F85"/>
    <a:srgbClr val="85C2DD"/>
    <a:srgbClr val="6FA0CA"/>
    <a:srgbClr val="1D262B"/>
    <a:srgbClr val="233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88968" autoAdjust="0"/>
  </p:normalViewPr>
  <p:slideViewPr>
    <p:cSldViewPr snapToGrid="0">
      <p:cViewPr varScale="1">
        <p:scale>
          <a:sx n="71" d="100"/>
          <a:sy n="71" d="100"/>
        </p:scale>
        <p:origin x="76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911A7-C35A-4291-8A84-790A531471BE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E65DD-C87E-4FD7-AD12-1A7FD0CD3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3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82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192370" y="1211444"/>
            <a:ext cx="4295819" cy="5646557"/>
          </a:xfrm>
          <a:custGeom>
            <a:avLst/>
            <a:gdLst>
              <a:gd name="connsiteX0" fmla="*/ 0 w 4295819"/>
              <a:gd name="connsiteY0" fmla="*/ 0 h 5646557"/>
              <a:gd name="connsiteX1" fmla="*/ 4295819 w 4295819"/>
              <a:gd name="connsiteY1" fmla="*/ 0 h 5646557"/>
              <a:gd name="connsiteX2" fmla="*/ 4295819 w 4295819"/>
              <a:gd name="connsiteY2" fmla="*/ 5646557 h 5646557"/>
              <a:gd name="connsiteX3" fmla="*/ 0 w 4295819"/>
              <a:gd name="connsiteY3" fmla="*/ 5646557 h 56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819" h="5646557">
                <a:moveTo>
                  <a:pt x="0" y="0"/>
                </a:moveTo>
                <a:lnTo>
                  <a:pt x="4295819" y="0"/>
                </a:lnTo>
                <a:lnTo>
                  <a:pt x="4295819" y="5646557"/>
                </a:lnTo>
                <a:lnTo>
                  <a:pt x="0" y="56465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8193868" y="4211376"/>
            <a:ext cx="1949665" cy="1949666"/>
          </a:xfrm>
          <a:custGeom>
            <a:avLst/>
            <a:gdLst>
              <a:gd name="connsiteX0" fmla="*/ 0 w 1949665"/>
              <a:gd name="connsiteY0" fmla="*/ 0 h 1949666"/>
              <a:gd name="connsiteX1" fmla="*/ 1949665 w 1949665"/>
              <a:gd name="connsiteY1" fmla="*/ 0 h 1949666"/>
              <a:gd name="connsiteX2" fmla="*/ 1949665 w 1949665"/>
              <a:gd name="connsiteY2" fmla="*/ 1949666 h 1949666"/>
              <a:gd name="connsiteX3" fmla="*/ 0 w 1949665"/>
              <a:gd name="connsiteY3" fmla="*/ 1949666 h 19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665" h="1949666">
                <a:moveTo>
                  <a:pt x="0" y="0"/>
                </a:moveTo>
                <a:lnTo>
                  <a:pt x="1949665" y="0"/>
                </a:lnTo>
                <a:lnTo>
                  <a:pt x="1949665" y="1949666"/>
                </a:lnTo>
                <a:lnTo>
                  <a:pt x="0" y="1949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-1" y="2162910"/>
            <a:ext cx="12192000" cy="3998133"/>
          </a:xfrm>
          <a:custGeom>
            <a:avLst/>
            <a:gdLst>
              <a:gd name="connsiteX0" fmla="*/ 10242335 w 12192000"/>
              <a:gd name="connsiteY0" fmla="*/ 0 h 3998133"/>
              <a:gd name="connsiteX1" fmla="*/ 12192000 w 12192000"/>
              <a:gd name="connsiteY1" fmla="*/ 0 h 3998133"/>
              <a:gd name="connsiteX2" fmla="*/ 12192000 w 12192000"/>
              <a:gd name="connsiteY2" fmla="*/ 3998133 h 3998133"/>
              <a:gd name="connsiteX3" fmla="*/ 10242335 w 12192000"/>
              <a:gd name="connsiteY3" fmla="*/ 3998133 h 3998133"/>
              <a:gd name="connsiteX4" fmla="*/ 0 w 12192000"/>
              <a:gd name="connsiteY4" fmla="*/ 0 h 3998133"/>
              <a:gd name="connsiteX5" fmla="*/ 1949665 w 12192000"/>
              <a:gd name="connsiteY5" fmla="*/ 0 h 3998133"/>
              <a:gd name="connsiteX6" fmla="*/ 1949665 w 12192000"/>
              <a:gd name="connsiteY6" fmla="*/ 3998133 h 3998133"/>
              <a:gd name="connsiteX7" fmla="*/ 0 w 12192000"/>
              <a:gd name="connsiteY7" fmla="*/ 3998133 h 39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998133">
                <a:moveTo>
                  <a:pt x="10242335" y="0"/>
                </a:moveTo>
                <a:lnTo>
                  <a:pt x="12192000" y="0"/>
                </a:lnTo>
                <a:lnTo>
                  <a:pt x="12192000" y="3998133"/>
                </a:lnTo>
                <a:lnTo>
                  <a:pt x="10242335" y="3998133"/>
                </a:lnTo>
                <a:close/>
                <a:moveTo>
                  <a:pt x="0" y="0"/>
                </a:moveTo>
                <a:lnTo>
                  <a:pt x="1949665" y="0"/>
                </a:lnTo>
                <a:lnTo>
                  <a:pt x="1949665" y="3998133"/>
                </a:lnTo>
                <a:lnTo>
                  <a:pt x="0" y="39981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2048467" y="4211376"/>
            <a:ext cx="1949665" cy="1949666"/>
          </a:xfrm>
          <a:custGeom>
            <a:avLst/>
            <a:gdLst>
              <a:gd name="connsiteX0" fmla="*/ 0 w 1949665"/>
              <a:gd name="connsiteY0" fmla="*/ 0 h 1949666"/>
              <a:gd name="connsiteX1" fmla="*/ 1949665 w 1949665"/>
              <a:gd name="connsiteY1" fmla="*/ 0 h 1949666"/>
              <a:gd name="connsiteX2" fmla="*/ 1949665 w 1949665"/>
              <a:gd name="connsiteY2" fmla="*/ 1949666 h 1949666"/>
              <a:gd name="connsiteX3" fmla="*/ 0 w 1949665"/>
              <a:gd name="connsiteY3" fmla="*/ 1949666 h 19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665" h="1949666">
                <a:moveTo>
                  <a:pt x="0" y="0"/>
                </a:moveTo>
                <a:lnTo>
                  <a:pt x="1949665" y="0"/>
                </a:lnTo>
                <a:lnTo>
                  <a:pt x="1949665" y="1949666"/>
                </a:lnTo>
                <a:lnTo>
                  <a:pt x="0" y="1949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4096934" y="4211376"/>
            <a:ext cx="1949665" cy="1949666"/>
          </a:xfrm>
          <a:custGeom>
            <a:avLst/>
            <a:gdLst>
              <a:gd name="connsiteX0" fmla="*/ 0 w 1949665"/>
              <a:gd name="connsiteY0" fmla="*/ 0 h 1949666"/>
              <a:gd name="connsiteX1" fmla="*/ 1949665 w 1949665"/>
              <a:gd name="connsiteY1" fmla="*/ 0 h 1949666"/>
              <a:gd name="connsiteX2" fmla="*/ 1949665 w 1949665"/>
              <a:gd name="connsiteY2" fmla="*/ 1949666 h 1949666"/>
              <a:gd name="connsiteX3" fmla="*/ 0 w 1949665"/>
              <a:gd name="connsiteY3" fmla="*/ 1949666 h 19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665" h="1949666">
                <a:moveTo>
                  <a:pt x="0" y="0"/>
                </a:moveTo>
                <a:lnTo>
                  <a:pt x="1949665" y="0"/>
                </a:lnTo>
                <a:lnTo>
                  <a:pt x="1949665" y="1949666"/>
                </a:lnTo>
                <a:lnTo>
                  <a:pt x="0" y="1949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6145401" y="4211376"/>
            <a:ext cx="1949665" cy="1949666"/>
          </a:xfrm>
          <a:custGeom>
            <a:avLst/>
            <a:gdLst>
              <a:gd name="connsiteX0" fmla="*/ 0 w 1949665"/>
              <a:gd name="connsiteY0" fmla="*/ 0 h 1949666"/>
              <a:gd name="connsiteX1" fmla="*/ 1949665 w 1949665"/>
              <a:gd name="connsiteY1" fmla="*/ 0 h 1949666"/>
              <a:gd name="connsiteX2" fmla="*/ 1949665 w 1949665"/>
              <a:gd name="connsiteY2" fmla="*/ 1949666 h 1949666"/>
              <a:gd name="connsiteX3" fmla="*/ 0 w 1949665"/>
              <a:gd name="connsiteY3" fmla="*/ 1949666 h 19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665" h="1949666">
                <a:moveTo>
                  <a:pt x="0" y="0"/>
                </a:moveTo>
                <a:lnTo>
                  <a:pt x="1949665" y="0"/>
                </a:lnTo>
                <a:lnTo>
                  <a:pt x="1949665" y="1949666"/>
                </a:lnTo>
                <a:lnTo>
                  <a:pt x="0" y="1949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8193868" y="2162909"/>
            <a:ext cx="1949665" cy="1949666"/>
          </a:xfrm>
          <a:custGeom>
            <a:avLst/>
            <a:gdLst>
              <a:gd name="connsiteX0" fmla="*/ 0 w 1949665"/>
              <a:gd name="connsiteY0" fmla="*/ 0 h 1949666"/>
              <a:gd name="connsiteX1" fmla="*/ 1949665 w 1949665"/>
              <a:gd name="connsiteY1" fmla="*/ 0 h 1949666"/>
              <a:gd name="connsiteX2" fmla="*/ 1949665 w 1949665"/>
              <a:gd name="connsiteY2" fmla="*/ 1949666 h 1949666"/>
              <a:gd name="connsiteX3" fmla="*/ 0 w 1949665"/>
              <a:gd name="connsiteY3" fmla="*/ 1949666 h 19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665" h="1949666">
                <a:moveTo>
                  <a:pt x="0" y="0"/>
                </a:moveTo>
                <a:lnTo>
                  <a:pt x="1949665" y="0"/>
                </a:lnTo>
                <a:lnTo>
                  <a:pt x="1949665" y="1949666"/>
                </a:lnTo>
                <a:lnTo>
                  <a:pt x="0" y="1949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2048467" y="2162909"/>
            <a:ext cx="1949665" cy="1949666"/>
          </a:xfrm>
          <a:custGeom>
            <a:avLst/>
            <a:gdLst>
              <a:gd name="connsiteX0" fmla="*/ 0 w 1949665"/>
              <a:gd name="connsiteY0" fmla="*/ 0 h 1949666"/>
              <a:gd name="connsiteX1" fmla="*/ 1949665 w 1949665"/>
              <a:gd name="connsiteY1" fmla="*/ 0 h 1949666"/>
              <a:gd name="connsiteX2" fmla="*/ 1949665 w 1949665"/>
              <a:gd name="connsiteY2" fmla="*/ 1949666 h 1949666"/>
              <a:gd name="connsiteX3" fmla="*/ 0 w 1949665"/>
              <a:gd name="connsiteY3" fmla="*/ 1949666 h 19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665" h="1949666">
                <a:moveTo>
                  <a:pt x="0" y="0"/>
                </a:moveTo>
                <a:lnTo>
                  <a:pt x="1949665" y="0"/>
                </a:lnTo>
                <a:lnTo>
                  <a:pt x="1949665" y="1949666"/>
                </a:lnTo>
                <a:lnTo>
                  <a:pt x="0" y="1949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8"/>
          </p:nvPr>
        </p:nvSpPr>
        <p:spPr>
          <a:xfrm>
            <a:off x="4096934" y="2162909"/>
            <a:ext cx="1949665" cy="1949666"/>
          </a:xfrm>
          <a:custGeom>
            <a:avLst/>
            <a:gdLst>
              <a:gd name="connsiteX0" fmla="*/ 0 w 1949665"/>
              <a:gd name="connsiteY0" fmla="*/ 0 h 1949666"/>
              <a:gd name="connsiteX1" fmla="*/ 1949665 w 1949665"/>
              <a:gd name="connsiteY1" fmla="*/ 0 h 1949666"/>
              <a:gd name="connsiteX2" fmla="*/ 1949665 w 1949665"/>
              <a:gd name="connsiteY2" fmla="*/ 1949666 h 1949666"/>
              <a:gd name="connsiteX3" fmla="*/ 0 w 1949665"/>
              <a:gd name="connsiteY3" fmla="*/ 1949666 h 19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665" h="1949666">
                <a:moveTo>
                  <a:pt x="0" y="0"/>
                </a:moveTo>
                <a:lnTo>
                  <a:pt x="1949665" y="0"/>
                </a:lnTo>
                <a:lnTo>
                  <a:pt x="1949665" y="1949666"/>
                </a:lnTo>
                <a:lnTo>
                  <a:pt x="0" y="1949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9"/>
          </p:nvPr>
        </p:nvSpPr>
        <p:spPr>
          <a:xfrm>
            <a:off x="6145401" y="2162909"/>
            <a:ext cx="1949665" cy="1949666"/>
          </a:xfrm>
          <a:custGeom>
            <a:avLst/>
            <a:gdLst>
              <a:gd name="connsiteX0" fmla="*/ 0 w 1949665"/>
              <a:gd name="connsiteY0" fmla="*/ 0 h 1949666"/>
              <a:gd name="connsiteX1" fmla="*/ 1949665 w 1949665"/>
              <a:gd name="connsiteY1" fmla="*/ 0 h 1949666"/>
              <a:gd name="connsiteX2" fmla="*/ 1949665 w 1949665"/>
              <a:gd name="connsiteY2" fmla="*/ 1949666 h 1949666"/>
              <a:gd name="connsiteX3" fmla="*/ 0 w 1949665"/>
              <a:gd name="connsiteY3" fmla="*/ 1949666 h 19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665" h="1949666">
                <a:moveTo>
                  <a:pt x="0" y="0"/>
                </a:moveTo>
                <a:lnTo>
                  <a:pt x="1949665" y="0"/>
                </a:lnTo>
                <a:lnTo>
                  <a:pt x="1949665" y="1949666"/>
                </a:lnTo>
                <a:lnTo>
                  <a:pt x="0" y="1949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5318685" y="1571669"/>
            <a:ext cx="5294643" cy="3312547"/>
          </a:xfrm>
          <a:custGeom>
            <a:avLst/>
            <a:gdLst>
              <a:gd name="connsiteX0" fmla="*/ 0 w 5294643"/>
              <a:gd name="connsiteY0" fmla="*/ 0 h 3312547"/>
              <a:gd name="connsiteX1" fmla="*/ 5294643 w 5294643"/>
              <a:gd name="connsiteY1" fmla="*/ 0 h 3312547"/>
              <a:gd name="connsiteX2" fmla="*/ 5294643 w 5294643"/>
              <a:gd name="connsiteY2" fmla="*/ 3312547 h 3312547"/>
              <a:gd name="connsiteX3" fmla="*/ 0 w 5294643"/>
              <a:gd name="connsiteY3" fmla="*/ 3312547 h 331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4643" h="3312547">
                <a:moveTo>
                  <a:pt x="0" y="0"/>
                </a:moveTo>
                <a:lnTo>
                  <a:pt x="5294643" y="0"/>
                </a:lnTo>
                <a:lnTo>
                  <a:pt x="5294643" y="3312547"/>
                </a:lnTo>
                <a:lnTo>
                  <a:pt x="0" y="3312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839055" y="584491"/>
            <a:ext cx="1401929" cy="2931304"/>
          </a:xfrm>
          <a:custGeom>
            <a:avLst/>
            <a:gdLst>
              <a:gd name="connsiteX0" fmla="*/ 233660 w 1401929"/>
              <a:gd name="connsiteY0" fmla="*/ 0 h 2931304"/>
              <a:gd name="connsiteX1" fmla="*/ 1168270 w 1401929"/>
              <a:gd name="connsiteY1" fmla="*/ 0 h 2931304"/>
              <a:gd name="connsiteX2" fmla="*/ 1401929 w 1401929"/>
              <a:gd name="connsiteY2" fmla="*/ 233660 h 2931304"/>
              <a:gd name="connsiteX3" fmla="*/ 1401929 w 1401929"/>
              <a:gd name="connsiteY3" fmla="*/ 2697645 h 2931304"/>
              <a:gd name="connsiteX4" fmla="*/ 1168270 w 1401929"/>
              <a:gd name="connsiteY4" fmla="*/ 2931304 h 2931304"/>
              <a:gd name="connsiteX5" fmla="*/ 233660 w 1401929"/>
              <a:gd name="connsiteY5" fmla="*/ 2931304 h 2931304"/>
              <a:gd name="connsiteX6" fmla="*/ 0 w 1401929"/>
              <a:gd name="connsiteY6" fmla="*/ 2697645 h 2931304"/>
              <a:gd name="connsiteX7" fmla="*/ 0 w 1401929"/>
              <a:gd name="connsiteY7" fmla="*/ 233660 h 2931304"/>
              <a:gd name="connsiteX8" fmla="*/ 233660 w 1401929"/>
              <a:gd name="connsiteY8" fmla="*/ 0 h 293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1929" h="2931304">
                <a:moveTo>
                  <a:pt x="233660" y="0"/>
                </a:moveTo>
                <a:lnTo>
                  <a:pt x="1168270" y="0"/>
                </a:lnTo>
                <a:cubicBezTo>
                  <a:pt x="1297316" y="0"/>
                  <a:pt x="1401929" y="104613"/>
                  <a:pt x="1401929" y="233660"/>
                </a:cubicBezTo>
                <a:lnTo>
                  <a:pt x="1401929" y="2697645"/>
                </a:lnTo>
                <a:cubicBezTo>
                  <a:pt x="1401929" y="2826691"/>
                  <a:pt x="1297316" y="2931304"/>
                  <a:pt x="1168270" y="2931304"/>
                </a:cubicBezTo>
                <a:lnTo>
                  <a:pt x="233660" y="2931304"/>
                </a:lnTo>
                <a:cubicBezTo>
                  <a:pt x="104613" y="2931304"/>
                  <a:pt x="0" y="2826691"/>
                  <a:pt x="0" y="2697645"/>
                </a:cubicBezTo>
                <a:lnTo>
                  <a:pt x="0" y="233660"/>
                </a:lnTo>
                <a:cubicBezTo>
                  <a:pt x="0" y="104613"/>
                  <a:pt x="104613" y="0"/>
                  <a:pt x="2336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12107" y="1624013"/>
            <a:ext cx="3134341" cy="3695700"/>
          </a:xfrm>
          <a:custGeom>
            <a:avLst/>
            <a:gdLst>
              <a:gd name="connsiteX0" fmla="*/ 1567220 w 3134341"/>
              <a:gd name="connsiteY0" fmla="*/ 0 h 3695700"/>
              <a:gd name="connsiteX1" fmla="*/ 1567220 w 3134341"/>
              <a:gd name="connsiteY1" fmla="*/ 3178 h 3695700"/>
              <a:gd name="connsiteX2" fmla="*/ 2410918 w 3134341"/>
              <a:gd name="connsiteY2" fmla="*/ 3178 h 3695700"/>
              <a:gd name="connsiteX3" fmla="*/ 2620257 w 3134341"/>
              <a:gd name="connsiteY3" fmla="*/ 9533 h 3695700"/>
              <a:gd name="connsiteX4" fmla="*/ 2848626 w 3134341"/>
              <a:gd name="connsiteY4" fmla="*/ 54021 h 3695700"/>
              <a:gd name="connsiteX5" fmla="*/ 3099198 w 3134341"/>
              <a:gd name="connsiteY5" fmla="*/ 365439 h 3695700"/>
              <a:gd name="connsiteX6" fmla="*/ 3121400 w 3134341"/>
              <a:gd name="connsiteY6" fmla="*/ 530681 h 3695700"/>
              <a:gd name="connsiteX7" fmla="*/ 3127744 w 3134341"/>
              <a:gd name="connsiteY7" fmla="*/ 711812 h 3695700"/>
              <a:gd name="connsiteX8" fmla="*/ 3130916 w 3134341"/>
              <a:gd name="connsiteY8" fmla="*/ 1306047 h 3695700"/>
              <a:gd name="connsiteX9" fmla="*/ 3130916 w 3134341"/>
              <a:gd name="connsiteY9" fmla="*/ 2904445 h 3695700"/>
              <a:gd name="connsiteX10" fmla="*/ 3124572 w 3134341"/>
              <a:gd name="connsiteY10" fmla="*/ 3145953 h 3695700"/>
              <a:gd name="connsiteX11" fmla="*/ 3089682 w 3134341"/>
              <a:gd name="connsiteY11" fmla="*/ 3365216 h 3695700"/>
              <a:gd name="connsiteX12" fmla="*/ 3032590 w 3134341"/>
              <a:gd name="connsiteY12" fmla="*/ 3485970 h 3695700"/>
              <a:gd name="connsiteX13" fmla="*/ 2743957 w 3134341"/>
              <a:gd name="connsiteY13" fmla="*/ 3673456 h 3695700"/>
              <a:gd name="connsiteX14" fmla="*/ 2534618 w 3134341"/>
              <a:gd name="connsiteY14" fmla="*/ 3692522 h 3695700"/>
              <a:gd name="connsiteX15" fmla="*/ 641056 w 3134341"/>
              <a:gd name="connsiteY15" fmla="*/ 3695700 h 3695700"/>
              <a:gd name="connsiteX16" fmla="*/ 463435 w 3134341"/>
              <a:gd name="connsiteY16" fmla="*/ 3686167 h 3695700"/>
              <a:gd name="connsiteX17" fmla="*/ 276299 w 3134341"/>
              <a:gd name="connsiteY17" fmla="*/ 3641679 h 3695700"/>
              <a:gd name="connsiteX18" fmla="*/ 35243 w 3134341"/>
              <a:gd name="connsiteY18" fmla="*/ 3362038 h 3695700"/>
              <a:gd name="connsiteX19" fmla="*/ 9868 w 3134341"/>
              <a:gd name="connsiteY19" fmla="*/ 3190441 h 3695700"/>
              <a:gd name="connsiteX20" fmla="*/ 353 w 3134341"/>
              <a:gd name="connsiteY20" fmla="*/ 2780514 h 3695700"/>
              <a:gd name="connsiteX21" fmla="*/ 353 w 3134341"/>
              <a:gd name="connsiteY21" fmla="*/ 746767 h 3695700"/>
              <a:gd name="connsiteX22" fmla="*/ 6697 w 3134341"/>
              <a:gd name="connsiteY22" fmla="*/ 530681 h 3695700"/>
              <a:gd name="connsiteX23" fmla="*/ 47930 w 3134341"/>
              <a:gd name="connsiteY23" fmla="*/ 305062 h 3695700"/>
              <a:gd name="connsiteX24" fmla="*/ 358766 w 3134341"/>
              <a:gd name="connsiteY24" fmla="*/ 28600 h 3695700"/>
              <a:gd name="connsiteX25" fmla="*/ 533215 w 3134341"/>
              <a:gd name="connsiteY25" fmla="*/ 9533 h 3695700"/>
              <a:gd name="connsiteX26" fmla="*/ 1567220 w 3134341"/>
              <a:gd name="connsiteY26" fmla="*/ 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34341" h="3695700">
                <a:moveTo>
                  <a:pt x="1567220" y="0"/>
                </a:moveTo>
                <a:lnTo>
                  <a:pt x="1567220" y="3178"/>
                </a:lnTo>
                <a:cubicBezTo>
                  <a:pt x="1849510" y="3178"/>
                  <a:pt x="2131800" y="3178"/>
                  <a:pt x="2410918" y="3178"/>
                </a:cubicBezTo>
                <a:cubicBezTo>
                  <a:pt x="2480698" y="3178"/>
                  <a:pt x="2550477" y="3178"/>
                  <a:pt x="2620257" y="9533"/>
                </a:cubicBezTo>
                <a:cubicBezTo>
                  <a:pt x="2699551" y="12711"/>
                  <a:pt x="2775675" y="22244"/>
                  <a:pt x="2848626" y="54021"/>
                </a:cubicBezTo>
                <a:cubicBezTo>
                  <a:pt x="2981841" y="117576"/>
                  <a:pt x="3064308" y="222441"/>
                  <a:pt x="3099198" y="365439"/>
                </a:cubicBezTo>
                <a:cubicBezTo>
                  <a:pt x="3111885" y="419461"/>
                  <a:pt x="3115057" y="476660"/>
                  <a:pt x="3121400" y="530681"/>
                </a:cubicBezTo>
                <a:cubicBezTo>
                  <a:pt x="3124572" y="591058"/>
                  <a:pt x="3124572" y="651435"/>
                  <a:pt x="3127744" y="711812"/>
                </a:cubicBezTo>
                <a:cubicBezTo>
                  <a:pt x="3140431" y="912009"/>
                  <a:pt x="3130916" y="1109028"/>
                  <a:pt x="3130916" y="1306047"/>
                </a:cubicBezTo>
                <a:cubicBezTo>
                  <a:pt x="3134088" y="1839906"/>
                  <a:pt x="3134088" y="2370587"/>
                  <a:pt x="3130916" y="2904445"/>
                </a:cubicBezTo>
                <a:cubicBezTo>
                  <a:pt x="3130916" y="2983889"/>
                  <a:pt x="3127744" y="3066510"/>
                  <a:pt x="3124572" y="3145953"/>
                </a:cubicBezTo>
                <a:cubicBezTo>
                  <a:pt x="3118229" y="3219041"/>
                  <a:pt x="3111885" y="3295306"/>
                  <a:pt x="3089682" y="3365216"/>
                </a:cubicBezTo>
                <a:cubicBezTo>
                  <a:pt x="3076995" y="3406527"/>
                  <a:pt x="3057964" y="3447837"/>
                  <a:pt x="3032590" y="3485970"/>
                </a:cubicBezTo>
                <a:cubicBezTo>
                  <a:pt x="2962811" y="3590835"/>
                  <a:pt x="2867657" y="3651212"/>
                  <a:pt x="2743957" y="3673456"/>
                </a:cubicBezTo>
                <a:cubicBezTo>
                  <a:pt x="2674177" y="3689345"/>
                  <a:pt x="2604398" y="3692522"/>
                  <a:pt x="2534618" y="3692522"/>
                </a:cubicBezTo>
                <a:cubicBezTo>
                  <a:pt x="1903431" y="3692522"/>
                  <a:pt x="1272243" y="3695700"/>
                  <a:pt x="641056" y="3695700"/>
                </a:cubicBezTo>
                <a:cubicBezTo>
                  <a:pt x="580792" y="3695700"/>
                  <a:pt x="520528" y="3692522"/>
                  <a:pt x="463435" y="3686167"/>
                </a:cubicBezTo>
                <a:cubicBezTo>
                  <a:pt x="396828" y="3679811"/>
                  <a:pt x="333392" y="3670278"/>
                  <a:pt x="276299" y="3641679"/>
                </a:cubicBezTo>
                <a:cubicBezTo>
                  <a:pt x="155771" y="3584480"/>
                  <a:pt x="76476" y="3489148"/>
                  <a:pt x="35243" y="3362038"/>
                </a:cubicBezTo>
                <a:cubicBezTo>
                  <a:pt x="19384" y="3304839"/>
                  <a:pt x="13040" y="3247640"/>
                  <a:pt x="9868" y="3190441"/>
                </a:cubicBezTo>
                <a:cubicBezTo>
                  <a:pt x="-2819" y="3053799"/>
                  <a:pt x="353" y="2917156"/>
                  <a:pt x="353" y="2780514"/>
                </a:cubicBezTo>
                <a:cubicBezTo>
                  <a:pt x="353" y="2103657"/>
                  <a:pt x="353" y="1423623"/>
                  <a:pt x="353" y="746767"/>
                </a:cubicBezTo>
                <a:cubicBezTo>
                  <a:pt x="353" y="673679"/>
                  <a:pt x="3525" y="600591"/>
                  <a:pt x="6697" y="530681"/>
                </a:cubicBezTo>
                <a:cubicBezTo>
                  <a:pt x="13040" y="454416"/>
                  <a:pt x="19384" y="374972"/>
                  <a:pt x="47930" y="305062"/>
                </a:cubicBezTo>
                <a:cubicBezTo>
                  <a:pt x="105022" y="158887"/>
                  <a:pt x="206520" y="66733"/>
                  <a:pt x="358766" y="28600"/>
                </a:cubicBezTo>
                <a:cubicBezTo>
                  <a:pt x="415858" y="15889"/>
                  <a:pt x="472951" y="9533"/>
                  <a:pt x="533215" y="9533"/>
                </a:cubicBezTo>
                <a:cubicBezTo>
                  <a:pt x="875769" y="6356"/>
                  <a:pt x="1221495" y="3178"/>
                  <a:pt x="1567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7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2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1014153" y="0"/>
            <a:ext cx="2933470" cy="6858000"/>
          </a:xfrm>
          <a:custGeom>
            <a:avLst/>
            <a:gdLst>
              <a:gd name="connsiteX0" fmla="*/ 0 w 2933470"/>
              <a:gd name="connsiteY0" fmla="*/ 0 h 6858000"/>
              <a:gd name="connsiteX1" fmla="*/ 674255 w 2933470"/>
              <a:gd name="connsiteY1" fmla="*/ 0 h 6858000"/>
              <a:gd name="connsiteX2" fmla="*/ 674255 w 2933470"/>
              <a:gd name="connsiteY2" fmla="*/ 2464948 h 6858000"/>
              <a:gd name="connsiteX3" fmla="*/ 687509 w 2933470"/>
              <a:gd name="connsiteY3" fmla="*/ 2452902 h 6858000"/>
              <a:gd name="connsiteX4" fmla="*/ 753072 w 2933470"/>
              <a:gd name="connsiteY4" fmla="*/ 2403875 h 6858000"/>
              <a:gd name="connsiteX5" fmla="*/ 753072 w 2933470"/>
              <a:gd name="connsiteY5" fmla="*/ 0 h 6858000"/>
              <a:gd name="connsiteX6" fmla="*/ 1427327 w 2933470"/>
              <a:gd name="connsiteY6" fmla="*/ 0 h 6858000"/>
              <a:gd name="connsiteX7" fmla="*/ 1427327 w 2933470"/>
              <a:gd name="connsiteY7" fmla="*/ 2170582 h 6858000"/>
              <a:gd name="connsiteX8" fmla="*/ 1492136 w 2933470"/>
              <a:gd name="connsiteY8" fmla="*/ 2164048 h 6858000"/>
              <a:gd name="connsiteX9" fmla="*/ 1506144 w 2933470"/>
              <a:gd name="connsiteY9" fmla="*/ 2165460 h 6858000"/>
              <a:gd name="connsiteX10" fmla="*/ 1506144 w 2933470"/>
              <a:gd name="connsiteY10" fmla="*/ 0 h 6858000"/>
              <a:gd name="connsiteX11" fmla="*/ 2180399 w 2933470"/>
              <a:gd name="connsiteY11" fmla="*/ 0 h 6858000"/>
              <a:gd name="connsiteX12" fmla="*/ 2180399 w 2933470"/>
              <a:gd name="connsiteY12" fmla="*/ 2369778 h 6858000"/>
              <a:gd name="connsiteX13" fmla="*/ 2199383 w 2933470"/>
              <a:gd name="connsiteY13" fmla="*/ 2380082 h 6858000"/>
              <a:gd name="connsiteX14" fmla="*/ 2259215 w 2933470"/>
              <a:gd name="connsiteY14" fmla="*/ 2424824 h 6858000"/>
              <a:gd name="connsiteX15" fmla="*/ 2259215 w 2933470"/>
              <a:gd name="connsiteY15" fmla="*/ 0 h 6858000"/>
              <a:gd name="connsiteX16" fmla="*/ 2933470 w 2933470"/>
              <a:gd name="connsiteY16" fmla="*/ 0 h 6858000"/>
              <a:gd name="connsiteX17" fmla="*/ 2933470 w 2933470"/>
              <a:gd name="connsiteY17" fmla="*/ 6858000 h 6858000"/>
              <a:gd name="connsiteX18" fmla="*/ 2259215 w 2933470"/>
              <a:gd name="connsiteY18" fmla="*/ 6858000 h 6858000"/>
              <a:gd name="connsiteX19" fmla="*/ 2259215 w 2933470"/>
              <a:gd name="connsiteY19" fmla="*/ 4433177 h 6858000"/>
              <a:gd name="connsiteX20" fmla="*/ 2199383 w 2933470"/>
              <a:gd name="connsiteY20" fmla="*/ 4477918 h 6858000"/>
              <a:gd name="connsiteX21" fmla="*/ 2180399 w 2933470"/>
              <a:gd name="connsiteY21" fmla="*/ 4488222 h 6858000"/>
              <a:gd name="connsiteX22" fmla="*/ 2180399 w 2933470"/>
              <a:gd name="connsiteY22" fmla="*/ 6858000 h 6858000"/>
              <a:gd name="connsiteX23" fmla="*/ 1506144 w 2933470"/>
              <a:gd name="connsiteY23" fmla="*/ 6858000 h 6858000"/>
              <a:gd name="connsiteX24" fmla="*/ 1506144 w 2933470"/>
              <a:gd name="connsiteY24" fmla="*/ 4692540 h 6858000"/>
              <a:gd name="connsiteX25" fmla="*/ 1492136 w 2933470"/>
              <a:gd name="connsiteY25" fmla="*/ 4693952 h 6858000"/>
              <a:gd name="connsiteX26" fmla="*/ 1427327 w 2933470"/>
              <a:gd name="connsiteY26" fmla="*/ 4687419 h 6858000"/>
              <a:gd name="connsiteX27" fmla="*/ 1427327 w 2933470"/>
              <a:gd name="connsiteY27" fmla="*/ 6858000 h 6858000"/>
              <a:gd name="connsiteX28" fmla="*/ 753072 w 2933470"/>
              <a:gd name="connsiteY28" fmla="*/ 6858000 h 6858000"/>
              <a:gd name="connsiteX29" fmla="*/ 753072 w 2933470"/>
              <a:gd name="connsiteY29" fmla="*/ 4454126 h 6858000"/>
              <a:gd name="connsiteX30" fmla="*/ 687509 w 2933470"/>
              <a:gd name="connsiteY30" fmla="*/ 4405099 h 6858000"/>
              <a:gd name="connsiteX31" fmla="*/ 674255 w 2933470"/>
              <a:gd name="connsiteY31" fmla="*/ 4393053 h 6858000"/>
              <a:gd name="connsiteX32" fmla="*/ 674255 w 2933470"/>
              <a:gd name="connsiteY32" fmla="*/ 6858000 h 6858000"/>
              <a:gd name="connsiteX33" fmla="*/ 0 w 2933470"/>
              <a:gd name="connsiteY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933470" h="6858000">
                <a:moveTo>
                  <a:pt x="0" y="0"/>
                </a:moveTo>
                <a:lnTo>
                  <a:pt x="674255" y="0"/>
                </a:lnTo>
                <a:lnTo>
                  <a:pt x="674255" y="2464948"/>
                </a:lnTo>
                <a:lnTo>
                  <a:pt x="687509" y="2452902"/>
                </a:lnTo>
                <a:lnTo>
                  <a:pt x="753072" y="2403875"/>
                </a:lnTo>
                <a:lnTo>
                  <a:pt x="753072" y="0"/>
                </a:lnTo>
                <a:lnTo>
                  <a:pt x="1427327" y="0"/>
                </a:lnTo>
                <a:lnTo>
                  <a:pt x="1427327" y="2170582"/>
                </a:lnTo>
                <a:lnTo>
                  <a:pt x="1492136" y="2164048"/>
                </a:lnTo>
                <a:lnTo>
                  <a:pt x="1506144" y="2165460"/>
                </a:lnTo>
                <a:lnTo>
                  <a:pt x="1506144" y="0"/>
                </a:lnTo>
                <a:lnTo>
                  <a:pt x="2180399" y="0"/>
                </a:lnTo>
                <a:lnTo>
                  <a:pt x="2180399" y="2369778"/>
                </a:lnTo>
                <a:lnTo>
                  <a:pt x="2199383" y="2380082"/>
                </a:lnTo>
                <a:lnTo>
                  <a:pt x="2259215" y="2424824"/>
                </a:lnTo>
                <a:lnTo>
                  <a:pt x="2259215" y="0"/>
                </a:lnTo>
                <a:lnTo>
                  <a:pt x="2933470" y="0"/>
                </a:lnTo>
                <a:lnTo>
                  <a:pt x="2933470" y="6858000"/>
                </a:lnTo>
                <a:lnTo>
                  <a:pt x="2259215" y="6858000"/>
                </a:lnTo>
                <a:lnTo>
                  <a:pt x="2259215" y="4433177"/>
                </a:lnTo>
                <a:lnTo>
                  <a:pt x="2199383" y="4477918"/>
                </a:lnTo>
                <a:lnTo>
                  <a:pt x="2180399" y="4488222"/>
                </a:lnTo>
                <a:lnTo>
                  <a:pt x="2180399" y="6858000"/>
                </a:lnTo>
                <a:lnTo>
                  <a:pt x="1506144" y="6858000"/>
                </a:lnTo>
                <a:lnTo>
                  <a:pt x="1506144" y="4692540"/>
                </a:lnTo>
                <a:lnTo>
                  <a:pt x="1492136" y="4693952"/>
                </a:lnTo>
                <a:lnTo>
                  <a:pt x="1427327" y="4687419"/>
                </a:lnTo>
                <a:lnTo>
                  <a:pt x="1427327" y="6858000"/>
                </a:lnTo>
                <a:lnTo>
                  <a:pt x="753072" y="6858000"/>
                </a:lnTo>
                <a:lnTo>
                  <a:pt x="753072" y="4454126"/>
                </a:lnTo>
                <a:lnTo>
                  <a:pt x="687509" y="4405099"/>
                </a:lnTo>
                <a:lnTo>
                  <a:pt x="674255" y="4393053"/>
                </a:lnTo>
                <a:lnTo>
                  <a:pt x="67425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745067"/>
            <a:ext cx="6214533" cy="2743200"/>
          </a:xfrm>
          <a:custGeom>
            <a:avLst/>
            <a:gdLst>
              <a:gd name="connsiteX0" fmla="*/ 0 w 6214533"/>
              <a:gd name="connsiteY0" fmla="*/ 0 h 2743200"/>
              <a:gd name="connsiteX1" fmla="*/ 6214533 w 6214533"/>
              <a:gd name="connsiteY1" fmla="*/ 0 h 2743200"/>
              <a:gd name="connsiteX2" fmla="*/ 6214533 w 6214533"/>
              <a:gd name="connsiteY2" fmla="*/ 2743200 h 2743200"/>
              <a:gd name="connsiteX3" fmla="*/ 0 w 6214533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4533" h="2743200">
                <a:moveTo>
                  <a:pt x="0" y="0"/>
                </a:moveTo>
                <a:lnTo>
                  <a:pt x="6214533" y="0"/>
                </a:lnTo>
                <a:lnTo>
                  <a:pt x="6214533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759201" y="3657601"/>
            <a:ext cx="2455332" cy="2455332"/>
          </a:xfrm>
          <a:custGeom>
            <a:avLst/>
            <a:gdLst>
              <a:gd name="connsiteX0" fmla="*/ 0 w 2455332"/>
              <a:gd name="connsiteY0" fmla="*/ 0 h 2455332"/>
              <a:gd name="connsiteX1" fmla="*/ 2455332 w 2455332"/>
              <a:gd name="connsiteY1" fmla="*/ 0 h 2455332"/>
              <a:gd name="connsiteX2" fmla="*/ 2455332 w 2455332"/>
              <a:gd name="connsiteY2" fmla="*/ 2455332 h 2455332"/>
              <a:gd name="connsiteX3" fmla="*/ 0 w 2455332"/>
              <a:gd name="connsiteY3" fmla="*/ 2455332 h 245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5332" h="2455332">
                <a:moveTo>
                  <a:pt x="0" y="0"/>
                </a:moveTo>
                <a:lnTo>
                  <a:pt x="2455332" y="0"/>
                </a:lnTo>
                <a:lnTo>
                  <a:pt x="2455332" y="2455332"/>
                </a:lnTo>
                <a:lnTo>
                  <a:pt x="0" y="24553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941734" y="2286000"/>
            <a:ext cx="4250267" cy="4572000"/>
          </a:xfrm>
          <a:custGeom>
            <a:avLst/>
            <a:gdLst>
              <a:gd name="connsiteX0" fmla="*/ 0 w 4250267"/>
              <a:gd name="connsiteY0" fmla="*/ 0 h 4572000"/>
              <a:gd name="connsiteX1" fmla="*/ 4250267 w 4250267"/>
              <a:gd name="connsiteY1" fmla="*/ 0 h 4572000"/>
              <a:gd name="connsiteX2" fmla="*/ 4250267 w 4250267"/>
              <a:gd name="connsiteY2" fmla="*/ 4572000 h 4572000"/>
              <a:gd name="connsiteX3" fmla="*/ 0 w 4250267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0267" h="4572000">
                <a:moveTo>
                  <a:pt x="0" y="0"/>
                </a:moveTo>
                <a:lnTo>
                  <a:pt x="4250267" y="0"/>
                </a:lnTo>
                <a:lnTo>
                  <a:pt x="4250267" y="4572000"/>
                </a:lnTo>
                <a:lnTo>
                  <a:pt x="0" y="457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41734" y="1"/>
            <a:ext cx="4250267" cy="6858000"/>
          </a:xfrm>
          <a:custGeom>
            <a:avLst/>
            <a:gdLst>
              <a:gd name="connsiteX0" fmla="*/ 0 w 4250267"/>
              <a:gd name="connsiteY0" fmla="*/ 0 h 6858000"/>
              <a:gd name="connsiteX1" fmla="*/ 4250267 w 4250267"/>
              <a:gd name="connsiteY1" fmla="*/ 0 h 6858000"/>
              <a:gd name="connsiteX2" fmla="*/ 4250267 w 4250267"/>
              <a:gd name="connsiteY2" fmla="*/ 6858000 h 6858000"/>
              <a:gd name="connsiteX3" fmla="*/ 0 w 42502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0267" h="6858000">
                <a:moveTo>
                  <a:pt x="0" y="0"/>
                </a:moveTo>
                <a:lnTo>
                  <a:pt x="4250267" y="0"/>
                </a:lnTo>
                <a:lnTo>
                  <a:pt x="425026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41734" y="1"/>
            <a:ext cx="4250267" cy="4572000"/>
          </a:xfrm>
          <a:custGeom>
            <a:avLst/>
            <a:gdLst>
              <a:gd name="connsiteX0" fmla="*/ 0 w 4250267"/>
              <a:gd name="connsiteY0" fmla="*/ 0 h 4572000"/>
              <a:gd name="connsiteX1" fmla="*/ 4250267 w 4250267"/>
              <a:gd name="connsiteY1" fmla="*/ 0 h 4572000"/>
              <a:gd name="connsiteX2" fmla="*/ 4250267 w 4250267"/>
              <a:gd name="connsiteY2" fmla="*/ 4572000 h 4572000"/>
              <a:gd name="connsiteX3" fmla="*/ 0 w 4250267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0267" h="4572000">
                <a:moveTo>
                  <a:pt x="0" y="0"/>
                </a:moveTo>
                <a:lnTo>
                  <a:pt x="4250267" y="0"/>
                </a:lnTo>
                <a:lnTo>
                  <a:pt x="4250267" y="4572000"/>
                </a:lnTo>
                <a:lnTo>
                  <a:pt x="0" y="457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6037" y="2279176"/>
            <a:ext cx="4831307" cy="4578824"/>
          </a:xfrm>
          <a:custGeom>
            <a:avLst/>
            <a:gdLst>
              <a:gd name="connsiteX0" fmla="*/ 0 w 4831307"/>
              <a:gd name="connsiteY0" fmla="*/ 0 h 4578824"/>
              <a:gd name="connsiteX1" fmla="*/ 4831307 w 4831307"/>
              <a:gd name="connsiteY1" fmla="*/ 0 h 4578824"/>
              <a:gd name="connsiteX2" fmla="*/ 4831307 w 4831307"/>
              <a:gd name="connsiteY2" fmla="*/ 4578824 h 4578824"/>
              <a:gd name="connsiteX3" fmla="*/ 0 w 4831307"/>
              <a:gd name="connsiteY3" fmla="*/ 4578824 h 45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1307" h="4578824">
                <a:moveTo>
                  <a:pt x="0" y="0"/>
                </a:moveTo>
                <a:lnTo>
                  <a:pt x="4831307" y="0"/>
                </a:lnTo>
                <a:lnTo>
                  <a:pt x="4831307" y="4578824"/>
                </a:lnTo>
                <a:lnTo>
                  <a:pt x="0" y="4578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112D-8EE8-4B93-95C1-C7804A0B6EC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4F189-8872-40A5-93EC-40C65EBE2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5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6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0002" y="595869"/>
            <a:ext cx="9578361" cy="5666262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1" r="38151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grpSp>
        <p:nvGrpSpPr>
          <p:cNvPr id="15" name="Group 14"/>
          <p:cNvGrpSpPr/>
          <p:nvPr/>
        </p:nvGrpSpPr>
        <p:grpSpPr>
          <a:xfrm>
            <a:off x="1014153" y="0"/>
            <a:ext cx="2933470" cy="6858000"/>
            <a:chOff x="-1151399" y="0"/>
            <a:chExt cx="2933470" cy="6858000"/>
          </a:xfrm>
        </p:grpSpPr>
        <p:sp>
          <p:nvSpPr>
            <p:cNvPr id="16" name="Oval 15"/>
            <p:cNvSpPr/>
            <p:nvPr/>
          </p:nvSpPr>
          <p:spPr>
            <a:xfrm>
              <a:off x="-807625" y="2289563"/>
              <a:ext cx="2278874" cy="2278874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76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-1151399" y="0"/>
              <a:ext cx="2933470" cy="6858000"/>
            </a:xfrm>
            <a:custGeom>
              <a:avLst/>
              <a:gdLst>
                <a:gd name="connsiteX0" fmla="*/ 1492136 w 2933470"/>
                <a:gd name="connsiteY0" fmla="*/ 2289563 h 6858000"/>
                <a:gd name="connsiteX1" fmla="*/ 352699 w 2933470"/>
                <a:gd name="connsiteY1" fmla="*/ 3429000 h 6858000"/>
                <a:gd name="connsiteX2" fmla="*/ 1492136 w 2933470"/>
                <a:gd name="connsiteY2" fmla="*/ 4568437 h 6858000"/>
                <a:gd name="connsiteX3" fmla="*/ 2631573 w 2933470"/>
                <a:gd name="connsiteY3" fmla="*/ 3429000 h 6858000"/>
                <a:gd name="connsiteX4" fmla="*/ 1492136 w 2933470"/>
                <a:gd name="connsiteY4" fmla="*/ 2289563 h 6858000"/>
                <a:gd name="connsiteX5" fmla="*/ 0 w 2933470"/>
                <a:gd name="connsiteY5" fmla="*/ 0 h 6858000"/>
                <a:gd name="connsiteX6" fmla="*/ 674255 w 2933470"/>
                <a:gd name="connsiteY6" fmla="*/ 0 h 6858000"/>
                <a:gd name="connsiteX7" fmla="*/ 674255 w 2933470"/>
                <a:gd name="connsiteY7" fmla="*/ 2464948 h 6858000"/>
                <a:gd name="connsiteX8" fmla="*/ 687509 w 2933470"/>
                <a:gd name="connsiteY8" fmla="*/ 2452902 h 6858000"/>
                <a:gd name="connsiteX9" fmla="*/ 753072 w 2933470"/>
                <a:gd name="connsiteY9" fmla="*/ 2403875 h 6858000"/>
                <a:gd name="connsiteX10" fmla="*/ 753072 w 2933470"/>
                <a:gd name="connsiteY10" fmla="*/ 0 h 6858000"/>
                <a:gd name="connsiteX11" fmla="*/ 1427327 w 2933470"/>
                <a:gd name="connsiteY11" fmla="*/ 0 h 6858000"/>
                <a:gd name="connsiteX12" fmla="*/ 1427327 w 2933470"/>
                <a:gd name="connsiteY12" fmla="*/ 2170582 h 6858000"/>
                <a:gd name="connsiteX13" fmla="*/ 1492136 w 2933470"/>
                <a:gd name="connsiteY13" fmla="*/ 2164048 h 6858000"/>
                <a:gd name="connsiteX14" fmla="*/ 1506144 w 2933470"/>
                <a:gd name="connsiteY14" fmla="*/ 2165460 h 6858000"/>
                <a:gd name="connsiteX15" fmla="*/ 1506144 w 2933470"/>
                <a:gd name="connsiteY15" fmla="*/ 0 h 6858000"/>
                <a:gd name="connsiteX16" fmla="*/ 2180399 w 2933470"/>
                <a:gd name="connsiteY16" fmla="*/ 0 h 6858000"/>
                <a:gd name="connsiteX17" fmla="*/ 2180399 w 2933470"/>
                <a:gd name="connsiteY17" fmla="*/ 2369778 h 6858000"/>
                <a:gd name="connsiteX18" fmla="*/ 2199383 w 2933470"/>
                <a:gd name="connsiteY18" fmla="*/ 2380082 h 6858000"/>
                <a:gd name="connsiteX19" fmla="*/ 2259215 w 2933470"/>
                <a:gd name="connsiteY19" fmla="*/ 2424824 h 6858000"/>
                <a:gd name="connsiteX20" fmla="*/ 2259215 w 2933470"/>
                <a:gd name="connsiteY20" fmla="*/ 0 h 6858000"/>
                <a:gd name="connsiteX21" fmla="*/ 2933470 w 2933470"/>
                <a:gd name="connsiteY21" fmla="*/ 0 h 6858000"/>
                <a:gd name="connsiteX22" fmla="*/ 2933470 w 2933470"/>
                <a:gd name="connsiteY22" fmla="*/ 6858000 h 6858000"/>
                <a:gd name="connsiteX23" fmla="*/ 2259215 w 2933470"/>
                <a:gd name="connsiteY23" fmla="*/ 6858000 h 6858000"/>
                <a:gd name="connsiteX24" fmla="*/ 2259215 w 2933470"/>
                <a:gd name="connsiteY24" fmla="*/ 4433177 h 6858000"/>
                <a:gd name="connsiteX25" fmla="*/ 2199383 w 2933470"/>
                <a:gd name="connsiteY25" fmla="*/ 4477918 h 6858000"/>
                <a:gd name="connsiteX26" fmla="*/ 2180399 w 2933470"/>
                <a:gd name="connsiteY26" fmla="*/ 4488222 h 6858000"/>
                <a:gd name="connsiteX27" fmla="*/ 2180399 w 2933470"/>
                <a:gd name="connsiteY27" fmla="*/ 6858000 h 6858000"/>
                <a:gd name="connsiteX28" fmla="*/ 1506144 w 2933470"/>
                <a:gd name="connsiteY28" fmla="*/ 6858000 h 6858000"/>
                <a:gd name="connsiteX29" fmla="*/ 1506144 w 2933470"/>
                <a:gd name="connsiteY29" fmla="*/ 4692540 h 6858000"/>
                <a:gd name="connsiteX30" fmla="*/ 1492136 w 2933470"/>
                <a:gd name="connsiteY30" fmla="*/ 4693952 h 6858000"/>
                <a:gd name="connsiteX31" fmla="*/ 1427327 w 2933470"/>
                <a:gd name="connsiteY31" fmla="*/ 4687419 h 6858000"/>
                <a:gd name="connsiteX32" fmla="*/ 1427327 w 2933470"/>
                <a:gd name="connsiteY32" fmla="*/ 6858000 h 6858000"/>
                <a:gd name="connsiteX33" fmla="*/ 753072 w 2933470"/>
                <a:gd name="connsiteY33" fmla="*/ 6858000 h 6858000"/>
                <a:gd name="connsiteX34" fmla="*/ 753072 w 2933470"/>
                <a:gd name="connsiteY34" fmla="*/ 4454126 h 6858000"/>
                <a:gd name="connsiteX35" fmla="*/ 687509 w 2933470"/>
                <a:gd name="connsiteY35" fmla="*/ 4405099 h 6858000"/>
                <a:gd name="connsiteX36" fmla="*/ 674255 w 2933470"/>
                <a:gd name="connsiteY36" fmla="*/ 4393053 h 6858000"/>
                <a:gd name="connsiteX37" fmla="*/ 674255 w 2933470"/>
                <a:gd name="connsiteY37" fmla="*/ 6858000 h 6858000"/>
                <a:gd name="connsiteX38" fmla="*/ 0 w 2933470"/>
                <a:gd name="connsiteY3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33470" h="6858000">
                  <a:moveTo>
                    <a:pt x="1492136" y="2289563"/>
                  </a:moveTo>
                  <a:cubicBezTo>
                    <a:pt x="862842" y="2289563"/>
                    <a:pt x="352699" y="2799706"/>
                    <a:pt x="352699" y="3429000"/>
                  </a:cubicBezTo>
                  <a:cubicBezTo>
                    <a:pt x="352699" y="4058294"/>
                    <a:pt x="862842" y="4568437"/>
                    <a:pt x="1492136" y="4568437"/>
                  </a:cubicBezTo>
                  <a:cubicBezTo>
                    <a:pt x="2121430" y="4568437"/>
                    <a:pt x="2631573" y="4058294"/>
                    <a:pt x="2631573" y="3429000"/>
                  </a:cubicBezTo>
                  <a:cubicBezTo>
                    <a:pt x="2631573" y="2799706"/>
                    <a:pt x="2121430" y="2289563"/>
                    <a:pt x="1492136" y="2289563"/>
                  </a:cubicBezTo>
                  <a:close/>
                  <a:moveTo>
                    <a:pt x="0" y="0"/>
                  </a:moveTo>
                  <a:lnTo>
                    <a:pt x="674255" y="0"/>
                  </a:lnTo>
                  <a:lnTo>
                    <a:pt x="674255" y="2464948"/>
                  </a:lnTo>
                  <a:lnTo>
                    <a:pt x="687509" y="2452902"/>
                  </a:lnTo>
                  <a:lnTo>
                    <a:pt x="753072" y="2403875"/>
                  </a:lnTo>
                  <a:lnTo>
                    <a:pt x="753072" y="0"/>
                  </a:lnTo>
                  <a:lnTo>
                    <a:pt x="1427327" y="0"/>
                  </a:lnTo>
                  <a:lnTo>
                    <a:pt x="1427327" y="2170582"/>
                  </a:lnTo>
                  <a:lnTo>
                    <a:pt x="1492136" y="2164048"/>
                  </a:lnTo>
                  <a:lnTo>
                    <a:pt x="1506144" y="2165460"/>
                  </a:lnTo>
                  <a:lnTo>
                    <a:pt x="1506144" y="0"/>
                  </a:lnTo>
                  <a:lnTo>
                    <a:pt x="2180399" y="0"/>
                  </a:lnTo>
                  <a:lnTo>
                    <a:pt x="2180399" y="2369778"/>
                  </a:lnTo>
                  <a:lnTo>
                    <a:pt x="2199383" y="2380082"/>
                  </a:lnTo>
                  <a:lnTo>
                    <a:pt x="2259215" y="2424824"/>
                  </a:lnTo>
                  <a:lnTo>
                    <a:pt x="2259215" y="0"/>
                  </a:lnTo>
                  <a:lnTo>
                    <a:pt x="2933470" y="0"/>
                  </a:lnTo>
                  <a:lnTo>
                    <a:pt x="2933470" y="6858000"/>
                  </a:lnTo>
                  <a:lnTo>
                    <a:pt x="2259215" y="6858000"/>
                  </a:lnTo>
                  <a:lnTo>
                    <a:pt x="2259215" y="4433177"/>
                  </a:lnTo>
                  <a:lnTo>
                    <a:pt x="2199383" y="4477918"/>
                  </a:lnTo>
                  <a:lnTo>
                    <a:pt x="2180399" y="4488222"/>
                  </a:lnTo>
                  <a:lnTo>
                    <a:pt x="2180399" y="6858000"/>
                  </a:lnTo>
                  <a:lnTo>
                    <a:pt x="1506144" y="6858000"/>
                  </a:lnTo>
                  <a:lnTo>
                    <a:pt x="1506144" y="4692540"/>
                  </a:lnTo>
                  <a:lnTo>
                    <a:pt x="1492136" y="4693952"/>
                  </a:lnTo>
                  <a:lnTo>
                    <a:pt x="1427327" y="4687419"/>
                  </a:lnTo>
                  <a:lnTo>
                    <a:pt x="1427327" y="6858000"/>
                  </a:lnTo>
                  <a:lnTo>
                    <a:pt x="753072" y="6858000"/>
                  </a:lnTo>
                  <a:lnTo>
                    <a:pt x="753072" y="4454126"/>
                  </a:lnTo>
                  <a:lnTo>
                    <a:pt x="687509" y="4405099"/>
                  </a:lnTo>
                  <a:lnTo>
                    <a:pt x="674255" y="4393053"/>
                  </a:lnTo>
                  <a:lnTo>
                    <a:pt x="674255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75000"/>
                  </a:schemeClr>
                </a:gs>
                <a:gs pos="100000">
                  <a:schemeClr val="accent1">
                    <a:alpha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08" y="3046366"/>
            <a:ext cx="4510477" cy="7652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1792" y="2890391"/>
            <a:ext cx="16111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Product 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Insight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152400" cy="6858000"/>
          </a:xfrm>
          <a:prstGeom prst="rect">
            <a:avLst/>
          </a:prstGeom>
          <a:solidFill>
            <a:srgbClr val="44A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t="42126" r="30377" b="42415"/>
          <a:stretch/>
        </p:blipFill>
        <p:spPr>
          <a:xfrm>
            <a:off x="8066936" y="5732044"/>
            <a:ext cx="4121427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3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8555" y="208032"/>
              <a:ext cx="96810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Workflow Automation – CLI Job&amp; Live Session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89" y="3990975"/>
            <a:ext cx="5257800" cy="204013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09600" y="1495425"/>
            <a:ext cx="4000500" cy="9598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2920" y="1685457"/>
            <a:ext cx="3553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Perform audited </a:t>
            </a:r>
            <a:r>
              <a:rPr lang="en-US" sz="16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adhoc</a:t>
            </a: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 configuration changes on devices directly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71828" y="1481859"/>
            <a:ext cx="6491522" cy="9733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38528" y="1791672"/>
            <a:ext cx="6020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Approval based or direct config jobs with role-based access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09600" y="2615273"/>
            <a:ext cx="4000500" cy="9598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2920" y="2918091"/>
            <a:ext cx="35538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CLI Job live session view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9600" y="3768651"/>
            <a:ext cx="4000500" cy="9598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2920" y="3958683"/>
            <a:ext cx="3553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All CLI JOB’s are audited and view available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09600" y="4892601"/>
            <a:ext cx="4000500" cy="9598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2920" y="5172543"/>
            <a:ext cx="3777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Auto Remediations for policy violations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071828" y="2604949"/>
            <a:ext cx="6491522" cy="9733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95148" y="2794981"/>
            <a:ext cx="6020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Will only audit the commands executed on devices and will not restrict the commands in case of commands having Policy violations.</a:t>
            </a:r>
          </a:p>
        </p:txBody>
      </p:sp>
    </p:spTree>
    <p:extLst>
      <p:ext uri="{BB962C8B-B14F-4D97-AF65-F5344CB8AC3E}">
        <p14:creationId xmlns:p14="http://schemas.microsoft.com/office/powerpoint/2010/main" val="231695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8555" y="208032"/>
              <a:ext cx="57215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Vulnerability Management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 rot="16200000">
            <a:off x="7071442" y="2943774"/>
            <a:ext cx="4392281" cy="1519717"/>
            <a:chOff x="842732" y="1892981"/>
            <a:chExt cx="6019243" cy="2082641"/>
          </a:xfrm>
        </p:grpSpPr>
        <p:sp>
          <p:nvSpPr>
            <p:cNvPr id="47" name="Shape 435"/>
            <p:cNvSpPr/>
            <p:nvPr/>
          </p:nvSpPr>
          <p:spPr>
            <a:xfrm rot="10800000">
              <a:off x="4490647" y="3543964"/>
              <a:ext cx="1344423" cy="431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extrusionOk="0">
                  <a:moveTo>
                    <a:pt x="0" y="19886"/>
                  </a:moveTo>
                  <a:cubicBezTo>
                    <a:pt x="2048" y="7826"/>
                    <a:pt x="6072" y="195"/>
                    <a:pt x="10484" y="4"/>
                  </a:cubicBezTo>
                  <a:cubicBezTo>
                    <a:pt x="15228" y="-202"/>
                    <a:pt x="19574" y="8162"/>
                    <a:pt x="21600" y="21398"/>
                  </a:cubicBezTo>
                </a:path>
              </a:pathLst>
            </a:custGeom>
            <a:ln w="25400">
              <a:solidFill>
                <a:schemeClr val="accent1">
                  <a:shade val="50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endParaRPr/>
            </a:p>
          </p:txBody>
        </p:sp>
        <p:sp>
          <p:nvSpPr>
            <p:cNvPr id="48" name="Shape 436"/>
            <p:cNvSpPr/>
            <p:nvPr/>
          </p:nvSpPr>
          <p:spPr>
            <a:xfrm>
              <a:off x="2182198" y="1892981"/>
              <a:ext cx="1344423" cy="431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extrusionOk="0">
                  <a:moveTo>
                    <a:pt x="0" y="19886"/>
                  </a:moveTo>
                  <a:cubicBezTo>
                    <a:pt x="2048" y="7826"/>
                    <a:pt x="6072" y="195"/>
                    <a:pt x="10484" y="4"/>
                  </a:cubicBezTo>
                  <a:cubicBezTo>
                    <a:pt x="15228" y="-202"/>
                    <a:pt x="19574" y="8162"/>
                    <a:pt x="21600" y="21398"/>
                  </a:cubicBezTo>
                </a:path>
              </a:pathLst>
            </a:custGeom>
            <a:ln w="25400">
              <a:solidFill>
                <a:schemeClr val="accent1">
                  <a:shade val="50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600"/>
              </a:pPr>
              <a:endParaRPr sz="1800"/>
            </a:p>
          </p:txBody>
        </p:sp>
        <p:sp>
          <p:nvSpPr>
            <p:cNvPr id="49" name="Shape 440"/>
            <p:cNvSpPr>
              <a:spLocks noChangeAspect="1"/>
            </p:cNvSpPr>
            <p:nvPr/>
          </p:nvSpPr>
          <p:spPr>
            <a:xfrm rot="1551354">
              <a:off x="842732" y="2070803"/>
              <a:ext cx="1704225" cy="1704225"/>
            </a:xfrm>
            <a:prstGeom prst="roundRect">
              <a:avLst>
                <a:gd name="adj" fmla="val 15000"/>
              </a:avLst>
            </a:prstGeom>
            <a:ln w="12700">
              <a:solidFill>
                <a:schemeClr val="accent1">
                  <a:shade val="50000"/>
                </a:schemeClr>
              </a:solidFill>
              <a:miter lim="400000"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lIns="0" tIns="0" rIns="0" bIns="0" anchor="ctr"/>
            <a:lstStyle/>
            <a:p>
              <a:pPr lvl="0">
                <a:defRPr sz="3600"/>
              </a:pPr>
              <a:endParaRPr sz="1800"/>
            </a:p>
          </p:txBody>
        </p:sp>
        <p:sp>
          <p:nvSpPr>
            <p:cNvPr id="50" name="Shape 441"/>
            <p:cNvSpPr>
              <a:spLocks noChangeAspect="1"/>
            </p:cNvSpPr>
            <p:nvPr/>
          </p:nvSpPr>
          <p:spPr>
            <a:xfrm rot="19780869">
              <a:off x="3032403" y="2070803"/>
              <a:ext cx="1704225" cy="1704225"/>
            </a:xfrm>
            <a:prstGeom prst="roundRect">
              <a:avLst>
                <a:gd name="adj" fmla="val 15000"/>
              </a:avLst>
            </a:prstGeom>
            <a:ln w="12700">
              <a:solidFill>
                <a:schemeClr val="accent1">
                  <a:shade val="50000"/>
                </a:schemeClr>
              </a:solidFill>
              <a:miter lim="400000"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lIns="0" tIns="0" rIns="0" bIns="0" anchor="ctr"/>
            <a:lstStyle/>
            <a:p>
              <a:pPr lvl="0">
                <a:defRPr sz="3600"/>
              </a:pPr>
              <a:endParaRPr sz="1800"/>
            </a:p>
          </p:txBody>
        </p:sp>
        <p:sp>
          <p:nvSpPr>
            <p:cNvPr id="51" name="Shape 442"/>
            <p:cNvSpPr/>
            <p:nvPr/>
          </p:nvSpPr>
          <p:spPr>
            <a:xfrm rot="747171">
              <a:off x="5162208" y="1896613"/>
              <a:ext cx="1699767" cy="1699767"/>
            </a:xfrm>
            <a:prstGeom prst="roundRect">
              <a:avLst>
                <a:gd name="adj" fmla="val 15000"/>
              </a:avLst>
            </a:prstGeom>
            <a:ln w="12700">
              <a:solidFill>
                <a:schemeClr val="accent1">
                  <a:shade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lIns="0" tIns="0" rIns="0" bIns="0" anchor="ctr"/>
            <a:lstStyle/>
            <a:p>
              <a:pPr lvl="0">
                <a:defRPr sz="3600"/>
              </a:pPr>
              <a:endParaRPr sz="18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557426" y="1939245"/>
            <a:ext cx="114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CVV </a:t>
            </a:r>
            <a:r>
              <a:rPr lang="en-US" sz="1600" b="1" dirty="0">
                <a:solidFill>
                  <a:schemeClr val="accent1"/>
                </a:solidFill>
              </a:rPr>
              <a:t>Score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714985" y="1772290"/>
            <a:ext cx="4393443" cy="4233178"/>
            <a:chOff x="1181314" y="1574385"/>
            <a:chExt cx="3873131" cy="3731846"/>
          </a:xfrm>
        </p:grpSpPr>
        <p:grpSp>
          <p:nvGrpSpPr>
            <p:cNvPr id="2" name="Group 1"/>
            <p:cNvGrpSpPr/>
            <p:nvPr/>
          </p:nvGrpSpPr>
          <p:grpSpPr>
            <a:xfrm>
              <a:off x="2481473" y="1574385"/>
              <a:ext cx="1251179" cy="1251179"/>
              <a:chOff x="1494645" y="1465747"/>
              <a:chExt cx="1828800" cy="18288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494645" y="1465747"/>
                <a:ext cx="1828800" cy="18288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798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763121" y="2118537"/>
                <a:ext cx="1291846" cy="5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CVE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92290" y="3142529"/>
              <a:ext cx="1251179" cy="1251179"/>
              <a:chOff x="1494645" y="1465747"/>
              <a:chExt cx="1828800" cy="18288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494645" y="1465747"/>
                <a:ext cx="1828800" cy="18288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798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20518" y="2075935"/>
                <a:ext cx="1381480" cy="5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Device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803266" y="4055052"/>
              <a:ext cx="1251179" cy="1251179"/>
              <a:chOff x="1494645" y="1465747"/>
              <a:chExt cx="1828800" cy="1828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494645" y="1465747"/>
                <a:ext cx="1828800" cy="18288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798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63121" y="2118538"/>
                <a:ext cx="1291846" cy="5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OEM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181314" y="4055051"/>
              <a:ext cx="1251179" cy="1251179"/>
              <a:chOff x="1494645" y="1465747"/>
              <a:chExt cx="1828800" cy="18288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494645" y="1465747"/>
                <a:ext cx="1828800" cy="18288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798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763121" y="1809661"/>
                <a:ext cx="1291846" cy="103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3rd Party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3107061" y="2836899"/>
              <a:ext cx="1" cy="2924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638212" y="4147939"/>
              <a:ext cx="255811" cy="1741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341740" y="4147939"/>
              <a:ext cx="255811" cy="1741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8691467" y="3519547"/>
            <a:ext cx="114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Notify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645096" y="5089188"/>
            <a:ext cx="12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Remediate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9667989" y="3070343"/>
            <a:ext cx="218927" cy="1887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8613742" y="4727272"/>
            <a:ext cx="218927" cy="1887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68223" y="3059018"/>
            <a:ext cx="202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Scan and Identify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385801" y="3551097"/>
            <a:ext cx="2387192" cy="0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2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8555" y="208032"/>
              <a:ext cx="81303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Accounts &amp; Role-based Access Control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3655896" y="1275428"/>
            <a:ext cx="4838700" cy="48387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98" y="2361198"/>
            <a:ext cx="3017896" cy="242608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53503" y="2545744"/>
            <a:ext cx="3543300" cy="615492"/>
            <a:chOff x="609600" y="3339074"/>
            <a:chExt cx="3543300" cy="615492"/>
          </a:xfrm>
        </p:grpSpPr>
        <p:sp>
          <p:nvSpPr>
            <p:cNvPr id="22" name="Rounded Rectangle 21"/>
            <p:cNvSpPr/>
            <p:nvPr/>
          </p:nvSpPr>
          <p:spPr>
            <a:xfrm>
              <a:off x="609600" y="3339074"/>
              <a:ext cx="3543300" cy="6154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2920" y="3477543"/>
              <a:ext cx="32020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Role based granular access control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24350" y="5216924"/>
            <a:ext cx="3543300" cy="1346962"/>
            <a:chOff x="609600" y="2255513"/>
            <a:chExt cx="3543300" cy="1346962"/>
          </a:xfrm>
        </p:grpSpPr>
        <p:sp>
          <p:nvSpPr>
            <p:cNvPr id="25" name="Rounded Rectangle 24"/>
            <p:cNvSpPr/>
            <p:nvPr/>
          </p:nvSpPr>
          <p:spPr>
            <a:xfrm>
              <a:off x="609600" y="2255513"/>
              <a:ext cx="3543300" cy="13469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2920" y="2321720"/>
              <a:ext cx="320208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External Account Systems like “Active Directory”, “TACACS+”, “RADIUS”,  “</a:t>
              </a:r>
              <a:r>
                <a:rPr lang="en-US" sz="1600" dirty="0" err="1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infraonDesk</a:t>
              </a:r>
              <a:r>
                <a:rPr lang="en-US" sz="1600" dirty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” Systems for managing users.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1499" y="2520869"/>
            <a:ext cx="3543300" cy="640367"/>
            <a:chOff x="609600" y="1495425"/>
            <a:chExt cx="3543300" cy="640367"/>
          </a:xfrm>
        </p:grpSpPr>
        <p:sp>
          <p:nvSpPr>
            <p:cNvPr id="36" name="Rounded Rectangle 35"/>
            <p:cNvSpPr/>
            <p:nvPr/>
          </p:nvSpPr>
          <p:spPr>
            <a:xfrm>
              <a:off x="609600" y="1495425"/>
              <a:ext cx="3543300" cy="6403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2920" y="1522506"/>
              <a:ext cx="32020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Local User configurable account database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1499" y="3312521"/>
            <a:ext cx="3543300" cy="1474757"/>
            <a:chOff x="1825319" y="6014967"/>
            <a:chExt cx="4000500" cy="1474757"/>
          </a:xfrm>
        </p:grpSpPr>
        <p:sp>
          <p:nvSpPr>
            <p:cNvPr id="38" name="Rounded Rectangle 37"/>
            <p:cNvSpPr/>
            <p:nvPr/>
          </p:nvSpPr>
          <p:spPr>
            <a:xfrm>
              <a:off x="1825319" y="6014967"/>
              <a:ext cx="4000500" cy="1474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48639" y="6090699"/>
              <a:ext cx="361525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Device Group: controls based on Vendors, Series, Models, IP Address, Locations, Priority, Category, Product Type, Service Type attributes combinations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053503" y="3312521"/>
            <a:ext cx="3543300" cy="1474757"/>
            <a:chOff x="1825319" y="6014967"/>
            <a:chExt cx="4000500" cy="1474757"/>
          </a:xfrm>
        </p:grpSpPr>
        <p:sp>
          <p:nvSpPr>
            <p:cNvPr id="41" name="Rounded Rectangle 40"/>
            <p:cNvSpPr/>
            <p:nvPr/>
          </p:nvSpPr>
          <p:spPr>
            <a:xfrm>
              <a:off x="1825319" y="6014967"/>
              <a:ext cx="4000500" cy="147475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48639" y="6090699"/>
              <a:ext cx="361525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NCCM ACL feature in Policies, Upload Job, Templates, Reports and Dashboard controls specific users or user groups to manage or view the objects of specific modules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20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8555" y="208032"/>
              <a:ext cx="52275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Compliance Automation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64" y="3775871"/>
            <a:ext cx="3126292" cy="256214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609599" y="1495426"/>
            <a:ext cx="5066541" cy="892934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56720" y="1578580"/>
            <a:ext cx="47315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Out of box delivers the following Compliance Policy standards. PCI DSS v3.2, NIST, DISA, Major Vendors Hardening Policies, etc.</a:t>
            </a:r>
          </a:p>
          <a:p>
            <a:endParaRPr lang="en-US" sz="1600" dirty="0">
              <a:solidFill>
                <a:schemeClr val="accent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9599" y="2545664"/>
            <a:ext cx="5066541" cy="639614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9599" y="2624944"/>
            <a:ext cx="5066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Can be customized for other Compliances and Operational Policies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9599" y="3312778"/>
            <a:ext cx="5066541" cy="886864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6720" y="3463308"/>
            <a:ext cx="4910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Automatic Policy check before any change in the network.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09599" y="4286197"/>
            <a:ext cx="5066541" cy="859005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6720" y="4377353"/>
            <a:ext cx="4919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Any network change (out-of-band change) is detected during the policy check on the next configuration download.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9599" y="5355412"/>
            <a:ext cx="5066541" cy="853626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6720" y="5505942"/>
            <a:ext cx="4731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Auto remediation of the violations based on approvals from admins.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3053" y="2559312"/>
            <a:ext cx="5066541" cy="639614"/>
            <a:chOff x="6163053" y="2559312"/>
            <a:chExt cx="5066541" cy="639614"/>
          </a:xfrm>
        </p:grpSpPr>
        <p:sp>
          <p:nvSpPr>
            <p:cNvPr id="47" name="Rounded Rectangle 46"/>
            <p:cNvSpPr/>
            <p:nvPr/>
          </p:nvSpPr>
          <p:spPr>
            <a:xfrm>
              <a:off x="6163053" y="2559312"/>
              <a:ext cx="5066541" cy="63961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1003">
              <a:schemeClr val="lt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10174" y="2709842"/>
              <a:ext cx="47315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Policy Execution audits are maintained at device level</a:t>
              </a: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6163052" y="1489461"/>
            <a:ext cx="5729775" cy="898898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14636" y="1680127"/>
            <a:ext cx="5577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Policies shall have multiple rules and rule groups as per compliance and/or golden template.</a:t>
            </a:r>
          </a:p>
        </p:txBody>
      </p:sp>
    </p:spTree>
    <p:extLst>
      <p:ext uri="{BB962C8B-B14F-4D97-AF65-F5344CB8AC3E}">
        <p14:creationId xmlns:p14="http://schemas.microsoft.com/office/powerpoint/2010/main" val="224610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8555" y="208032"/>
              <a:ext cx="18010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Reports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78429" y="2452778"/>
            <a:ext cx="5059611" cy="4426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Report types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1500" y="1555650"/>
            <a:ext cx="10451400" cy="627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685800" y="1638105"/>
            <a:ext cx="103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Offers customizable reporting where users can choose from predefined widgets (50+ no’s) and apply filters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1500" y="2976233"/>
            <a:ext cx="5066541" cy="3510291"/>
          </a:xfrm>
          <a:prstGeom prst="roundRect">
            <a:avLst>
              <a:gd name="adj" fmla="val 4143"/>
            </a:avLst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0446" y="3142261"/>
            <a:ext cx="46378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Audit reports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Failure report: Backup, non configured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Download and Upload Job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Policy Audit and compliance reports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Inventory Report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Events Reports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Task Report 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Device Download Statistics Report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Device Vulnerability Statistics Report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And Many More…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9" y="2458776"/>
            <a:ext cx="4679643" cy="31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8555" y="208032"/>
              <a:ext cx="56755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Multi Channel Notification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94647" y="3262865"/>
            <a:ext cx="2006668" cy="2668379"/>
            <a:chOff x="1494647" y="3472415"/>
            <a:chExt cx="2006668" cy="2668379"/>
          </a:xfrm>
        </p:grpSpPr>
        <p:sp>
          <p:nvSpPr>
            <p:cNvPr id="17" name="Oval 16"/>
            <p:cNvSpPr/>
            <p:nvPr/>
          </p:nvSpPr>
          <p:spPr>
            <a:xfrm>
              <a:off x="1494647" y="3472415"/>
              <a:ext cx="2006668" cy="2006668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8634" y="5617574"/>
              <a:ext cx="8386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SMS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866372" y="3262865"/>
            <a:ext cx="2006668" cy="2668379"/>
            <a:chOff x="1494647" y="3472415"/>
            <a:chExt cx="2006668" cy="2668379"/>
          </a:xfrm>
        </p:grpSpPr>
        <p:sp>
          <p:nvSpPr>
            <p:cNvPr id="20" name="Oval 19"/>
            <p:cNvSpPr/>
            <p:nvPr/>
          </p:nvSpPr>
          <p:spPr>
            <a:xfrm>
              <a:off x="1494647" y="3472415"/>
              <a:ext cx="2006668" cy="2006668"/>
            </a:xfrm>
            <a:prstGeom prst="ellipse">
              <a:avLst/>
            </a:prstGeom>
            <a:gradFill>
              <a:gsLst>
                <a:gs pos="0">
                  <a:srgbClr val="E66A38"/>
                </a:gs>
                <a:gs pos="100000">
                  <a:srgbClr val="99391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5280" y="5617574"/>
              <a:ext cx="1005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Email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8097" y="3262865"/>
            <a:ext cx="2006668" cy="2668379"/>
            <a:chOff x="1494647" y="3472415"/>
            <a:chExt cx="2006668" cy="2668379"/>
          </a:xfrm>
        </p:grpSpPr>
        <p:sp>
          <p:nvSpPr>
            <p:cNvPr id="26" name="Oval 25"/>
            <p:cNvSpPr/>
            <p:nvPr/>
          </p:nvSpPr>
          <p:spPr>
            <a:xfrm>
              <a:off x="1494647" y="3472415"/>
              <a:ext cx="2006668" cy="2006668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42861" y="5617574"/>
              <a:ext cx="11102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Syslog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609822" y="3262865"/>
            <a:ext cx="2006668" cy="2668379"/>
            <a:chOff x="1494647" y="3472415"/>
            <a:chExt cx="2006668" cy="2668379"/>
          </a:xfrm>
        </p:grpSpPr>
        <p:sp>
          <p:nvSpPr>
            <p:cNvPr id="29" name="Oval 28"/>
            <p:cNvSpPr/>
            <p:nvPr/>
          </p:nvSpPr>
          <p:spPr>
            <a:xfrm>
              <a:off x="1494647" y="3472415"/>
              <a:ext cx="2006668" cy="2006668"/>
            </a:xfrm>
            <a:prstGeom prst="ellipse">
              <a:avLst/>
            </a:prstGeom>
            <a:gradFill>
              <a:gsLst>
                <a:gs pos="0">
                  <a:srgbClr val="E66A38"/>
                </a:gs>
                <a:gs pos="100000">
                  <a:srgbClr val="99391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23797" y="5617574"/>
              <a:ext cx="1548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HTTP API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23" y="380899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83" y="380899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56" y="380899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31" y="3808999"/>
            <a:ext cx="914400" cy="91440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0" y="1394520"/>
            <a:ext cx="6572250" cy="735467"/>
            <a:chOff x="1378" y="1540928"/>
            <a:chExt cx="6572250" cy="735467"/>
          </a:xfrm>
        </p:grpSpPr>
        <p:sp>
          <p:nvSpPr>
            <p:cNvPr id="40" name="Rectangle 39"/>
            <p:cNvSpPr/>
            <p:nvPr/>
          </p:nvSpPr>
          <p:spPr>
            <a:xfrm>
              <a:off x="1378" y="1540928"/>
              <a:ext cx="6127573" cy="735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/>
            <p:cNvSpPr/>
            <p:nvPr/>
          </p:nvSpPr>
          <p:spPr>
            <a:xfrm>
              <a:off x="5905311" y="1540928"/>
              <a:ext cx="668317" cy="735467"/>
            </a:xfrm>
            <a:prstGeom prst="parallelogram">
              <a:avLst/>
            </a:prstGeom>
            <a:solidFill>
              <a:srgbClr val="47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0" y="2256827"/>
            <a:ext cx="6572250" cy="735467"/>
            <a:chOff x="1378" y="1540928"/>
            <a:chExt cx="6572250" cy="735467"/>
          </a:xfrm>
        </p:grpSpPr>
        <p:sp>
          <p:nvSpPr>
            <p:cNvPr id="43" name="Rectangle 42"/>
            <p:cNvSpPr/>
            <p:nvPr/>
          </p:nvSpPr>
          <p:spPr>
            <a:xfrm>
              <a:off x="1378" y="1540928"/>
              <a:ext cx="6127573" cy="735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5905311" y="1540928"/>
              <a:ext cx="668317" cy="735467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48555" y="1439629"/>
            <a:ext cx="4309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Event detected by the system can be notified to the users.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8555" y="2393688"/>
            <a:ext cx="5182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methods are prebuilt.</a:t>
            </a:r>
          </a:p>
        </p:txBody>
      </p:sp>
    </p:spTree>
    <p:extLst>
      <p:ext uri="{BB962C8B-B14F-4D97-AF65-F5344CB8AC3E}">
        <p14:creationId xmlns:p14="http://schemas.microsoft.com/office/powerpoint/2010/main" val="360311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8555" y="208032"/>
              <a:ext cx="44948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3rd Party Integration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056841" y="1482009"/>
            <a:ext cx="4374687" cy="4318716"/>
            <a:chOff x="1056842" y="1777284"/>
            <a:chExt cx="3298748" cy="3256543"/>
          </a:xfrm>
        </p:grpSpPr>
        <p:sp>
          <p:nvSpPr>
            <p:cNvPr id="10" name="Oval 9"/>
            <p:cNvSpPr/>
            <p:nvPr/>
          </p:nvSpPr>
          <p:spPr>
            <a:xfrm>
              <a:off x="2118959" y="1777284"/>
              <a:ext cx="1146219" cy="11462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99015" y="2206580"/>
              <a:ext cx="1146219" cy="11462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09371" y="3142013"/>
              <a:ext cx="1146219" cy="11462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616944" y="3887608"/>
              <a:ext cx="1146219" cy="11462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649269" y="3881169"/>
              <a:ext cx="1146219" cy="1146219"/>
            </a:xfrm>
            <a:prstGeom prst="ellipse">
              <a:avLst/>
            </a:prstGeom>
            <a:gradFill>
              <a:gsLst>
                <a:gs pos="10000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0">
                  <a:schemeClr val="accent2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56842" y="3142013"/>
              <a:ext cx="1146219" cy="1146219"/>
            </a:xfrm>
            <a:prstGeom prst="ellipse">
              <a:avLst/>
            </a:prstGeom>
            <a:gradFill>
              <a:gsLst>
                <a:gs pos="10000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0">
                  <a:schemeClr val="accent2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257455" y="2207254"/>
              <a:ext cx="1146219" cy="1146219"/>
            </a:xfrm>
            <a:prstGeom prst="ellipse">
              <a:avLst/>
            </a:prstGeom>
            <a:gradFill>
              <a:gsLst>
                <a:gs pos="10000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0">
                  <a:schemeClr val="accent2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CMDB</a:t>
              </a:r>
            </a:p>
          </p:txBody>
        </p:sp>
        <p:sp>
          <p:nvSpPr>
            <p:cNvPr id="43" name="Freeform 42"/>
            <p:cNvSpPr/>
            <p:nvPr/>
          </p:nvSpPr>
          <p:spPr>
            <a:xfrm rot="15724704">
              <a:off x="1783035" y="2572304"/>
              <a:ext cx="1766556" cy="1747639"/>
            </a:xfrm>
            <a:custGeom>
              <a:avLst/>
              <a:gdLst>
                <a:gd name="connsiteX0" fmla="*/ 3137837 w 3137837"/>
                <a:gd name="connsiteY0" fmla="*/ 1836637 h 3104236"/>
                <a:gd name="connsiteX1" fmla="*/ 2545270 w 3137837"/>
                <a:gd name="connsiteY1" fmla="*/ 2284441 h 3104236"/>
                <a:gd name="connsiteX2" fmla="*/ 2362556 w 3137837"/>
                <a:gd name="connsiteY2" fmla="*/ 3004357 h 3104236"/>
                <a:gd name="connsiteX3" fmla="*/ 1617147 w 3137837"/>
                <a:gd name="connsiteY3" fmla="*/ 2815173 h 3104236"/>
                <a:gd name="connsiteX4" fmla="*/ 904499 w 3137837"/>
                <a:gd name="connsiteY4" fmla="*/ 3104236 h 3104236"/>
                <a:gd name="connsiteX5" fmla="*/ 636965 w 3137837"/>
                <a:gd name="connsiteY5" fmla="*/ 2444666 h 3104236"/>
                <a:gd name="connsiteX6" fmla="*/ 0 w 3137837"/>
                <a:gd name="connsiteY6" fmla="*/ 2127047 h 3104236"/>
                <a:gd name="connsiteX7" fmla="*/ 331872 w 3137837"/>
                <a:gd name="connsiteY7" fmla="*/ 1461502 h 3104236"/>
                <a:gd name="connsiteX8" fmla="*/ 176078 w 3137837"/>
                <a:gd name="connsiteY8" fmla="*/ 734304 h 3104236"/>
                <a:gd name="connsiteX9" fmla="*/ 916894 w 3137837"/>
                <a:gd name="connsiteY9" fmla="*/ 575592 h 3104236"/>
                <a:gd name="connsiteX10" fmla="*/ 1409530 w 3137837"/>
                <a:gd name="connsiteY10" fmla="*/ 0 h 3104236"/>
                <a:gd name="connsiteX11" fmla="*/ 1957708 w 3137837"/>
                <a:gd name="connsiteY11" fmla="*/ 469173 h 3104236"/>
                <a:gd name="connsiteX12" fmla="*/ 2679249 w 3137837"/>
                <a:gd name="connsiteY12" fmla="*/ 469173 h 3104236"/>
                <a:gd name="connsiteX13" fmla="*/ 2679249 w 3137837"/>
                <a:gd name="connsiteY13" fmla="*/ 1229800 h 310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37837" h="3104236">
                  <a:moveTo>
                    <a:pt x="3137837" y="1836637"/>
                  </a:moveTo>
                  <a:lnTo>
                    <a:pt x="2545270" y="2284441"/>
                  </a:lnTo>
                  <a:lnTo>
                    <a:pt x="2362556" y="3004357"/>
                  </a:lnTo>
                  <a:lnTo>
                    <a:pt x="1617147" y="2815173"/>
                  </a:lnTo>
                  <a:lnTo>
                    <a:pt x="904499" y="3104236"/>
                  </a:lnTo>
                  <a:lnTo>
                    <a:pt x="636965" y="2444666"/>
                  </a:lnTo>
                  <a:lnTo>
                    <a:pt x="0" y="2127047"/>
                  </a:lnTo>
                  <a:lnTo>
                    <a:pt x="331872" y="1461502"/>
                  </a:lnTo>
                  <a:lnTo>
                    <a:pt x="176078" y="734304"/>
                  </a:lnTo>
                  <a:lnTo>
                    <a:pt x="916894" y="575592"/>
                  </a:lnTo>
                  <a:lnTo>
                    <a:pt x="1409530" y="0"/>
                  </a:lnTo>
                  <a:lnTo>
                    <a:pt x="1957708" y="469173"/>
                  </a:lnTo>
                  <a:lnTo>
                    <a:pt x="2679249" y="469173"/>
                  </a:lnTo>
                  <a:lnTo>
                    <a:pt x="2679249" y="1229800"/>
                  </a:lnTo>
                  <a:close/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1003">
              <a:schemeClr val="l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Extract 10"/>
            <p:cNvSpPr/>
            <p:nvPr/>
          </p:nvSpPr>
          <p:spPr>
            <a:xfrm>
              <a:off x="2659817" y="2615365"/>
              <a:ext cx="85584" cy="85584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Extract 52"/>
            <p:cNvSpPr/>
            <p:nvPr/>
          </p:nvSpPr>
          <p:spPr>
            <a:xfrm rot="18100067">
              <a:off x="2021874" y="2932082"/>
              <a:ext cx="85584" cy="85584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Extract 53"/>
            <p:cNvSpPr/>
            <p:nvPr/>
          </p:nvSpPr>
          <p:spPr>
            <a:xfrm rot="15661290">
              <a:off x="1874554" y="3589445"/>
              <a:ext cx="85584" cy="85584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Extract 54"/>
            <p:cNvSpPr/>
            <p:nvPr/>
          </p:nvSpPr>
          <p:spPr>
            <a:xfrm rot="12092605">
              <a:off x="2321942" y="4146202"/>
              <a:ext cx="85584" cy="85584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Extract 55"/>
            <p:cNvSpPr/>
            <p:nvPr/>
          </p:nvSpPr>
          <p:spPr>
            <a:xfrm rot="9053851">
              <a:off x="3017603" y="4138150"/>
              <a:ext cx="85584" cy="85584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Extract 56"/>
            <p:cNvSpPr/>
            <p:nvPr/>
          </p:nvSpPr>
          <p:spPr>
            <a:xfrm rot="6084591">
              <a:off x="3437003" y="3623909"/>
              <a:ext cx="85584" cy="85584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Extract 57"/>
            <p:cNvSpPr/>
            <p:nvPr/>
          </p:nvSpPr>
          <p:spPr>
            <a:xfrm rot="3262978">
              <a:off x="3287530" y="2916605"/>
              <a:ext cx="85584" cy="85584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88163" y="3250776"/>
              <a:ext cx="1002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NCCM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41153" y="255925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NMS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23422" y="49119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73199" y="4952221"/>
            <a:ext cx="10525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Active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286626" y="1571625"/>
            <a:ext cx="3276600" cy="963649"/>
            <a:chOff x="7286625" y="1771650"/>
            <a:chExt cx="3933825" cy="1156939"/>
          </a:xfrm>
        </p:grpSpPr>
        <p:sp>
          <p:nvSpPr>
            <p:cNvPr id="65" name="Rounded Rectangle 64"/>
            <p:cNvSpPr/>
            <p:nvPr/>
          </p:nvSpPr>
          <p:spPr>
            <a:xfrm>
              <a:off x="7286625" y="1771650"/>
              <a:ext cx="3933825" cy="1156939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7325556" y="1801479"/>
              <a:ext cx="1097280" cy="109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996" y="1892920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8514276" y="2109937"/>
              <a:ext cx="1791330" cy="48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REST API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271429" y="2611340"/>
            <a:ext cx="3276600" cy="963649"/>
            <a:chOff x="7286625" y="1771650"/>
            <a:chExt cx="3933825" cy="1156939"/>
          </a:xfrm>
        </p:grpSpPr>
        <p:sp>
          <p:nvSpPr>
            <p:cNvPr id="79" name="Rounded Rectangle 78"/>
            <p:cNvSpPr/>
            <p:nvPr/>
          </p:nvSpPr>
          <p:spPr>
            <a:xfrm>
              <a:off x="7286625" y="1771650"/>
              <a:ext cx="3933825" cy="1156939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7325556" y="1801479"/>
              <a:ext cx="1097280" cy="109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514276" y="2109937"/>
              <a:ext cx="2117511" cy="48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SOAP XML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271429" y="3648268"/>
            <a:ext cx="3276600" cy="963649"/>
            <a:chOff x="7286625" y="1771650"/>
            <a:chExt cx="3933825" cy="1156939"/>
          </a:xfrm>
        </p:grpSpPr>
        <p:sp>
          <p:nvSpPr>
            <p:cNvPr id="84" name="Rounded Rectangle 83"/>
            <p:cNvSpPr/>
            <p:nvPr/>
          </p:nvSpPr>
          <p:spPr>
            <a:xfrm>
              <a:off x="7286625" y="1771650"/>
              <a:ext cx="3933825" cy="1156939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7325556" y="1801479"/>
              <a:ext cx="1097280" cy="109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514276" y="2109937"/>
              <a:ext cx="2369919" cy="48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2000" dirty="0">
                  <a:solidFill>
                    <a:schemeClr val="bg1"/>
                  </a:solidFill>
                </a:rPr>
                <a:t>OEM Connectors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271429" y="4684703"/>
            <a:ext cx="3276600" cy="963649"/>
            <a:chOff x="7286625" y="1771650"/>
            <a:chExt cx="3933825" cy="1156939"/>
          </a:xfrm>
        </p:grpSpPr>
        <p:sp>
          <p:nvSpPr>
            <p:cNvPr id="89" name="Rounded Rectangle 88"/>
            <p:cNvSpPr/>
            <p:nvPr/>
          </p:nvSpPr>
          <p:spPr>
            <a:xfrm>
              <a:off x="7286625" y="1771650"/>
              <a:ext cx="3933825" cy="1156939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7325556" y="1801479"/>
              <a:ext cx="1097280" cy="109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514276" y="2109937"/>
              <a:ext cx="1791330" cy="480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HTTP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07" y="2849466"/>
            <a:ext cx="547644" cy="54764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99" y="3782819"/>
            <a:ext cx="719920" cy="71992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50" y="4873802"/>
            <a:ext cx="589655" cy="5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1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555" y="208032"/>
              <a:ext cx="110842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Sample Screen - Login, Device Credentials, Discovery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23422" y="49119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73199" y="4952221"/>
            <a:ext cx="10525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Active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68417" y="3360085"/>
            <a:ext cx="5857981" cy="1551817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2">
                <a:lumMod val="75000"/>
                <a:alpha val="40000"/>
              </a:scheme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891" y="1331982"/>
            <a:ext cx="5565909" cy="435512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2">
                <a:lumMod val="75000"/>
                <a:alpha val="40000"/>
              </a:scheme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17" y="1539276"/>
            <a:ext cx="5895000" cy="144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555" y="208032"/>
              <a:ext cx="5613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Sample Screen - Inventory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23422" y="49119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73199" y="4952221"/>
            <a:ext cx="10525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Active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7" y="1435380"/>
            <a:ext cx="10465316" cy="46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8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555" y="208032"/>
              <a:ext cx="5613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Sample Screen - Inventory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23422" y="49119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73199" y="4952221"/>
            <a:ext cx="10525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Active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9" y="1402015"/>
            <a:ext cx="8963542" cy="456633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2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8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5400000">
            <a:off x="5534025" y="-5534025"/>
            <a:ext cx="1123950" cy="12192000"/>
          </a:xfrm>
          <a:prstGeom prst="rect">
            <a:avLst/>
          </a:prstGeom>
          <a:solidFill>
            <a:srgbClr val="47A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5534025" y="-5534025"/>
            <a:ext cx="1123950" cy="12192000"/>
          </a:xfrm>
          <a:prstGeom prst="rect">
            <a:avLst/>
          </a:prstGeom>
          <a:solidFill>
            <a:srgbClr val="47A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23950"/>
            <a:ext cx="12192000" cy="573405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3302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8555" y="208032"/>
            <a:ext cx="5477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infraonNCCM</a:t>
            </a:r>
            <a:r>
              <a:rPr lang="en-US" sz="4000" dirty="0">
                <a:solidFill>
                  <a:schemeClr val="bg1"/>
                </a:solidFill>
              </a:rPr>
              <a:t> - Overview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" y="3268139"/>
            <a:ext cx="5133975" cy="2012270"/>
          </a:xfrm>
          <a:prstGeom prst="rect">
            <a:avLst/>
          </a:prstGeom>
          <a:solidFill>
            <a:srgbClr val="315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8555" y="3540075"/>
            <a:ext cx="356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infraonNCCM</a:t>
            </a:r>
            <a:r>
              <a:rPr lang="en-US" dirty="0">
                <a:solidFill>
                  <a:schemeClr val="bg1"/>
                </a:solidFill>
              </a:rPr>
              <a:t> (Network Configuration and Change Manager) automates the Configurations and Compliance of network devices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50951" y="1408020"/>
            <a:ext cx="5979522" cy="4484642"/>
            <a:chOff x="5917601" y="1408020"/>
            <a:chExt cx="5979522" cy="4484642"/>
          </a:xfrm>
        </p:grpSpPr>
        <p:grpSp>
          <p:nvGrpSpPr>
            <p:cNvPr id="21" name="Group 20"/>
            <p:cNvGrpSpPr/>
            <p:nvPr/>
          </p:nvGrpSpPr>
          <p:grpSpPr>
            <a:xfrm>
              <a:off x="5917601" y="1408020"/>
              <a:ext cx="5979522" cy="4484642"/>
              <a:chOff x="2216640" y="2759121"/>
              <a:chExt cx="5465172" cy="4098879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640" y="2759121"/>
                <a:ext cx="5465172" cy="4098879"/>
              </a:xfrm>
              <a:prstGeom prst="rect">
                <a:avLst/>
              </a:prstGeom>
            </p:spPr>
          </p:pic>
          <p:sp>
            <p:nvSpPr>
              <p:cNvPr id="24" name="Oval 23"/>
              <p:cNvSpPr/>
              <p:nvPr/>
            </p:nvSpPr>
            <p:spPr>
              <a:xfrm>
                <a:off x="4502842" y="4352651"/>
                <a:ext cx="968968" cy="9689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899" y="3402861"/>
              <a:ext cx="809247" cy="672007"/>
            </a:xfrm>
            <a:prstGeom prst="rect">
              <a:avLst/>
            </a:prstGeom>
          </p:spPr>
        </p:pic>
      </p:grpSp>
      <p:sp>
        <p:nvSpPr>
          <p:cNvPr id="26" name="Parallelogram 25"/>
          <p:cNvSpPr/>
          <p:nvPr/>
        </p:nvSpPr>
        <p:spPr>
          <a:xfrm>
            <a:off x="4556952" y="3268139"/>
            <a:ext cx="2015298" cy="2012270"/>
          </a:xfrm>
          <a:prstGeom prst="parallelogram">
            <a:avLst/>
          </a:prstGeom>
          <a:solidFill>
            <a:srgbClr val="47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8555" y="1783740"/>
            <a:ext cx="67058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47AAC5"/>
                </a:solidFill>
              </a:rPr>
              <a:t>Define, Authorize, Deploy and Track Change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on any network device…</a:t>
            </a:r>
          </a:p>
        </p:txBody>
      </p:sp>
    </p:spTree>
    <p:extLst>
      <p:ext uri="{BB962C8B-B14F-4D97-AF65-F5344CB8AC3E}">
        <p14:creationId xmlns:p14="http://schemas.microsoft.com/office/powerpoint/2010/main" val="8974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555" y="208032"/>
              <a:ext cx="5613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Sample Screen - Inventory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23422" y="49119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73199" y="4952221"/>
            <a:ext cx="10525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Active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18" name="Content Placeholder 2"/>
          <p:cNvPicPr>
            <a:picLocks noChangeAspect="1"/>
          </p:cNvPicPr>
          <p:nvPr/>
        </p:nvPicPr>
        <p:blipFill rotWithShape="1">
          <a:blip r:embed="rId3"/>
          <a:srcRect t="2744"/>
          <a:stretch/>
        </p:blipFill>
        <p:spPr>
          <a:xfrm>
            <a:off x="448555" y="1440115"/>
            <a:ext cx="8351169" cy="456640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2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08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555" y="208032"/>
              <a:ext cx="56137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Sample Screen - Inventory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23422" y="49119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73199" y="4952221"/>
            <a:ext cx="10525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Active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2" y="1402015"/>
            <a:ext cx="8522619" cy="456729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2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61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555" y="208032"/>
              <a:ext cx="58824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Sample Screen - Dashboard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23422" y="49119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73199" y="4952221"/>
            <a:ext cx="10525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Active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3" y="1310919"/>
            <a:ext cx="8994384" cy="48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555" y="208032"/>
              <a:ext cx="79599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Sample Screen – Calendar Dashboard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23422" y="49119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73199" y="4952221"/>
            <a:ext cx="10525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Active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17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5" y="1402015"/>
            <a:ext cx="9380410" cy="456668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2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4400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8555" y="208032"/>
              <a:ext cx="79599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Sample Screen – Calendar Dashboard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23422" y="49119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73199" y="4952221"/>
            <a:ext cx="105259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Active</a:t>
            </a:r>
          </a:p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18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5" y="1402015"/>
            <a:ext cx="7847720" cy="456345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2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71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48555" y="208032"/>
            <a:ext cx="7959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Sample Screen – Calendar Dashboard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11202" y="1900816"/>
            <a:ext cx="65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6790" y="3853849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9689" y="396763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08" y="1967590"/>
            <a:ext cx="6527385" cy="110746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796333" y="4477126"/>
            <a:ext cx="25993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www.everest-ims.com</a:t>
            </a:r>
          </a:p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sales@everest-ims.com</a:t>
            </a:r>
          </a:p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+91 80 46567100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05832" y="3599904"/>
            <a:ext cx="4580337" cy="735467"/>
            <a:chOff x="3530577" y="3599904"/>
            <a:chExt cx="4580337" cy="735467"/>
          </a:xfrm>
        </p:grpSpPr>
        <p:sp>
          <p:nvSpPr>
            <p:cNvPr id="22" name="Rectangle 21"/>
            <p:cNvSpPr/>
            <p:nvPr/>
          </p:nvSpPr>
          <p:spPr>
            <a:xfrm>
              <a:off x="3717084" y="3599904"/>
              <a:ext cx="4067175" cy="735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/>
          </p:nvSpPr>
          <p:spPr>
            <a:xfrm>
              <a:off x="7442597" y="3599904"/>
              <a:ext cx="668317" cy="735467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65619" y="3767583"/>
              <a:ext cx="19638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Take Action Now</a:t>
              </a:r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3530577" y="3599904"/>
              <a:ext cx="668317" cy="735467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19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123950"/>
            <a:ext cx="12192000" cy="573405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3302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2400" y="1623120"/>
            <a:ext cx="10058400" cy="31550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27995"/>
            <a:ext cx="10058400" cy="315501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5400000">
            <a:off x="5534025" y="-5534025"/>
            <a:ext cx="1123950" cy="12192000"/>
          </a:xfrm>
          <a:prstGeom prst="rect">
            <a:avLst/>
          </a:prstGeom>
          <a:solidFill>
            <a:srgbClr val="47A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534025" y="-5534025"/>
            <a:ext cx="1123950" cy="12192000"/>
          </a:xfrm>
          <a:prstGeom prst="rect">
            <a:avLst/>
          </a:prstGeom>
          <a:solidFill>
            <a:srgbClr val="47A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8555" y="208032"/>
            <a:ext cx="5709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infraonNCCM</a:t>
            </a:r>
            <a:r>
              <a:rPr lang="en-US" sz="4000" dirty="0">
                <a:solidFill>
                  <a:schemeClr val="bg1"/>
                </a:solidFill>
              </a:rPr>
              <a:t> – Core USPs</a:t>
            </a:r>
          </a:p>
        </p:txBody>
      </p:sp>
      <p:sp>
        <p:nvSpPr>
          <p:cNvPr id="18" name="Freeform 17"/>
          <p:cNvSpPr/>
          <p:nvPr/>
        </p:nvSpPr>
        <p:spPr>
          <a:xfrm>
            <a:off x="7338682" y="1541696"/>
            <a:ext cx="3783371" cy="669458"/>
          </a:xfrm>
          <a:custGeom>
            <a:avLst/>
            <a:gdLst>
              <a:gd name="connsiteX0" fmla="*/ 0 w 3439428"/>
              <a:gd name="connsiteY0" fmla="*/ 0 h 669458"/>
              <a:gd name="connsiteX1" fmla="*/ 1547034 w 3439428"/>
              <a:gd name="connsiteY1" fmla="*/ 0 h 669458"/>
              <a:gd name="connsiteX2" fmla="*/ 1743075 w 3439428"/>
              <a:gd name="connsiteY2" fmla="*/ 0 h 669458"/>
              <a:gd name="connsiteX3" fmla="*/ 3101663 w 3439428"/>
              <a:gd name="connsiteY3" fmla="*/ 0 h 669458"/>
              <a:gd name="connsiteX4" fmla="*/ 3101663 w 3439428"/>
              <a:gd name="connsiteY4" fmla="*/ 3036 h 669458"/>
              <a:gd name="connsiteX5" fmla="*/ 3104699 w 3439428"/>
              <a:gd name="connsiteY5" fmla="*/ 0 h 669458"/>
              <a:gd name="connsiteX6" fmla="*/ 3439428 w 3439428"/>
              <a:gd name="connsiteY6" fmla="*/ 334729 h 669458"/>
              <a:gd name="connsiteX7" fmla="*/ 3104699 w 3439428"/>
              <a:gd name="connsiteY7" fmla="*/ 669458 h 669458"/>
              <a:gd name="connsiteX8" fmla="*/ 3101663 w 3439428"/>
              <a:gd name="connsiteY8" fmla="*/ 666423 h 669458"/>
              <a:gd name="connsiteX9" fmla="*/ 3101663 w 3439428"/>
              <a:gd name="connsiteY9" fmla="*/ 669458 h 669458"/>
              <a:gd name="connsiteX10" fmla="*/ 1743075 w 3439428"/>
              <a:gd name="connsiteY10" fmla="*/ 669458 h 669458"/>
              <a:gd name="connsiteX11" fmla="*/ 1547034 w 3439428"/>
              <a:gd name="connsiteY11" fmla="*/ 669458 h 669458"/>
              <a:gd name="connsiteX12" fmla="*/ 0 w 3439428"/>
              <a:gd name="connsiteY12" fmla="*/ 669458 h 66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9428" h="669458">
                <a:moveTo>
                  <a:pt x="0" y="0"/>
                </a:moveTo>
                <a:lnTo>
                  <a:pt x="1547034" y="0"/>
                </a:lnTo>
                <a:lnTo>
                  <a:pt x="1743075" y="0"/>
                </a:lnTo>
                <a:lnTo>
                  <a:pt x="3101663" y="0"/>
                </a:lnTo>
                <a:lnTo>
                  <a:pt x="3101663" y="3036"/>
                </a:lnTo>
                <a:lnTo>
                  <a:pt x="3104699" y="0"/>
                </a:lnTo>
                <a:lnTo>
                  <a:pt x="3439428" y="334729"/>
                </a:lnTo>
                <a:lnTo>
                  <a:pt x="3104699" y="669458"/>
                </a:lnTo>
                <a:lnTo>
                  <a:pt x="3101663" y="666423"/>
                </a:lnTo>
                <a:lnTo>
                  <a:pt x="3101663" y="669458"/>
                </a:lnTo>
                <a:lnTo>
                  <a:pt x="1743075" y="669458"/>
                </a:lnTo>
                <a:lnTo>
                  <a:pt x="1547034" y="669458"/>
                </a:lnTo>
                <a:lnTo>
                  <a:pt x="0" y="669458"/>
                </a:lnTo>
                <a:close/>
              </a:path>
            </a:pathLst>
          </a:custGeom>
          <a:solidFill>
            <a:srgbClr val="E66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38682" y="2271558"/>
            <a:ext cx="3783371" cy="669458"/>
          </a:xfrm>
          <a:custGeom>
            <a:avLst/>
            <a:gdLst>
              <a:gd name="connsiteX0" fmla="*/ 0 w 3439428"/>
              <a:gd name="connsiteY0" fmla="*/ 0 h 669458"/>
              <a:gd name="connsiteX1" fmla="*/ 1547034 w 3439428"/>
              <a:gd name="connsiteY1" fmla="*/ 0 h 669458"/>
              <a:gd name="connsiteX2" fmla="*/ 1743075 w 3439428"/>
              <a:gd name="connsiteY2" fmla="*/ 0 h 669458"/>
              <a:gd name="connsiteX3" fmla="*/ 3101663 w 3439428"/>
              <a:gd name="connsiteY3" fmla="*/ 0 h 669458"/>
              <a:gd name="connsiteX4" fmla="*/ 3101663 w 3439428"/>
              <a:gd name="connsiteY4" fmla="*/ 3036 h 669458"/>
              <a:gd name="connsiteX5" fmla="*/ 3104699 w 3439428"/>
              <a:gd name="connsiteY5" fmla="*/ 0 h 669458"/>
              <a:gd name="connsiteX6" fmla="*/ 3439428 w 3439428"/>
              <a:gd name="connsiteY6" fmla="*/ 334729 h 669458"/>
              <a:gd name="connsiteX7" fmla="*/ 3104699 w 3439428"/>
              <a:gd name="connsiteY7" fmla="*/ 669458 h 669458"/>
              <a:gd name="connsiteX8" fmla="*/ 3101663 w 3439428"/>
              <a:gd name="connsiteY8" fmla="*/ 666423 h 669458"/>
              <a:gd name="connsiteX9" fmla="*/ 3101663 w 3439428"/>
              <a:gd name="connsiteY9" fmla="*/ 669458 h 669458"/>
              <a:gd name="connsiteX10" fmla="*/ 1743075 w 3439428"/>
              <a:gd name="connsiteY10" fmla="*/ 669458 h 669458"/>
              <a:gd name="connsiteX11" fmla="*/ 1547034 w 3439428"/>
              <a:gd name="connsiteY11" fmla="*/ 669458 h 669458"/>
              <a:gd name="connsiteX12" fmla="*/ 0 w 3439428"/>
              <a:gd name="connsiteY12" fmla="*/ 669458 h 66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9428" h="669458">
                <a:moveTo>
                  <a:pt x="0" y="0"/>
                </a:moveTo>
                <a:lnTo>
                  <a:pt x="1547034" y="0"/>
                </a:lnTo>
                <a:lnTo>
                  <a:pt x="1743075" y="0"/>
                </a:lnTo>
                <a:lnTo>
                  <a:pt x="3101663" y="0"/>
                </a:lnTo>
                <a:lnTo>
                  <a:pt x="3101663" y="3036"/>
                </a:lnTo>
                <a:lnTo>
                  <a:pt x="3104699" y="0"/>
                </a:lnTo>
                <a:lnTo>
                  <a:pt x="3439428" y="334729"/>
                </a:lnTo>
                <a:lnTo>
                  <a:pt x="3104699" y="669458"/>
                </a:lnTo>
                <a:lnTo>
                  <a:pt x="3101663" y="666423"/>
                </a:lnTo>
                <a:lnTo>
                  <a:pt x="3101663" y="669458"/>
                </a:lnTo>
                <a:lnTo>
                  <a:pt x="1743075" y="669458"/>
                </a:lnTo>
                <a:lnTo>
                  <a:pt x="1547034" y="669458"/>
                </a:lnTo>
                <a:lnTo>
                  <a:pt x="0" y="669458"/>
                </a:lnTo>
                <a:close/>
              </a:path>
            </a:pathLst>
          </a:custGeom>
          <a:solidFill>
            <a:srgbClr val="315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338682" y="3001420"/>
            <a:ext cx="3783371" cy="669458"/>
          </a:xfrm>
          <a:custGeom>
            <a:avLst/>
            <a:gdLst>
              <a:gd name="connsiteX0" fmla="*/ 0 w 3439428"/>
              <a:gd name="connsiteY0" fmla="*/ 0 h 669458"/>
              <a:gd name="connsiteX1" fmla="*/ 1547034 w 3439428"/>
              <a:gd name="connsiteY1" fmla="*/ 0 h 669458"/>
              <a:gd name="connsiteX2" fmla="*/ 1743075 w 3439428"/>
              <a:gd name="connsiteY2" fmla="*/ 0 h 669458"/>
              <a:gd name="connsiteX3" fmla="*/ 3101663 w 3439428"/>
              <a:gd name="connsiteY3" fmla="*/ 0 h 669458"/>
              <a:gd name="connsiteX4" fmla="*/ 3101663 w 3439428"/>
              <a:gd name="connsiteY4" fmla="*/ 3036 h 669458"/>
              <a:gd name="connsiteX5" fmla="*/ 3104699 w 3439428"/>
              <a:gd name="connsiteY5" fmla="*/ 0 h 669458"/>
              <a:gd name="connsiteX6" fmla="*/ 3439428 w 3439428"/>
              <a:gd name="connsiteY6" fmla="*/ 334729 h 669458"/>
              <a:gd name="connsiteX7" fmla="*/ 3104699 w 3439428"/>
              <a:gd name="connsiteY7" fmla="*/ 669458 h 669458"/>
              <a:gd name="connsiteX8" fmla="*/ 3101663 w 3439428"/>
              <a:gd name="connsiteY8" fmla="*/ 666423 h 669458"/>
              <a:gd name="connsiteX9" fmla="*/ 3101663 w 3439428"/>
              <a:gd name="connsiteY9" fmla="*/ 669458 h 669458"/>
              <a:gd name="connsiteX10" fmla="*/ 1743075 w 3439428"/>
              <a:gd name="connsiteY10" fmla="*/ 669458 h 669458"/>
              <a:gd name="connsiteX11" fmla="*/ 1547034 w 3439428"/>
              <a:gd name="connsiteY11" fmla="*/ 669458 h 669458"/>
              <a:gd name="connsiteX12" fmla="*/ 0 w 3439428"/>
              <a:gd name="connsiteY12" fmla="*/ 669458 h 66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9428" h="669458">
                <a:moveTo>
                  <a:pt x="0" y="0"/>
                </a:moveTo>
                <a:lnTo>
                  <a:pt x="1547034" y="0"/>
                </a:lnTo>
                <a:lnTo>
                  <a:pt x="1743075" y="0"/>
                </a:lnTo>
                <a:lnTo>
                  <a:pt x="3101663" y="0"/>
                </a:lnTo>
                <a:lnTo>
                  <a:pt x="3101663" y="3036"/>
                </a:lnTo>
                <a:lnTo>
                  <a:pt x="3104699" y="0"/>
                </a:lnTo>
                <a:lnTo>
                  <a:pt x="3439428" y="334729"/>
                </a:lnTo>
                <a:lnTo>
                  <a:pt x="3104699" y="669458"/>
                </a:lnTo>
                <a:lnTo>
                  <a:pt x="3101663" y="666423"/>
                </a:lnTo>
                <a:lnTo>
                  <a:pt x="3101663" y="669458"/>
                </a:lnTo>
                <a:lnTo>
                  <a:pt x="1743075" y="669458"/>
                </a:lnTo>
                <a:lnTo>
                  <a:pt x="1547034" y="669458"/>
                </a:lnTo>
                <a:lnTo>
                  <a:pt x="0" y="669458"/>
                </a:lnTo>
                <a:close/>
              </a:path>
            </a:pathLst>
          </a:custGeom>
          <a:solidFill>
            <a:srgbClr val="85C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338682" y="3731282"/>
            <a:ext cx="3783371" cy="669458"/>
          </a:xfrm>
          <a:custGeom>
            <a:avLst/>
            <a:gdLst>
              <a:gd name="connsiteX0" fmla="*/ 0 w 3439428"/>
              <a:gd name="connsiteY0" fmla="*/ 0 h 669458"/>
              <a:gd name="connsiteX1" fmla="*/ 1547034 w 3439428"/>
              <a:gd name="connsiteY1" fmla="*/ 0 h 669458"/>
              <a:gd name="connsiteX2" fmla="*/ 1743075 w 3439428"/>
              <a:gd name="connsiteY2" fmla="*/ 0 h 669458"/>
              <a:gd name="connsiteX3" fmla="*/ 3101663 w 3439428"/>
              <a:gd name="connsiteY3" fmla="*/ 0 h 669458"/>
              <a:gd name="connsiteX4" fmla="*/ 3101663 w 3439428"/>
              <a:gd name="connsiteY4" fmla="*/ 3036 h 669458"/>
              <a:gd name="connsiteX5" fmla="*/ 3104699 w 3439428"/>
              <a:gd name="connsiteY5" fmla="*/ 0 h 669458"/>
              <a:gd name="connsiteX6" fmla="*/ 3439428 w 3439428"/>
              <a:gd name="connsiteY6" fmla="*/ 334729 h 669458"/>
              <a:gd name="connsiteX7" fmla="*/ 3104699 w 3439428"/>
              <a:gd name="connsiteY7" fmla="*/ 669458 h 669458"/>
              <a:gd name="connsiteX8" fmla="*/ 3101663 w 3439428"/>
              <a:gd name="connsiteY8" fmla="*/ 666423 h 669458"/>
              <a:gd name="connsiteX9" fmla="*/ 3101663 w 3439428"/>
              <a:gd name="connsiteY9" fmla="*/ 669458 h 669458"/>
              <a:gd name="connsiteX10" fmla="*/ 1743075 w 3439428"/>
              <a:gd name="connsiteY10" fmla="*/ 669458 h 669458"/>
              <a:gd name="connsiteX11" fmla="*/ 1547034 w 3439428"/>
              <a:gd name="connsiteY11" fmla="*/ 669458 h 669458"/>
              <a:gd name="connsiteX12" fmla="*/ 0 w 3439428"/>
              <a:gd name="connsiteY12" fmla="*/ 669458 h 66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9428" h="669458">
                <a:moveTo>
                  <a:pt x="0" y="0"/>
                </a:moveTo>
                <a:lnTo>
                  <a:pt x="1547034" y="0"/>
                </a:lnTo>
                <a:lnTo>
                  <a:pt x="1743075" y="0"/>
                </a:lnTo>
                <a:lnTo>
                  <a:pt x="3101663" y="0"/>
                </a:lnTo>
                <a:lnTo>
                  <a:pt x="3101663" y="3036"/>
                </a:lnTo>
                <a:lnTo>
                  <a:pt x="3104699" y="0"/>
                </a:lnTo>
                <a:lnTo>
                  <a:pt x="3439428" y="334729"/>
                </a:lnTo>
                <a:lnTo>
                  <a:pt x="3104699" y="669458"/>
                </a:lnTo>
                <a:lnTo>
                  <a:pt x="3101663" y="666423"/>
                </a:lnTo>
                <a:lnTo>
                  <a:pt x="3101663" y="669458"/>
                </a:lnTo>
                <a:lnTo>
                  <a:pt x="1743075" y="669458"/>
                </a:lnTo>
                <a:lnTo>
                  <a:pt x="1547034" y="669458"/>
                </a:lnTo>
                <a:lnTo>
                  <a:pt x="0" y="669458"/>
                </a:lnTo>
                <a:close/>
              </a:path>
            </a:pathLst>
          </a:custGeom>
          <a:solidFill>
            <a:srgbClr val="39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338682" y="4461144"/>
            <a:ext cx="3783371" cy="669458"/>
          </a:xfrm>
          <a:custGeom>
            <a:avLst/>
            <a:gdLst>
              <a:gd name="connsiteX0" fmla="*/ 0 w 3439428"/>
              <a:gd name="connsiteY0" fmla="*/ 0 h 669458"/>
              <a:gd name="connsiteX1" fmla="*/ 1547034 w 3439428"/>
              <a:gd name="connsiteY1" fmla="*/ 0 h 669458"/>
              <a:gd name="connsiteX2" fmla="*/ 1743075 w 3439428"/>
              <a:gd name="connsiteY2" fmla="*/ 0 h 669458"/>
              <a:gd name="connsiteX3" fmla="*/ 3101663 w 3439428"/>
              <a:gd name="connsiteY3" fmla="*/ 0 h 669458"/>
              <a:gd name="connsiteX4" fmla="*/ 3101663 w 3439428"/>
              <a:gd name="connsiteY4" fmla="*/ 3036 h 669458"/>
              <a:gd name="connsiteX5" fmla="*/ 3104699 w 3439428"/>
              <a:gd name="connsiteY5" fmla="*/ 0 h 669458"/>
              <a:gd name="connsiteX6" fmla="*/ 3439428 w 3439428"/>
              <a:gd name="connsiteY6" fmla="*/ 334729 h 669458"/>
              <a:gd name="connsiteX7" fmla="*/ 3104699 w 3439428"/>
              <a:gd name="connsiteY7" fmla="*/ 669458 h 669458"/>
              <a:gd name="connsiteX8" fmla="*/ 3101663 w 3439428"/>
              <a:gd name="connsiteY8" fmla="*/ 666423 h 669458"/>
              <a:gd name="connsiteX9" fmla="*/ 3101663 w 3439428"/>
              <a:gd name="connsiteY9" fmla="*/ 669458 h 669458"/>
              <a:gd name="connsiteX10" fmla="*/ 1743075 w 3439428"/>
              <a:gd name="connsiteY10" fmla="*/ 669458 h 669458"/>
              <a:gd name="connsiteX11" fmla="*/ 1547034 w 3439428"/>
              <a:gd name="connsiteY11" fmla="*/ 669458 h 669458"/>
              <a:gd name="connsiteX12" fmla="*/ 0 w 3439428"/>
              <a:gd name="connsiteY12" fmla="*/ 669458 h 66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9428" h="669458">
                <a:moveTo>
                  <a:pt x="0" y="0"/>
                </a:moveTo>
                <a:lnTo>
                  <a:pt x="1547034" y="0"/>
                </a:lnTo>
                <a:lnTo>
                  <a:pt x="1743075" y="0"/>
                </a:lnTo>
                <a:lnTo>
                  <a:pt x="3101663" y="0"/>
                </a:lnTo>
                <a:lnTo>
                  <a:pt x="3101663" y="3036"/>
                </a:lnTo>
                <a:lnTo>
                  <a:pt x="3104699" y="0"/>
                </a:lnTo>
                <a:lnTo>
                  <a:pt x="3439428" y="334729"/>
                </a:lnTo>
                <a:lnTo>
                  <a:pt x="3104699" y="669458"/>
                </a:lnTo>
                <a:lnTo>
                  <a:pt x="3101663" y="666423"/>
                </a:lnTo>
                <a:lnTo>
                  <a:pt x="3101663" y="669458"/>
                </a:lnTo>
                <a:lnTo>
                  <a:pt x="1743075" y="669458"/>
                </a:lnTo>
                <a:lnTo>
                  <a:pt x="1547034" y="669458"/>
                </a:lnTo>
                <a:lnTo>
                  <a:pt x="0" y="669458"/>
                </a:lnTo>
                <a:close/>
              </a:path>
            </a:pathLst>
          </a:custGeom>
          <a:solidFill>
            <a:srgbClr val="6A9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338682" y="5191005"/>
            <a:ext cx="3783371" cy="669458"/>
          </a:xfrm>
          <a:custGeom>
            <a:avLst/>
            <a:gdLst>
              <a:gd name="connsiteX0" fmla="*/ 0 w 3439428"/>
              <a:gd name="connsiteY0" fmla="*/ 0 h 669458"/>
              <a:gd name="connsiteX1" fmla="*/ 1547034 w 3439428"/>
              <a:gd name="connsiteY1" fmla="*/ 0 h 669458"/>
              <a:gd name="connsiteX2" fmla="*/ 1743075 w 3439428"/>
              <a:gd name="connsiteY2" fmla="*/ 0 h 669458"/>
              <a:gd name="connsiteX3" fmla="*/ 3101663 w 3439428"/>
              <a:gd name="connsiteY3" fmla="*/ 0 h 669458"/>
              <a:gd name="connsiteX4" fmla="*/ 3101663 w 3439428"/>
              <a:gd name="connsiteY4" fmla="*/ 3036 h 669458"/>
              <a:gd name="connsiteX5" fmla="*/ 3104699 w 3439428"/>
              <a:gd name="connsiteY5" fmla="*/ 0 h 669458"/>
              <a:gd name="connsiteX6" fmla="*/ 3439428 w 3439428"/>
              <a:gd name="connsiteY6" fmla="*/ 334729 h 669458"/>
              <a:gd name="connsiteX7" fmla="*/ 3104699 w 3439428"/>
              <a:gd name="connsiteY7" fmla="*/ 669458 h 669458"/>
              <a:gd name="connsiteX8" fmla="*/ 3101663 w 3439428"/>
              <a:gd name="connsiteY8" fmla="*/ 666423 h 669458"/>
              <a:gd name="connsiteX9" fmla="*/ 3101663 w 3439428"/>
              <a:gd name="connsiteY9" fmla="*/ 669458 h 669458"/>
              <a:gd name="connsiteX10" fmla="*/ 1743075 w 3439428"/>
              <a:gd name="connsiteY10" fmla="*/ 669458 h 669458"/>
              <a:gd name="connsiteX11" fmla="*/ 1547034 w 3439428"/>
              <a:gd name="connsiteY11" fmla="*/ 669458 h 669458"/>
              <a:gd name="connsiteX12" fmla="*/ 0 w 3439428"/>
              <a:gd name="connsiteY12" fmla="*/ 669458 h 66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9428" h="669458">
                <a:moveTo>
                  <a:pt x="0" y="0"/>
                </a:moveTo>
                <a:lnTo>
                  <a:pt x="1547034" y="0"/>
                </a:lnTo>
                <a:lnTo>
                  <a:pt x="1743075" y="0"/>
                </a:lnTo>
                <a:lnTo>
                  <a:pt x="3101663" y="0"/>
                </a:lnTo>
                <a:lnTo>
                  <a:pt x="3101663" y="3036"/>
                </a:lnTo>
                <a:lnTo>
                  <a:pt x="3104699" y="0"/>
                </a:lnTo>
                <a:lnTo>
                  <a:pt x="3439428" y="334729"/>
                </a:lnTo>
                <a:lnTo>
                  <a:pt x="3104699" y="669458"/>
                </a:lnTo>
                <a:lnTo>
                  <a:pt x="3101663" y="666423"/>
                </a:lnTo>
                <a:lnTo>
                  <a:pt x="3101663" y="669458"/>
                </a:lnTo>
                <a:lnTo>
                  <a:pt x="1743075" y="669458"/>
                </a:lnTo>
                <a:lnTo>
                  <a:pt x="1547034" y="669458"/>
                </a:lnTo>
                <a:lnTo>
                  <a:pt x="0" y="669458"/>
                </a:lnTo>
                <a:close/>
              </a:path>
            </a:pathLst>
          </a:custGeom>
          <a:solidFill>
            <a:srgbClr val="47A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45981" y="1682590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Rapid, Easy Deployment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0057" y="242353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Vendor Agnostic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45981" y="3149048"/>
            <a:ext cx="23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Intuitive &amp; Easy to Use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45981" y="3885199"/>
            <a:ext cx="27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Multi-Platform Deployable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5981" y="4606806"/>
            <a:ext cx="165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Web Based GUI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45981" y="5340024"/>
            <a:ext cx="302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Modern and Secure Platforms</a:t>
            </a:r>
          </a:p>
        </p:txBody>
      </p:sp>
      <p:sp>
        <p:nvSpPr>
          <p:cNvPr id="30" name="Rectangle 1028"/>
          <p:cNvSpPr/>
          <p:nvPr/>
        </p:nvSpPr>
        <p:spPr>
          <a:xfrm>
            <a:off x="5124249" y="1540083"/>
            <a:ext cx="2214432" cy="1877777"/>
          </a:xfrm>
          <a:custGeom>
            <a:avLst/>
            <a:gdLst>
              <a:gd name="connsiteX0" fmla="*/ 0 w 3691268"/>
              <a:gd name="connsiteY0" fmla="*/ 0 h 665809"/>
              <a:gd name="connsiteX1" fmla="*/ 3691268 w 3691268"/>
              <a:gd name="connsiteY1" fmla="*/ 0 h 665809"/>
              <a:gd name="connsiteX2" fmla="*/ 3691268 w 3691268"/>
              <a:gd name="connsiteY2" fmla="*/ 665809 h 665809"/>
              <a:gd name="connsiteX3" fmla="*/ 0 w 3691268"/>
              <a:gd name="connsiteY3" fmla="*/ 665809 h 665809"/>
              <a:gd name="connsiteX4" fmla="*/ 0 w 3691268"/>
              <a:gd name="connsiteY4" fmla="*/ 0 h 665809"/>
              <a:gd name="connsiteX0" fmla="*/ 0 w 3691268"/>
              <a:gd name="connsiteY0" fmla="*/ 0 h 1863545"/>
              <a:gd name="connsiteX1" fmla="*/ 3691268 w 3691268"/>
              <a:gd name="connsiteY1" fmla="*/ 0 h 1863545"/>
              <a:gd name="connsiteX2" fmla="*/ 3691268 w 3691268"/>
              <a:gd name="connsiteY2" fmla="*/ 665809 h 1863545"/>
              <a:gd name="connsiteX3" fmla="*/ 1500389 w 3691268"/>
              <a:gd name="connsiteY3" fmla="*/ 1863545 h 1863545"/>
              <a:gd name="connsiteX4" fmla="*/ 0 w 3691268"/>
              <a:gd name="connsiteY4" fmla="*/ 0 h 1863545"/>
              <a:gd name="connsiteX0" fmla="*/ 0 w 2203758"/>
              <a:gd name="connsiteY0" fmla="*/ 1803043 h 1863545"/>
              <a:gd name="connsiteX1" fmla="*/ 2203758 w 2203758"/>
              <a:gd name="connsiteY1" fmla="*/ 0 h 1863545"/>
              <a:gd name="connsiteX2" fmla="*/ 2203758 w 2203758"/>
              <a:gd name="connsiteY2" fmla="*/ 665809 h 1863545"/>
              <a:gd name="connsiteX3" fmla="*/ 12879 w 2203758"/>
              <a:gd name="connsiteY3" fmla="*/ 1863545 h 1863545"/>
              <a:gd name="connsiteX4" fmla="*/ 0 w 2203758"/>
              <a:gd name="connsiteY4" fmla="*/ 1803043 h 1863545"/>
              <a:gd name="connsiteX0" fmla="*/ 8469 w 2212227"/>
              <a:gd name="connsiteY0" fmla="*/ 1803043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8469 w 2212227"/>
              <a:gd name="connsiteY4" fmla="*/ 1803043 h 1877777"/>
              <a:gd name="connsiteX0" fmla="*/ 19143 w 2212227"/>
              <a:gd name="connsiteY0" fmla="*/ 1710536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9143 w 2212227"/>
              <a:gd name="connsiteY4" fmla="*/ 1710536 h 1877777"/>
              <a:gd name="connsiteX0" fmla="*/ 0 w 2214432"/>
              <a:gd name="connsiteY0" fmla="*/ 1831507 h 1877777"/>
              <a:gd name="connsiteX1" fmla="*/ 2214432 w 2214432"/>
              <a:gd name="connsiteY1" fmla="*/ 0 h 1877777"/>
              <a:gd name="connsiteX2" fmla="*/ 2214432 w 2214432"/>
              <a:gd name="connsiteY2" fmla="*/ 665809 h 1877777"/>
              <a:gd name="connsiteX3" fmla="*/ 2205 w 2214432"/>
              <a:gd name="connsiteY3" fmla="*/ 1877777 h 1877777"/>
              <a:gd name="connsiteX4" fmla="*/ 0 w 2214432"/>
              <a:gd name="connsiteY4" fmla="*/ 1831507 h 187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432" h="1877777">
                <a:moveTo>
                  <a:pt x="0" y="1831507"/>
                </a:moveTo>
                <a:lnTo>
                  <a:pt x="2214432" y="0"/>
                </a:lnTo>
                <a:lnTo>
                  <a:pt x="2214432" y="665809"/>
                </a:lnTo>
                <a:lnTo>
                  <a:pt x="2205" y="1877777"/>
                </a:lnTo>
                <a:lnTo>
                  <a:pt x="0" y="1831507"/>
                </a:lnTo>
                <a:close/>
              </a:path>
            </a:pathLst>
          </a:custGeom>
          <a:gradFill>
            <a:gsLst>
              <a:gs pos="0">
                <a:srgbClr val="DE531C"/>
              </a:gs>
              <a:gs pos="50000">
                <a:srgbClr val="E66A38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28"/>
          <p:cNvSpPr/>
          <p:nvPr/>
        </p:nvSpPr>
        <p:spPr>
          <a:xfrm>
            <a:off x="5126454" y="2269271"/>
            <a:ext cx="2212227" cy="1269363"/>
          </a:xfrm>
          <a:custGeom>
            <a:avLst/>
            <a:gdLst>
              <a:gd name="connsiteX0" fmla="*/ 0 w 3691268"/>
              <a:gd name="connsiteY0" fmla="*/ 0 h 665809"/>
              <a:gd name="connsiteX1" fmla="*/ 3691268 w 3691268"/>
              <a:gd name="connsiteY1" fmla="*/ 0 h 665809"/>
              <a:gd name="connsiteX2" fmla="*/ 3691268 w 3691268"/>
              <a:gd name="connsiteY2" fmla="*/ 665809 h 665809"/>
              <a:gd name="connsiteX3" fmla="*/ 0 w 3691268"/>
              <a:gd name="connsiteY3" fmla="*/ 665809 h 665809"/>
              <a:gd name="connsiteX4" fmla="*/ 0 w 3691268"/>
              <a:gd name="connsiteY4" fmla="*/ 0 h 665809"/>
              <a:gd name="connsiteX0" fmla="*/ 0 w 3691268"/>
              <a:gd name="connsiteY0" fmla="*/ 0 h 1863545"/>
              <a:gd name="connsiteX1" fmla="*/ 3691268 w 3691268"/>
              <a:gd name="connsiteY1" fmla="*/ 0 h 1863545"/>
              <a:gd name="connsiteX2" fmla="*/ 3691268 w 3691268"/>
              <a:gd name="connsiteY2" fmla="*/ 665809 h 1863545"/>
              <a:gd name="connsiteX3" fmla="*/ 1500389 w 3691268"/>
              <a:gd name="connsiteY3" fmla="*/ 1863545 h 1863545"/>
              <a:gd name="connsiteX4" fmla="*/ 0 w 3691268"/>
              <a:gd name="connsiteY4" fmla="*/ 0 h 1863545"/>
              <a:gd name="connsiteX0" fmla="*/ 0 w 2203758"/>
              <a:gd name="connsiteY0" fmla="*/ 1803043 h 1863545"/>
              <a:gd name="connsiteX1" fmla="*/ 2203758 w 2203758"/>
              <a:gd name="connsiteY1" fmla="*/ 0 h 1863545"/>
              <a:gd name="connsiteX2" fmla="*/ 2203758 w 2203758"/>
              <a:gd name="connsiteY2" fmla="*/ 665809 h 1863545"/>
              <a:gd name="connsiteX3" fmla="*/ 12879 w 2203758"/>
              <a:gd name="connsiteY3" fmla="*/ 1863545 h 1863545"/>
              <a:gd name="connsiteX4" fmla="*/ 0 w 2203758"/>
              <a:gd name="connsiteY4" fmla="*/ 1803043 h 1863545"/>
              <a:gd name="connsiteX0" fmla="*/ 8469 w 2212227"/>
              <a:gd name="connsiteY0" fmla="*/ 1803043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8469 w 2212227"/>
              <a:gd name="connsiteY4" fmla="*/ 1803043 h 1877777"/>
              <a:gd name="connsiteX0" fmla="*/ 19143 w 2212227"/>
              <a:gd name="connsiteY0" fmla="*/ 1710536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9143 w 2212227"/>
              <a:gd name="connsiteY4" fmla="*/ 1710536 h 1877777"/>
              <a:gd name="connsiteX0" fmla="*/ 0 w 2214432"/>
              <a:gd name="connsiteY0" fmla="*/ 1831507 h 1877777"/>
              <a:gd name="connsiteX1" fmla="*/ 2214432 w 2214432"/>
              <a:gd name="connsiteY1" fmla="*/ 0 h 1877777"/>
              <a:gd name="connsiteX2" fmla="*/ 2214432 w 2214432"/>
              <a:gd name="connsiteY2" fmla="*/ 665809 h 1877777"/>
              <a:gd name="connsiteX3" fmla="*/ 2205 w 2214432"/>
              <a:gd name="connsiteY3" fmla="*/ 1877777 h 1877777"/>
              <a:gd name="connsiteX4" fmla="*/ 0 w 2214432"/>
              <a:gd name="connsiteY4" fmla="*/ 1831507 h 1877777"/>
              <a:gd name="connsiteX0" fmla="*/ 1353 w 2212227"/>
              <a:gd name="connsiteY0" fmla="*/ 1180397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353 w 2212227"/>
              <a:gd name="connsiteY4" fmla="*/ 1180397 h 1877777"/>
              <a:gd name="connsiteX0" fmla="*/ 1353 w 2212227"/>
              <a:gd name="connsiteY0" fmla="*/ 1180397 h 1269363"/>
              <a:gd name="connsiteX1" fmla="*/ 2212227 w 2212227"/>
              <a:gd name="connsiteY1" fmla="*/ 0 h 1269363"/>
              <a:gd name="connsiteX2" fmla="*/ 2212227 w 2212227"/>
              <a:gd name="connsiteY2" fmla="*/ 665809 h 1269363"/>
              <a:gd name="connsiteX3" fmla="*/ 0 w 2212227"/>
              <a:gd name="connsiteY3" fmla="*/ 1269363 h 1269363"/>
              <a:gd name="connsiteX4" fmla="*/ 1353 w 2212227"/>
              <a:gd name="connsiteY4" fmla="*/ 1180397 h 126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227" h="1269363">
                <a:moveTo>
                  <a:pt x="1353" y="1180397"/>
                </a:moveTo>
                <a:lnTo>
                  <a:pt x="2212227" y="0"/>
                </a:lnTo>
                <a:lnTo>
                  <a:pt x="2212227" y="665809"/>
                </a:lnTo>
                <a:lnTo>
                  <a:pt x="0" y="1269363"/>
                </a:lnTo>
                <a:lnTo>
                  <a:pt x="1353" y="1180397"/>
                </a:lnTo>
                <a:close/>
              </a:path>
            </a:pathLst>
          </a:custGeom>
          <a:gradFill flip="none" rotWithShape="1">
            <a:gsLst>
              <a:gs pos="0">
                <a:srgbClr val="274C6B"/>
              </a:gs>
              <a:gs pos="50000">
                <a:srgbClr val="315F85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28"/>
          <p:cNvSpPr/>
          <p:nvPr/>
        </p:nvSpPr>
        <p:spPr>
          <a:xfrm>
            <a:off x="5126454" y="3003378"/>
            <a:ext cx="2212227" cy="675181"/>
          </a:xfrm>
          <a:custGeom>
            <a:avLst/>
            <a:gdLst>
              <a:gd name="connsiteX0" fmla="*/ 0 w 3691268"/>
              <a:gd name="connsiteY0" fmla="*/ 0 h 665809"/>
              <a:gd name="connsiteX1" fmla="*/ 3691268 w 3691268"/>
              <a:gd name="connsiteY1" fmla="*/ 0 h 665809"/>
              <a:gd name="connsiteX2" fmla="*/ 3691268 w 3691268"/>
              <a:gd name="connsiteY2" fmla="*/ 665809 h 665809"/>
              <a:gd name="connsiteX3" fmla="*/ 0 w 3691268"/>
              <a:gd name="connsiteY3" fmla="*/ 665809 h 665809"/>
              <a:gd name="connsiteX4" fmla="*/ 0 w 3691268"/>
              <a:gd name="connsiteY4" fmla="*/ 0 h 665809"/>
              <a:gd name="connsiteX0" fmla="*/ 0 w 3691268"/>
              <a:gd name="connsiteY0" fmla="*/ 0 h 1863545"/>
              <a:gd name="connsiteX1" fmla="*/ 3691268 w 3691268"/>
              <a:gd name="connsiteY1" fmla="*/ 0 h 1863545"/>
              <a:gd name="connsiteX2" fmla="*/ 3691268 w 3691268"/>
              <a:gd name="connsiteY2" fmla="*/ 665809 h 1863545"/>
              <a:gd name="connsiteX3" fmla="*/ 1500389 w 3691268"/>
              <a:gd name="connsiteY3" fmla="*/ 1863545 h 1863545"/>
              <a:gd name="connsiteX4" fmla="*/ 0 w 3691268"/>
              <a:gd name="connsiteY4" fmla="*/ 0 h 1863545"/>
              <a:gd name="connsiteX0" fmla="*/ 0 w 2203758"/>
              <a:gd name="connsiteY0" fmla="*/ 1803043 h 1863545"/>
              <a:gd name="connsiteX1" fmla="*/ 2203758 w 2203758"/>
              <a:gd name="connsiteY1" fmla="*/ 0 h 1863545"/>
              <a:gd name="connsiteX2" fmla="*/ 2203758 w 2203758"/>
              <a:gd name="connsiteY2" fmla="*/ 665809 h 1863545"/>
              <a:gd name="connsiteX3" fmla="*/ 12879 w 2203758"/>
              <a:gd name="connsiteY3" fmla="*/ 1863545 h 1863545"/>
              <a:gd name="connsiteX4" fmla="*/ 0 w 2203758"/>
              <a:gd name="connsiteY4" fmla="*/ 1803043 h 1863545"/>
              <a:gd name="connsiteX0" fmla="*/ 8469 w 2212227"/>
              <a:gd name="connsiteY0" fmla="*/ 1803043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8469 w 2212227"/>
              <a:gd name="connsiteY4" fmla="*/ 1803043 h 1877777"/>
              <a:gd name="connsiteX0" fmla="*/ 19143 w 2212227"/>
              <a:gd name="connsiteY0" fmla="*/ 1710536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9143 w 2212227"/>
              <a:gd name="connsiteY4" fmla="*/ 1710536 h 1877777"/>
              <a:gd name="connsiteX0" fmla="*/ 0 w 2214432"/>
              <a:gd name="connsiteY0" fmla="*/ 1831507 h 1877777"/>
              <a:gd name="connsiteX1" fmla="*/ 2214432 w 2214432"/>
              <a:gd name="connsiteY1" fmla="*/ 0 h 1877777"/>
              <a:gd name="connsiteX2" fmla="*/ 2214432 w 2214432"/>
              <a:gd name="connsiteY2" fmla="*/ 665809 h 1877777"/>
              <a:gd name="connsiteX3" fmla="*/ 2205 w 2214432"/>
              <a:gd name="connsiteY3" fmla="*/ 1877777 h 1877777"/>
              <a:gd name="connsiteX4" fmla="*/ 0 w 2214432"/>
              <a:gd name="connsiteY4" fmla="*/ 1831507 h 1877777"/>
              <a:gd name="connsiteX0" fmla="*/ 1353 w 2212227"/>
              <a:gd name="connsiteY0" fmla="*/ 1180397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353 w 2212227"/>
              <a:gd name="connsiteY4" fmla="*/ 1180397 h 1877777"/>
              <a:gd name="connsiteX0" fmla="*/ 1353 w 2212227"/>
              <a:gd name="connsiteY0" fmla="*/ 1180397 h 1269363"/>
              <a:gd name="connsiteX1" fmla="*/ 2212227 w 2212227"/>
              <a:gd name="connsiteY1" fmla="*/ 0 h 1269363"/>
              <a:gd name="connsiteX2" fmla="*/ 2212227 w 2212227"/>
              <a:gd name="connsiteY2" fmla="*/ 665809 h 1269363"/>
              <a:gd name="connsiteX3" fmla="*/ 0 w 2212227"/>
              <a:gd name="connsiteY3" fmla="*/ 1269363 h 1269363"/>
              <a:gd name="connsiteX4" fmla="*/ 1353 w 2212227"/>
              <a:gd name="connsiteY4" fmla="*/ 1180397 h 1269363"/>
              <a:gd name="connsiteX0" fmla="*/ 4911 w 2212227"/>
              <a:gd name="connsiteY0" fmla="*/ 571983 h 1269363"/>
              <a:gd name="connsiteX1" fmla="*/ 2212227 w 2212227"/>
              <a:gd name="connsiteY1" fmla="*/ 0 h 1269363"/>
              <a:gd name="connsiteX2" fmla="*/ 2212227 w 2212227"/>
              <a:gd name="connsiteY2" fmla="*/ 665809 h 1269363"/>
              <a:gd name="connsiteX3" fmla="*/ 0 w 2212227"/>
              <a:gd name="connsiteY3" fmla="*/ 1269363 h 1269363"/>
              <a:gd name="connsiteX4" fmla="*/ 4911 w 2212227"/>
              <a:gd name="connsiteY4" fmla="*/ 571983 h 1269363"/>
              <a:gd name="connsiteX0" fmla="*/ 4911 w 2212227"/>
              <a:gd name="connsiteY0" fmla="*/ 575541 h 1269363"/>
              <a:gd name="connsiteX1" fmla="*/ 2212227 w 2212227"/>
              <a:gd name="connsiteY1" fmla="*/ 0 h 1269363"/>
              <a:gd name="connsiteX2" fmla="*/ 2212227 w 2212227"/>
              <a:gd name="connsiteY2" fmla="*/ 665809 h 1269363"/>
              <a:gd name="connsiteX3" fmla="*/ 0 w 2212227"/>
              <a:gd name="connsiteY3" fmla="*/ 1269363 h 1269363"/>
              <a:gd name="connsiteX4" fmla="*/ 4911 w 2212227"/>
              <a:gd name="connsiteY4" fmla="*/ 575541 h 1269363"/>
              <a:gd name="connsiteX0" fmla="*/ 4911 w 2212227"/>
              <a:gd name="connsiteY0" fmla="*/ 575541 h 671623"/>
              <a:gd name="connsiteX1" fmla="*/ 2212227 w 2212227"/>
              <a:gd name="connsiteY1" fmla="*/ 0 h 671623"/>
              <a:gd name="connsiteX2" fmla="*/ 2212227 w 2212227"/>
              <a:gd name="connsiteY2" fmla="*/ 665809 h 671623"/>
              <a:gd name="connsiteX3" fmla="*/ 0 w 2212227"/>
              <a:gd name="connsiteY3" fmla="*/ 671623 h 671623"/>
              <a:gd name="connsiteX4" fmla="*/ 4911 w 2212227"/>
              <a:gd name="connsiteY4" fmla="*/ 575541 h 671623"/>
              <a:gd name="connsiteX0" fmla="*/ 0 w 2207316"/>
              <a:gd name="connsiteY0" fmla="*/ 575541 h 671623"/>
              <a:gd name="connsiteX1" fmla="*/ 2207316 w 2207316"/>
              <a:gd name="connsiteY1" fmla="*/ 0 h 671623"/>
              <a:gd name="connsiteX2" fmla="*/ 2207316 w 2207316"/>
              <a:gd name="connsiteY2" fmla="*/ 665809 h 671623"/>
              <a:gd name="connsiteX3" fmla="*/ 2205 w 2207316"/>
              <a:gd name="connsiteY3" fmla="*/ 671623 h 671623"/>
              <a:gd name="connsiteX4" fmla="*/ 0 w 2207316"/>
              <a:gd name="connsiteY4" fmla="*/ 575541 h 671623"/>
              <a:gd name="connsiteX0" fmla="*/ 4911 w 2212227"/>
              <a:gd name="connsiteY0" fmla="*/ 575541 h 675181"/>
              <a:gd name="connsiteX1" fmla="*/ 2212227 w 2212227"/>
              <a:gd name="connsiteY1" fmla="*/ 0 h 675181"/>
              <a:gd name="connsiteX2" fmla="*/ 2212227 w 2212227"/>
              <a:gd name="connsiteY2" fmla="*/ 665809 h 675181"/>
              <a:gd name="connsiteX3" fmla="*/ 0 w 2212227"/>
              <a:gd name="connsiteY3" fmla="*/ 675181 h 675181"/>
              <a:gd name="connsiteX4" fmla="*/ 4911 w 2212227"/>
              <a:gd name="connsiteY4" fmla="*/ 575541 h 67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227" h="675181">
                <a:moveTo>
                  <a:pt x="4911" y="575541"/>
                </a:moveTo>
                <a:lnTo>
                  <a:pt x="2212227" y="0"/>
                </a:lnTo>
                <a:lnTo>
                  <a:pt x="2212227" y="665809"/>
                </a:lnTo>
                <a:lnTo>
                  <a:pt x="0" y="675181"/>
                </a:lnTo>
                <a:lnTo>
                  <a:pt x="4911" y="575541"/>
                </a:lnTo>
                <a:close/>
              </a:path>
            </a:pathLst>
          </a:custGeom>
          <a:gradFill flip="none" rotWithShape="1">
            <a:gsLst>
              <a:gs pos="0">
                <a:srgbClr val="4EA6CE"/>
              </a:gs>
              <a:gs pos="50000">
                <a:srgbClr val="85C2DD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28"/>
          <p:cNvSpPr/>
          <p:nvPr/>
        </p:nvSpPr>
        <p:spPr>
          <a:xfrm flipV="1">
            <a:off x="5127611" y="3861239"/>
            <a:ext cx="2212227" cy="1269363"/>
          </a:xfrm>
          <a:custGeom>
            <a:avLst/>
            <a:gdLst>
              <a:gd name="connsiteX0" fmla="*/ 0 w 3691268"/>
              <a:gd name="connsiteY0" fmla="*/ 0 h 665809"/>
              <a:gd name="connsiteX1" fmla="*/ 3691268 w 3691268"/>
              <a:gd name="connsiteY1" fmla="*/ 0 h 665809"/>
              <a:gd name="connsiteX2" fmla="*/ 3691268 w 3691268"/>
              <a:gd name="connsiteY2" fmla="*/ 665809 h 665809"/>
              <a:gd name="connsiteX3" fmla="*/ 0 w 3691268"/>
              <a:gd name="connsiteY3" fmla="*/ 665809 h 665809"/>
              <a:gd name="connsiteX4" fmla="*/ 0 w 3691268"/>
              <a:gd name="connsiteY4" fmla="*/ 0 h 665809"/>
              <a:gd name="connsiteX0" fmla="*/ 0 w 3691268"/>
              <a:gd name="connsiteY0" fmla="*/ 0 h 1863545"/>
              <a:gd name="connsiteX1" fmla="*/ 3691268 w 3691268"/>
              <a:gd name="connsiteY1" fmla="*/ 0 h 1863545"/>
              <a:gd name="connsiteX2" fmla="*/ 3691268 w 3691268"/>
              <a:gd name="connsiteY2" fmla="*/ 665809 h 1863545"/>
              <a:gd name="connsiteX3" fmla="*/ 1500389 w 3691268"/>
              <a:gd name="connsiteY3" fmla="*/ 1863545 h 1863545"/>
              <a:gd name="connsiteX4" fmla="*/ 0 w 3691268"/>
              <a:gd name="connsiteY4" fmla="*/ 0 h 1863545"/>
              <a:gd name="connsiteX0" fmla="*/ 0 w 2203758"/>
              <a:gd name="connsiteY0" fmla="*/ 1803043 h 1863545"/>
              <a:gd name="connsiteX1" fmla="*/ 2203758 w 2203758"/>
              <a:gd name="connsiteY1" fmla="*/ 0 h 1863545"/>
              <a:gd name="connsiteX2" fmla="*/ 2203758 w 2203758"/>
              <a:gd name="connsiteY2" fmla="*/ 665809 h 1863545"/>
              <a:gd name="connsiteX3" fmla="*/ 12879 w 2203758"/>
              <a:gd name="connsiteY3" fmla="*/ 1863545 h 1863545"/>
              <a:gd name="connsiteX4" fmla="*/ 0 w 2203758"/>
              <a:gd name="connsiteY4" fmla="*/ 1803043 h 1863545"/>
              <a:gd name="connsiteX0" fmla="*/ 8469 w 2212227"/>
              <a:gd name="connsiteY0" fmla="*/ 1803043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8469 w 2212227"/>
              <a:gd name="connsiteY4" fmla="*/ 1803043 h 1877777"/>
              <a:gd name="connsiteX0" fmla="*/ 19143 w 2212227"/>
              <a:gd name="connsiteY0" fmla="*/ 1710536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9143 w 2212227"/>
              <a:gd name="connsiteY4" fmla="*/ 1710536 h 1877777"/>
              <a:gd name="connsiteX0" fmla="*/ 0 w 2214432"/>
              <a:gd name="connsiteY0" fmla="*/ 1831507 h 1877777"/>
              <a:gd name="connsiteX1" fmla="*/ 2214432 w 2214432"/>
              <a:gd name="connsiteY1" fmla="*/ 0 h 1877777"/>
              <a:gd name="connsiteX2" fmla="*/ 2214432 w 2214432"/>
              <a:gd name="connsiteY2" fmla="*/ 665809 h 1877777"/>
              <a:gd name="connsiteX3" fmla="*/ 2205 w 2214432"/>
              <a:gd name="connsiteY3" fmla="*/ 1877777 h 1877777"/>
              <a:gd name="connsiteX4" fmla="*/ 0 w 2214432"/>
              <a:gd name="connsiteY4" fmla="*/ 1831507 h 1877777"/>
              <a:gd name="connsiteX0" fmla="*/ 1353 w 2212227"/>
              <a:gd name="connsiteY0" fmla="*/ 1180397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353 w 2212227"/>
              <a:gd name="connsiteY4" fmla="*/ 1180397 h 1877777"/>
              <a:gd name="connsiteX0" fmla="*/ 1353 w 2212227"/>
              <a:gd name="connsiteY0" fmla="*/ 1180397 h 1269363"/>
              <a:gd name="connsiteX1" fmla="*/ 2212227 w 2212227"/>
              <a:gd name="connsiteY1" fmla="*/ 0 h 1269363"/>
              <a:gd name="connsiteX2" fmla="*/ 2212227 w 2212227"/>
              <a:gd name="connsiteY2" fmla="*/ 665809 h 1269363"/>
              <a:gd name="connsiteX3" fmla="*/ 0 w 2212227"/>
              <a:gd name="connsiteY3" fmla="*/ 1269363 h 1269363"/>
              <a:gd name="connsiteX4" fmla="*/ 1353 w 2212227"/>
              <a:gd name="connsiteY4" fmla="*/ 1180397 h 126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227" h="1269363">
                <a:moveTo>
                  <a:pt x="1353" y="1180397"/>
                </a:moveTo>
                <a:lnTo>
                  <a:pt x="2212227" y="0"/>
                </a:lnTo>
                <a:lnTo>
                  <a:pt x="2212227" y="665809"/>
                </a:lnTo>
                <a:lnTo>
                  <a:pt x="0" y="1269363"/>
                </a:lnTo>
                <a:lnTo>
                  <a:pt x="1353" y="1180397"/>
                </a:lnTo>
                <a:close/>
              </a:path>
            </a:pathLst>
          </a:custGeom>
          <a:gradFill>
            <a:gsLst>
              <a:gs pos="0">
                <a:srgbClr val="44759A"/>
              </a:gs>
              <a:gs pos="50000">
                <a:srgbClr val="6A99BD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028"/>
          <p:cNvSpPr/>
          <p:nvPr/>
        </p:nvSpPr>
        <p:spPr>
          <a:xfrm flipV="1">
            <a:off x="5127611" y="3722876"/>
            <a:ext cx="2212227" cy="675181"/>
          </a:xfrm>
          <a:custGeom>
            <a:avLst/>
            <a:gdLst>
              <a:gd name="connsiteX0" fmla="*/ 0 w 3691268"/>
              <a:gd name="connsiteY0" fmla="*/ 0 h 665809"/>
              <a:gd name="connsiteX1" fmla="*/ 3691268 w 3691268"/>
              <a:gd name="connsiteY1" fmla="*/ 0 h 665809"/>
              <a:gd name="connsiteX2" fmla="*/ 3691268 w 3691268"/>
              <a:gd name="connsiteY2" fmla="*/ 665809 h 665809"/>
              <a:gd name="connsiteX3" fmla="*/ 0 w 3691268"/>
              <a:gd name="connsiteY3" fmla="*/ 665809 h 665809"/>
              <a:gd name="connsiteX4" fmla="*/ 0 w 3691268"/>
              <a:gd name="connsiteY4" fmla="*/ 0 h 665809"/>
              <a:gd name="connsiteX0" fmla="*/ 0 w 3691268"/>
              <a:gd name="connsiteY0" fmla="*/ 0 h 1863545"/>
              <a:gd name="connsiteX1" fmla="*/ 3691268 w 3691268"/>
              <a:gd name="connsiteY1" fmla="*/ 0 h 1863545"/>
              <a:gd name="connsiteX2" fmla="*/ 3691268 w 3691268"/>
              <a:gd name="connsiteY2" fmla="*/ 665809 h 1863545"/>
              <a:gd name="connsiteX3" fmla="*/ 1500389 w 3691268"/>
              <a:gd name="connsiteY3" fmla="*/ 1863545 h 1863545"/>
              <a:gd name="connsiteX4" fmla="*/ 0 w 3691268"/>
              <a:gd name="connsiteY4" fmla="*/ 0 h 1863545"/>
              <a:gd name="connsiteX0" fmla="*/ 0 w 2203758"/>
              <a:gd name="connsiteY0" fmla="*/ 1803043 h 1863545"/>
              <a:gd name="connsiteX1" fmla="*/ 2203758 w 2203758"/>
              <a:gd name="connsiteY1" fmla="*/ 0 h 1863545"/>
              <a:gd name="connsiteX2" fmla="*/ 2203758 w 2203758"/>
              <a:gd name="connsiteY2" fmla="*/ 665809 h 1863545"/>
              <a:gd name="connsiteX3" fmla="*/ 12879 w 2203758"/>
              <a:gd name="connsiteY3" fmla="*/ 1863545 h 1863545"/>
              <a:gd name="connsiteX4" fmla="*/ 0 w 2203758"/>
              <a:gd name="connsiteY4" fmla="*/ 1803043 h 1863545"/>
              <a:gd name="connsiteX0" fmla="*/ 8469 w 2212227"/>
              <a:gd name="connsiteY0" fmla="*/ 1803043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8469 w 2212227"/>
              <a:gd name="connsiteY4" fmla="*/ 1803043 h 1877777"/>
              <a:gd name="connsiteX0" fmla="*/ 19143 w 2212227"/>
              <a:gd name="connsiteY0" fmla="*/ 1710536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9143 w 2212227"/>
              <a:gd name="connsiteY4" fmla="*/ 1710536 h 1877777"/>
              <a:gd name="connsiteX0" fmla="*/ 0 w 2214432"/>
              <a:gd name="connsiteY0" fmla="*/ 1831507 h 1877777"/>
              <a:gd name="connsiteX1" fmla="*/ 2214432 w 2214432"/>
              <a:gd name="connsiteY1" fmla="*/ 0 h 1877777"/>
              <a:gd name="connsiteX2" fmla="*/ 2214432 w 2214432"/>
              <a:gd name="connsiteY2" fmla="*/ 665809 h 1877777"/>
              <a:gd name="connsiteX3" fmla="*/ 2205 w 2214432"/>
              <a:gd name="connsiteY3" fmla="*/ 1877777 h 1877777"/>
              <a:gd name="connsiteX4" fmla="*/ 0 w 2214432"/>
              <a:gd name="connsiteY4" fmla="*/ 1831507 h 1877777"/>
              <a:gd name="connsiteX0" fmla="*/ 1353 w 2212227"/>
              <a:gd name="connsiteY0" fmla="*/ 1180397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353 w 2212227"/>
              <a:gd name="connsiteY4" fmla="*/ 1180397 h 1877777"/>
              <a:gd name="connsiteX0" fmla="*/ 1353 w 2212227"/>
              <a:gd name="connsiteY0" fmla="*/ 1180397 h 1269363"/>
              <a:gd name="connsiteX1" fmla="*/ 2212227 w 2212227"/>
              <a:gd name="connsiteY1" fmla="*/ 0 h 1269363"/>
              <a:gd name="connsiteX2" fmla="*/ 2212227 w 2212227"/>
              <a:gd name="connsiteY2" fmla="*/ 665809 h 1269363"/>
              <a:gd name="connsiteX3" fmla="*/ 0 w 2212227"/>
              <a:gd name="connsiteY3" fmla="*/ 1269363 h 1269363"/>
              <a:gd name="connsiteX4" fmla="*/ 1353 w 2212227"/>
              <a:gd name="connsiteY4" fmla="*/ 1180397 h 1269363"/>
              <a:gd name="connsiteX0" fmla="*/ 4911 w 2212227"/>
              <a:gd name="connsiteY0" fmla="*/ 571983 h 1269363"/>
              <a:gd name="connsiteX1" fmla="*/ 2212227 w 2212227"/>
              <a:gd name="connsiteY1" fmla="*/ 0 h 1269363"/>
              <a:gd name="connsiteX2" fmla="*/ 2212227 w 2212227"/>
              <a:gd name="connsiteY2" fmla="*/ 665809 h 1269363"/>
              <a:gd name="connsiteX3" fmla="*/ 0 w 2212227"/>
              <a:gd name="connsiteY3" fmla="*/ 1269363 h 1269363"/>
              <a:gd name="connsiteX4" fmla="*/ 4911 w 2212227"/>
              <a:gd name="connsiteY4" fmla="*/ 571983 h 1269363"/>
              <a:gd name="connsiteX0" fmla="*/ 4911 w 2212227"/>
              <a:gd name="connsiteY0" fmla="*/ 575541 h 1269363"/>
              <a:gd name="connsiteX1" fmla="*/ 2212227 w 2212227"/>
              <a:gd name="connsiteY1" fmla="*/ 0 h 1269363"/>
              <a:gd name="connsiteX2" fmla="*/ 2212227 w 2212227"/>
              <a:gd name="connsiteY2" fmla="*/ 665809 h 1269363"/>
              <a:gd name="connsiteX3" fmla="*/ 0 w 2212227"/>
              <a:gd name="connsiteY3" fmla="*/ 1269363 h 1269363"/>
              <a:gd name="connsiteX4" fmla="*/ 4911 w 2212227"/>
              <a:gd name="connsiteY4" fmla="*/ 575541 h 1269363"/>
              <a:gd name="connsiteX0" fmla="*/ 4911 w 2212227"/>
              <a:gd name="connsiteY0" fmla="*/ 575541 h 671623"/>
              <a:gd name="connsiteX1" fmla="*/ 2212227 w 2212227"/>
              <a:gd name="connsiteY1" fmla="*/ 0 h 671623"/>
              <a:gd name="connsiteX2" fmla="*/ 2212227 w 2212227"/>
              <a:gd name="connsiteY2" fmla="*/ 665809 h 671623"/>
              <a:gd name="connsiteX3" fmla="*/ 0 w 2212227"/>
              <a:gd name="connsiteY3" fmla="*/ 671623 h 671623"/>
              <a:gd name="connsiteX4" fmla="*/ 4911 w 2212227"/>
              <a:gd name="connsiteY4" fmla="*/ 575541 h 671623"/>
              <a:gd name="connsiteX0" fmla="*/ 0 w 2207316"/>
              <a:gd name="connsiteY0" fmla="*/ 575541 h 671623"/>
              <a:gd name="connsiteX1" fmla="*/ 2207316 w 2207316"/>
              <a:gd name="connsiteY1" fmla="*/ 0 h 671623"/>
              <a:gd name="connsiteX2" fmla="*/ 2207316 w 2207316"/>
              <a:gd name="connsiteY2" fmla="*/ 665809 h 671623"/>
              <a:gd name="connsiteX3" fmla="*/ 2205 w 2207316"/>
              <a:gd name="connsiteY3" fmla="*/ 671623 h 671623"/>
              <a:gd name="connsiteX4" fmla="*/ 0 w 2207316"/>
              <a:gd name="connsiteY4" fmla="*/ 575541 h 671623"/>
              <a:gd name="connsiteX0" fmla="*/ 4911 w 2212227"/>
              <a:gd name="connsiteY0" fmla="*/ 575541 h 675181"/>
              <a:gd name="connsiteX1" fmla="*/ 2212227 w 2212227"/>
              <a:gd name="connsiteY1" fmla="*/ 0 h 675181"/>
              <a:gd name="connsiteX2" fmla="*/ 2212227 w 2212227"/>
              <a:gd name="connsiteY2" fmla="*/ 665809 h 675181"/>
              <a:gd name="connsiteX3" fmla="*/ 0 w 2212227"/>
              <a:gd name="connsiteY3" fmla="*/ 675181 h 675181"/>
              <a:gd name="connsiteX4" fmla="*/ 4911 w 2212227"/>
              <a:gd name="connsiteY4" fmla="*/ 575541 h 67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227" h="675181">
                <a:moveTo>
                  <a:pt x="4911" y="575541"/>
                </a:moveTo>
                <a:lnTo>
                  <a:pt x="2212227" y="0"/>
                </a:lnTo>
                <a:lnTo>
                  <a:pt x="2212227" y="665809"/>
                </a:lnTo>
                <a:lnTo>
                  <a:pt x="0" y="675181"/>
                </a:lnTo>
                <a:lnTo>
                  <a:pt x="4911" y="575541"/>
                </a:lnTo>
                <a:close/>
              </a:path>
            </a:pathLst>
          </a:custGeom>
          <a:gradFill>
            <a:gsLst>
              <a:gs pos="0">
                <a:srgbClr val="202A30"/>
              </a:gs>
              <a:gs pos="50000">
                <a:srgbClr val="394B56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28"/>
          <p:cNvSpPr/>
          <p:nvPr/>
        </p:nvSpPr>
        <p:spPr>
          <a:xfrm flipV="1">
            <a:off x="5125406" y="3982686"/>
            <a:ext cx="2214432" cy="1877777"/>
          </a:xfrm>
          <a:custGeom>
            <a:avLst/>
            <a:gdLst>
              <a:gd name="connsiteX0" fmla="*/ 0 w 3691268"/>
              <a:gd name="connsiteY0" fmla="*/ 0 h 665809"/>
              <a:gd name="connsiteX1" fmla="*/ 3691268 w 3691268"/>
              <a:gd name="connsiteY1" fmla="*/ 0 h 665809"/>
              <a:gd name="connsiteX2" fmla="*/ 3691268 w 3691268"/>
              <a:gd name="connsiteY2" fmla="*/ 665809 h 665809"/>
              <a:gd name="connsiteX3" fmla="*/ 0 w 3691268"/>
              <a:gd name="connsiteY3" fmla="*/ 665809 h 665809"/>
              <a:gd name="connsiteX4" fmla="*/ 0 w 3691268"/>
              <a:gd name="connsiteY4" fmla="*/ 0 h 665809"/>
              <a:gd name="connsiteX0" fmla="*/ 0 w 3691268"/>
              <a:gd name="connsiteY0" fmla="*/ 0 h 1863545"/>
              <a:gd name="connsiteX1" fmla="*/ 3691268 w 3691268"/>
              <a:gd name="connsiteY1" fmla="*/ 0 h 1863545"/>
              <a:gd name="connsiteX2" fmla="*/ 3691268 w 3691268"/>
              <a:gd name="connsiteY2" fmla="*/ 665809 h 1863545"/>
              <a:gd name="connsiteX3" fmla="*/ 1500389 w 3691268"/>
              <a:gd name="connsiteY3" fmla="*/ 1863545 h 1863545"/>
              <a:gd name="connsiteX4" fmla="*/ 0 w 3691268"/>
              <a:gd name="connsiteY4" fmla="*/ 0 h 1863545"/>
              <a:gd name="connsiteX0" fmla="*/ 0 w 2203758"/>
              <a:gd name="connsiteY0" fmla="*/ 1803043 h 1863545"/>
              <a:gd name="connsiteX1" fmla="*/ 2203758 w 2203758"/>
              <a:gd name="connsiteY1" fmla="*/ 0 h 1863545"/>
              <a:gd name="connsiteX2" fmla="*/ 2203758 w 2203758"/>
              <a:gd name="connsiteY2" fmla="*/ 665809 h 1863545"/>
              <a:gd name="connsiteX3" fmla="*/ 12879 w 2203758"/>
              <a:gd name="connsiteY3" fmla="*/ 1863545 h 1863545"/>
              <a:gd name="connsiteX4" fmla="*/ 0 w 2203758"/>
              <a:gd name="connsiteY4" fmla="*/ 1803043 h 1863545"/>
              <a:gd name="connsiteX0" fmla="*/ 8469 w 2212227"/>
              <a:gd name="connsiteY0" fmla="*/ 1803043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8469 w 2212227"/>
              <a:gd name="connsiteY4" fmla="*/ 1803043 h 1877777"/>
              <a:gd name="connsiteX0" fmla="*/ 19143 w 2212227"/>
              <a:gd name="connsiteY0" fmla="*/ 1710536 h 1877777"/>
              <a:gd name="connsiteX1" fmla="*/ 2212227 w 2212227"/>
              <a:gd name="connsiteY1" fmla="*/ 0 h 1877777"/>
              <a:gd name="connsiteX2" fmla="*/ 2212227 w 2212227"/>
              <a:gd name="connsiteY2" fmla="*/ 665809 h 1877777"/>
              <a:gd name="connsiteX3" fmla="*/ 0 w 2212227"/>
              <a:gd name="connsiteY3" fmla="*/ 1877777 h 1877777"/>
              <a:gd name="connsiteX4" fmla="*/ 19143 w 2212227"/>
              <a:gd name="connsiteY4" fmla="*/ 1710536 h 1877777"/>
              <a:gd name="connsiteX0" fmla="*/ 0 w 2214432"/>
              <a:gd name="connsiteY0" fmla="*/ 1831507 h 1877777"/>
              <a:gd name="connsiteX1" fmla="*/ 2214432 w 2214432"/>
              <a:gd name="connsiteY1" fmla="*/ 0 h 1877777"/>
              <a:gd name="connsiteX2" fmla="*/ 2214432 w 2214432"/>
              <a:gd name="connsiteY2" fmla="*/ 665809 h 1877777"/>
              <a:gd name="connsiteX3" fmla="*/ 2205 w 2214432"/>
              <a:gd name="connsiteY3" fmla="*/ 1877777 h 1877777"/>
              <a:gd name="connsiteX4" fmla="*/ 0 w 2214432"/>
              <a:gd name="connsiteY4" fmla="*/ 1831507 h 187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432" h="1877777">
                <a:moveTo>
                  <a:pt x="0" y="1831507"/>
                </a:moveTo>
                <a:lnTo>
                  <a:pt x="2214432" y="0"/>
                </a:lnTo>
                <a:lnTo>
                  <a:pt x="2214432" y="665809"/>
                </a:lnTo>
                <a:lnTo>
                  <a:pt x="2205" y="1877777"/>
                </a:lnTo>
                <a:lnTo>
                  <a:pt x="0" y="1831507"/>
                </a:lnTo>
                <a:close/>
              </a:path>
            </a:pathLst>
          </a:custGeom>
          <a:gradFill>
            <a:gsLst>
              <a:gs pos="0">
                <a:srgbClr val="3288A0"/>
              </a:gs>
              <a:gs pos="50000">
                <a:srgbClr val="47AAC5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02259" y="2595256"/>
            <a:ext cx="4159566" cy="2189586"/>
            <a:chOff x="1502259" y="2595256"/>
            <a:chExt cx="4159566" cy="2189586"/>
          </a:xfrm>
        </p:grpSpPr>
        <p:sp>
          <p:nvSpPr>
            <p:cNvPr id="37" name="Rounded Rectangle 36"/>
            <p:cNvSpPr/>
            <p:nvPr/>
          </p:nvSpPr>
          <p:spPr>
            <a:xfrm>
              <a:off x="1502259" y="2595256"/>
              <a:ext cx="4159566" cy="2189586"/>
            </a:xfrm>
            <a:prstGeom prst="roundRect">
              <a:avLst/>
            </a:prstGeom>
            <a:effectLst>
              <a:outerShdw blurRad="1524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00867" y="2802319"/>
              <a:ext cx="35623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infraonNCCM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makes change</a:t>
              </a:r>
            </a:p>
            <a:p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management, network automation, disaster recovery, configuration auditing, painless and affordable for a network of any size and type.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0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8555" y="208032"/>
              <a:ext cx="57215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Vulnerability Management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8555" y="2204502"/>
            <a:ext cx="1419261" cy="1419261"/>
            <a:chOff x="448555" y="2039868"/>
            <a:chExt cx="1419261" cy="1419261"/>
          </a:xfrm>
        </p:grpSpPr>
        <p:sp>
          <p:nvSpPr>
            <p:cNvPr id="17" name="Oval 16"/>
            <p:cNvSpPr/>
            <p:nvPr/>
          </p:nvSpPr>
          <p:spPr>
            <a:xfrm>
              <a:off x="448555" y="2039868"/>
              <a:ext cx="1419261" cy="1419261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37" y="2424350"/>
              <a:ext cx="650296" cy="65029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125283" y="2204503"/>
            <a:ext cx="1419261" cy="1419261"/>
            <a:chOff x="2125283" y="1996202"/>
            <a:chExt cx="1419261" cy="1419261"/>
          </a:xfrm>
        </p:grpSpPr>
        <p:sp>
          <p:nvSpPr>
            <p:cNvPr id="42" name="Oval 41"/>
            <p:cNvSpPr/>
            <p:nvPr/>
          </p:nvSpPr>
          <p:spPr>
            <a:xfrm>
              <a:off x="2125283" y="1996202"/>
              <a:ext cx="1419261" cy="1419261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765" y="2429863"/>
              <a:ext cx="650296" cy="650296"/>
            </a:xfrm>
            <a:prstGeom prst="rect">
              <a:avLst/>
            </a:prstGeom>
          </p:spPr>
        </p:pic>
      </p:grpSp>
      <p:sp>
        <p:nvSpPr>
          <p:cNvPr id="45" name="Oval 44"/>
          <p:cNvSpPr/>
          <p:nvPr/>
        </p:nvSpPr>
        <p:spPr>
          <a:xfrm>
            <a:off x="3802011" y="2210850"/>
            <a:ext cx="1419261" cy="141926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8"/>
          </a:p>
        </p:txBody>
      </p:sp>
      <p:sp>
        <p:nvSpPr>
          <p:cNvPr id="46" name="TextBox 45"/>
          <p:cNvSpPr txBox="1"/>
          <p:nvPr/>
        </p:nvSpPr>
        <p:spPr>
          <a:xfrm>
            <a:off x="1618875" y="1404700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Devices Managed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3" y="2588984"/>
            <a:ext cx="650296" cy="650296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435663" y="4216279"/>
            <a:ext cx="1419261" cy="141926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8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0" y="4649941"/>
            <a:ext cx="650296" cy="650296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2112391" y="4216278"/>
            <a:ext cx="1419261" cy="141926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8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48" y="4649941"/>
            <a:ext cx="650296" cy="65029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3789119" y="4216277"/>
            <a:ext cx="1419261" cy="141926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76" y="4600761"/>
            <a:ext cx="650296" cy="6502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0461" y="363891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Routers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2179" y="3638913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Switches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57412" y="3638913"/>
            <a:ext cx="8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Bridges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553" y="5650690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Firewalls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79629" y="5658905"/>
            <a:ext cx="108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Load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Balancers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4526" y="5658905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Wi-Fi Access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Controllers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019452" y="2247901"/>
            <a:ext cx="5526642" cy="991380"/>
            <a:chOff x="609600" y="1495425"/>
            <a:chExt cx="3543300" cy="640367"/>
          </a:xfrm>
        </p:grpSpPr>
        <p:sp>
          <p:nvSpPr>
            <p:cNvPr id="72" name="Rounded Rectangle 71"/>
            <p:cNvSpPr/>
            <p:nvPr/>
          </p:nvSpPr>
          <p:spPr>
            <a:xfrm>
              <a:off x="609600" y="1495425"/>
              <a:ext cx="3543300" cy="6403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32920" y="1559420"/>
              <a:ext cx="3202083" cy="506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dirty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SSHv1, SSHv2, Telnet, SNMP v2c &amp; v3, PING, SCP, SFTP, TFTP/FTP, </a:t>
              </a:r>
              <a:r>
                <a:rPr lang="en-US" dirty="0" err="1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NETConf</a:t>
              </a:r>
              <a:r>
                <a:rPr lang="en-US" dirty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, HTTP REST-API etc.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677949" y="1404699"/>
            <a:ext cx="620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Network standard configuration protocols used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029856" y="3896470"/>
            <a:ext cx="5516238" cy="639614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76977" y="4047000"/>
            <a:ext cx="5151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Manages devices using dual IP stacks IPv4 and IPv6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019452" y="4691474"/>
            <a:ext cx="5516238" cy="968560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66573" y="4842004"/>
            <a:ext cx="5151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Scales the management of devices ranging from 5K to 25K from a single management pane.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029856" y="3571875"/>
            <a:ext cx="550583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9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8555" y="208032"/>
              <a:ext cx="3411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NCCM Features</a:t>
              </a:r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1800658" y="1503772"/>
            <a:ext cx="8946004" cy="4974406"/>
            <a:chOff x="1217171" y="1281745"/>
            <a:chExt cx="9765559" cy="5430118"/>
          </a:xfrm>
        </p:grpSpPr>
        <p:sp>
          <p:nvSpPr>
            <p:cNvPr id="87" name="Oval 86"/>
            <p:cNvSpPr/>
            <p:nvPr/>
          </p:nvSpPr>
          <p:spPr>
            <a:xfrm rot="16200000">
              <a:off x="3807657" y="1281743"/>
              <a:ext cx="4580364" cy="4580368"/>
            </a:xfrm>
            <a:prstGeom prst="ellips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lt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708252" y="1481843"/>
              <a:ext cx="2360696" cy="646705"/>
              <a:chOff x="4524539" y="3458027"/>
              <a:chExt cx="3034269" cy="831228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4524539" y="3458027"/>
                <a:ext cx="3034269" cy="831228"/>
              </a:xfrm>
              <a:custGeom>
                <a:avLst/>
                <a:gdLst>
                  <a:gd name="connsiteX0" fmla="*/ 3450999 w 4044341"/>
                  <a:gd name="connsiteY0" fmla="*/ 0 h 1107934"/>
                  <a:gd name="connsiteX1" fmla="*/ 3757253 w 4044341"/>
                  <a:gd name="connsiteY1" fmla="*/ 105537 h 1107934"/>
                  <a:gd name="connsiteX2" fmla="*/ 3875913 w 4044341"/>
                  <a:gd name="connsiteY2" fmla="*/ 222539 h 1107934"/>
                  <a:gd name="connsiteX3" fmla="*/ 3924777 w 4044341"/>
                  <a:gd name="connsiteY3" fmla="*/ 313197 h 1107934"/>
                  <a:gd name="connsiteX4" fmla="*/ 3939472 w 4044341"/>
                  <a:gd name="connsiteY4" fmla="*/ 340271 h 1107934"/>
                  <a:gd name="connsiteX5" fmla="*/ 3939611 w 4044341"/>
                  <a:gd name="connsiteY5" fmla="*/ 340718 h 1107934"/>
                  <a:gd name="connsiteX6" fmla="*/ 3952261 w 4044341"/>
                  <a:gd name="connsiteY6" fmla="*/ 364188 h 1107934"/>
                  <a:gd name="connsiteX7" fmla="*/ 3963129 w 4044341"/>
                  <a:gd name="connsiteY7" fmla="*/ 416481 h 1107934"/>
                  <a:gd name="connsiteX8" fmla="*/ 3971613 w 4044341"/>
                  <a:gd name="connsiteY8" fmla="*/ 443813 h 1107934"/>
                  <a:gd name="connsiteX9" fmla="*/ 3974256 w 4044341"/>
                  <a:gd name="connsiteY9" fmla="*/ 470016 h 1107934"/>
                  <a:gd name="connsiteX10" fmla="*/ 3984638 w 4044341"/>
                  <a:gd name="connsiteY10" fmla="*/ 519981 h 1107934"/>
                  <a:gd name="connsiteX11" fmla="*/ 3982222 w 4044341"/>
                  <a:gd name="connsiteY11" fmla="*/ 549042 h 1107934"/>
                  <a:gd name="connsiteX12" fmla="*/ 3982820 w 4044341"/>
                  <a:gd name="connsiteY12" fmla="*/ 554981 h 1107934"/>
                  <a:gd name="connsiteX13" fmla="*/ 3976578 w 4044341"/>
                  <a:gd name="connsiteY13" fmla="*/ 616911 h 1107934"/>
                  <a:gd name="connsiteX14" fmla="*/ 3971380 w 4044341"/>
                  <a:gd name="connsiteY14" fmla="*/ 679411 h 1107934"/>
                  <a:gd name="connsiteX15" fmla="*/ 3941620 w 4044341"/>
                  <a:gd name="connsiteY15" fmla="*/ 767057 h 1107934"/>
                  <a:gd name="connsiteX16" fmla="*/ 4044341 w 4044341"/>
                  <a:gd name="connsiteY16" fmla="*/ 999013 h 1107934"/>
                  <a:gd name="connsiteX17" fmla="*/ 3791996 w 4044341"/>
                  <a:gd name="connsiteY17" fmla="*/ 972996 h 1107934"/>
                  <a:gd name="connsiteX18" fmla="*/ 3743070 w 4044341"/>
                  <a:gd name="connsiteY18" fmla="*/ 1009536 h 1107934"/>
                  <a:gd name="connsiteX19" fmla="*/ 3739622 w 4044341"/>
                  <a:gd name="connsiteY19" fmla="*/ 1012382 h 1107934"/>
                  <a:gd name="connsiteX20" fmla="*/ 3738300 w 4044341"/>
                  <a:gd name="connsiteY20" fmla="*/ 1013100 h 1107934"/>
                  <a:gd name="connsiteX21" fmla="*/ 3717835 w 4044341"/>
                  <a:gd name="connsiteY21" fmla="*/ 1028384 h 1107934"/>
                  <a:gd name="connsiteX22" fmla="*/ 3570305 w 4044341"/>
                  <a:gd name="connsiteY22" fmla="*/ 1090261 h 1107934"/>
                  <a:gd name="connsiteX23" fmla="*/ 3542473 w 4044341"/>
                  <a:gd name="connsiteY23" fmla="*/ 1095353 h 1107934"/>
                  <a:gd name="connsiteX24" fmla="*/ 3542382 w 4044341"/>
                  <a:gd name="connsiteY24" fmla="*/ 1095381 h 1107934"/>
                  <a:gd name="connsiteX25" fmla="*/ 3542240 w 4044341"/>
                  <a:gd name="connsiteY25" fmla="*/ 1095396 h 1107934"/>
                  <a:gd name="connsiteX26" fmla="*/ 3491893 w 4044341"/>
                  <a:gd name="connsiteY26" fmla="*/ 1104606 h 1107934"/>
                  <a:gd name="connsiteX27" fmla="*/ 3412133 w 4044341"/>
                  <a:gd name="connsiteY27" fmla="*/ 1107611 h 1107934"/>
                  <a:gd name="connsiteX28" fmla="*/ 3402576 w 4044341"/>
                  <a:gd name="connsiteY28" fmla="*/ 1106588 h 1107934"/>
                  <a:gd name="connsiteX29" fmla="*/ 551608 w 4044341"/>
                  <a:gd name="connsiteY29" fmla="*/ 1106588 h 1107934"/>
                  <a:gd name="connsiteX30" fmla="*/ 0 w 4044341"/>
                  <a:gd name="connsiteY30" fmla="*/ 554981 h 1107934"/>
                  <a:gd name="connsiteX31" fmla="*/ 551609 w 4044341"/>
                  <a:gd name="connsiteY31" fmla="*/ 3374 h 1107934"/>
                  <a:gd name="connsiteX32" fmla="*/ 3396227 w 4044341"/>
                  <a:gd name="connsiteY32" fmla="*/ 3374 h 1107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044341" h="1107934">
                    <a:moveTo>
                      <a:pt x="3450999" y="0"/>
                    </a:moveTo>
                    <a:cubicBezTo>
                      <a:pt x="3557661" y="3645"/>
                      <a:pt x="3664413" y="38085"/>
                      <a:pt x="3757253" y="105537"/>
                    </a:cubicBezTo>
                    <a:cubicBezTo>
                      <a:pt x="3803672" y="139263"/>
                      <a:pt x="3843318" y="178847"/>
                      <a:pt x="3875913" y="222539"/>
                    </a:cubicBezTo>
                    <a:lnTo>
                      <a:pt x="3924777" y="313197"/>
                    </a:lnTo>
                    <a:lnTo>
                      <a:pt x="3939472" y="340271"/>
                    </a:lnTo>
                    <a:lnTo>
                      <a:pt x="3939611" y="340718"/>
                    </a:lnTo>
                    <a:lnTo>
                      <a:pt x="3952261" y="364188"/>
                    </a:lnTo>
                    <a:lnTo>
                      <a:pt x="3963129" y="416481"/>
                    </a:lnTo>
                    <a:lnTo>
                      <a:pt x="3971613" y="443813"/>
                    </a:lnTo>
                    <a:lnTo>
                      <a:pt x="3974256" y="470016"/>
                    </a:lnTo>
                    <a:lnTo>
                      <a:pt x="3984638" y="519981"/>
                    </a:lnTo>
                    <a:lnTo>
                      <a:pt x="3982222" y="549042"/>
                    </a:lnTo>
                    <a:lnTo>
                      <a:pt x="3982820" y="554981"/>
                    </a:lnTo>
                    <a:lnTo>
                      <a:pt x="3976578" y="616911"/>
                    </a:lnTo>
                    <a:lnTo>
                      <a:pt x="3971380" y="679411"/>
                    </a:lnTo>
                    <a:lnTo>
                      <a:pt x="3941620" y="767057"/>
                    </a:lnTo>
                    <a:lnTo>
                      <a:pt x="4044341" y="999013"/>
                    </a:lnTo>
                    <a:lnTo>
                      <a:pt x="3791996" y="972996"/>
                    </a:lnTo>
                    <a:lnTo>
                      <a:pt x="3743070" y="1009536"/>
                    </a:lnTo>
                    <a:lnTo>
                      <a:pt x="3739622" y="1012382"/>
                    </a:lnTo>
                    <a:lnTo>
                      <a:pt x="3738300" y="1013100"/>
                    </a:lnTo>
                    <a:lnTo>
                      <a:pt x="3717835" y="1028384"/>
                    </a:lnTo>
                    <a:cubicBezTo>
                      <a:pt x="3671599" y="1056246"/>
                      <a:pt x="3621839" y="1076964"/>
                      <a:pt x="3570305" y="1090261"/>
                    </a:cubicBezTo>
                    <a:lnTo>
                      <a:pt x="3542473" y="1095353"/>
                    </a:lnTo>
                    <a:lnTo>
                      <a:pt x="3542382" y="1095381"/>
                    </a:lnTo>
                    <a:lnTo>
                      <a:pt x="3542240" y="1095396"/>
                    </a:lnTo>
                    <a:lnTo>
                      <a:pt x="3491893" y="1104606"/>
                    </a:lnTo>
                    <a:cubicBezTo>
                      <a:pt x="3465458" y="1107509"/>
                      <a:pt x="3438798" y="1108522"/>
                      <a:pt x="3412133" y="1107611"/>
                    </a:cubicBezTo>
                    <a:lnTo>
                      <a:pt x="3402576" y="1106588"/>
                    </a:lnTo>
                    <a:lnTo>
                      <a:pt x="551608" y="1106588"/>
                    </a:lnTo>
                    <a:cubicBezTo>
                      <a:pt x="246964" y="1106588"/>
                      <a:pt x="0" y="859625"/>
                      <a:pt x="0" y="554981"/>
                    </a:cubicBezTo>
                    <a:cubicBezTo>
                      <a:pt x="1" y="250337"/>
                      <a:pt x="246964" y="3374"/>
                      <a:pt x="551609" y="3374"/>
                    </a:cubicBezTo>
                    <a:lnTo>
                      <a:pt x="3396227" y="337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680257" y="3629598"/>
                <a:ext cx="2694819" cy="475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3rd Party Integration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353432" y="2374812"/>
              <a:ext cx="2446370" cy="646850"/>
              <a:chOff x="4038602" y="4948474"/>
              <a:chExt cx="3144389" cy="831414"/>
            </a:xfrm>
          </p:grpSpPr>
          <p:sp>
            <p:nvSpPr>
              <p:cNvPr id="121" name="Freeform 120"/>
              <p:cNvSpPr/>
              <p:nvPr/>
            </p:nvSpPr>
            <p:spPr>
              <a:xfrm flipH="1">
                <a:off x="4038602" y="4948474"/>
                <a:ext cx="3144389" cy="831414"/>
              </a:xfrm>
              <a:custGeom>
                <a:avLst/>
                <a:gdLst>
                  <a:gd name="connsiteX0" fmla="*/ 757431 w 4191118"/>
                  <a:gd name="connsiteY0" fmla="*/ 0 h 1108182"/>
                  <a:gd name="connsiteX1" fmla="*/ 806708 w 4191118"/>
                  <a:gd name="connsiteY1" fmla="*/ 4968 h 1108182"/>
                  <a:gd name="connsiteX2" fmla="*/ 3639510 w 4191118"/>
                  <a:gd name="connsiteY2" fmla="*/ 4968 h 1108182"/>
                  <a:gd name="connsiteX3" fmla="*/ 4191118 w 4191118"/>
                  <a:gd name="connsiteY3" fmla="*/ 556575 h 1108182"/>
                  <a:gd name="connsiteX4" fmla="*/ 3639510 w 4191118"/>
                  <a:gd name="connsiteY4" fmla="*/ 1108182 h 1108182"/>
                  <a:gd name="connsiteX5" fmla="*/ 759905 w 4191118"/>
                  <a:gd name="connsiteY5" fmla="*/ 1108182 h 1108182"/>
                  <a:gd name="connsiteX6" fmla="*/ 758666 w 4191118"/>
                  <a:gd name="connsiteY6" fmla="*/ 1108057 h 1108182"/>
                  <a:gd name="connsiteX7" fmla="*/ 757431 w 4191118"/>
                  <a:gd name="connsiteY7" fmla="*/ 1108182 h 1108182"/>
                  <a:gd name="connsiteX8" fmla="*/ 673049 w 4191118"/>
                  <a:gd name="connsiteY8" fmla="*/ 1101797 h 1108182"/>
                  <a:gd name="connsiteX9" fmla="*/ 654762 w 4191118"/>
                  <a:gd name="connsiteY9" fmla="*/ 1097583 h 1108182"/>
                  <a:gd name="connsiteX10" fmla="*/ 648737 w 4191118"/>
                  <a:gd name="connsiteY10" fmla="*/ 1096976 h 1108182"/>
                  <a:gd name="connsiteX11" fmla="*/ 638967 w 4191118"/>
                  <a:gd name="connsiteY11" fmla="*/ 1093943 h 1108182"/>
                  <a:gd name="connsiteX12" fmla="*/ 592662 w 4191118"/>
                  <a:gd name="connsiteY12" fmla="*/ 1083271 h 1108182"/>
                  <a:gd name="connsiteX13" fmla="*/ 548372 w 4191118"/>
                  <a:gd name="connsiteY13" fmla="*/ 1065821 h 1108182"/>
                  <a:gd name="connsiteX14" fmla="*/ 545195 w 4191118"/>
                  <a:gd name="connsiteY14" fmla="*/ 1064834 h 1108182"/>
                  <a:gd name="connsiteX15" fmla="*/ 543409 w 4191118"/>
                  <a:gd name="connsiteY15" fmla="*/ 1063865 h 1108182"/>
                  <a:gd name="connsiteX16" fmla="*/ 517210 w 4191118"/>
                  <a:gd name="connsiteY16" fmla="*/ 1053543 h 1108182"/>
                  <a:gd name="connsiteX17" fmla="*/ 329868 w 4191118"/>
                  <a:gd name="connsiteY17" fmla="*/ 906544 h 1108182"/>
                  <a:gd name="connsiteX18" fmla="*/ 310624 w 4191118"/>
                  <a:gd name="connsiteY18" fmla="*/ 874826 h 1108182"/>
                  <a:gd name="connsiteX19" fmla="*/ 302504 w 4191118"/>
                  <a:gd name="connsiteY19" fmla="*/ 864984 h 1108182"/>
                  <a:gd name="connsiteX20" fmla="*/ 284259 w 4191118"/>
                  <a:gd name="connsiteY20" fmla="*/ 831370 h 1108182"/>
                  <a:gd name="connsiteX21" fmla="*/ 246884 w 4191118"/>
                  <a:gd name="connsiteY21" fmla="*/ 769768 h 1108182"/>
                  <a:gd name="connsiteX22" fmla="*/ 219443 w 4191118"/>
                  <a:gd name="connsiteY22" fmla="*/ 681368 h 1108182"/>
                  <a:gd name="connsiteX23" fmla="*/ 0 w 4191118"/>
                  <a:gd name="connsiteY23" fmla="*/ 554091 h 1108182"/>
                  <a:gd name="connsiteX24" fmla="*/ 219443 w 4191118"/>
                  <a:gd name="connsiteY24" fmla="*/ 426814 h 1108182"/>
                  <a:gd name="connsiteX25" fmla="*/ 246884 w 4191118"/>
                  <a:gd name="connsiteY25" fmla="*/ 338414 h 1108182"/>
                  <a:gd name="connsiteX26" fmla="*/ 757431 w 4191118"/>
                  <a:gd name="connsiteY26" fmla="*/ 0 h 110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91118" h="1108182">
                    <a:moveTo>
                      <a:pt x="757431" y="0"/>
                    </a:moveTo>
                    <a:lnTo>
                      <a:pt x="806708" y="4968"/>
                    </a:lnTo>
                    <a:lnTo>
                      <a:pt x="3639510" y="4968"/>
                    </a:lnTo>
                    <a:cubicBezTo>
                      <a:pt x="3944154" y="4968"/>
                      <a:pt x="4191118" y="251931"/>
                      <a:pt x="4191118" y="556575"/>
                    </a:cubicBezTo>
                    <a:cubicBezTo>
                      <a:pt x="4191118" y="861219"/>
                      <a:pt x="3944154" y="1108182"/>
                      <a:pt x="3639510" y="1108182"/>
                    </a:cubicBezTo>
                    <a:lnTo>
                      <a:pt x="759905" y="1108182"/>
                    </a:lnTo>
                    <a:lnTo>
                      <a:pt x="758666" y="1108057"/>
                    </a:lnTo>
                    <a:lnTo>
                      <a:pt x="757431" y="1108182"/>
                    </a:lnTo>
                    <a:cubicBezTo>
                      <a:pt x="728742" y="1108182"/>
                      <a:pt x="700563" y="1106001"/>
                      <a:pt x="673049" y="1101797"/>
                    </a:cubicBezTo>
                    <a:lnTo>
                      <a:pt x="654762" y="1097583"/>
                    </a:lnTo>
                    <a:lnTo>
                      <a:pt x="648737" y="1096976"/>
                    </a:lnTo>
                    <a:lnTo>
                      <a:pt x="638967" y="1093943"/>
                    </a:lnTo>
                    <a:lnTo>
                      <a:pt x="592662" y="1083271"/>
                    </a:lnTo>
                    <a:lnTo>
                      <a:pt x="548372" y="1065821"/>
                    </a:lnTo>
                    <a:lnTo>
                      <a:pt x="545195" y="1064834"/>
                    </a:lnTo>
                    <a:lnTo>
                      <a:pt x="543409" y="1063865"/>
                    </a:lnTo>
                    <a:lnTo>
                      <a:pt x="517210" y="1053543"/>
                    </a:lnTo>
                    <a:cubicBezTo>
                      <a:pt x="444540" y="1018526"/>
                      <a:pt x="380683" y="968117"/>
                      <a:pt x="329868" y="906544"/>
                    </a:cubicBezTo>
                    <a:lnTo>
                      <a:pt x="310624" y="874826"/>
                    </a:lnTo>
                    <a:lnTo>
                      <a:pt x="302504" y="864984"/>
                    </a:lnTo>
                    <a:lnTo>
                      <a:pt x="284259" y="831370"/>
                    </a:lnTo>
                    <a:lnTo>
                      <a:pt x="246884" y="769768"/>
                    </a:lnTo>
                    <a:lnTo>
                      <a:pt x="219443" y="681368"/>
                    </a:lnTo>
                    <a:lnTo>
                      <a:pt x="0" y="554091"/>
                    </a:lnTo>
                    <a:lnTo>
                      <a:pt x="219443" y="426814"/>
                    </a:lnTo>
                    <a:lnTo>
                      <a:pt x="246884" y="338414"/>
                    </a:lnTo>
                    <a:cubicBezTo>
                      <a:pt x="331000" y="139542"/>
                      <a:pt x="527920" y="0"/>
                      <a:pt x="757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642372" y="4988368"/>
                <a:ext cx="1936849" cy="751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Multi-Channel Notification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695965" y="4975866"/>
              <a:ext cx="2363477" cy="657330"/>
              <a:chOff x="4520966" y="6425453"/>
              <a:chExt cx="3037843" cy="844885"/>
            </a:xfrm>
          </p:grpSpPr>
          <p:sp>
            <p:nvSpPr>
              <p:cNvPr id="119" name="Freeform 118"/>
              <p:cNvSpPr/>
              <p:nvPr/>
            </p:nvSpPr>
            <p:spPr>
              <a:xfrm flipH="1">
                <a:off x="4520966" y="6439109"/>
                <a:ext cx="3037843" cy="831229"/>
              </a:xfrm>
              <a:custGeom>
                <a:avLst/>
                <a:gdLst>
                  <a:gd name="connsiteX0" fmla="*/ 632208 w 4049103"/>
                  <a:gd name="connsiteY0" fmla="*/ 324 h 1107935"/>
                  <a:gd name="connsiteX1" fmla="*/ 656644 w 4049103"/>
                  <a:gd name="connsiteY1" fmla="*/ 2940 h 1107935"/>
                  <a:gd name="connsiteX2" fmla="*/ 3497497 w 4049103"/>
                  <a:gd name="connsiteY2" fmla="*/ 2940 h 1107935"/>
                  <a:gd name="connsiteX3" fmla="*/ 4049103 w 4049103"/>
                  <a:gd name="connsiteY3" fmla="*/ 554547 h 1107935"/>
                  <a:gd name="connsiteX4" fmla="*/ 3497497 w 4049103"/>
                  <a:gd name="connsiteY4" fmla="*/ 1106154 h 1107935"/>
                  <a:gd name="connsiteX5" fmla="*/ 622252 w 4049103"/>
                  <a:gd name="connsiteY5" fmla="*/ 1106154 h 1107935"/>
                  <a:gd name="connsiteX6" fmla="*/ 593342 w 4049103"/>
                  <a:gd name="connsiteY6" fmla="*/ 1107935 h 1107935"/>
                  <a:gd name="connsiteX7" fmla="*/ 287088 w 4049103"/>
                  <a:gd name="connsiteY7" fmla="*/ 1002398 h 1107935"/>
                  <a:gd name="connsiteX8" fmla="*/ 72962 w 4049103"/>
                  <a:gd name="connsiteY8" fmla="*/ 428524 h 1107935"/>
                  <a:gd name="connsiteX9" fmla="*/ 102722 w 4049103"/>
                  <a:gd name="connsiteY9" fmla="*/ 340878 h 1107935"/>
                  <a:gd name="connsiteX10" fmla="*/ 0 w 4049103"/>
                  <a:gd name="connsiteY10" fmla="*/ 108923 h 1107935"/>
                  <a:gd name="connsiteX11" fmla="*/ 252345 w 4049103"/>
                  <a:gd name="connsiteY11" fmla="*/ 134939 h 1107935"/>
                  <a:gd name="connsiteX12" fmla="*/ 326506 w 4049103"/>
                  <a:gd name="connsiteY12" fmla="*/ 79551 h 1107935"/>
                  <a:gd name="connsiteX13" fmla="*/ 632208 w 4049103"/>
                  <a:gd name="connsiteY13" fmla="*/ 324 h 110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49103" h="1107935">
                    <a:moveTo>
                      <a:pt x="632208" y="324"/>
                    </a:moveTo>
                    <a:lnTo>
                      <a:pt x="656644" y="2940"/>
                    </a:lnTo>
                    <a:lnTo>
                      <a:pt x="3497497" y="2940"/>
                    </a:lnTo>
                    <a:cubicBezTo>
                      <a:pt x="3802141" y="2940"/>
                      <a:pt x="4049103" y="249903"/>
                      <a:pt x="4049103" y="554547"/>
                    </a:cubicBezTo>
                    <a:cubicBezTo>
                      <a:pt x="4049103" y="859191"/>
                      <a:pt x="3802141" y="1106154"/>
                      <a:pt x="3497497" y="1106154"/>
                    </a:cubicBezTo>
                    <a:lnTo>
                      <a:pt x="622252" y="1106154"/>
                    </a:lnTo>
                    <a:lnTo>
                      <a:pt x="593342" y="1107935"/>
                    </a:lnTo>
                    <a:cubicBezTo>
                      <a:pt x="486680" y="1104290"/>
                      <a:pt x="379928" y="1069850"/>
                      <a:pt x="287088" y="1002398"/>
                    </a:cubicBezTo>
                    <a:cubicBezTo>
                      <a:pt x="101410" y="867495"/>
                      <a:pt x="24119" y="638857"/>
                      <a:pt x="72962" y="428524"/>
                    </a:cubicBezTo>
                    <a:lnTo>
                      <a:pt x="102722" y="340878"/>
                    </a:lnTo>
                    <a:lnTo>
                      <a:pt x="0" y="108923"/>
                    </a:lnTo>
                    <a:lnTo>
                      <a:pt x="252345" y="134939"/>
                    </a:lnTo>
                    <a:lnTo>
                      <a:pt x="326506" y="79551"/>
                    </a:lnTo>
                    <a:cubicBezTo>
                      <a:pt x="418978" y="23827"/>
                      <a:pt x="525547" y="-3322"/>
                      <a:pt x="632208" y="3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802676" y="6425453"/>
                <a:ext cx="2474421" cy="751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Workflow Automation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217171" y="3248499"/>
              <a:ext cx="2446370" cy="646850"/>
              <a:chOff x="4038602" y="4948474"/>
              <a:chExt cx="3144389" cy="831414"/>
            </a:xfrm>
          </p:grpSpPr>
          <p:sp>
            <p:nvSpPr>
              <p:cNvPr id="117" name="Freeform 116"/>
              <p:cNvSpPr/>
              <p:nvPr/>
            </p:nvSpPr>
            <p:spPr>
              <a:xfrm flipH="1">
                <a:off x="4038602" y="4948474"/>
                <a:ext cx="3144389" cy="831414"/>
              </a:xfrm>
              <a:custGeom>
                <a:avLst/>
                <a:gdLst>
                  <a:gd name="connsiteX0" fmla="*/ 757431 w 4191118"/>
                  <a:gd name="connsiteY0" fmla="*/ 0 h 1108182"/>
                  <a:gd name="connsiteX1" fmla="*/ 806708 w 4191118"/>
                  <a:gd name="connsiteY1" fmla="*/ 4968 h 1108182"/>
                  <a:gd name="connsiteX2" fmla="*/ 3639510 w 4191118"/>
                  <a:gd name="connsiteY2" fmla="*/ 4968 h 1108182"/>
                  <a:gd name="connsiteX3" fmla="*/ 4191118 w 4191118"/>
                  <a:gd name="connsiteY3" fmla="*/ 556575 h 1108182"/>
                  <a:gd name="connsiteX4" fmla="*/ 3639510 w 4191118"/>
                  <a:gd name="connsiteY4" fmla="*/ 1108182 h 1108182"/>
                  <a:gd name="connsiteX5" fmla="*/ 759905 w 4191118"/>
                  <a:gd name="connsiteY5" fmla="*/ 1108182 h 1108182"/>
                  <a:gd name="connsiteX6" fmla="*/ 758666 w 4191118"/>
                  <a:gd name="connsiteY6" fmla="*/ 1108057 h 1108182"/>
                  <a:gd name="connsiteX7" fmla="*/ 757431 w 4191118"/>
                  <a:gd name="connsiteY7" fmla="*/ 1108182 h 1108182"/>
                  <a:gd name="connsiteX8" fmla="*/ 673049 w 4191118"/>
                  <a:gd name="connsiteY8" fmla="*/ 1101797 h 1108182"/>
                  <a:gd name="connsiteX9" fmla="*/ 654762 w 4191118"/>
                  <a:gd name="connsiteY9" fmla="*/ 1097583 h 1108182"/>
                  <a:gd name="connsiteX10" fmla="*/ 648737 w 4191118"/>
                  <a:gd name="connsiteY10" fmla="*/ 1096976 h 1108182"/>
                  <a:gd name="connsiteX11" fmla="*/ 638967 w 4191118"/>
                  <a:gd name="connsiteY11" fmla="*/ 1093943 h 1108182"/>
                  <a:gd name="connsiteX12" fmla="*/ 592662 w 4191118"/>
                  <a:gd name="connsiteY12" fmla="*/ 1083271 h 1108182"/>
                  <a:gd name="connsiteX13" fmla="*/ 548372 w 4191118"/>
                  <a:gd name="connsiteY13" fmla="*/ 1065821 h 1108182"/>
                  <a:gd name="connsiteX14" fmla="*/ 545195 w 4191118"/>
                  <a:gd name="connsiteY14" fmla="*/ 1064834 h 1108182"/>
                  <a:gd name="connsiteX15" fmla="*/ 543409 w 4191118"/>
                  <a:gd name="connsiteY15" fmla="*/ 1063865 h 1108182"/>
                  <a:gd name="connsiteX16" fmla="*/ 517210 w 4191118"/>
                  <a:gd name="connsiteY16" fmla="*/ 1053543 h 1108182"/>
                  <a:gd name="connsiteX17" fmla="*/ 329868 w 4191118"/>
                  <a:gd name="connsiteY17" fmla="*/ 906544 h 1108182"/>
                  <a:gd name="connsiteX18" fmla="*/ 310624 w 4191118"/>
                  <a:gd name="connsiteY18" fmla="*/ 874826 h 1108182"/>
                  <a:gd name="connsiteX19" fmla="*/ 302504 w 4191118"/>
                  <a:gd name="connsiteY19" fmla="*/ 864984 h 1108182"/>
                  <a:gd name="connsiteX20" fmla="*/ 284259 w 4191118"/>
                  <a:gd name="connsiteY20" fmla="*/ 831370 h 1108182"/>
                  <a:gd name="connsiteX21" fmla="*/ 246884 w 4191118"/>
                  <a:gd name="connsiteY21" fmla="*/ 769768 h 1108182"/>
                  <a:gd name="connsiteX22" fmla="*/ 219443 w 4191118"/>
                  <a:gd name="connsiteY22" fmla="*/ 681368 h 1108182"/>
                  <a:gd name="connsiteX23" fmla="*/ 0 w 4191118"/>
                  <a:gd name="connsiteY23" fmla="*/ 554091 h 1108182"/>
                  <a:gd name="connsiteX24" fmla="*/ 219443 w 4191118"/>
                  <a:gd name="connsiteY24" fmla="*/ 426814 h 1108182"/>
                  <a:gd name="connsiteX25" fmla="*/ 246884 w 4191118"/>
                  <a:gd name="connsiteY25" fmla="*/ 338414 h 1108182"/>
                  <a:gd name="connsiteX26" fmla="*/ 757431 w 4191118"/>
                  <a:gd name="connsiteY26" fmla="*/ 0 h 110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91118" h="1108182">
                    <a:moveTo>
                      <a:pt x="757431" y="0"/>
                    </a:moveTo>
                    <a:lnTo>
                      <a:pt x="806708" y="4968"/>
                    </a:lnTo>
                    <a:lnTo>
                      <a:pt x="3639510" y="4968"/>
                    </a:lnTo>
                    <a:cubicBezTo>
                      <a:pt x="3944154" y="4968"/>
                      <a:pt x="4191118" y="251931"/>
                      <a:pt x="4191118" y="556575"/>
                    </a:cubicBezTo>
                    <a:cubicBezTo>
                      <a:pt x="4191118" y="861219"/>
                      <a:pt x="3944154" y="1108182"/>
                      <a:pt x="3639510" y="1108182"/>
                    </a:cubicBezTo>
                    <a:lnTo>
                      <a:pt x="759905" y="1108182"/>
                    </a:lnTo>
                    <a:lnTo>
                      <a:pt x="758666" y="1108057"/>
                    </a:lnTo>
                    <a:lnTo>
                      <a:pt x="757431" y="1108182"/>
                    </a:lnTo>
                    <a:cubicBezTo>
                      <a:pt x="728742" y="1108182"/>
                      <a:pt x="700563" y="1106001"/>
                      <a:pt x="673049" y="1101797"/>
                    </a:cubicBezTo>
                    <a:lnTo>
                      <a:pt x="654762" y="1097583"/>
                    </a:lnTo>
                    <a:lnTo>
                      <a:pt x="648737" y="1096976"/>
                    </a:lnTo>
                    <a:lnTo>
                      <a:pt x="638967" y="1093943"/>
                    </a:lnTo>
                    <a:lnTo>
                      <a:pt x="592662" y="1083271"/>
                    </a:lnTo>
                    <a:lnTo>
                      <a:pt x="548372" y="1065821"/>
                    </a:lnTo>
                    <a:lnTo>
                      <a:pt x="545195" y="1064834"/>
                    </a:lnTo>
                    <a:lnTo>
                      <a:pt x="543409" y="1063865"/>
                    </a:lnTo>
                    <a:lnTo>
                      <a:pt x="517210" y="1053543"/>
                    </a:lnTo>
                    <a:cubicBezTo>
                      <a:pt x="444540" y="1018526"/>
                      <a:pt x="380683" y="968117"/>
                      <a:pt x="329868" y="906544"/>
                    </a:cubicBezTo>
                    <a:lnTo>
                      <a:pt x="310624" y="874826"/>
                    </a:lnTo>
                    <a:lnTo>
                      <a:pt x="302504" y="864984"/>
                    </a:lnTo>
                    <a:lnTo>
                      <a:pt x="284259" y="831370"/>
                    </a:lnTo>
                    <a:lnTo>
                      <a:pt x="246884" y="769768"/>
                    </a:lnTo>
                    <a:lnTo>
                      <a:pt x="219443" y="681368"/>
                    </a:lnTo>
                    <a:lnTo>
                      <a:pt x="0" y="554091"/>
                    </a:lnTo>
                    <a:lnTo>
                      <a:pt x="219443" y="426814"/>
                    </a:lnTo>
                    <a:lnTo>
                      <a:pt x="246884" y="338414"/>
                    </a:lnTo>
                    <a:cubicBezTo>
                      <a:pt x="331000" y="139542"/>
                      <a:pt x="527920" y="0"/>
                      <a:pt x="757431" y="0"/>
                    </a:cubicBezTo>
                    <a:close/>
                  </a:path>
                </a:pathLst>
              </a:custGeom>
              <a:solidFill>
                <a:srgbClr val="4ABA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089875" y="5114642"/>
                <a:ext cx="2866153" cy="475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Reports &amp; Dashboards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353432" y="4135183"/>
              <a:ext cx="2446370" cy="653763"/>
              <a:chOff x="4038602" y="4939588"/>
              <a:chExt cx="3144389" cy="840300"/>
            </a:xfrm>
          </p:grpSpPr>
          <p:sp>
            <p:nvSpPr>
              <p:cNvPr id="115" name="Freeform 114"/>
              <p:cNvSpPr/>
              <p:nvPr/>
            </p:nvSpPr>
            <p:spPr>
              <a:xfrm flipH="1">
                <a:off x="4038602" y="4948474"/>
                <a:ext cx="3144389" cy="831414"/>
              </a:xfrm>
              <a:custGeom>
                <a:avLst/>
                <a:gdLst>
                  <a:gd name="connsiteX0" fmla="*/ 757431 w 4191118"/>
                  <a:gd name="connsiteY0" fmla="*/ 0 h 1108182"/>
                  <a:gd name="connsiteX1" fmla="*/ 806708 w 4191118"/>
                  <a:gd name="connsiteY1" fmla="*/ 4968 h 1108182"/>
                  <a:gd name="connsiteX2" fmla="*/ 3639510 w 4191118"/>
                  <a:gd name="connsiteY2" fmla="*/ 4968 h 1108182"/>
                  <a:gd name="connsiteX3" fmla="*/ 4191118 w 4191118"/>
                  <a:gd name="connsiteY3" fmla="*/ 556575 h 1108182"/>
                  <a:gd name="connsiteX4" fmla="*/ 3639510 w 4191118"/>
                  <a:gd name="connsiteY4" fmla="*/ 1108182 h 1108182"/>
                  <a:gd name="connsiteX5" fmla="*/ 759905 w 4191118"/>
                  <a:gd name="connsiteY5" fmla="*/ 1108182 h 1108182"/>
                  <a:gd name="connsiteX6" fmla="*/ 758666 w 4191118"/>
                  <a:gd name="connsiteY6" fmla="*/ 1108057 h 1108182"/>
                  <a:gd name="connsiteX7" fmla="*/ 757431 w 4191118"/>
                  <a:gd name="connsiteY7" fmla="*/ 1108182 h 1108182"/>
                  <a:gd name="connsiteX8" fmla="*/ 673049 w 4191118"/>
                  <a:gd name="connsiteY8" fmla="*/ 1101797 h 1108182"/>
                  <a:gd name="connsiteX9" fmla="*/ 654762 w 4191118"/>
                  <a:gd name="connsiteY9" fmla="*/ 1097583 h 1108182"/>
                  <a:gd name="connsiteX10" fmla="*/ 648737 w 4191118"/>
                  <a:gd name="connsiteY10" fmla="*/ 1096976 h 1108182"/>
                  <a:gd name="connsiteX11" fmla="*/ 638967 w 4191118"/>
                  <a:gd name="connsiteY11" fmla="*/ 1093943 h 1108182"/>
                  <a:gd name="connsiteX12" fmla="*/ 592662 w 4191118"/>
                  <a:gd name="connsiteY12" fmla="*/ 1083271 h 1108182"/>
                  <a:gd name="connsiteX13" fmla="*/ 548372 w 4191118"/>
                  <a:gd name="connsiteY13" fmla="*/ 1065821 h 1108182"/>
                  <a:gd name="connsiteX14" fmla="*/ 545195 w 4191118"/>
                  <a:gd name="connsiteY14" fmla="*/ 1064834 h 1108182"/>
                  <a:gd name="connsiteX15" fmla="*/ 543409 w 4191118"/>
                  <a:gd name="connsiteY15" fmla="*/ 1063865 h 1108182"/>
                  <a:gd name="connsiteX16" fmla="*/ 517210 w 4191118"/>
                  <a:gd name="connsiteY16" fmla="*/ 1053543 h 1108182"/>
                  <a:gd name="connsiteX17" fmla="*/ 329868 w 4191118"/>
                  <a:gd name="connsiteY17" fmla="*/ 906544 h 1108182"/>
                  <a:gd name="connsiteX18" fmla="*/ 310624 w 4191118"/>
                  <a:gd name="connsiteY18" fmla="*/ 874826 h 1108182"/>
                  <a:gd name="connsiteX19" fmla="*/ 302504 w 4191118"/>
                  <a:gd name="connsiteY19" fmla="*/ 864984 h 1108182"/>
                  <a:gd name="connsiteX20" fmla="*/ 284259 w 4191118"/>
                  <a:gd name="connsiteY20" fmla="*/ 831370 h 1108182"/>
                  <a:gd name="connsiteX21" fmla="*/ 246884 w 4191118"/>
                  <a:gd name="connsiteY21" fmla="*/ 769768 h 1108182"/>
                  <a:gd name="connsiteX22" fmla="*/ 219443 w 4191118"/>
                  <a:gd name="connsiteY22" fmla="*/ 681368 h 1108182"/>
                  <a:gd name="connsiteX23" fmla="*/ 0 w 4191118"/>
                  <a:gd name="connsiteY23" fmla="*/ 554091 h 1108182"/>
                  <a:gd name="connsiteX24" fmla="*/ 219443 w 4191118"/>
                  <a:gd name="connsiteY24" fmla="*/ 426814 h 1108182"/>
                  <a:gd name="connsiteX25" fmla="*/ 246884 w 4191118"/>
                  <a:gd name="connsiteY25" fmla="*/ 338414 h 1108182"/>
                  <a:gd name="connsiteX26" fmla="*/ 757431 w 4191118"/>
                  <a:gd name="connsiteY26" fmla="*/ 0 h 110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91118" h="1108182">
                    <a:moveTo>
                      <a:pt x="757431" y="0"/>
                    </a:moveTo>
                    <a:lnTo>
                      <a:pt x="806708" y="4968"/>
                    </a:lnTo>
                    <a:lnTo>
                      <a:pt x="3639510" y="4968"/>
                    </a:lnTo>
                    <a:cubicBezTo>
                      <a:pt x="3944154" y="4968"/>
                      <a:pt x="4191118" y="251931"/>
                      <a:pt x="4191118" y="556575"/>
                    </a:cubicBezTo>
                    <a:cubicBezTo>
                      <a:pt x="4191118" y="861219"/>
                      <a:pt x="3944154" y="1108182"/>
                      <a:pt x="3639510" y="1108182"/>
                    </a:cubicBezTo>
                    <a:lnTo>
                      <a:pt x="759905" y="1108182"/>
                    </a:lnTo>
                    <a:lnTo>
                      <a:pt x="758666" y="1108057"/>
                    </a:lnTo>
                    <a:lnTo>
                      <a:pt x="757431" y="1108182"/>
                    </a:lnTo>
                    <a:cubicBezTo>
                      <a:pt x="728742" y="1108182"/>
                      <a:pt x="700563" y="1106001"/>
                      <a:pt x="673049" y="1101797"/>
                    </a:cubicBezTo>
                    <a:lnTo>
                      <a:pt x="654762" y="1097583"/>
                    </a:lnTo>
                    <a:lnTo>
                      <a:pt x="648737" y="1096976"/>
                    </a:lnTo>
                    <a:lnTo>
                      <a:pt x="638967" y="1093943"/>
                    </a:lnTo>
                    <a:lnTo>
                      <a:pt x="592662" y="1083271"/>
                    </a:lnTo>
                    <a:lnTo>
                      <a:pt x="548372" y="1065821"/>
                    </a:lnTo>
                    <a:lnTo>
                      <a:pt x="545195" y="1064834"/>
                    </a:lnTo>
                    <a:lnTo>
                      <a:pt x="543409" y="1063865"/>
                    </a:lnTo>
                    <a:lnTo>
                      <a:pt x="517210" y="1053543"/>
                    </a:lnTo>
                    <a:cubicBezTo>
                      <a:pt x="444540" y="1018526"/>
                      <a:pt x="380683" y="968117"/>
                      <a:pt x="329868" y="906544"/>
                    </a:cubicBezTo>
                    <a:lnTo>
                      <a:pt x="310624" y="874826"/>
                    </a:lnTo>
                    <a:lnTo>
                      <a:pt x="302504" y="864984"/>
                    </a:lnTo>
                    <a:lnTo>
                      <a:pt x="284259" y="831370"/>
                    </a:lnTo>
                    <a:lnTo>
                      <a:pt x="246884" y="769768"/>
                    </a:lnTo>
                    <a:lnTo>
                      <a:pt x="219443" y="681368"/>
                    </a:lnTo>
                    <a:lnTo>
                      <a:pt x="0" y="554091"/>
                    </a:lnTo>
                    <a:lnTo>
                      <a:pt x="219443" y="426814"/>
                    </a:lnTo>
                    <a:lnTo>
                      <a:pt x="246884" y="338414"/>
                    </a:lnTo>
                    <a:cubicBezTo>
                      <a:pt x="331000" y="139542"/>
                      <a:pt x="527920" y="0"/>
                      <a:pt x="757431" y="0"/>
                    </a:cubicBezTo>
                    <a:close/>
                  </a:path>
                </a:pathLst>
              </a:custGeom>
              <a:solidFill>
                <a:srgbClr val="E6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144020" y="4939588"/>
                <a:ext cx="2785800" cy="435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Compliance Automation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flipH="1">
              <a:off x="8132465" y="1495049"/>
              <a:ext cx="2360696" cy="646705"/>
              <a:chOff x="4524539" y="3458027"/>
              <a:chExt cx="3034269" cy="831228"/>
            </a:xfrm>
          </p:grpSpPr>
          <p:sp>
            <p:nvSpPr>
              <p:cNvPr id="113" name="Freeform 112"/>
              <p:cNvSpPr/>
              <p:nvPr/>
            </p:nvSpPr>
            <p:spPr>
              <a:xfrm>
                <a:off x="4524539" y="3458027"/>
                <a:ext cx="3034269" cy="831228"/>
              </a:xfrm>
              <a:custGeom>
                <a:avLst/>
                <a:gdLst>
                  <a:gd name="connsiteX0" fmla="*/ 3450999 w 4044341"/>
                  <a:gd name="connsiteY0" fmla="*/ 0 h 1107934"/>
                  <a:gd name="connsiteX1" fmla="*/ 3757253 w 4044341"/>
                  <a:gd name="connsiteY1" fmla="*/ 105537 h 1107934"/>
                  <a:gd name="connsiteX2" fmla="*/ 3875913 w 4044341"/>
                  <a:gd name="connsiteY2" fmla="*/ 222539 h 1107934"/>
                  <a:gd name="connsiteX3" fmla="*/ 3924777 w 4044341"/>
                  <a:gd name="connsiteY3" fmla="*/ 313197 h 1107934"/>
                  <a:gd name="connsiteX4" fmla="*/ 3939472 w 4044341"/>
                  <a:gd name="connsiteY4" fmla="*/ 340271 h 1107934"/>
                  <a:gd name="connsiteX5" fmla="*/ 3939611 w 4044341"/>
                  <a:gd name="connsiteY5" fmla="*/ 340718 h 1107934"/>
                  <a:gd name="connsiteX6" fmla="*/ 3952261 w 4044341"/>
                  <a:gd name="connsiteY6" fmla="*/ 364188 h 1107934"/>
                  <a:gd name="connsiteX7" fmla="*/ 3963129 w 4044341"/>
                  <a:gd name="connsiteY7" fmla="*/ 416481 h 1107934"/>
                  <a:gd name="connsiteX8" fmla="*/ 3971613 w 4044341"/>
                  <a:gd name="connsiteY8" fmla="*/ 443813 h 1107934"/>
                  <a:gd name="connsiteX9" fmla="*/ 3974256 w 4044341"/>
                  <a:gd name="connsiteY9" fmla="*/ 470016 h 1107934"/>
                  <a:gd name="connsiteX10" fmla="*/ 3984638 w 4044341"/>
                  <a:gd name="connsiteY10" fmla="*/ 519981 h 1107934"/>
                  <a:gd name="connsiteX11" fmla="*/ 3982222 w 4044341"/>
                  <a:gd name="connsiteY11" fmla="*/ 549042 h 1107934"/>
                  <a:gd name="connsiteX12" fmla="*/ 3982820 w 4044341"/>
                  <a:gd name="connsiteY12" fmla="*/ 554981 h 1107934"/>
                  <a:gd name="connsiteX13" fmla="*/ 3976578 w 4044341"/>
                  <a:gd name="connsiteY13" fmla="*/ 616911 h 1107934"/>
                  <a:gd name="connsiteX14" fmla="*/ 3971380 w 4044341"/>
                  <a:gd name="connsiteY14" fmla="*/ 679411 h 1107934"/>
                  <a:gd name="connsiteX15" fmla="*/ 3941620 w 4044341"/>
                  <a:gd name="connsiteY15" fmla="*/ 767057 h 1107934"/>
                  <a:gd name="connsiteX16" fmla="*/ 4044341 w 4044341"/>
                  <a:gd name="connsiteY16" fmla="*/ 999013 h 1107934"/>
                  <a:gd name="connsiteX17" fmla="*/ 3791996 w 4044341"/>
                  <a:gd name="connsiteY17" fmla="*/ 972996 h 1107934"/>
                  <a:gd name="connsiteX18" fmla="*/ 3743070 w 4044341"/>
                  <a:gd name="connsiteY18" fmla="*/ 1009536 h 1107934"/>
                  <a:gd name="connsiteX19" fmla="*/ 3739622 w 4044341"/>
                  <a:gd name="connsiteY19" fmla="*/ 1012382 h 1107934"/>
                  <a:gd name="connsiteX20" fmla="*/ 3738300 w 4044341"/>
                  <a:gd name="connsiteY20" fmla="*/ 1013100 h 1107934"/>
                  <a:gd name="connsiteX21" fmla="*/ 3717835 w 4044341"/>
                  <a:gd name="connsiteY21" fmla="*/ 1028384 h 1107934"/>
                  <a:gd name="connsiteX22" fmla="*/ 3570305 w 4044341"/>
                  <a:gd name="connsiteY22" fmla="*/ 1090261 h 1107934"/>
                  <a:gd name="connsiteX23" fmla="*/ 3542473 w 4044341"/>
                  <a:gd name="connsiteY23" fmla="*/ 1095353 h 1107934"/>
                  <a:gd name="connsiteX24" fmla="*/ 3542382 w 4044341"/>
                  <a:gd name="connsiteY24" fmla="*/ 1095381 h 1107934"/>
                  <a:gd name="connsiteX25" fmla="*/ 3542240 w 4044341"/>
                  <a:gd name="connsiteY25" fmla="*/ 1095396 h 1107934"/>
                  <a:gd name="connsiteX26" fmla="*/ 3491893 w 4044341"/>
                  <a:gd name="connsiteY26" fmla="*/ 1104606 h 1107934"/>
                  <a:gd name="connsiteX27" fmla="*/ 3412133 w 4044341"/>
                  <a:gd name="connsiteY27" fmla="*/ 1107611 h 1107934"/>
                  <a:gd name="connsiteX28" fmla="*/ 3402576 w 4044341"/>
                  <a:gd name="connsiteY28" fmla="*/ 1106588 h 1107934"/>
                  <a:gd name="connsiteX29" fmla="*/ 551608 w 4044341"/>
                  <a:gd name="connsiteY29" fmla="*/ 1106588 h 1107934"/>
                  <a:gd name="connsiteX30" fmla="*/ 0 w 4044341"/>
                  <a:gd name="connsiteY30" fmla="*/ 554981 h 1107934"/>
                  <a:gd name="connsiteX31" fmla="*/ 551609 w 4044341"/>
                  <a:gd name="connsiteY31" fmla="*/ 3374 h 1107934"/>
                  <a:gd name="connsiteX32" fmla="*/ 3396227 w 4044341"/>
                  <a:gd name="connsiteY32" fmla="*/ 3374 h 1107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044341" h="1107934">
                    <a:moveTo>
                      <a:pt x="3450999" y="0"/>
                    </a:moveTo>
                    <a:cubicBezTo>
                      <a:pt x="3557661" y="3645"/>
                      <a:pt x="3664413" y="38085"/>
                      <a:pt x="3757253" y="105537"/>
                    </a:cubicBezTo>
                    <a:cubicBezTo>
                      <a:pt x="3803672" y="139263"/>
                      <a:pt x="3843318" y="178847"/>
                      <a:pt x="3875913" y="222539"/>
                    </a:cubicBezTo>
                    <a:lnTo>
                      <a:pt x="3924777" y="313197"/>
                    </a:lnTo>
                    <a:lnTo>
                      <a:pt x="3939472" y="340271"/>
                    </a:lnTo>
                    <a:lnTo>
                      <a:pt x="3939611" y="340718"/>
                    </a:lnTo>
                    <a:lnTo>
                      <a:pt x="3952261" y="364188"/>
                    </a:lnTo>
                    <a:lnTo>
                      <a:pt x="3963129" y="416481"/>
                    </a:lnTo>
                    <a:lnTo>
                      <a:pt x="3971613" y="443813"/>
                    </a:lnTo>
                    <a:lnTo>
                      <a:pt x="3974256" y="470016"/>
                    </a:lnTo>
                    <a:lnTo>
                      <a:pt x="3984638" y="519981"/>
                    </a:lnTo>
                    <a:lnTo>
                      <a:pt x="3982222" y="549042"/>
                    </a:lnTo>
                    <a:lnTo>
                      <a:pt x="3982820" y="554981"/>
                    </a:lnTo>
                    <a:lnTo>
                      <a:pt x="3976578" y="616911"/>
                    </a:lnTo>
                    <a:lnTo>
                      <a:pt x="3971380" y="679411"/>
                    </a:lnTo>
                    <a:lnTo>
                      <a:pt x="3941620" y="767057"/>
                    </a:lnTo>
                    <a:lnTo>
                      <a:pt x="4044341" y="999013"/>
                    </a:lnTo>
                    <a:lnTo>
                      <a:pt x="3791996" y="972996"/>
                    </a:lnTo>
                    <a:lnTo>
                      <a:pt x="3743070" y="1009536"/>
                    </a:lnTo>
                    <a:lnTo>
                      <a:pt x="3739622" y="1012382"/>
                    </a:lnTo>
                    <a:lnTo>
                      <a:pt x="3738300" y="1013100"/>
                    </a:lnTo>
                    <a:lnTo>
                      <a:pt x="3717835" y="1028384"/>
                    </a:lnTo>
                    <a:cubicBezTo>
                      <a:pt x="3671599" y="1056246"/>
                      <a:pt x="3621839" y="1076964"/>
                      <a:pt x="3570305" y="1090261"/>
                    </a:cubicBezTo>
                    <a:lnTo>
                      <a:pt x="3542473" y="1095353"/>
                    </a:lnTo>
                    <a:lnTo>
                      <a:pt x="3542382" y="1095381"/>
                    </a:lnTo>
                    <a:lnTo>
                      <a:pt x="3542240" y="1095396"/>
                    </a:lnTo>
                    <a:lnTo>
                      <a:pt x="3491893" y="1104606"/>
                    </a:lnTo>
                    <a:cubicBezTo>
                      <a:pt x="3465458" y="1107509"/>
                      <a:pt x="3438798" y="1108522"/>
                      <a:pt x="3412133" y="1107611"/>
                    </a:cubicBezTo>
                    <a:lnTo>
                      <a:pt x="3402576" y="1106588"/>
                    </a:lnTo>
                    <a:lnTo>
                      <a:pt x="551608" y="1106588"/>
                    </a:lnTo>
                    <a:cubicBezTo>
                      <a:pt x="246964" y="1106588"/>
                      <a:pt x="0" y="859625"/>
                      <a:pt x="0" y="554981"/>
                    </a:cubicBezTo>
                    <a:cubicBezTo>
                      <a:pt x="1" y="250337"/>
                      <a:pt x="246964" y="3374"/>
                      <a:pt x="551609" y="3374"/>
                    </a:cubicBezTo>
                    <a:lnTo>
                      <a:pt x="3396227" y="3374"/>
                    </a:lnTo>
                    <a:close/>
                  </a:path>
                </a:pathLst>
              </a:cu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+mj-lt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034677" y="3615971"/>
                <a:ext cx="2010420" cy="435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Auto Discovery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flipH="1">
              <a:off x="8395875" y="2374812"/>
              <a:ext cx="2446370" cy="646850"/>
              <a:chOff x="4038602" y="4948474"/>
              <a:chExt cx="3144389" cy="831414"/>
            </a:xfrm>
          </p:grpSpPr>
          <p:sp>
            <p:nvSpPr>
              <p:cNvPr id="111" name="Freeform 110"/>
              <p:cNvSpPr/>
              <p:nvPr/>
            </p:nvSpPr>
            <p:spPr>
              <a:xfrm flipH="1">
                <a:off x="4038602" y="4948474"/>
                <a:ext cx="3144389" cy="831414"/>
              </a:xfrm>
              <a:custGeom>
                <a:avLst/>
                <a:gdLst>
                  <a:gd name="connsiteX0" fmla="*/ 757431 w 4191118"/>
                  <a:gd name="connsiteY0" fmla="*/ 0 h 1108182"/>
                  <a:gd name="connsiteX1" fmla="*/ 806708 w 4191118"/>
                  <a:gd name="connsiteY1" fmla="*/ 4968 h 1108182"/>
                  <a:gd name="connsiteX2" fmla="*/ 3639510 w 4191118"/>
                  <a:gd name="connsiteY2" fmla="*/ 4968 h 1108182"/>
                  <a:gd name="connsiteX3" fmla="*/ 4191118 w 4191118"/>
                  <a:gd name="connsiteY3" fmla="*/ 556575 h 1108182"/>
                  <a:gd name="connsiteX4" fmla="*/ 3639510 w 4191118"/>
                  <a:gd name="connsiteY4" fmla="*/ 1108182 h 1108182"/>
                  <a:gd name="connsiteX5" fmla="*/ 759905 w 4191118"/>
                  <a:gd name="connsiteY5" fmla="*/ 1108182 h 1108182"/>
                  <a:gd name="connsiteX6" fmla="*/ 758666 w 4191118"/>
                  <a:gd name="connsiteY6" fmla="*/ 1108057 h 1108182"/>
                  <a:gd name="connsiteX7" fmla="*/ 757431 w 4191118"/>
                  <a:gd name="connsiteY7" fmla="*/ 1108182 h 1108182"/>
                  <a:gd name="connsiteX8" fmla="*/ 673049 w 4191118"/>
                  <a:gd name="connsiteY8" fmla="*/ 1101797 h 1108182"/>
                  <a:gd name="connsiteX9" fmla="*/ 654762 w 4191118"/>
                  <a:gd name="connsiteY9" fmla="*/ 1097583 h 1108182"/>
                  <a:gd name="connsiteX10" fmla="*/ 648737 w 4191118"/>
                  <a:gd name="connsiteY10" fmla="*/ 1096976 h 1108182"/>
                  <a:gd name="connsiteX11" fmla="*/ 638967 w 4191118"/>
                  <a:gd name="connsiteY11" fmla="*/ 1093943 h 1108182"/>
                  <a:gd name="connsiteX12" fmla="*/ 592662 w 4191118"/>
                  <a:gd name="connsiteY12" fmla="*/ 1083271 h 1108182"/>
                  <a:gd name="connsiteX13" fmla="*/ 548372 w 4191118"/>
                  <a:gd name="connsiteY13" fmla="*/ 1065821 h 1108182"/>
                  <a:gd name="connsiteX14" fmla="*/ 545195 w 4191118"/>
                  <a:gd name="connsiteY14" fmla="*/ 1064834 h 1108182"/>
                  <a:gd name="connsiteX15" fmla="*/ 543409 w 4191118"/>
                  <a:gd name="connsiteY15" fmla="*/ 1063865 h 1108182"/>
                  <a:gd name="connsiteX16" fmla="*/ 517210 w 4191118"/>
                  <a:gd name="connsiteY16" fmla="*/ 1053543 h 1108182"/>
                  <a:gd name="connsiteX17" fmla="*/ 329868 w 4191118"/>
                  <a:gd name="connsiteY17" fmla="*/ 906544 h 1108182"/>
                  <a:gd name="connsiteX18" fmla="*/ 310624 w 4191118"/>
                  <a:gd name="connsiteY18" fmla="*/ 874826 h 1108182"/>
                  <a:gd name="connsiteX19" fmla="*/ 302504 w 4191118"/>
                  <a:gd name="connsiteY19" fmla="*/ 864984 h 1108182"/>
                  <a:gd name="connsiteX20" fmla="*/ 284259 w 4191118"/>
                  <a:gd name="connsiteY20" fmla="*/ 831370 h 1108182"/>
                  <a:gd name="connsiteX21" fmla="*/ 246884 w 4191118"/>
                  <a:gd name="connsiteY21" fmla="*/ 769768 h 1108182"/>
                  <a:gd name="connsiteX22" fmla="*/ 219443 w 4191118"/>
                  <a:gd name="connsiteY22" fmla="*/ 681368 h 1108182"/>
                  <a:gd name="connsiteX23" fmla="*/ 0 w 4191118"/>
                  <a:gd name="connsiteY23" fmla="*/ 554091 h 1108182"/>
                  <a:gd name="connsiteX24" fmla="*/ 219443 w 4191118"/>
                  <a:gd name="connsiteY24" fmla="*/ 426814 h 1108182"/>
                  <a:gd name="connsiteX25" fmla="*/ 246884 w 4191118"/>
                  <a:gd name="connsiteY25" fmla="*/ 338414 h 1108182"/>
                  <a:gd name="connsiteX26" fmla="*/ 757431 w 4191118"/>
                  <a:gd name="connsiteY26" fmla="*/ 0 h 110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91118" h="1108182">
                    <a:moveTo>
                      <a:pt x="757431" y="0"/>
                    </a:moveTo>
                    <a:lnTo>
                      <a:pt x="806708" y="4968"/>
                    </a:lnTo>
                    <a:lnTo>
                      <a:pt x="3639510" y="4968"/>
                    </a:lnTo>
                    <a:cubicBezTo>
                      <a:pt x="3944154" y="4968"/>
                      <a:pt x="4191118" y="251931"/>
                      <a:pt x="4191118" y="556575"/>
                    </a:cubicBezTo>
                    <a:cubicBezTo>
                      <a:pt x="4191118" y="861219"/>
                      <a:pt x="3944154" y="1108182"/>
                      <a:pt x="3639510" y="1108182"/>
                    </a:cubicBezTo>
                    <a:lnTo>
                      <a:pt x="759905" y="1108182"/>
                    </a:lnTo>
                    <a:lnTo>
                      <a:pt x="758666" y="1108057"/>
                    </a:lnTo>
                    <a:lnTo>
                      <a:pt x="757431" y="1108182"/>
                    </a:lnTo>
                    <a:cubicBezTo>
                      <a:pt x="728742" y="1108182"/>
                      <a:pt x="700563" y="1106001"/>
                      <a:pt x="673049" y="1101797"/>
                    </a:cubicBezTo>
                    <a:lnTo>
                      <a:pt x="654762" y="1097583"/>
                    </a:lnTo>
                    <a:lnTo>
                      <a:pt x="648737" y="1096976"/>
                    </a:lnTo>
                    <a:lnTo>
                      <a:pt x="638967" y="1093943"/>
                    </a:lnTo>
                    <a:lnTo>
                      <a:pt x="592662" y="1083271"/>
                    </a:lnTo>
                    <a:lnTo>
                      <a:pt x="548372" y="1065821"/>
                    </a:lnTo>
                    <a:lnTo>
                      <a:pt x="545195" y="1064834"/>
                    </a:lnTo>
                    <a:lnTo>
                      <a:pt x="543409" y="1063865"/>
                    </a:lnTo>
                    <a:lnTo>
                      <a:pt x="517210" y="1053543"/>
                    </a:lnTo>
                    <a:cubicBezTo>
                      <a:pt x="444540" y="1018526"/>
                      <a:pt x="380683" y="968117"/>
                      <a:pt x="329868" y="906544"/>
                    </a:cubicBezTo>
                    <a:lnTo>
                      <a:pt x="310624" y="874826"/>
                    </a:lnTo>
                    <a:lnTo>
                      <a:pt x="302504" y="864984"/>
                    </a:lnTo>
                    <a:lnTo>
                      <a:pt x="284259" y="831370"/>
                    </a:lnTo>
                    <a:lnTo>
                      <a:pt x="246884" y="769768"/>
                    </a:lnTo>
                    <a:lnTo>
                      <a:pt x="219443" y="681368"/>
                    </a:lnTo>
                    <a:lnTo>
                      <a:pt x="0" y="554091"/>
                    </a:lnTo>
                    <a:lnTo>
                      <a:pt x="219443" y="426814"/>
                    </a:lnTo>
                    <a:lnTo>
                      <a:pt x="246884" y="338414"/>
                    </a:lnTo>
                    <a:cubicBezTo>
                      <a:pt x="331000" y="139542"/>
                      <a:pt x="527920" y="0"/>
                      <a:pt x="757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358866" y="5106513"/>
                <a:ext cx="2359344" cy="43515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Inventory Tracker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flipH="1">
              <a:off x="8136239" y="5016682"/>
              <a:ext cx="2363477" cy="646933"/>
              <a:chOff x="4520966" y="6438817"/>
              <a:chExt cx="3037843" cy="831521"/>
            </a:xfrm>
          </p:grpSpPr>
          <p:sp>
            <p:nvSpPr>
              <p:cNvPr id="109" name="Freeform 108"/>
              <p:cNvSpPr/>
              <p:nvPr/>
            </p:nvSpPr>
            <p:spPr>
              <a:xfrm flipH="1">
                <a:off x="4520966" y="6439109"/>
                <a:ext cx="3037843" cy="831229"/>
              </a:xfrm>
              <a:custGeom>
                <a:avLst/>
                <a:gdLst>
                  <a:gd name="connsiteX0" fmla="*/ 632208 w 4049103"/>
                  <a:gd name="connsiteY0" fmla="*/ 324 h 1107935"/>
                  <a:gd name="connsiteX1" fmla="*/ 656644 w 4049103"/>
                  <a:gd name="connsiteY1" fmla="*/ 2940 h 1107935"/>
                  <a:gd name="connsiteX2" fmla="*/ 3497497 w 4049103"/>
                  <a:gd name="connsiteY2" fmla="*/ 2940 h 1107935"/>
                  <a:gd name="connsiteX3" fmla="*/ 4049103 w 4049103"/>
                  <a:gd name="connsiteY3" fmla="*/ 554547 h 1107935"/>
                  <a:gd name="connsiteX4" fmla="*/ 3497497 w 4049103"/>
                  <a:gd name="connsiteY4" fmla="*/ 1106154 h 1107935"/>
                  <a:gd name="connsiteX5" fmla="*/ 622252 w 4049103"/>
                  <a:gd name="connsiteY5" fmla="*/ 1106154 h 1107935"/>
                  <a:gd name="connsiteX6" fmla="*/ 593342 w 4049103"/>
                  <a:gd name="connsiteY6" fmla="*/ 1107935 h 1107935"/>
                  <a:gd name="connsiteX7" fmla="*/ 287088 w 4049103"/>
                  <a:gd name="connsiteY7" fmla="*/ 1002398 h 1107935"/>
                  <a:gd name="connsiteX8" fmla="*/ 72962 w 4049103"/>
                  <a:gd name="connsiteY8" fmla="*/ 428524 h 1107935"/>
                  <a:gd name="connsiteX9" fmla="*/ 102722 w 4049103"/>
                  <a:gd name="connsiteY9" fmla="*/ 340878 h 1107935"/>
                  <a:gd name="connsiteX10" fmla="*/ 0 w 4049103"/>
                  <a:gd name="connsiteY10" fmla="*/ 108923 h 1107935"/>
                  <a:gd name="connsiteX11" fmla="*/ 252345 w 4049103"/>
                  <a:gd name="connsiteY11" fmla="*/ 134939 h 1107935"/>
                  <a:gd name="connsiteX12" fmla="*/ 326506 w 4049103"/>
                  <a:gd name="connsiteY12" fmla="*/ 79551 h 1107935"/>
                  <a:gd name="connsiteX13" fmla="*/ 632208 w 4049103"/>
                  <a:gd name="connsiteY13" fmla="*/ 324 h 110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49103" h="1107935">
                    <a:moveTo>
                      <a:pt x="632208" y="324"/>
                    </a:moveTo>
                    <a:lnTo>
                      <a:pt x="656644" y="2940"/>
                    </a:lnTo>
                    <a:lnTo>
                      <a:pt x="3497497" y="2940"/>
                    </a:lnTo>
                    <a:cubicBezTo>
                      <a:pt x="3802141" y="2940"/>
                      <a:pt x="4049103" y="249903"/>
                      <a:pt x="4049103" y="554547"/>
                    </a:cubicBezTo>
                    <a:cubicBezTo>
                      <a:pt x="4049103" y="859191"/>
                      <a:pt x="3802141" y="1106154"/>
                      <a:pt x="3497497" y="1106154"/>
                    </a:cubicBezTo>
                    <a:lnTo>
                      <a:pt x="622252" y="1106154"/>
                    </a:lnTo>
                    <a:lnTo>
                      <a:pt x="593342" y="1107935"/>
                    </a:lnTo>
                    <a:cubicBezTo>
                      <a:pt x="486680" y="1104290"/>
                      <a:pt x="379928" y="1069850"/>
                      <a:pt x="287088" y="1002398"/>
                    </a:cubicBezTo>
                    <a:cubicBezTo>
                      <a:pt x="101410" y="867495"/>
                      <a:pt x="24119" y="638857"/>
                      <a:pt x="72962" y="428524"/>
                    </a:cubicBezTo>
                    <a:lnTo>
                      <a:pt x="102722" y="340878"/>
                    </a:lnTo>
                    <a:lnTo>
                      <a:pt x="0" y="108923"/>
                    </a:lnTo>
                    <a:lnTo>
                      <a:pt x="252345" y="134939"/>
                    </a:lnTo>
                    <a:lnTo>
                      <a:pt x="326506" y="79551"/>
                    </a:lnTo>
                    <a:cubicBezTo>
                      <a:pt x="418978" y="23827"/>
                      <a:pt x="525547" y="-3322"/>
                      <a:pt x="632208" y="3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02676" y="6438817"/>
                <a:ext cx="2474421" cy="751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Vulnerability Management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flipH="1">
              <a:off x="8532138" y="3254720"/>
              <a:ext cx="2450592" cy="649224"/>
              <a:chOff x="3507104" y="4948474"/>
              <a:chExt cx="3675889" cy="973836"/>
            </a:xfrm>
          </p:grpSpPr>
          <p:sp>
            <p:nvSpPr>
              <p:cNvPr id="107" name="Freeform 106"/>
              <p:cNvSpPr/>
              <p:nvPr/>
            </p:nvSpPr>
            <p:spPr>
              <a:xfrm flipH="1">
                <a:off x="3507104" y="4948474"/>
                <a:ext cx="3675889" cy="973836"/>
              </a:xfrm>
              <a:custGeom>
                <a:avLst/>
                <a:gdLst>
                  <a:gd name="connsiteX0" fmla="*/ 757431 w 4191118"/>
                  <a:gd name="connsiteY0" fmla="*/ 0 h 1108182"/>
                  <a:gd name="connsiteX1" fmla="*/ 806708 w 4191118"/>
                  <a:gd name="connsiteY1" fmla="*/ 4968 h 1108182"/>
                  <a:gd name="connsiteX2" fmla="*/ 3639510 w 4191118"/>
                  <a:gd name="connsiteY2" fmla="*/ 4968 h 1108182"/>
                  <a:gd name="connsiteX3" fmla="*/ 4191118 w 4191118"/>
                  <a:gd name="connsiteY3" fmla="*/ 556575 h 1108182"/>
                  <a:gd name="connsiteX4" fmla="*/ 3639510 w 4191118"/>
                  <a:gd name="connsiteY4" fmla="*/ 1108182 h 1108182"/>
                  <a:gd name="connsiteX5" fmla="*/ 759905 w 4191118"/>
                  <a:gd name="connsiteY5" fmla="*/ 1108182 h 1108182"/>
                  <a:gd name="connsiteX6" fmla="*/ 758666 w 4191118"/>
                  <a:gd name="connsiteY6" fmla="*/ 1108057 h 1108182"/>
                  <a:gd name="connsiteX7" fmla="*/ 757431 w 4191118"/>
                  <a:gd name="connsiteY7" fmla="*/ 1108182 h 1108182"/>
                  <a:gd name="connsiteX8" fmla="*/ 673049 w 4191118"/>
                  <a:gd name="connsiteY8" fmla="*/ 1101797 h 1108182"/>
                  <a:gd name="connsiteX9" fmla="*/ 654762 w 4191118"/>
                  <a:gd name="connsiteY9" fmla="*/ 1097583 h 1108182"/>
                  <a:gd name="connsiteX10" fmla="*/ 648737 w 4191118"/>
                  <a:gd name="connsiteY10" fmla="*/ 1096976 h 1108182"/>
                  <a:gd name="connsiteX11" fmla="*/ 638967 w 4191118"/>
                  <a:gd name="connsiteY11" fmla="*/ 1093943 h 1108182"/>
                  <a:gd name="connsiteX12" fmla="*/ 592662 w 4191118"/>
                  <a:gd name="connsiteY12" fmla="*/ 1083271 h 1108182"/>
                  <a:gd name="connsiteX13" fmla="*/ 548372 w 4191118"/>
                  <a:gd name="connsiteY13" fmla="*/ 1065821 h 1108182"/>
                  <a:gd name="connsiteX14" fmla="*/ 545195 w 4191118"/>
                  <a:gd name="connsiteY14" fmla="*/ 1064834 h 1108182"/>
                  <a:gd name="connsiteX15" fmla="*/ 543409 w 4191118"/>
                  <a:gd name="connsiteY15" fmla="*/ 1063865 h 1108182"/>
                  <a:gd name="connsiteX16" fmla="*/ 517210 w 4191118"/>
                  <a:gd name="connsiteY16" fmla="*/ 1053543 h 1108182"/>
                  <a:gd name="connsiteX17" fmla="*/ 329868 w 4191118"/>
                  <a:gd name="connsiteY17" fmla="*/ 906544 h 1108182"/>
                  <a:gd name="connsiteX18" fmla="*/ 310624 w 4191118"/>
                  <a:gd name="connsiteY18" fmla="*/ 874826 h 1108182"/>
                  <a:gd name="connsiteX19" fmla="*/ 302504 w 4191118"/>
                  <a:gd name="connsiteY19" fmla="*/ 864984 h 1108182"/>
                  <a:gd name="connsiteX20" fmla="*/ 284259 w 4191118"/>
                  <a:gd name="connsiteY20" fmla="*/ 831370 h 1108182"/>
                  <a:gd name="connsiteX21" fmla="*/ 246884 w 4191118"/>
                  <a:gd name="connsiteY21" fmla="*/ 769768 h 1108182"/>
                  <a:gd name="connsiteX22" fmla="*/ 219443 w 4191118"/>
                  <a:gd name="connsiteY22" fmla="*/ 681368 h 1108182"/>
                  <a:gd name="connsiteX23" fmla="*/ 0 w 4191118"/>
                  <a:gd name="connsiteY23" fmla="*/ 554091 h 1108182"/>
                  <a:gd name="connsiteX24" fmla="*/ 219443 w 4191118"/>
                  <a:gd name="connsiteY24" fmla="*/ 426814 h 1108182"/>
                  <a:gd name="connsiteX25" fmla="*/ 246884 w 4191118"/>
                  <a:gd name="connsiteY25" fmla="*/ 338414 h 1108182"/>
                  <a:gd name="connsiteX26" fmla="*/ 757431 w 4191118"/>
                  <a:gd name="connsiteY26" fmla="*/ 0 h 110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91118" h="1108182">
                    <a:moveTo>
                      <a:pt x="757431" y="0"/>
                    </a:moveTo>
                    <a:lnTo>
                      <a:pt x="806708" y="4968"/>
                    </a:lnTo>
                    <a:lnTo>
                      <a:pt x="3639510" y="4968"/>
                    </a:lnTo>
                    <a:cubicBezTo>
                      <a:pt x="3944154" y="4968"/>
                      <a:pt x="4191118" y="251931"/>
                      <a:pt x="4191118" y="556575"/>
                    </a:cubicBezTo>
                    <a:cubicBezTo>
                      <a:pt x="4191118" y="861219"/>
                      <a:pt x="3944154" y="1108182"/>
                      <a:pt x="3639510" y="1108182"/>
                    </a:cubicBezTo>
                    <a:lnTo>
                      <a:pt x="759905" y="1108182"/>
                    </a:lnTo>
                    <a:lnTo>
                      <a:pt x="758666" y="1108057"/>
                    </a:lnTo>
                    <a:lnTo>
                      <a:pt x="757431" y="1108182"/>
                    </a:lnTo>
                    <a:cubicBezTo>
                      <a:pt x="728742" y="1108182"/>
                      <a:pt x="700563" y="1106001"/>
                      <a:pt x="673049" y="1101797"/>
                    </a:cubicBezTo>
                    <a:lnTo>
                      <a:pt x="654762" y="1097583"/>
                    </a:lnTo>
                    <a:lnTo>
                      <a:pt x="648737" y="1096976"/>
                    </a:lnTo>
                    <a:lnTo>
                      <a:pt x="638967" y="1093943"/>
                    </a:lnTo>
                    <a:lnTo>
                      <a:pt x="592662" y="1083271"/>
                    </a:lnTo>
                    <a:lnTo>
                      <a:pt x="548372" y="1065821"/>
                    </a:lnTo>
                    <a:lnTo>
                      <a:pt x="545195" y="1064834"/>
                    </a:lnTo>
                    <a:lnTo>
                      <a:pt x="543409" y="1063865"/>
                    </a:lnTo>
                    <a:lnTo>
                      <a:pt x="517210" y="1053543"/>
                    </a:lnTo>
                    <a:cubicBezTo>
                      <a:pt x="444540" y="1018526"/>
                      <a:pt x="380683" y="968117"/>
                      <a:pt x="329868" y="906544"/>
                    </a:cubicBezTo>
                    <a:lnTo>
                      <a:pt x="310624" y="874826"/>
                    </a:lnTo>
                    <a:lnTo>
                      <a:pt x="302504" y="864984"/>
                    </a:lnTo>
                    <a:lnTo>
                      <a:pt x="284259" y="831370"/>
                    </a:lnTo>
                    <a:lnTo>
                      <a:pt x="246884" y="769768"/>
                    </a:lnTo>
                    <a:lnTo>
                      <a:pt x="219443" y="681368"/>
                    </a:lnTo>
                    <a:lnTo>
                      <a:pt x="0" y="554091"/>
                    </a:lnTo>
                    <a:lnTo>
                      <a:pt x="219443" y="426814"/>
                    </a:lnTo>
                    <a:lnTo>
                      <a:pt x="246884" y="338414"/>
                    </a:lnTo>
                    <a:cubicBezTo>
                      <a:pt x="331000" y="139542"/>
                      <a:pt x="527920" y="0"/>
                      <a:pt x="757431" y="0"/>
                    </a:cubicBezTo>
                    <a:close/>
                  </a:path>
                </a:pathLst>
              </a:custGeom>
              <a:solidFill>
                <a:srgbClr val="4ABA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838661" y="5150284"/>
                <a:ext cx="2768737" cy="554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Scheduled Backup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flipH="1">
              <a:off x="8395875" y="4136848"/>
              <a:ext cx="2446370" cy="647005"/>
              <a:chOff x="4038602" y="4948275"/>
              <a:chExt cx="3144389" cy="831613"/>
            </a:xfrm>
          </p:grpSpPr>
          <p:sp>
            <p:nvSpPr>
              <p:cNvPr id="105" name="Freeform 104"/>
              <p:cNvSpPr/>
              <p:nvPr/>
            </p:nvSpPr>
            <p:spPr>
              <a:xfrm flipH="1">
                <a:off x="4038602" y="4948474"/>
                <a:ext cx="3144389" cy="831414"/>
              </a:xfrm>
              <a:custGeom>
                <a:avLst/>
                <a:gdLst>
                  <a:gd name="connsiteX0" fmla="*/ 757431 w 4191118"/>
                  <a:gd name="connsiteY0" fmla="*/ 0 h 1108182"/>
                  <a:gd name="connsiteX1" fmla="*/ 806708 w 4191118"/>
                  <a:gd name="connsiteY1" fmla="*/ 4968 h 1108182"/>
                  <a:gd name="connsiteX2" fmla="*/ 3639510 w 4191118"/>
                  <a:gd name="connsiteY2" fmla="*/ 4968 h 1108182"/>
                  <a:gd name="connsiteX3" fmla="*/ 4191118 w 4191118"/>
                  <a:gd name="connsiteY3" fmla="*/ 556575 h 1108182"/>
                  <a:gd name="connsiteX4" fmla="*/ 3639510 w 4191118"/>
                  <a:gd name="connsiteY4" fmla="*/ 1108182 h 1108182"/>
                  <a:gd name="connsiteX5" fmla="*/ 759905 w 4191118"/>
                  <a:gd name="connsiteY5" fmla="*/ 1108182 h 1108182"/>
                  <a:gd name="connsiteX6" fmla="*/ 758666 w 4191118"/>
                  <a:gd name="connsiteY6" fmla="*/ 1108057 h 1108182"/>
                  <a:gd name="connsiteX7" fmla="*/ 757431 w 4191118"/>
                  <a:gd name="connsiteY7" fmla="*/ 1108182 h 1108182"/>
                  <a:gd name="connsiteX8" fmla="*/ 673049 w 4191118"/>
                  <a:gd name="connsiteY8" fmla="*/ 1101797 h 1108182"/>
                  <a:gd name="connsiteX9" fmla="*/ 654762 w 4191118"/>
                  <a:gd name="connsiteY9" fmla="*/ 1097583 h 1108182"/>
                  <a:gd name="connsiteX10" fmla="*/ 648737 w 4191118"/>
                  <a:gd name="connsiteY10" fmla="*/ 1096976 h 1108182"/>
                  <a:gd name="connsiteX11" fmla="*/ 638967 w 4191118"/>
                  <a:gd name="connsiteY11" fmla="*/ 1093943 h 1108182"/>
                  <a:gd name="connsiteX12" fmla="*/ 592662 w 4191118"/>
                  <a:gd name="connsiteY12" fmla="*/ 1083271 h 1108182"/>
                  <a:gd name="connsiteX13" fmla="*/ 548372 w 4191118"/>
                  <a:gd name="connsiteY13" fmla="*/ 1065821 h 1108182"/>
                  <a:gd name="connsiteX14" fmla="*/ 545195 w 4191118"/>
                  <a:gd name="connsiteY14" fmla="*/ 1064834 h 1108182"/>
                  <a:gd name="connsiteX15" fmla="*/ 543409 w 4191118"/>
                  <a:gd name="connsiteY15" fmla="*/ 1063865 h 1108182"/>
                  <a:gd name="connsiteX16" fmla="*/ 517210 w 4191118"/>
                  <a:gd name="connsiteY16" fmla="*/ 1053543 h 1108182"/>
                  <a:gd name="connsiteX17" fmla="*/ 329868 w 4191118"/>
                  <a:gd name="connsiteY17" fmla="*/ 906544 h 1108182"/>
                  <a:gd name="connsiteX18" fmla="*/ 310624 w 4191118"/>
                  <a:gd name="connsiteY18" fmla="*/ 874826 h 1108182"/>
                  <a:gd name="connsiteX19" fmla="*/ 302504 w 4191118"/>
                  <a:gd name="connsiteY19" fmla="*/ 864984 h 1108182"/>
                  <a:gd name="connsiteX20" fmla="*/ 284259 w 4191118"/>
                  <a:gd name="connsiteY20" fmla="*/ 831370 h 1108182"/>
                  <a:gd name="connsiteX21" fmla="*/ 246884 w 4191118"/>
                  <a:gd name="connsiteY21" fmla="*/ 769768 h 1108182"/>
                  <a:gd name="connsiteX22" fmla="*/ 219443 w 4191118"/>
                  <a:gd name="connsiteY22" fmla="*/ 681368 h 1108182"/>
                  <a:gd name="connsiteX23" fmla="*/ 0 w 4191118"/>
                  <a:gd name="connsiteY23" fmla="*/ 554091 h 1108182"/>
                  <a:gd name="connsiteX24" fmla="*/ 219443 w 4191118"/>
                  <a:gd name="connsiteY24" fmla="*/ 426814 h 1108182"/>
                  <a:gd name="connsiteX25" fmla="*/ 246884 w 4191118"/>
                  <a:gd name="connsiteY25" fmla="*/ 338414 h 1108182"/>
                  <a:gd name="connsiteX26" fmla="*/ 757431 w 4191118"/>
                  <a:gd name="connsiteY26" fmla="*/ 0 h 110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91118" h="1108182">
                    <a:moveTo>
                      <a:pt x="757431" y="0"/>
                    </a:moveTo>
                    <a:lnTo>
                      <a:pt x="806708" y="4968"/>
                    </a:lnTo>
                    <a:lnTo>
                      <a:pt x="3639510" y="4968"/>
                    </a:lnTo>
                    <a:cubicBezTo>
                      <a:pt x="3944154" y="4968"/>
                      <a:pt x="4191118" y="251931"/>
                      <a:pt x="4191118" y="556575"/>
                    </a:cubicBezTo>
                    <a:cubicBezTo>
                      <a:pt x="4191118" y="861219"/>
                      <a:pt x="3944154" y="1108182"/>
                      <a:pt x="3639510" y="1108182"/>
                    </a:cubicBezTo>
                    <a:lnTo>
                      <a:pt x="759905" y="1108182"/>
                    </a:lnTo>
                    <a:lnTo>
                      <a:pt x="758666" y="1108057"/>
                    </a:lnTo>
                    <a:lnTo>
                      <a:pt x="757431" y="1108182"/>
                    </a:lnTo>
                    <a:cubicBezTo>
                      <a:pt x="728742" y="1108182"/>
                      <a:pt x="700563" y="1106001"/>
                      <a:pt x="673049" y="1101797"/>
                    </a:cubicBezTo>
                    <a:lnTo>
                      <a:pt x="654762" y="1097583"/>
                    </a:lnTo>
                    <a:lnTo>
                      <a:pt x="648737" y="1096976"/>
                    </a:lnTo>
                    <a:lnTo>
                      <a:pt x="638967" y="1093943"/>
                    </a:lnTo>
                    <a:lnTo>
                      <a:pt x="592662" y="1083271"/>
                    </a:lnTo>
                    <a:lnTo>
                      <a:pt x="548372" y="1065821"/>
                    </a:lnTo>
                    <a:lnTo>
                      <a:pt x="545195" y="1064834"/>
                    </a:lnTo>
                    <a:lnTo>
                      <a:pt x="543409" y="1063865"/>
                    </a:lnTo>
                    <a:lnTo>
                      <a:pt x="517210" y="1053543"/>
                    </a:lnTo>
                    <a:cubicBezTo>
                      <a:pt x="444540" y="1018526"/>
                      <a:pt x="380683" y="968117"/>
                      <a:pt x="329868" y="906544"/>
                    </a:cubicBezTo>
                    <a:lnTo>
                      <a:pt x="310624" y="874826"/>
                    </a:lnTo>
                    <a:lnTo>
                      <a:pt x="302504" y="864984"/>
                    </a:lnTo>
                    <a:lnTo>
                      <a:pt x="284259" y="831370"/>
                    </a:lnTo>
                    <a:lnTo>
                      <a:pt x="246884" y="769768"/>
                    </a:lnTo>
                    <a:lnTo>
                      <a:pt x="219443" y="681368"/>
                    </a:lnTo>
                    <a:lnTo>
                      <a:pt x="0" y="554091"/>
                    </a:lnTo>
                    <a:lnTo>
                      <a:pt x="219443" y="426814"/>
                    </a:lnTo>
                    <a:lnTo>
                      <a:pt x="246884" y="338414"/>
                    </a:lnTo>
                    <a:cubicBezTo>
                      <a:pt x="331000" y="139542"/>
                      <a:pt x="527920" y="0"/>
                      <a:pt x="757431" y="0"/>
                    </a:cubicBezTo>
                    <a:close/>
                  </a:path>
                </a:pathLst>
              </a:custGeom>
              <a:solidFill>
                <a:srgbClr val="E66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lt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323566" y="4948275"/>
                <a:ext cx="2309626" cy="751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Role-Based Access Control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914361" y="5973360"/>
              <a:ext cx="2361215" cy="738503"/>
              <a:chOff x="5151363" y="5973360"/>
              <a:chExt cx="2361215" cy="738503"/>
            </a:xfrm>
            <a:solidFill>
              <a:srgbClr val="7ADC72"/>
            </a:solidFill>
          </p:grpSpPr>
          <p:grpSp>
            <p:nvGrpSpPr>
              <p:cNvPr id="101" name="Group 100"/>
              <p:cNvGrpSpPr/>
              <p:nvPr/>
            </p:nvGrpSpPr>
            <p:grpSpPr>
              <a:xfrm>
                <a:off x="5153426" y="5973360"/>
                <a:ext cx="2359152" cy="738503"/>
                <a:chOff x="5153426" y="5973360"/>
                <a:chExt cx="2359152" cy="738503"/>
              </a:xfrm>
              <a:grpFill/>
            </p:grpSpPr>
            <p:sp>
              <p:nvSpPr>
                <p:cNvPr id="103" name="Flowchart: Terminator 102"/>
                <p:cNvSpPr/>
                <p:nvPr/>
              </p:nvSpPr>
              <p:spPr>
                <a:xfrm>
                  <a:off x="5153426" y="6062639"/>
                  <a:ext cx="2359152" cy="649224"/>
                </a:xfrm>
                <a:prstGeom prst="flowChartTerminator">
                  <a:avLst/>
                </a:prstGeom>
                <a:solidFill>
                  <a:srgbClr val="394B56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Isosceles Triangle 103"/>
                <p:cNvSpPr/>
                <p:nvPr/>
              </p:nvSpPr>
              <p:spPr>
                <a:xfrm>
                  <a:off x="6264435" y="5973360"/>
                  <a:ext cx="137134" cy="101104"/>
                </a:xfrm>
                <a:prstGeom prst="triangle">
                  <a:avLst/>
                </a:prstGeom>
                <a:solidFill>
                  <a:srgbClr val="394B56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 flipH="1">
                <a:off x="5151363" y="6186781"/>
                <a:ext cx="2343347" cy="369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Configuration Templates</a:t>
                </a:r>
              </a:p>
            </p:txBody>
          </p:sp>
        </p:grpSp>
        <p:sp>
          <p:nvSpPr>
            <p:cNvPr id="99" name="Oval 98"/>
            <p:cNvSpPr/>
            <p:nvPr/>
          </p:nvSpPr>
          <p:spPr>
            <a:xfrm rot="16200000">
              <a:off x="4293272" y="1769196"/>
              <a:ext cx="3605455" cy="3605455"/>
            </a:xfrm>
            <a:prstGeom prst="ellipse">
              <a:avLst/>
            </a:prstGeom>
            <a:gradFill flip="none" rotWithShape="1">
              <a:gsLst>
                <a:gs pos="58400">
                  <a:schemeClr val="accent2"/>
                </a:gs>
                <a:gs pos="0">
                  <a:schemeClr val="accent1">
                    <a:alpha val="81000"/>
                  </a:schemeClr>
                </a:gs>
                <a:gs pos="100000">
                  <a:schemeClr val="accent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99249" y="3156429"/>
              <a:ext cx="1929707" cy="90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NCCM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6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8555" y="208032"/>
              <a:ext cx="33141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Auto Discovery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89" y="1374238"/>
            <a:ext cx="3422239" cy="342223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41424" y="3907540"/>
            <a:ext cx="8250151" cy="1798962"/>
            <a:chOff x="731924" y="3916930"/>
            <a:chExt cx="9202706" cy="2006668"/>
          </a:xfrm>
        </p:grpSpPr>
        <p:sp>
          <p:nvSpPr>
            <p:cNvPr id="28" name="Oval 27"/>
            <p:cNvSpPr/>
            <p:nvPr/>
          </p:nvSpPr>
          <p:spPr>
            <a:xfrm>
              <a:off x="2530933" y="3916930"/>
              <a:ext cx="2006668" cy="200666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sp>
          <p:nvSpPr>
            <p:cNvPr id="29" name="Oval 28"/>
            <p:cNvSpPr/>
            <p:nvPr/>
          </p:nvSpPr>
          <p:spPr>
            <a:xfrm>
              <a:off x="6128951" y="3916930"/>
              <a:ext cx="2006668" cy="200666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sp>
          <p:nvSpPr>
            <p:cNvPr id="30" name="Oval 29"/>
            <p:cNvSpPr/>
            <p:nvPr/>
          </p:nvSpPr>
          <p:spPr>
            <a:xfrm>
              <a:off x="4329942" y="3916930"/>
              <a:ext cx="2006668" cy="2006668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sp>
          <p:nvSpPr>
            <p:cNvPr id="31" name="Oval 30"/>
            <p:cNvSpPr/>
            <p:nvPr/>
          </p:nvSpPr>
          <p:spPr>
            <a:xfrm>
              <a:off x="7927962" y="3916930"/>
              <a:ext cx="2006668" cy="2006668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sp>
          <p:nvSpPr>
            <p:cNvPr id="35" name="Oval 34"/>
            <p:cNvSpPr/>
            <p:nvPr/>
          </p:nvSpPr>
          <p:spPr>
            <a:xfrm>
              <a:off x="731924" y="3916930"/>
              <a:ext cx="2006668" cy="2006668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798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4190" y="4652389"/>
              <a:ext cx="1242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IP Scan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57625" y="4652389"/>
              <a:ext cx="753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CSV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70700" y="4652388"/>
              <a:ext cx="1725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Scheduled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68482" y="4652388"/>
              <a:ext cx="1327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Manual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86489" y="4652388"/>
              <a:ext cx="689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API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0" y="1241844"/>
            <a:ext cx="6572250" cy="735467"/>
            <a:chOff x="1378" y="1540928"/>
            <a:chExt cx="6572250" cy="735467"/>
          </a:xfrm>
        </p:grpSpPr>
        <p:sp>
          <p:nvSpPr>
            <p:cNvPr id="47" name="Rectangle 46"/>
            <p:cNvSpPr/>
            <p:nvPr/>
          </p:nvSpPr>
          <p:spPr>
            <a:xfrm>
              <a:off x="1378" y="1540928"/>
              <a:ext cx="6127573" cy="735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>
              <a:off x="5905311" y="1540928"/>
              <a:ext cx="668317" cy="735467"/>
            </a:xfrm>
            <a:prstGeom prst="parallelogram">
              <a:avLst/>
            </a:prstGeom>
            <a:solidFill>
              <a:srgbClr val="47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0" y="3018548"/>
            <a:ext cx="6483927" cy="735467"/>
            <a:chOff x="1378" y="1540928"/>
            <a:chExt cx="6572250" cy="735467"/>
          </a:xfrm>
        </p:grpSpPr>
        <p:sp>
          <p:nvSpPr>
            <p:cNvPr id="50" name="Rectangle 49"/>
            <p:cNvSpPr/>
            <p:nvPr/>
          </p:nvSpPr>
          <p:spPr>
            <a:xfrm>
              <a:off x="1378" y="1540928"/>
              <a:ext cx="6127573" cy="735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5905311" y="1540928"/>
              <a:ext cx="668317" cy="735467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448555" y="1298202"/>
            <a:ext cx="4309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NCCM supports multi mode of discovery including Topology Connections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8555" y="3191034"/>
            <a:ext cx="5182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Typically required SNMP and device credentials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-1978" y="2130514"/>
            <a:ext cx="6574228" cy="735467"/>
            <a:chOff x="1378" y="1540928"/>
            <a:chExt cx="6572250" cy="735467"/>
          </a:xfrm>
        </p:grpSpPr>
        <p:sp>
          <p:nvSpPr>
            <p:cNvPr id="33" name="Rectangle 32"/>
            <p:cNvSpPr/>
            <p:nvPr/>
          </p:nvSpPr>
          <p:spPr>
            <a:xfrm>
              <a:off x="1378" y="1540928"/>
              <a:ext cx="6127573" cy="735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5905311" y="1540928"/>
              <a:ext cx="668317" cy="735467"/>
            </a:xfrm>
            <a:prstGeom prst="parallelogram">
              <a:avLst/>
            </a:prstGeom>
            <a:solidFill>
              <a:srgbClr val="47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48555" y="2270985"/>
            <a:ext cx="343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Discovery from </a:t>
            </a:r>
            <a:r>
              <a:rPr lang="en-US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infraonIMS</a:t>
            </a:r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6624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8555" y="208032"/>
              <a:ext cx="37887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Inventory Tracker</a:t>
              </a: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27995"/>
            <a:ext cx="10058400" cy="3155014"/>
          </a:xfrm>
          <a:prstGeom prst="rect">
            <a:avLst/>
          </a:prstGeom>
        </p:spPr>
      </p:pic>
      <p:sp>
        <p:nvSpPr>
          <p:cNvPr id="3" name="Hexagon 2"/>
          <p:cNvSpPr/>
          <p:nvPr/>
        </p:nvSpPr>
        <p:spPr>
          <a:xfrm>
            <a:off x="1285875" y="3383145"/>
            <a:ext cx="1190625" cy="1026401"/>
          </a:xfrm>
          <a:prstGeom prst="hexagon">
            <a:avLst/>
          </a:prstGeom>
          <a:solidFill>
            <a:srgbClr val="85C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/>
        </p:nvSpPr>
        <p:spPr>
          <a:xfrm>
            <a:off x="2266740" y="5032347"/>
            <a:ext cx="1190625" cy="1026401"/>
          </a:xfrm>
          <a:prstGeom prst="hexagon">
            <a:avLst/>
          </a:prstGeom>
          <a:solidFill>
            <a:srgbClr val="E66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/>
          <p:cNvSpPr/>
          <p:nvPr/>
        </p:nvSpPr>
        <p:spPr>
          <a:xfrm>
            <a:off x="285960" y="3931445"/>
            <a:ext cx="1190625" cy="1026401"/>
          </a:xfrm>
          <a:prstGeom prst="hexagon">
            <a:avLst/>
          </a:prstGeom>
          <a:solidFill>
            <a:srgbClr val="E66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/>
          <p:cNvSpPr/>
          <p:nvPr/>
        </p:nvSpPr>
        <p:spPr>
          <a:xfrm>
            <a:off x="294984" y="2831959"/>
            <a:ext cx="1190625" cy="1026401"/>
          </a:xfrm>
          <a:prstGeom prst="hexagon">
            <a:avLst/>
          </a:prstGeom>
          <a:solidFill>
            <a:srgbClr val="315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/>
          <p:cNvSpPr/>
          <p:nvPr/>
        </p:nvSpPr>
        <p:spPr>
          <a:xfrm>
            <a:off x="1285875" y="4469109"/>
            <a:ext cx="1190625" cy="1026401"/>
          </a:xfrm>
          <a:prstGeom prst="hexagon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/>
          <p:cNvSpPr/>
          <p:nvPr/>
        </p:nvSpPr>
        <p:spPr>
          <a:xfrm>
            <a:off x="1285875" y="2290714"/>
            <a:ext cx="1190625" cy="102640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/>
          <p:cNvSpPr/>
          <p:nvPr/>
        </p:nvSpPr>
        <p:spPr>
          <a:xfrm>
            <a:off x="1881187" y="3383145"/>
            <a:ext cx="1190625" cy="1026401"/>
          </a:xfrm>
          <a:prstGeom prst="hexagon">
            <a:avLst/>
          </a:prstGeom>
          <a:solidFill>
            <a:srgbClr val="85C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/>
          <p:cNvSpPr/>
          <p:nvPr/>
        </p:nvSpPr>
        <p:spPr>
          <a:xfrm>
            <a:off x="2476499" y="3383145"/>
            <a:ext cx="1190625" cy="1026401"/>
          </a:xfrm>
          <a:prstGeom prst="hexagon">
            <a:avLst/>
          </a:prstGeom>
          <a:solidFill>
            <a:srgbClr val="85C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/>
          <p:cNvSpPr/>
          <p:nvPr/>
        </p:nvSpPr>
        <p:spPr>
          <a:xfrm>
            <a:off x="3110154" y="3383145"/>
            <a:ext cx="1190625" cy="1026401"/>
          </a:xfrm>
          <a:prstGeom prst="hexagon">
            <a:avLst/>
          </a:prstGeom>
          <a:solidFill>
            <a:srgbClr val="85C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exagon 64"/>
          <p:cNvSpPr/>
          <p:nvPr/>
        </p:nvSpPr>
        <p:spPr>
          <a:xfrm>
            <a:off x="3730056" y="3383145"/>
            <a:ext cx="1190625" cy="1026401"/>
          </a:xfrm>
          <a:prstGeom prst="hexagon">
            <a:avLst/>
          </a:prstGeom>
          <a:solidFill>
            <a:srgbClr val="85C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/>
          <p:cNvSpPr/>
          <p:nvPr/>
        </p:nvSpPr>
        <p:spPr>
          <a:xfrm>
            <a:off x="3726158" y="2297181"/>
            <a:ext cx="1190625" cy="1026401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exagon 66"/>
          <p:cNvSpPr/>
          <p:nvPr/>
        </p:nvSpPr>
        <p:spPr>
          <a:xfrm>
            <a:off x="4717048" y="2840163"/>
            <a:ext cx="1190625" cy="102640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exagon 67"/>
          <p:cNvSpPr/>
          <p:nvPr/>
        </p:nvSpPr>
        <p:spPr>
          <a:xfrm>
            <a:off x="4717047" y="3926127"/>
            <a:ext cx="1190625" cy="1026401"/>
          </a:xfrm>
          <a:prstGeom prst="hexagon">
            <a:avLst/>
          </a:prstGeom>
          <a:solidFill>
            <a:srgbClr val="E66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/>
          <p:cNvSpPr/>
          <p:nvPr/>
        </p:nvSpPr>
        <p:spPr>
          <a:xfrm>
            <a:off x="3249913" y="4469108"/>
            <a:ext cx="1190625" cy="102640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82566" y="3727068"/>
            <a:ext cx="32528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Maintains Device critical inventories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99990" y="1734483"/>
            <a:ext cx="3272685" cy="4247754"/>
          </a:xfrm>
          <a:prstGeom prst="roundRect">
            <a:avLst>
              <a:gd name="adj" fmla="val 6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9150811" y="1734483"/>
            <a:ext cx="2465962" cy="4247754"/>
          </a:xfrm>
          <a:prstGeom prst="roundRect">
            <a:avLst>
              <a:gd name="adj" fmla="val 6535"/>
            </a:avLst>
          </a:prstGeom>
          <a:solidFill>
            <a:srgbClr val="315F85"/>
          </a:solidFill>
          <a:ln>
            <a:noFill/>
          </a:ln>
          <a:effectLst>
            <a:outerShdw blurRad="1524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07219" y="2150200"/>
            <a:ext cx="24227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Vendor name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Device Series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Device Model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Serial Number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End of Life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End of Support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Serial Number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OS Type, Version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Running OS Image file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386125" y="2150200"/>
            <a:ext cx="23658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Flash Size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Memory size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NVRAM size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Configuration Register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Chassis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Ports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Fan</a:t>
            </a:r>
            <a:b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Power</a:t>
            </a:r>
            <a:b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6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PIC, </a:t>
            </a:r>
            <a:r>
              <a:rPr lang="en-US" sz="1600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etc</a:t>
            </a:r>
            <a:endParaRPr lang="en-US" sz="1600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39" y="2478766"/>
            <a:ext cx="650296" cy="650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95" y="2998434"/>
            <a:ext cx="650296" cy="650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00" y="4676210"/>
            <a:ext cx="650296" cy="650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79" y="4097378"/>
            <a:ext cx="650296" cy="650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09" y="4640360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8555" y="208032"/>
              <a:ext cx="4002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Download Process</a:t>
              </a:r>
            </a:p>
          </p:txBody>
        </p:sp>
      </p:grpSp>
      <p:sp>
        <p:nvSpPr>
          <p:cNvPr id="77" name="Freeform 6"/>
          <p:cNvSpPr>
            <a:spLocks/>
          </p:cNvSpPr>
          <p:nvPr/>
        </p:nvSpPr>
        <p:spPr bwMode="auto">
          <a:xfrm rot="5400000">
            <a:off x="8379445" y="1663446"/>
            <a:ext cx="1435100" cy="4152900"/>
          </a:xfrm>
          <a:custGeom>
            <a:avLst/>
            <a:gdLst>
              <a:gd name="T0" fmla="*/ 169 w 365"/>
              <a:gd name="T1" fmla="*/ 385 h 1061"/>
              <a:gd name="T2" fmla="*/ 169 w 365"/>
              <a:gd name="T3" fmla="*/ 1061 h 1061"/>
              <a:gd name="T4" fmla="*/ 191 w 365"/>
              <a:gd name="T5" fmla="*/ 1061 h 1061"/>
              <a:gd name="T6" fmla="*/ 191 w 365"/>
              <a:gd name="T7" fmla="*/ 385 h 1061"/>
              <a:gd name="T8" fmla="*/ 211 w 365"/>
              <a:gd name="T9" fmla="*/ 361 h 1061"/>
              <a:gd name="T10" fmla="*/ 360 w 365"/>
              <a:gd name="T11" fmla="*/ 174 h 1061"/>
              <a:gd name="T12" fmla="*/ 187 w 365"/>
              <a:gd name="T13" fmla="*/ 4 h 1061"/>
              <a:gd name="T14" fmla="*/ 0 w 365"/>
              <a:gd name="T15" fmla="*/ 184 h 1061"/>
              <a:gd name="T16" fmla="*/ 148 w 365"/>
              <a:gd name="T17" fmla="*/ 361 h 1061"/>
              <a:gd name="T18" fmla="*/ 169 w 365"/>
              <a:gd name="T19" fmla="*/ 385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5" h="1061">
                <a:moveTo>
                  <a:pt x="169" y="385"/>
                </a:moveTo>
                <a:cubicBezTo>
                  <a:pt x="169" y="1061"/>
                  <a:pt x="169" y="1061"/>
                  <a:pt x="169" y="1061"/>
                </a:cubicBezTo>
                <a:cubicBezTo>
                  <a:pt x="191" y="1061"/>
                  <a:pt x="191" y="1061"/>
                  <a:pt x="191" y="1061"/>
                </a:cubicBezTo>
                <a:cubicBezTo>
                  <a:pt x="191" y="385"/>
                  <a:pt x="191" y="385"/>
                  <a:pt x="191" y="385"/>
                </a:cubicBezTo>
                <a:cubicBezTo>
                  <a:pt x="191" y="373"/>
                  <a:pt x="200" y="363"/>
                  <a:pt x="211" y="361"/>
                </a:cubicBezTo>
                <a:cubicBezTo>
                  <a:pt x="299" y="346"/>
                  <a:pt x="365" y="267"/>
                  <a:pt x="360" y="174"/>
                </a:cubicBezTo>
                <a:cubicBezTo>
                  <a:pt x="354" y="82"/>
                  <a:pt x="279" y="8"/>
                  <a:pt x="187" y="4"/>
                </a:cubicBezTo>
                <a:cubicBezTo>
                  <a:pt x="84" y="0"/>
                  <a:pt x="0" y="82"/>
                  <a:pt x="0" y="184"/>
                </a:cubicBezTo>
                <a:cubicBezTo>
                  <a:pt x="0" y="273"/>
                  <a:pt x="64" y="346"/>
                  <a:pt x="148" y="361"/>
                </a:cubicBezTo>
                <a:cubicBezTo>
                  <a:pt x="160" y="363"/>
                  <a:pt x="169" y="373"/>
                  <a:pt x="169" y="385"/>
                </a:cubicBezTo>
                <a:close/>
              </a:path>
            </a:pathLst>
          </a:custGeom>
          <a:solidFill>
            <a:srgbClr val="1D26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94423" y="2359779"/>
            <a:ext cx="171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Download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 rot="16200000">
            <a:off x="2372632" y="1631175"/>
            <a:ext cx="1435100" cy="4152900"/>
          </a:xfrm>
          <a:custGeom>
            <a:avLst/>
            <a:gdLst>
              <a:gd name="T0" fmla="*/ 169 w 365"/>
              <a:gd name="T1" fmla="*/ 385 h 1061"/>
              <a:gd name="T2" fmla="*/ 169 w 365"/>
              <a:gd name="T3" fmla="*/ 1061 h 1061"/>
              <a:gd name="T4" fmla="*/ 191 w 365"/>
              <a:gd name="T5" fmla="*/ 1061 h 1061"/>
              <a:gd name="T6" fmla="*/ 191 w 365"/>
              <a:gd name="T7" fmla="*/ 385 h 1061"/>
              <a:gd name="T8" fmla="*/ 211 w 365"/>
              <a:gd name="T9" fmla="*/ 361 h 1061"/>
              <a:gd name="T10" fmla="*/ 360 w 365"/>
              <a:gd name="T11" fmla="*/ 174 h 1061"/>
              <a:gd name="T12" fmla="*/ 187 w 365"/>
              <a:gd name="T13" fmla="*/ 4 h 1061"/>
              <a:gd name="T14" fmla="*/ 0 w 365"/>
              <a:gd name="T15" fmla="*/ 184 h 1061"/>
              <a:gd name="T16" fmla="*/ 148 w 365"/>
              <a:gd name="T17" fmla="*/ 361 h 1061"/>
              <a:gd name="T18" fmla="*/ 169 w 365"/>
              <a:gd name="T19" fmla="*/ 385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5" h="1061">
                <a:moveTo>
                  <a:pt x="169" y="385"/>
                </a:moveTo>
                <a:cubicBezTo>
                  <a:pt x="169" y="1061"/>
                  <a:pt x="169" y="1061"/>
                  <a:pt x="169" y="1061"/>
                </a:cubicBezTo>
                <a:cubicBezTo>
                  <a:pt x="191" y="1061"/>
                  <a:pt x="191" y="1061"/>
                  <a:pt x="191" y="1061"/>
                </a:cubicBezTo>
                <a:cubicBezTo>
                  <a:pt x="191" y="385"/>
                  <a:pt x="191" y="385"/>
                  <a:pt x="191" y="385"/>
                </a:cubicBezTo>
                <a:cubicBezTo>
                  <a:pt x="191" y="373"/>
                  <a:pt x="200" y="363"/>
                  <a:pt x="211" y="361"/>
                </a:cubicBezTo>
                <a:cubicBezTo>
                  <a:pt x="299" y="346"/>
                  <a:pt x="365" y="267"/>
                  <a:pt x="360" y="174"/>
                </a:cubicBezTo>
                <a:cubicBezTo>
                  <a:pt x="354" y="82"/>
                  <a:pt x="279" y="8"/>
                  <a:pt x="187" y="4"/>
                </a:cubicBezTo>
                <a:cubicBezTo>
                  <a:pt x="84" y="0"/>
                  <a:pt x="0" y="82"/>
                  <a:pt x="0" y="184"/>
                </a:cubicBezTo>
                <a:cubicBezTo>
                  <a:pt x="0" y="273"/>
                  <a:pt x="64" y="346"/>
                  <a:pt x="148" y="361"/>
                </a:cubicBezTo>
                <a:cubicBezTo>
                  <a:pt x="160" y="363"/>
                  <a:pt x="169" y="373"/>
                  <a:pt x="169" y="385"/>
                </a:cubicBezTo>
                <a:close/>
              </a:path>
            </a:pathLst>
          </a:custGeom>
          <a:gradFill>
            <a:gsLst>
              <a:gs pos="0">
                <a:srgbClr val="9FC0DC"/>
              </a:gs>
              <a:gs pos="50000">
                <a:srgbClr val="6FA1CA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6"/>
          <p:cNvSpPr>
            <a:spLocks/>
          </p:cNvSpPr>
          <p:nvPr/>
        </p:nvSpPr>
        <p:spPr bwMode="auto">
          <a:xfrm rot="16200000">
            <a:off x="5359403" y="1631175"/>
            <a:ext cx="1435100" cy="4152900"/>
          </a:xfrm>
          <a:custGeom>
            <a:avLst/>
            <a:gdLst>
              <a:gd name="T0" fmla="*/ 169 w 365"/>
              <a:gd name="T1" fmla="*/ 385 h 1061"/>
              <a:gd name="T2" fmla="*/ 169 w 365"/>
              <a:gd name="T3" fmla="*/ 1061 h 1061"/>
              <a:gd name="T4" fmla="*/ 191 w 365"/>
              <a:gd name="T5" fmla="*/ 1061 h 1061"/>
              <a:gd name="T6" fmla="*/ 191 w 365"/>
              <a:gd name="T7" fmla="*/ 385 h 1061"/>
              <a:gd name="T8" fmla="*/ 211 w 365"/>
              <a:gd name="T9" fmla="*/ 361 h 1061"/>
              <a:gd name="T10" fmla="*/ 360 w 365"/>
              <a:gd name="T11" fmla="*/ 174 h 1061"/>
              <a:gd name="T12" fmla="*/ 187 w 365"/>
              <a:gd name="T13" fmla="*/ 4 h 1061"/>
              <a:gd name="T14" fmla="*/ 0 w 365"/>
              <a:gd name="T15" fmla="*/ 184 h 1061"/>
              <a:gd name="T16" fmla="*/ 148 w 365"/>
              <a:gd name="T17" fmla="*/ 361 h 1061"/>
              <a:gd name="T18" fmla="*/ 169 w 365"/>
              <a:gd name="T19" fmla="*/ 385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5" h="1061">
                <a:moveTo>
                  <a:pt x="169" y="385"/>
                </a:moveTo>
                <a:cubicBezTo>
                  <a:pt x="169" y="1061"/>
                  <a:pt x="169" y="1061"/>
                  <a:pt x="169" y="1061"/>
                </a:cubicBezTo>
                <a:cubicBezTo>
                  <a:pt x="191" y="1061"/>
                  <a:pt x="191" y="1061"/>
                  <a:pt x="191" y="1061"/>
                </a:cubicBezTo>
                <a:cubicBezTo>
                  <a:pt x="191" y="385"/>
                  <a:pt x="191" y="385"/>
                  <a:pt x="191" y="385"/>
                </a:cubicBezTo>
                <a:cubicBezTo>
                  <a:pt x="191" y="373"/>
                  <a:pt x="200" y="363"/>
                  <a:pt x="211" y="361"/>
                </a:cubicBezTo>
                <a:cubicBezTo>
                  <a:pt x="299" y="346"/>
                  <a:pt x="365" y="267"/>
                  <a:pt x="360" y="174"/>
                </a:cubicBezTo>
                <a:cubicBezTo>
                  <a:pt x="354" y="82"/>
                  <a:pt x="279" y="8"/>
                  <a:pt x="187" y="4"/>
                </a:cubicBezTo>
                <a:cubicBezTo>
                  <a:pt x="84" y="0"/>
                  <a:pt x="0" y="82"/>
                  <a:pt x="0" y="184"/>
                </a:cubicBezTo>
                <a:cubicBezTo>
                  <a:pt x="0" y="273"/>
                  <a:pt x="64" y="346"/>
                  <a:pt x="148" y="361"/>
                </a:cubicBezTo>
                <a:cubicBezTo>
                  <a:pt x="160" y="363"/>
                  <a:pt x="169" y="373"/>
                  <a:pt x="169" y="385"/>
                </a:cubicBezTo>
                <a:close/>
              </a:path>
            </a:pathLst>
          </a:custGeom>
          <a:gradFill>
            <a:gsLst>
              <a:gs pos="0">
                <a:srgbClr val="6FA1CA"/>
              </a:gs>
              <a:gs pos="50000">
                <a:srgbClr val="254764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6"/>
          <p:cNvSpPr>
            <a:spLocks/>
          </p:cNvSpPr>
          <p:nvPr/>
        </p:nvSpPr>
        <p:spPr bwMode="auto">
          <a:xfrm rot="16200000">
            <a:off x="8315355" y="1663447"/>
            <a:ext cx="1435100" cy="4152900"/>
          </a:xfrm>
          <a:custGeom>
            <a:avLst/>
            <a:gdLst>
              <a:gd name="T0" fmla="*/ 169 w 365"/>
              <a:gd name="T1" fmla="*/ 385 h 1061"/>
              <a:gd name="T2" fmla="*/ 169 w 365"/>
              <a:gd name="T3" fmla="*/ 1061 h 1061"/>
              <a:gd name="T4" fmla="*/ 191 w 365"/>
              <a:gd name="T5" fmla="*/ 1061 h 1061"/>
              <a:gd name="T6" fmla="*/ 191 w 365"/>
              <a:gd name="T7" fmla="*/ 385 h 1061"/>
              <a:gd name="T8" fmla="*/ 211 w 365"/>
              <a:gd name="T9" fmla="*/ 361 h 1061"/>
              <a:gd name="T10" fmla="*/ 360 w 365"/>
              <a:gd name="T11" fmla="*/ 174 h 1061"/>
              <a:gd name="T12" fmla="*/ 187 w 365"/>
              <a:gd name="T13" fmla="*/ 4 h 1061"/>
              <a:gd name="T14" fmla="*/ 0 w 365"/>
              <a:gd name="T15" fmla="*/ 184 h 1061"/>
              <a:gd name="T16" fmla="*/ 148 w 365"/>
              <a:gd name="T17" fmla="*/ 361 h 1061"/>
              <a:gd name="T18" fmla="*/ 169 w 365"/>
              <a:gd name="T19" fmla="*/ 385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5" h="1061">
                <a:moveTo>
                  <a:pt x="169" y="385"/>
                </a:moveTo>
                <a:cubicBezTo>
                  <a:pt x="169" y="1061"/>
                  <a:pt x="169" y="1061"/>
                  <a:pt x="169" y="1061"/>
                </a:cubicBezTo>
                <a:cubicBezTo>
                  <a:pt x="191" y="1061"/>
                  <a:pt x="191" y="1061"/>
                  <a:pt x="191" y="1061"/>
                </a:cubicBezTo>
                <a:cubicBezTo>
                  <a:pt x="191" y="385"/>
                  <a:pt x="191" y="385"/>
                  <a:pt x="191" y="385"/>
                </a:cubicBezTo>
                <a:cubicBezTo>
                  <a:pt x="191" y="373"/>
                  <a:pt x="200" y="363"/>
                  <a:pt x="211" y="361"/>
                </a:cubicBezTo>
                <a:cubicBezTo>
                  <a:pt x="299" y="346"/>
                  <a:pt x="365" y="267"/>
                  <a:pt x="360" y="174"/>
                </a:cubicBezTo>
                <a:cubicBezTo>
                  <a:pt x="354" y="82"/>
                  <a:pt x="279" y="8"/>
                  <a:pt x="187" y="4"/>
                </a:cubicBezTo>
                <a:cubicBezTo>
                  <a:pt x="84" y="0"/>
                  <a:pt x="0" y="82"/>
                  <a:pt x="0" y="184"/>
                </a:cubicBezTo>
                <a:cubicBezTo>
                  <a:pt x="0" y="273"/>
                  <a:pt x="64" y="346"/>
                  <a:pt x="148" y="361"/>
                </a:cubicBezTo>
                <a:cubicBezTo>
                  <a:pt x="160" y="363"/>
                  <a:pt x="169" y="373"/>
                  <a:pt x="169" y="385"/>
                </a:cubicBezTo>
                <a:close/>
              </a:path>
            </a:pathLst>
          </a:custGeom>
          <a:gradFill>
            <a:gsLst>
              <a:gs pos="0">
                <a:srgbClr val="254764"/>
              </a:gs>
              <a:gs pos="50000">
                <a:srgbClr val="1D262B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88" y="3382476"/>
            <a:ext cx="650296" cy="650296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2630681" y="3581418"/>
            <a:ext cx="274320" cy="274320"/>
          </a:xfrm>
          <a:prstGeom prst="ellipse">
            <a:avLst/>
          </a:prstGeom>
          <a:gradFill>
            <a:gsLst>
              <a:gs pos="0">
                <a:srgbClr val="9FC0DC"/>
              </a:gs>
              <a:gs pos="50000">
                <a:srgbClr val="6FA1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101080" y="3570464"/>
            <a:ext cx="274320" cy="274320"/>
          </a:xfrm>
          <a:prstGeom prst="ellipse">
            <a:avLst/>
          </a:prstGeom>
          <a:gradFill>
            <a:gsLst>
              <a:gs pos="0">
                <a:srgbClr val="9FC0DC"/>
              </a:gs>
              <a:gs pos="50000">
                <a:srgbClr val="6FA1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71478" y="3570464"/>
            <a:ext cx="274320" cy="274320"/>
          </a:xfrm>
          <a:prstGeom prst="ellipse">
            <a:avLst/>
          </a:prstGeom>
          <a:gradFill>
            <a:gsLst>
              <a:gs pos="0">
                <a:srgbClr val="9FC0DC"/>
              </a:gs>
              <a:gs pos="50000">
                <a:srgbClr val="6FA1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8120000">
            <a:off x="1582117" y="4402771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Startup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652342" y="3570464"/>
            <a:ext cx="274320" cy="274320"/>
          </a:xfrm>
          <a:prstGeom prst="ellipse">
            <a:avLst/>
          </a:prstGeom>
          <a:gradFill flip="none" rotWithShape="1">
            <a:gsLst>
              <a:gs pos="0">
                <a:srgbClr val="5B89AE"/>
              </a:gs>
              <a:gs pos="50000">
                <a:srgbClr val="233D5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072031" y="3570464"/>
            <a:ext cx="274320" cy="274320"/>
          </a:xfrm>
          <a:prstGeom prst="ellipse">
            <a:avLst/>
          </a:prstGeom>
          <a:gradFill>
            <a:gsLst>
              <a:gs pos="0">
                <a:srgbClr val="5B89AE"/>
              </a:gs>
              <a:gs pos="50000">
                <a:srgbClr val="233D5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491720" y="3570464"/>
            <a:ext cx="274320" cy="274320"/>
          </a:xfrm>
          <a:prstGeom prst="ellipse">
            <a:avLst/>
          </a:prstGeom>
          <a:gradFill>
            <a:gsLst>
              <a:gs pos="0">
                <a:srgbClr val="5B89AE"/>
              </a:gs>
              <a:gs pos="50000">
                <a:srgbClr val="233D5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 rot="18120000">
            <a:off x="2460978" y="412352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0" name="TextBox 89"/>
          <p:cNvSpPr txBox="1"/>
          <p:nvPr/>
        </p:nvSpPr>
        <p:spPr>
          <a:xfrm rot="18120000">
            <a:off x="2868652" y="4178992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dirty="0"/>
              <a:t>Inventory</a:t>
            </a:r>
          </a:p>
        </p:txBody>
      </p:sp>
      <p:sp>
        <p:nvSpPr>
          <p:cNvPr id="91" name="TextBox 90"/>
          <p:cNvSpPr txBox="1"/>
          <p:nvPr/>
        </p:nvSpPr>
        <p:spPr>
          <a:xfrm rot="18120000">
            <a:off x="4974637" y="4126574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</a:t>
            </a:r>
          </a:p>
        </p:txBody>
      </p:sp>
      <p:sp>
        <p:nvSpPr>
          <p:cNvPr id="92" name="TextBox 91"/>
          <p:cNvSpPr txBox="1"/>
          <p:nvPr/>
        </p:nvSpPr>
        <p:spPr>
          <a:xfrm rot="18120000">
            <a:off x="5541934" y="4019910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sp>
        <p:nvSpPr>
          <p:cNvPr id="93" name="TextBox 92"/>
          <p:cNvSpPr txBox="1"/>
          <p:nvPr/>
        </p:nvSpPr>
        <p:spPr>
          <a:xfrm rot="18120000">
            <a:off x="5927375" y="4051553"/>
            <a:ext cx="8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dirty="0"/>
              <a:t>Rectify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028147" y="2359779"/>
            <a:ext cx="1535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Compare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27682" y="2359779"/>
            <a:ext cx="1651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Workflow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398856" y="2359779"/>
            <a:ext cx="2000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/>
                </a:solidFill>
              </a:rPr>
              <a:t>Config</a:t>
            </a:r>
            <a:r>
              <a:rPr lang="en-US" sz="2800" b="1" dirty="0">
                <a:solidFill>
                  <a:schemeClr val="accent1"/>
                </a:solidFill>
              </a:rPr>
              <a:t> Store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8702112" y="3589990"/>
            <a:ext cx="274320" cy="274320"/>
          </a:xfrm>
          <a:prstGeom prst="ellipse">
            <a:avLst/>
          </a:prstGeom>
          <a:gradFill>
            <a:gsLst>
              <a:gs pos="0">
                <a:srgbClr val="233D53"/>
              </a:gs>
              <a:gs pos="50000">
                <a:srgbClr val="1D262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 rot="18120000">
            <a:off x="8069176" y="406815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100" name="TextBox 99"/>
          <p:cNvSpPr txBox="1"/>
          <p:nvPr/>
        </p:nvSpPr>
        <p:spPr>
          <a:xfrm rot="18120000">
            <a:off x="7892814" y="4440672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dirty="0"/>
              <a:t>Policy Violations</a:t>
            </a:r>
          </a:p>
        </p:txBody>
      </p:sp>
      <p:sp>
        <p:nvSpPr>
          <p:cNvPr id="101" name="Oval 100"/>
          <p:cNvSpPr/>
          <p:nvPr/>
        </p:nvSpPr>
        <p:spPr>
          <a:xfrm>
            <a:off x="9121686" y="3589990"/>
            <a:ext cx="274320" cy="274320"/>
          </a:xfrm>
          <a:prstGeom prst="ellipse">
            <a:avLst/>
          </a:prstGeom>
          <a:gradFill>
            <a:gsLst>
              <a:gs pos="0">
                <a:srgbClr val="233D53"/>
              </a:gs>
              <a:gs pos="50000">
                <a:srgbClr val="1D262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11" y="3402002"/>
            <a:ext cx="650296" cy="6502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16" y="3414748"/>
            <a:ext cx="650296" cy="6502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375" y="3414748"/>
            <a:ext cx="650296" cy="65029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1123950"/>
              <a:ext cx="12192000" cy="57340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330200" dist="38100" dir="16200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534025" y="-5534025"/>
              <a:ext cx="1123950" cy="12192000"/>
            </a:xfrm>
            <a:prstGeom prst="rect">
              <a:avLst/>
            </a:prstGeom>
            <a:solidFill>
              <a:srgbClr val="47A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8555" y="208032"/>
              <a:ext cx="33791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Upload Process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4" y="1464255"/>
            <a:ext cx="7000876" cy="22253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59" y="2297454"/>
            <a:ext cx="558904" cy="55890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75" y="2298574"/>
            <a:ext cx="557784" cy="557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38" y="2297454"/>
            <a:ext cx="557784" cy="55778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12221" y="3770662"/>
            <a:ext cx="2368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</a:rPr>
              <a:t>Config</a:t>
            </a:r>
            <a:r>
              <a:rPr lang="en-US" sz="2400" b="1" dirty="0">
                <a:solidFill>
                  <a:schemeClr val="accent1"/>
                </a:solidFill>
              </a:rPr>
              <a:t> Templates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2168" y="3770662"/>
            <a:ext cx="148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Templates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88475" y="3770662"/>
            <a:ext cx="144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Workflow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27" y="6176733"/>
            <a:ext cx="2281871" cy="387153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321048" y="2466808"/>
            <a:ext cx="219075" cy="219075"/>
          </a:xfrm>
          <a:prstGeom prst="ellipse">
            <a:avLst/>
          </a:prstGeom>
          <a:solidFill>
            <a:srgbClr val="315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18681" y="2466808"/>
            <a:ext cx="219075" cy="219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38175" y="4425714"/>
            <a:ext cx="8096250" cy="2128230"/>
          </a:xfrm>
          <a:prstGeom prst="roundRect">
            <a:avLst>
              <a:gd name="adj" fmla="val 6535"/>
            </a:avLst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39794" y="4751165"/>
            <a:ext cx="1981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Test and Review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ACL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Zero Touch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Service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42168" y="4578041"/>
            <a:ext cx="150006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Execute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Merge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Replace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Roll Back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Upgrade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01119" y="4578041"/>
            <a:ext cx="181777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Audited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IP Range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Approval based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Policy Check</a:t>
            </a:r>
          </a:p>
          <a:p>
            <a:pPr>
              <a:lnSpc>
                <a:spcPts val="27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Failure Remedy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321048" y="4710062"/>
            <a:ext cx="0" cy="15595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25029" y="4710062"/>
            <a:ext cx="0" cy="15595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14"/>
          <a:stretch/>
        </p:blipFill>
        <p:spPr>
          <a:xfrm>
            <a:off x="8902374" y="1464255"/>
            <a:ext cx="3291840" cy="31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B56"/>
      </a:accent1>
      <a:accent2>
        <a:srgbClr val="315F85"/>
      </a:accent2>
      <a:accent3>
        <a:srgbClr val="6FA0CA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10300</TotalTime>
  <Words>802</Words>
  <Application>Microsoft Office PowerPoint</Application>
  <PresentationFormat>Widescreen</PresentationFormat>
  <Paragraphs>227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Walkin' Out!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Satish Kumar V ( EverestIMS )</cp:lastModifiedBy>
  <cp:revision>186</cp:revision>
  <dcterms:created xsi:type="dcterms:W3CDTF">2018-11-06T00:42:49Z</dcterms:created>
  <dcterms:modified xsi:type="dcterms:W3CDTF">2022-03-18T06:03:22Z</dcterms:modified>
</cp:coreProperties>
</file>