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14" r:id="rId3"/>
    <p:sldId id="387" r:id="rId4"/>
    <p:sldId id="317" r:id="rId5"/>
    <p:sldId id="380" r:id="rId6"/>
    <p:sldId id="385" r:id="rId7"/>
    <p:sldId id="398" r:id="rId8"/>
    <p:sldId id="397" r:id="rId9"/>
    <p:sldId id="396" r:id="rId10"/>
    <p:sldId id="316" r:id="rId11"/>
    <p:sldId id="390" r:id="rId12"/>
    <p:sldId id="391" r:id="rId13"/>
    <p:sldId id="372" r:id="rId14"/>
    <p:sldId id="395" r:id="rId15"/>
    <p:sldId id="393" r:id="rId16"/>
    <p:sldId id="394" r:id="rId17"/>
    <p:sldId id="373" r:id="rId18"/>
    <p:sldId id="388" r:id="rId19"/>
    <p:sldId id="374" r:id="rId20"/>
    <p:sldId id="2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2DD"/>
    <a:srgbClr val="3BC96B"/>
    <a:srgbClr val="13B5FF"/>
    <a:srgbClr val="1E7BF7"/>
    <a:srgbClr val="19B500"/>
    <a:srgbClr val="13B5AB"/>
    <a:srgbClr val="2051DD"/>
    <a:srgbClr val="7D96C1"/>
    <a:srgbClr val="F6F6F6"/>
    <a:srgbClr val="01C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2C6D8DA9-9EA8-491C-AA1C-3CC00714C1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F828AD-8C82-4DEE-858C-D4451BAD1A6B}"/>
              </a:ext>
            </a:extLst>
          </p:cNvPr>
          <p:cNvSpPr/>
          <p:nvPr userDrawn="1"/>
        </p:nvSpPr>
        <p:spPr>
          <a:xfrm flipH="1">
            <a:off x="11493498" y="0"/>
            <a:ext cx="698502" cy="6985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61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01E66C3-ADD0-4E39-B9BF-814BF9577BF2}"/>
              </a:ext>
            </a:extLst>
          </p:cNvPr>
          <p:cNvSpPr/>
          <p:nvPr userDrawn="1"/>
        </p:nvSpPr>
        <p:spPr>
          <a:xfrm flipH="1">
            <a:off x="8320900" y="0"/>
            <a:ext cx="3871100" cy="68580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9A6629-2D55-4360-99BB-5ECB61753389}"/>
              </a:ext>
            </a:extLst>
          </p:cNvPr>
          <p:cNvSpPr/>
          <p:nvPr userDrawn="1"/>
        </p:nvSpPr>
        <p:spPr>
          <a:xfrm flipH="1">
            <a:off x="0" y="0"/>
            <a:ext cx="2222500" cy="9144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E15F62-E75E-40D7-893B-CA37B289971C}"/>
              </a:ext>
            </a:extLst>
          </p:cNvPr>
          <p:cNvSpPr/>
          <p:nvPr userDrawn="1"/>
        </p:nvSpPr>
        <p:spPr>
          <a:xfrm flipH="1">
            <a:off x="9969500" y="5943600"/>
            <a:ext cx="2222500" cy="914400"/>
          </a:xfrm>
          <a:prstGeom prst="rect">
            <a:avLst/>
          </a:prstGeom>
          <a:solidFill>
            <a:srgbClr val="01CD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6EF582DF-C552-473C-B45D-4C6D169376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7170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005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7E0AADAE-36EC-4B33-99E6-218B83C91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86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96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B7C5ECFD-7B13-4F88-9C37-657947AB7E6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03476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2">
            <a:extLst>
              <a:ext uri="{FF2B5EF4-FFF2-40B4-BE49-F238E27FC236}">
                <a16:creationId xmlns:a16="http://schemas.microsoft.com/office/drawing/2014/main" id="{F3F93239-1243-49B0-BC8F-612540E13A2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741438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F21D82B9-4409-44EA-979F-1BEBD2EA830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328784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2">
            <a:extLst>
              <a:ext uri="{FF2B5EF4-FFF2-40B4-BE49-F238E27FC236}">
                <a16:creationId xmlns:a16="http://schemas.microsoft.com/office/drawing/2014/main" id="{9E61D737-4DE8-4239-9C08-E62A5D79B51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916130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7A976F-5D43-4AD5-A825-AC73BB04F7F5}"/>
              </a:ext>
            </a:extLst>
          </p:cNvPr>
          <p:cNvSpPr/>
          <p:nvPr userDrawn="1"/>
        </p:nvSpPr>
        <p:spPr>
          <a:xfrm flipH="1">
            <a:off x="0" y="0"/>
            <a:ext cx="1790700" cy="2921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ED6DD7-5A42-4115-B56C-C3F5031CD784}"/>
              </a:ext>
            </a:extLst>
          </p:cNvPr>
          <p:cNvSpPr/>
          <p:nvPr userDrawn="1"/>
        </p:nvSpPr>
        <p:spPr>
          <a:xfrm flipH="1">
            <a:off x="10401300" y="6565900"/>
            <a:ext cx="1790700" cy="2921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52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1EBC0F6C-432E-4A94-8D17-9A24A3F45A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4814" y="1063813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383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9C81C75-D023-422B-9013-EFE0ED90BC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664052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96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3164FEC5-34F5-4CDA-89AC-1C48AABBEB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810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775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70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E49FF2-7A92-463F-AD00-A2F7E2477408}"/>
              </a:ext>
            </a:extLst>
          </p:cNvPr>
          <p:cNvSpPr/>
          <p:nvPr userDrawn="1"/>
        </p:nvSpPr>
        <p:spPr>
          <a:xfrm>
            <a:off x="9169401" y="0"/>
            <a:ext cx="3022600" cy="13970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DDFEC362-DAD2-41B2-917C-E74B8880239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29499" y="698500"/>
            <a:ext cx="4064000" cy="5461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241B2-E2EE-4C54-A089-908ABF9AECF1}"/>
              </a:ext>
            </a:extLst>
          </p:cNvPr>
          <p:cNvSpPr/>
          <p:nvPr userDrawn="1"/>
        </p:nvSpPr>
        <p:spPr>
          <a:xfrm>
            <a:off x="-1" y="6159500"/>
            <a:ext cx="698502" cy="6985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29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9E7612FC-77A7-4A22-9733-4247333CC0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8501" y="698500"/>
            <a:ext cx="4064000" cy="5461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48B6E35D-54DD-4DF2-9548-DEDD090DF8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172699" y="698500"/>
            <a:ext cx="1320801" cy="5461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048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C8724B1-C4CA-42E9-8716-8815D72FA17C}"/>
              </a:ext>
            </a:extLst>
          </p:cNvPr>
          <p:cNvSpPr/>
          <p:nvPr userDrawn="1"/>
        </p:nvSpPr>
        <p:spPr>
          <a:xfrm flipH="1">
            <a:off x="-1" y="0"/>
            <a:ext cx="3022600" cy="13970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B0C99B-BBCD-468F-AA95-D7DF6981EDFD}"/>
              </a:ext>
            </a:extLst>
          </p:cNvPr>
          <p:cNvSpPr/>
          <p:nvPr userDrawn="1"/>
        </p:nvSpPr>
        <p:spPr>
          <a:xfrm flipH="1">
            <a:off x="11493499" y="6159500"/>
            <a:ext cx="698502" cy="6985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DAC7A56-80E5-4267-82C4-43CFFD3F5A1B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98502" y="702700"/>
            <a:ext cx="3600000" cy="5452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54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1FED46F-451C-48E4-B2AD-FB600DF57062}"/>
              </a:ext>
            </a:extLst>
          </p:cNvPr>
          <p:cNvSpPr/>
          <p:nvPr userDrawn="1"/>
        </p:nvSpPr>
        <p:spPr>
          <a:xfrm flipH="1">
            <a:off x="0" y="0"/>
            <a:ext cx="698502" cy="6985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6619E03-C3E3-41AD-A6DE-9ABC76C9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4137" y="3940737"/>
            <a:ext cx="456611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0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09CEC520-12EA-4D72-B1BB-D0D8AF035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43400" y="0"/>
            <a:ext cx="78486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237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05844C3F-D3C8-48B2-A2E2-6CB8EDA92C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 Right Click &gt; Click to Bring to Front 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616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B0480C-84F2-44EF-B58F-E33560EF8F63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3362DD">
              <a:alpha val="15000"/>
            </a:srgb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0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F752A2-0B3F-49E0-8F1F-3C8250678188}"/>
              </a:ext>
            </a:extLst>
          </p:cNvPr>
          <p:cNvSpPr/>
          <p:nvPr userDrawn="1"/>
        </p:nvSpPr>
        <p:spPr>
          <a:xfrm flipH="1">
            <a:off x="0" y="0"/>
            <a:ext cx="1790700" cy="2921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82A0FD-E5DA-48A5-9956-7C5F58645FD6}"/>
              </a:ext>
            </a:extLst>
          </p:cNvPr>
          <p:cNvSpPr/>
          <p:nvPr userDrawn="1"/>
        </p:nvSpPr>
        <p:spPr>
          <a:xfrm flipH="1">
            <a:off x="10401300" y="6565900"/>
            <a:ext cx="1790700" cy="2921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99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79" r:id="rId17"/>
    <p:sldLayoutId id="214748366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emf"/><Relationship Id="rId4" Type="http://schemas.openxmlformats.org/officeDocument/2006/relationships/image" Target="../media/image5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jpeg"/><Relationship Id="rId11" Type="http://schemas.openxmlformats.org/officeDocument/2006/relationships/image" Target="../media/image76.jpeg"/><Relationship Id="rId5" Type="http://schemas.openxmlformats.org/officeDocument/2006/relationships/image" Target="../media/image70.png"/><Relationship Id="rId10" Type="http://schemas.openxmlformats.org/officeDocument/2006/relationships/image" Target="../media/image75.jpeg"/><Relationship Id="rId4" Type="http://schemas.openxmlformats.org/officeDocument/2006/relationships/image" Target="../media/image69.jpeg"/><Relationship Id="rId9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DEB45-F0DC-7341-A349-433A6DCFFC90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pattFill prst="pct5">
            <a:fgClr>
              <a:srgbClr val="3362DD"/>
            </a:fgClr>
            <a:bgClr>
              <a:schemeClr val="bg1"/>
            </a:bgClr>
          </a:patt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890E6C-DBBE-4BA7-B268-B0C74A80F8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29D30A88-3DED-4801-BF63-1BD7EFD9F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5193" y="490537"/>
            <a:ext cx="456611" cy="2214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263A7C-D62C-4386-B5BE-E0559BC44B10}"/>
              </a:ext>
            </a:extLst>
          </p:cNvPr>
          <p:cNvSpPr txBox="1"/>
          <p:nvPr/>
        </p:nvSpPr>
        <p:spPr>
          <a:xfrm>
            <a:off x="698502" y="4648344"/>
            <a:ext cx="57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051DD"/>
                </a:solidFill>
                <a:cs typeface="Arial" panose="020B0604020202020204" pitchFamily="34" charset="0"/>
              </a:rPr>
              <a:t>Are you in the driver’s seat of your ITSM?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0712E-0507-4F63-9789-C7DA552B6DFD}"/>
              </a:ext>
            </a:extLst>
          </p:cNvPr>
          <p:cNvSpPr txBox="1"/>
          <p:nvPr/>
        </p:nvSpPr>
        <p:spPr>
          <a:xfrm>
            <a:off x="698501" y="401664"/>
            <a:ext cx="6095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2060"/>
                </a:solidFill>
              </a:rPr>
              <a:t>www.everestims.com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64B77B-2CD7-49BF-9762-6B8793D51746}"/>
              </a:ext>
            </a:extLst>
          </p:cNvPr>
          <p:cNvSpPr/>
          <p:nvPr/>
        </p:nvSpPr>
        <p:spPr>
          <a:xfrm>
            <a:off x="723900" y="5413907"/>
            <a:ext cx="3658964" cy="499172"/>
          </a:xfrm>
          <a:prstGeom prst="roundRect">
            <a:avLst>
              <a:gd name="adj" fmla="val 11837"/>
            </a:avLst>
          </a:prstGeom>
          <a:solidFill>
            <a:srgbClr val="336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spc="600" dirty="0">
                <a:solidFill>
                  <a:schemeClr val="bg1"/>
                </a:solidFill>
              </a:rPr>
              <a:t>PRODUCT INSIGHT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AAAE20-DEA0-194A-8DFD-FCC367EC8D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439" y="446705"/>
            <a:ext cx="2194081" cy="3722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0D70D3-030F-6A43-9728-5694555051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4" y="2238666"/>
            <a:ext cx="5426969" cy="22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2CB7A5-F36F-4CD7-806D-B4CE991C76E4}"/>
              </a:ext>
            </a:extLst>
          </p:cNvPr>
          <p:cNvSpPr txBox="1"/>
          <p:nvPr/>
        </p:nvSpPr>
        <p:spPr>
          <a:xfrm>
            <a:off x="1240571" y="4672165"/>
            <a:ext cx="2329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With timely SLA alerts and flexible templates.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57A84-8ED4-4509-A2F5-69E05B564E8E}"/>
              </a:ext>
            </a:extLst>
          </p:cNvPr>
          <p:cNvSpPr/>
          <p:nvPr/>
        </p:nvSpPr>
        <p:spPr>
          <a:xfrm>
            <a:off x="1024498" y="4289738"/>
            <a:ext cx="276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Take control of service quality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CD2B1-8C93-44E2-B6CF-867AC93F9E73}"/>
              </a:ext>
            </a:extLst>
          </p:cNvPr>
          <p:cNvSpPr txBox="1"/>
          <p:nvPr/>
        </p:nvSpPr>
        <p:spPr>
          <a:xfrm>
            <a:off x="2583049" y="714550"/>
            <a:ext cx="703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SLA Management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E02FC-B6C9-41C3-9AE0-007F2BB970F8}"/>
              </a:ext>
            </a:extLst>
          </p:cNvPr>
          <p:cNvSpPr txBox="1"/>
          <p:nvPr/>
        </p:nvSpPr>
        <p:spPr>
          <a:xfrm>
            <a:off x="2592252" y="1334852"/>
            <a:ext cx="701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Match IT results with customer expectations.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5B1701-7678-4BBD-9DD3-1474BC42CCD4}"/>
              </a:ext>
            </a:extLst>
          </p:cNvPr>
          <p:cNvSpPr/>
          <p:nvPr/>
        </p:nvSpPr>
        <p:spPr>
          <a:xfrm>
            <a:off x="698499" y="6123499"/>
            <a:ext cx="10794999" cy="360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F5C28-1114-9146-AEC7-088110268523}"/>
              </a:ext>
            </a:extLst>
          </p:cNvPr>
          <p:cNvSpPr txBox="1"/>
          <p:nvPr/>
        </p:nvSpPr>
        <p:spPr>
          <a:xfrm>
            <a:off x="4515815" y="1985780"/>
            <a:ext cx="316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Benefits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8831F-2032-0941-A726-DAC442A53673}"/>
              </a:ext>
            </a:extLst>
          </p:cNvPr>
          <p:cNvSpPr txBox="1"/>
          <p:nvPr/>
        </p:nvSpPr>
        <p:spPr>
          <a:xfrm>
            <a:off x="4656185" y="4672165"/>
            <a:ext cx="299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By managing critical and non-critical hour business support effectively.</a:t>
            </a:r>
          </a:p>
          <a:p>
            <a:pPr algn="ctr">
              <a:lnSpc>
                <a:spcPct val="1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890805FE-D2D4-594C-857D-250CD72873CE}"/>
              </a:ext>
            </a:extLst>
          </p:cNvPr>
          <p:cNvSpPr/>
          <p:nvPr/>
        </p:nvSpPr>
        <p:spPr>
          <a:xfrm>
            <a:off x="4858813" y="4289738"/>
            <a:ext cx="259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Optimize resource spending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67503-ADE8-994B-B80E-B3931ED0F942}"/>
              </a:ext>
            </a:extLst>
          </p:cNvPr>
          <p:cNvSpPr txBox="1"/>
          <p:nvPr/>
        </p:nvSpPr>
        <p:spPr>
          <a:xfrm>
            <a:off x="8526338" y="4672165"/>
            <a:ext cx="230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With underpinning contracts &amp; SLA reports.</a:t>
            </a:r>
          </a:p>
        </p:txBody>
      </p:sp>
      <p:sp>
        <p:nvSpPr>
          <p:cNvPr id="20" name="직사각형 22">
            <a:extLst>
              <a:ext uri="{FF2B5EF4-FFF2-40B4-BE49-F238E27FC236}">
                <a16:creationId xmlns:a16="http://schemas.microsoft.com/office/drawing/2014/main" id="{4649C251-3161-7843-A99D-A7911D5CA4F6}"/>
              </a:ext>
            </a:extLst>
          </p:cNvPr>
          <p:cNvSpPr/>
          <p:nvPr/>
        </p:nvSpPr>
        <p:spPr>
          <a:xfrm>
            <a:off x="8526338" y="4289738"/>
            <a:ext cx="230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Quantify 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CA40F6-8F5B-F44C-95AF-919BF0C8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88" y="2976288"/>
            <a:ext cx="1141828" cy="1132907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B2FD8C-B028-C049-8C58-3207053B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566" y="2875280"/>
            <a:ext cx="1132907" cy="1141828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882377-EE8B-7A44-AB0E-1DD95A667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631" y="2875280"/>
            <a:ext cx="1034782" cy="114182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3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31CD2B1-8C93-44E2-B6CF-867AC93F9E73}"/>
              </a:ext>
            </a:extLst>
          </p:cNvPr>
          <p:cNvSpPr txBox="1"/>
          <p:nvPr/>
        </p:nvSpPr>
        <p:spPr>
          <a:xfrm>
            <a:off x="2583049" y="714550"/>
            <a:ext cx="703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Task Management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E02FC-B6C9-41C3-9AE0-007F2BB970F8}"/>
              </a:ext>
            </a:extLst>
          </p:cNvPr>
          <p:cNvSpPr txBox="1"/>
          <p:nvPr/>
        </p:nvSpPr>
        <p:spPr>
          <a:xfrm>
            <a:off x="2592252" y="1334852"/>
            <a:ext cx="701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Stay on top of day-to-day granular tasks.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5B1701-7678-4BBD-9DD3-1474BC42CCD4}"/>
              </a:ext>
            </a:extLst>
          </p:cNvPr>
          <p:cNvSpPr/>
          <p:nvPr/>
        </p:nvSpPr>
        <p:spPr>
          <a:xfrm>
            <a:off x="698499" y="6123499"/>
            <a:ext cx="10794999" cy="360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DE2F4C-58FB-794F-9EC8-647199DF07D1}"/>
              </a:ext>
            </a:extLst>
          </p:cNvPr>
          <p:cNvGrpSpPr/>
          <p:nvPr/>
        </p:nvGrpSpPr>
        <p:grpSpPr>
          <a:xfrm>
            <a:off x="3772224" y="2373531"/>
            <a:ext cx="7590195" cy="1055469"/>
            <a:chOff x="3504525" y="1975101"/>
            <a:chExt cx="7590195" cy="1055469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43C87B1-6F63-1C4F-9D60-33050704D843}"/>
                </a:ext>
              </a:extLst>
            </p:cNvPr>
            <p:cNvSpPr/>
            <p:nvPr/>
          </p:nvSpPr>
          <p:spPr>
            <a:xfrm>
              <a:off x="5728086" y="2065581"/>
              <a:ext cx="5366634" cy="874509"/>
            </a:xfrm>
            <a:prstGeom prst="round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C4A3778-B66F-694D-A6B7-963A0FA5F4A0}"/>
                </a:ext>
              </a:extLst>
            </p:cNvPr>
            <p:cNvGrpSpPr/>
            <p:nvPr/>
          </p:nvGrpSpPr>
          <p:grpSpPr>
            <a:xfrm>
              <a:off x="6665568" y="2187341"/>
              <a:ext cx="3820172" cy="623520"/>
              <a:chOff x="6096000" y="2408662"/>
              <a:chExt cx="5780834" cy="62851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2CB7A5-F36F-4CD7-806D-B4CE991C76E4}"/>
                  </a:ext>
                </a:extLst>
              </p:cNvPr>
              <p:cNvSpPr txBox="1"/>
              <p:nvPr/>
            </p:nvSpPr>
            <p:spPr>
              <a:xfrm>
                <a:off x="6096000" y="2729400"/>
                <a:ext cx="54278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just">
                  <a:lnSpc>
                    <a:spcPct val="150000"/>
                  </a:lnSpc>
                  <a:defRPr sz="11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By tracking task progress within each incident.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6557A84-8ED4-4509-A2F5-69E05B564E8E}"/>
                  </a:ext>
                </a:extLst>
              </p:cNvPr>
              <p:cNvSpPr/>
              <p:nvPr/>
            </p:nvSpPr>
            <p:spPr>
              <a:xfrm>
                <a:off x="6096000" y="2408662"/>
                <a:ext cx="57808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Achieve better inter-team collaboration</a:t>
                </a:r>
              </a:p>
            </p:txBody>
          </p:sp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4FECF3B-F38E-2C43-B1B4-9D22977AABC1}"/>
                </a:ext>
              </a:extLst>
            </p:cNvPr>
            <p:cNvSpPr/>
            <p:nvPr/>
          </p:nvSpPr>
          <p:spPr>
            <a:xfrm>
              <a:off x="3504525" y="2312494"/>
              <a:ext cx="2223561" cy="380683"/>
            </a:xfrm>
            <a:prstGeom prst="round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3D7A02-A1C7-184A-9AE8-D17EFBE01A5D}"/>
                </a:ext>
              </a:extLst>
            </p:cNvPr>
            <p:cNvSpPr/>
            <p:nvPr/>
          </p:nvSpPr>
          <p:spPr>
            <a:xfrm>
              <a:off x="5234743" y="1975101"/>
              <a:ext cx="1055469" cy="1055469"/>
            </a:xfrm>
            <a:prstGeom prst="ellipse">
              <a:avLst/>
            </a:prstGeom>
            <a:solidFill>
              <a:schemeClr val="bg2"/>
            </a:solidFill>
            <a:ln w="31750" cap="flat">
              <a:solidFill>
                <a:srgbClr val="2051DD"/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115547-3A01-F94A-B63F-A31E3360B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4167" y="2252060"/>
              <a:ext cx="636620" cy="461224"/>
            </a:xfrm>
            <a:prstGeom prst="rect">
              <a:avLst/>
            </a:prstGeom>
          </p:spPr>
        </p:pic>
        <p:sp>
          <p:nvSpPr>
            <p:cNvPr id="21" name="직사각형 22">
              <a:extLst>
                <a:ext uri="{FF2B5EF4-FFF2-40B4-BE49-F238E27FC236}">
                  <a16:creationId xmlns:a16="http://schemas.microsoft.com/office/drawing/2014/main" id="{F309C521-69F6-1B4E-B5EF-D0C151AC2008}"/>
                </a:ext>
              </a:extLst>
            </p:cNvPr>
            <p:cNvSpPr/>
            <p:nvPr/>
          </p:nvSpPr>
          <p:spPr>
            <a:xfrm>
              <a:off x="3641124" y="2339930"/>
              <a:ext cx="1133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2051DD"/>
                  </a:solidFill>
                  <a:latin typeface="Raleway" panose="020B0503030101060003" pitchFamily="34" charset="0"/>
                </a:rPr>
                <a:t>Effective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AAC22-A7CF-344A-A4CE-A36CEE04A362}"/>
              </a:ext>
            </a:extLst>
          </p:cNvPr>
          <p:cNvGrpSpPr/>
          <p:nvPr/>
        </p:nvGrpSpPr>
        <p:grpSpPr>
          <a:xfrm>
            <a:off x="3966697" y="4674117"/>
            <a:ext cx="6267673" cy="1055469"/>
            <a:chOff x="3504525" y="4820678"/>
            <a:chExt cx="6267673" cy="105546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2BC2FE-354C-714E-AF7A-585837E11CB6}"/>
                </a:ext>
              </a:extLst>
            </p:cNvPr>
            <p:cNvGrpSpPr/>
            <p:nvPr/>
          </p:nvGrpSpPr>
          <p:grpSpPr>
            <a:xfrm>
              <a:off x="3504525" y="4820678"/>
              <a:ext cx="6267673" cy="1055469"/>
              <a:chOff x="3504525" y="3333254"/>
              <a:chExt cx="6267673" cy="105546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9CE5421D-DEA5-894D-99EE-E23402C3C6BF}"/>
                  </a:ext>
                </a:extLst>
              </p:cNvPr>
              <p:cNvSpPr/>
              <p:nvPr/>
            </p:nvSpPr>
            <p:spPr>
              <a:xfrm>
                <a:off x="5728086" y="3423734"/>
                <a:ext cx="4044112" cy="874509"/>
              </a:xfrm>
              <a:prstGeom prst="roundRect">
                <a:avLst/>
              </a:pr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en-US" dirty="0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4E0DCFE-3D17-6940-A5F1-C3389C059761}"/>
                  </a:ext>
                </a:extLst>
              </p:cNvPr>
              <p:cNvSpPr/>
              <p:nvPr/>
            </p:nvSpPr>
            <p:spPr>
              <a:xfrm>
                <a:off x="3504525" y="3670647"/>
                <a:ext cx="2223561" cy="380683"/>
              </a:xfrm>
              <a:prstGeom prst="roundRect">
                <a:avLst/>
              </a:pr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156BA53-920D-3741-B076-243F6E437A96}"/>
                  </a:ext>
                </a:extLst>
              </p:cNvPr>
              <p:cNvSpPr/>
              <p:nvPr/>
            </p:nvSpPr>
            <p:spPr>
              <a:xfrm>
                <a:off x="5234743" y="3333254"/>
                <a:ext cx="1055469" cy="1055469"/>
              </a:xfrm>
              <a:prstGeom prst="ellipse">
                <a:avLst/>
              </a:prstGeom>
              <a:solidFill>
                <a:schemeClr val="bg2"/>
              </a:solidFill>
              <a:ln w="31750" cap="flat">
                <a:solidFill>
                  <a:srgbClr val="2051DD"/>
                </a:solidFill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24000"/>
                  </a:prstClr>
                </a:outerShdw>
              </a:effectLst>
            </p:spPr>
            <p:txBody>
              <a:bodyPr rtlCol="0" anchor="ctr"/>
              <a:lstStyle/>
              <a:p>
                <a:pPr algn="l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89F136-B0A6-7B48-9B3A-753A60067A3D}"/>
                </a:ext>
              </a:extLst>
            </p:cNvPr>
            <p:cNvGrpSpPr/>
            <p:nvPr/>
          </p:nvGrpSpPr>
          <p:grpSpPr>
            <a:xfrm>
              <a:off x="6665568" y="5020245"/>
              <a:ext cx="2796165" cy="631581"/>
              <a:chOff x="6096000" y="4834246"/>
              <a:chExt cx="2796165" cy="74592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667503-ADE8-994B-B80E-B3931ED0F942}"/>
                  </a:ext>
                </a:extLst>
              </p:cNvPr>
              <p:cNvSpPr txBox="1"/>
              <p:nvPr/>
            </p:nvSpPr>
            <p:spPr>
              <a:xfrm>
                <a:off x="6096000" y="5216673"/>
                <a:ext cx="2796165" cy="36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just">
                  <a:lnSpc>
                    <a:spcPct val="150000"/>
                  </a:lnSpc>
                  <a:defRPr sz="11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With better management of tasks.</a:t>
                </a:r>
              </a:p>
            </p:txBody>
          </p:sp>
          <p:sp>
            <p:nvSpPr>
              <p:cNvPr id="20" name="직사각형 22">
                <a:extLst>
                  <a:ext uri="{FF2B5EF4-FFF2-40B4-BE49-F238E27FC236}">
                    <a16:creationId xmlns:a16="http://schemas.microsoft.com/office/drawing/2014/main" id="{4649C251-3161-7843-A99D-A7911D5CA4F6}"/>
                  </a:ext>
                </a:extLst>
              </p:cNvPr>
              <p:cNvSpPr/>
              <p:nvPr/>
            </p:nvSpPr>
            <p:spPr>
              <a:xfrm>
                <a:off x="6096000" y="4834246"/>
                <a:ext cx="2796165" cy="399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Improve team efficiency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E3F893-B351-6349-9FCB-A94398385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1864" y="5126747"/>
              <a:ext cx="461225" cy="461225"/>
            </a:xfrm>
            <a:prstGeom prst="rect">
              <a:avLst/>
            </a:prstGeom>
          </p:spPr>
        </p:pic>
        <p:sp>
          <p:nvSpPr>
            <p:cNvPr id="25" name="직사각형 22">
              <a:extLst>
                <a:ext uri="{FF2B5EF4-FFF2-40B4-BE49-F238E27FC236}">
                  <a16:creationId xmlns:a16="http://schemas.microsoft.com/office/drawing/2014/main" id="{15A8E8C4-7527-204D-84FE-D5616C6E076F}"/>
                </a:ext>
              </a:extLst>
            </p:cNvPr>
            <p:cNvSpPr/>
            <p:nvPr/>
          </p:nvSpPr>
          <p:spPr>
            <a:xfrm>
              <a:off x="3606162" y="5179130"/>
              <a:ext cx="1168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2051DD"/>
                  </a:solidFill>
                  <a:latin typeface="Raleway" panose="020B0503030101060003" pitchFamily="34" charset="0"/>
                </a:rPr>
                <a:t>Improved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A69110-0A85-6845-94AC-EDFC3F2E984E}"/>
              </a:ext>
            </a:extLst>
          </p:cNvPr>
          <p:cNvGrpSpPr/>
          <p:nvPr/>
        </p:nvGrpSpPr>
        <p:grpSpPr>
          <a:xfrm>
            <a:off x="1138016" y="3528166"/>
            <a:ext cx="8054263" cy="1055469"/>
            <a:chOff x="3504525" y="3333254"/>
            <a:chExt cx="8054263" cy="105546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1519AF-9586-464B-94FC-6DF2FDB5A944}"/>
                </a:ext>
              </a:extLst>
            </p:cNvPr>
            <p:cNvGrpSpPr/>
            <p:nvPr/>
          </p:nvGrpSpPr>
          <p:grpSpPr>
            <a:xfrm>
              <a:off x="3504525" y="3333254"/>
              <a:ext cx="7590195" cy="1055469"/>
              <a:chOff x="3504525" y="3333254"/>
              <a:chExt cx="7590195" cy="1055469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E16C155-F697-5241-81EC-E87136968626}"/>
                  </a:ext>
                </a:extLst>
              </p:cNvPr>
              <p:cNvSpPr/>
              <p:nvPr/>
            </p:nvSpPr>
            <p:spPr>
              <a:xfrm>
                <a:off x="5728086" y="3423734"/>
                <a:ext cx="5366634" cy="874509"/>
              </a:xfrm>
              <a:prstGeom prst="roundRect">
                <a:avLst/>
              </a:pr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en-US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F895D835-CD31-1644-BB5D-43FECCBF7B1D}"/>
                  </a:ext>
                </a:extLst>
              </p:cNvPr>
              <p:cNvSpPr/>
              <p:nvPr/>
            </p:nvSpPr>
            <p:spPr>
              <a:xfrm>
                <a:off x="3504525" y="3670647"/>
                <a:ext cx="2223561" cy="380683"/>
              </a:xfrm>
              <a:prstGeom prst="roundRect">
                <a:avLst/>
              </a:pr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0148E13-5BD1-8B45-8072-7F38D951B531}"/>
                  </a:ext>
                </a:extLst>
              </p:cNvPr>
              <p:cNvSpPr/>
              <p:nvPr/>
            </p:nvSpPr>
            <p:spPr>
              <a:xfrm>
                <a:off x="5234743" y="3333254"/>
                <a:ext cx="1055469" cy="1055469"/>
              </a:xfrm>
              <a:prstGeom prst="ellipse">
                <a:avLst/>
              </a:prstGeom>
              <a:solidFill>
                <a:schemeClr val="bg2"/>
              </a:solidFill>
              <a:ln w="31750" cap="flat">
                <a:solidFill>
                  <a:srgbClr val="2051DD"/>
                </a:solidFill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24000"/>
                  </a:prstClr>
                </a:outerShdw>
              </a:effectLst>
            </p:spPr>
            <p:txBody>
              <a:bodyPr rtlCol="0" anchor="ctr"/>
              <a:lstStyle/>
              <a:p>
                <a:pPr algn="l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484319-858D-4446-9560-437EFA966896}"/>
                </a:ext>
              </a:extLst>
            </p:cNvPr>
            <p:cNvGrpSpPr/>
            <p:nvPr/>
          </p:nvGrpSpPr>
          <p:grpSpPr>
            <a:xfrm>
              <a:off x="6665567" y="3547280"/>
              <a:ext cx="4893221" cy="627413"/>
              <a:chOff x="6096000" y="3646301"/>
              <a:chExt cx="4893221" cy="62741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58831F-2032-0941-A726-DAC442A53673}"/>
                  </a:ext>
                </a:extLst>
              </p:cNvPr>
              <p:cNvSpPr txBox="1"/>
              <p:nvPr/>
            </p:nvSpPr>
            <p:spPr>
              <a:xfrm>
                <a:off x="6096000" y="3965937"/>
                <a:ext cx="47121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just">
                  <a:lnSpc>
                    <a:spcPct val="150000"/>
                  </a:lnSpc>
                  <a:defRPr sz="11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With daily activity tracking &amp; time-tracking options.</a:t>
                </a:r>
              </a:p>
            </p:txBody>
          </p:sp>
          <p:sp>
            <p:nvSpPr>
              <p:cNvPr id="18" name="직사각형 22">
                <a:extLst>
                  <a:ext uri="{FF2B5EF4-FFF2-40B4-BE49-F238E27FC236}">
                    <a16:creationId xmlns:a16="http://schemas.microsoft.com/office/drawing/2014/main" id="{890805FE-D2D4-594C-857D-250CD72873CE}"/>
                  </a:ext>
                </a:extLst>
              </p:cNvPr>
              <p:cNvSpPr/>
              <p:nvPr/>
            </p:nvSpPr>
            <p:spPr>
              <a:xfrm>
                <a:off x="6096000" y="3646301"/>
                <a:ext cx="48932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Track and prioritize activities</a:t>
                </a:r>
              </a:p>
            </p:txBody>
          </p:sp>
        </p:grpSp>
        <p:sp>
          <p:nvSpPr>
            <p:cNvPr id="24" name="직사각형 22">
              <a:extLst>
                <a:ext uri="{FF2B5EF4-FFF2-40B4-BE49-F238E27FC236}">
                  <a16:creationId xmlns:a16="http://schemas.microsoft.com/office/drawing/2014/main" id="{B6A65014-CAEF-3A4D-ACE0-5C261CE6C84B}"/>
                </a:ext>
              </a:extLst>
            </p:cNvPr>
            <p:cNvSpPr/>
            <p:nvPr/>
          </p:nvSpPr>
          <p:spPr>
            <a:xfrm>
              <a:off x="3641124" y="3691710"/>
              <a:ext cx="1133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2051DD"/>
                  </a:solidFill>
                  <a:latin typeface="Raleway" panose="020B0503030101060003" pitchFamily="34" charset="0"/>
                </a:rPr>
                <a:t>Efficient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7C85B6-E48F-BF4E-B87A-AA5F8863C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7923" y="3630375"/>
              <a:ext cx="461225" cy="46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295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634BF62-29DC-DB49-B1D0-05D1DE021F93}"/>
              </a:ext>
            </a:extLst>
          </p:cNvPr>
          <p:cNvSpPr/>
          <p:nvPr/>
        </p:nvSpPr>
        <p:spPr>
          <a:xfrm>
            <a:off x="8349777" y="3093852"/>
            <a:ext cx="2485198" cy="1294228"/>
          </a:xfrm>
          <a:prstGeom prst="roundRect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27B0C1-A064-C54B-AC15-3F2D68179FDB}"/>
              </a:ext>
            </a:extLst>
          </p:cNvPr>
          <p:cNvSpPr/>
          <p:nvPr/>
        </p:nvSpPr>
        <p:spPr>
          <a:xfrm>
            <a:off x="4655940" y="4812986"/>
            <a:ext cx="2020905" cy="950043"/>
          </a:xfrm>
          <a:prstGeom prst="roundRect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CD2B1-8C93-44E2-B6CF-867AC93F9E73}"/>
              </a:ext>
            </a:extLst>
          </p:cNvPr>
          <p:cNvSpPr txBox="1"/>
          <p:nvPr/>
        </p:nvSpPr>
        <p:spPr>
          <a:xfrm>
            <a:off x="2583049" y="714550"/>
            <a:ext cx="703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Franchise Management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E02FC-B6C9-41C3-9AE0-007F2BB970F8}"/>
              </a:ext>
            </a:extLst>
          </p:cNvPr>
          <p:cNvSpPr txBox="1"/>
          <p:nvPr/>
        </p:nvSpPr>
        <p:spPr>
          <a:xfrm>
            <a:off x="703452" y="1265604"/>
            <a:ext cx="1079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Unified management of your Helpdesk, 3rd party vendors &amp; franchisees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5B1701-7678-4BBD-9DD3-1474BC42CCD4}"/>
              </a:ext>
            </a:extLst>
          </p:cNvPr>
          <p:cNvSpPr/>
          <p:nvPr/>
        </p:nvSpPr>
        <p:spPr>
          <a:xfrm>
            <a:off x="698499" y="6123499"/>
            <a:ext cx="10794999" cy="360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F5C28-1114-9146-AEC7-088110268523}"/>
              </a:ext>
            </a:extLst>
          </p:cNvPr>
          <p:cNvSpPr txBox="1"/>
          <p:nvPr/>
        </p:nvSpPr>
        <p:spPr>
          <a:xfrm>
            <a:off x="4515815" y="1775372"/>
            <a:ext cx="316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Benefits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865F89-E90E-AB4F-B9DB-898D11D7B6A0}"/>
              </a:ext>
            </a:extLst>
          </p:cNvPr>
          <p:cNvGrpSpPr/>
          <p:nvPr/>
        </p:nvGrpSpPr>
        <p:grpSpPr>
          <a:xfrm>
            <a:off x="4052936" y="4862072"/>
            <a:ext cx="4086123" cy="862517"/>
            <a:chOff x="4133517" y="4862072"/>
            <a:chExt cx="4086123" cy="86251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02C5F5E-8A03-2249-B6CD-2BC1E8BE9490}"/>
                </a:ext>
              </a:extLst>
            </p:cNvPr>
            <p:cNvSpPr/>
            <p:nvPr/>
          </p:nvSpPr>
          <p:spPr>
            <a:xfrm>
              <a:off x="4133517" y="4862072"/>
              <a:ext cx="862517" cy="8625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pPr algn="l"/>
              <a:r>
                <a:rPr lang="en-US" dirty="0"/>
                <a:t> 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3B91BC8-4198-A943-999D-7E1199DB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2446" y="5086816"/>
              <a:ext cx="364658" cy="402381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10000"/>
                </a:prstClr>
              </a:outerShdw>
            </a:effec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B1210E-B289-0D4E-817D-48EDFD2A0E57}"/>
                </a:ext>
              </a:extLst>
            </p:cNvPr>
            <p:cNvGrpSpPr/>
            <p:nvPr/>
          </p:nvGrpSpPr>
          <p:grpSpPr>
            <a:xfrm>
              <a:off x="5059274" y="4883621"/>
              <a:ext cx="3160366" cy="840968"/>
              <a:chOff x="4033467" y="4552232"/>
              <a:chExt cx="1423320" cy="84096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BCF689-B20F-4148-A7F7-6318DA87EB96}"/>
                  </a:ext>
                </a:extLst>
              </p:cNvPr>
              <p:cNvSpPr txBox="1"/>
              <p:nvPr/>
            </p:nvSpPr>
            <p:spPr>
              <a:xfrm>
                <a:off x="4033467" y="4869980"/>
                <a:ext cx="1423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just">
                  <a:lnSpc>
                    <a:spcPct val="150000"/>
                  </a:lnSpc>
                  <a:defRPr sz="11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Through a knowledge base that’s accessible even through the mobile app.</a:t>
                </a:r>
              </a:p>
            </p:txBody>
          </p:sp>
          <p:sp>
            <p:nvSpPr>
              <p:cNvPr id="30" name="직사각형 22">
                <a:extLst>
                  <a:ext uri="{FF2B5EF4-FFF2-40B4-BE49-F238E27FC236}">
                    <a16:creationId xmlns:a16="http://schemas.microsoft.com/office/drawing/2014/main" id="{D21818CA-1A3A-C24E-AB82-5ED999E8C87E}"/>
                  </a:ext>
                </a:extLst>
              </p:cNvPr>
              <p:cNvSpPr/>
              <p:nvPr/>
            </p:nvSpPr>
            <p:spPr>
              <a:xfrm>
                <a:off x="4033467" y="4552232"/>
                <a:ext cx="14233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Frictionless information sharing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744423-284D-5540-8439-1AA197A95E0E}"/>
              </a:ext>
            </a:extLst>
          </p:cNvPr>
          <p:cNvGrpSpPr/>
          <p:nvPr/>
        </p:nvGrpSpPr>
        <p:grpSpPr>
          <a:xfrm>
            <a:off x="8065353" y="2381376"/>
            <a:ext cx="3263103" cy="1746111"/>
            <a:chOff x="8349777" y="2381376"/>
            <a:chExt cx="3263103" cy="174611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0BA2839-A2A1-F84F-9F55-C97265198709}"/>
                </a:ext>
              </a:extLst>
            </p:cNvPr>
            <p:cNvSpPr/>
            <p:nvPr/>
          </p:nvSpPr>
          <p:spPr>
            <a:xfrm>
              <a:off x="8349777" y="2381376"/>
              <a:ext cx="862517" cy="8625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pPr algn="l"/>
              <a:r>
                <a:rPr lang="en-US" dirty="0"/>
                <a:t> 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AA1E40E-5A8B-CA46-9A77-5B877E94C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3770" y="2593658"/>
              <a:ext cx="434529" cy="437951"/>
            </a:xfrm>
            <a:prstGeom prst="rect">
              <a:avLst/>
            </a:prstGeom>
            <a:effectLst>
              <a:outerShdw blurRad="50800" dist="63500" dir="2700000" algn="tl" rotWithShape="0">
                <a:prstClr val="black">
                  <a:alpha val="10000"/>
                </a:prstClr>
              </a:outerShdw>
            </a:effec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EA2786-057F-B64C-A739-50C6B74F415D}"/>
                </a:ext>
              </a:extLst>
            </p:cNvPr>
            <p:cNvGrpSpPr/>
            <p:nvPr/>
          </p:nvGrpSpPr>
          <p:grpSpPr>
            <a:xfrm>
              <a:off x="8579056" y="3223729"/>
              <a:ext cx="3033824" cy="903758"/>
              <a:chOff x="7065901" y="4489442"/>
              <a:chExt cx="1959828" cy="90375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F60C14-A83F-684C-8ED4-24556FE0FB75}"/>
                  </a:ext>
                </a:extLst>
              </p:cNvPr>
              <p:cNvSpPr txBox="1"/>
              <p:nvPr/>
            </p:nvSpPr>
            <p:spPr>
              <a:xfrm>
                <a:off x="7065901" y="4869980"/>
                <a:ext cx="19598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just">
                  <a:lnSpc>
                    <a:spcPct val="150000"/>
                  </a:lnSpc>
                  <a:defRPr sz="11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Through comprehensive franchise SLA tracking &amp; reporting.</a:t>
                </a:r>
              </a:p>
            </p:txBody>
          </p:sp>
          <p:sp>
            <p:nvSpPr>
              <p:cNvPr id="34" name="직사각형 22">
                <a:extLst>
                  <a:ext uri="{FF2B5EF4-FFF2-40B4-BE49-F238E27FC236}">
                    <a16:creationId xmlns:a16="http://schemas.microsoft.com/office/drawing/2014/main" id="{29D151CC-5770-2A43-B806-0D9AA84DCA2A}"/>
                  </a:ext>
                </a:extLst>
              </p:cNvPr>
              <p:cNvSpPr/>
              <p:nvPr/>
            </p:nvSpPr>
            <p:spPr>
              <a:xfrm>
                <a:off x="7088546" y="4489442"/>
                <a:ext cx="1914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Complete visibility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82F4B7F-24C5-7645-8CEA-EE0D7264C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434" y="2373381"/>
            <a:ext cx="3446747" cy="211133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B78F1CA-80A2-D04D-8A96-86D67F3CD434}"/>
              </a:ext>
            </a:extLst>
          </p:cNvPr>
          <p:cNvSpPr/>
          <p:nvPr/>
        </p:nvSpPr>
        <p:spPr>
          <a:xfrm>
            <a:off x="1355064" y="3093852"/>
            <a:ext cx="2485198" cy="1294228"/>
          </a:xfrm>
          <a:prstGeom prst="roundRect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195955-AEC1-6C47-85F9-5C3AF78AE752}"/>
              </a:ext>
            </a:extLst>
          </p:cNvPr>
          <p:cNvGrpSpPr/>
          <p:nvPr/>
        </p:nvGrpSpPr>
        <p:grpSpPr>
          <a:xfrm>
            <a:off x="426600" y="3220596"/>
            <a:ext cx="3265409" cy="920077"/>
            <a:chOff x="1275587" y="4289738"/>
            <a:chExt cx="2294046" cy="9200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2CB7A5-F36F-4CD7-806D-B4CE991C76E4}"/>
                </a:ext>
              </a:extLst>
            </p:cNvPr>
            <p:cNvSpPr txBox="1"/>
            <p:nvPr/>
          </p:nvSpPr>
          <p:spPr>
            <a:xfrm>
              <a:off x="1444681" y="4686595"/>
              <a:ext cx="2124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With auto-assignment of tasks and real-time tracking.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557A84-8ED4-4509-A2F5-69E05B564E8E}"/>
                </a:ext>
              </a:extLst>
            </p:cNvPr>
            <p:cNvSpPr/>
            <p:nvPr/>
          </p:nvSpPr>
          <p:spPr>
            <a:xfrm>
              <a:off x="1275587" y="4289738"/>
              <a:ext cx="2259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/>
                <a:t>Seamless communication &amp; action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6C54572D-6D06-7747-8313-410C5303BAC0}"/>
              </a:ext>
            </a:extLst>
          </p:cNvPr>
          <p:cNvSpPr/>
          <p:nvPr/>
        </p:nvSpPr>
        <p:spPr>
          <a:xfrm>
            <a:off x="2855712" y="2373381"/>
            <a:ext cx="862517" cy="86251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037B16-A795-424B-9C3A-77F7E01B0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641" y="2635041"/>
            <a:ext cx="364658" cy="36180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8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14">
            <a:extLst>
              <a:ext uri="{FF2B5EF4-FFF2-40B4-BE49-F238E27FC236}">
                <a16:creationId xmlns:a16="http://schemas.microsoft.com/office/drawing/2014/main" id="{A12AD1EA-F780-DF4F-8653-B2688346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17" y="2051088"/>
            <a:ext cx="7217976" cy="348507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15FBBB-2DF4-45FC-86F6-413FAA2CE93A}"/>
              </a:ext>
            </a:extLst>
          </p:cNvPr>
          <p:cNvSpPr/>
          <p:nvPr/>
        </p:nvSpPr>
        <p:spPr>
          <a:xfrm>
            <a:off x="0" y="10139"/>
            <a:ext cx="12192000" cy="11176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F18027-2D24-4B22-9106-C284FAF6A290}"/>
              </a:ext>
            </a:extLst>
          </p:cNvPr>
          <p:cNvSpPr txBox="1"/>
          <p:nvPr/>
        </p:nvSpPr>
        <p:spPr>
          <a:xfrm>
            <a:off x="659707" y="317337"/>
            <a:ext cx="579085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  <a:latin typeface="+mj-lt"/>
              </a:rPr>
              <a:t>CMDB &amp; Asset Management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98341B-FBDB-7948-B399-DB81C41E8F49}"/>
              </a:ext>
            </a:extLst>
          </p:cNvPr>
          <p:cNvGrpSpPr/>
          <p:nvPr/>
        </p:nvGrpSpPr>
        <p:grpSpPr>
          <a:xfrm>
            <a:off x="8031294" y="2223335"/>
            <a:ext cx="3395023" cy="778247"/>
            <a:chOff x="8031294" y="2301828"/>
            <a:chExt cx="3395023" cy="778247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9EF4311-FDE3-F448-A801-526197103C89}"/>
                </a:ext>
              </a:extLst>
            </p:cNvPr>
            <p:cNvSpPr txBox="1"/>
            <p:nvPr/>
          </p:nvSpPr>
          <p:spPr>
            <a:xfrm>
              <a:off x="8031295" y="2649188"/>
              <a:ext cx="2228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With access to asset data, usage, warranty, and history.</a:t>
              </a:r>
            </a:p>
          </p:txBody>
        </p:sp>
        <p:sp>
          <p:nvSpPr>
            <p:cNvPr id="189" name="직사각형 11">
              <a:extLst>
                <a:ext uri="{FF2B5EF4-FFF2-40B4-BE49-F238E27FC236}">
                  <a16:creationId xmlns:a16="http://schemas.microsoft.com/office/drawing/2014/main" id="{F77A4B42-30FE-4E4D-8501-F41AC5B473D2}"/>
                </a:ext>
              </a:extLst>
            </p:cNvPr>
            <p:cNvSpPr/>
            <p:nvPr/>
          </p:nvSpPr>
          <p:spPr>
            <a:xfrm>
              <a:off x="8031294" y="2301828"/>
              <a:ext cx="3395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Update &amp; upgrade assets on time.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C536A9F-C508-5A4B-9E12-15A14BADF28E}"/>
              </a:ext>
            </a:extLst>
          </p:cNvPr>
          <p:cNvGrpSpPr/>
          <p:nvPr/>
        </p:nvGrpSpPr>
        <p:grpSpPr>
          <a:xfrm>
            <a:off x="8031294" y="3613929"/>
            <a:ext cx="3395023" cy="778247"/>
            <a:chOff x="8031294" y="3645299"/>
            <a:chExt cx="3395023" cy="778247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7BBCA8D-1FC4-C74F-A167-E2FEABA75161}"/>
                </a:ext>
              </a:extLst>
            </p:cNvPr>
            <p:cNvSpPr txBox="1"/>
            <p:nvPr/>
          </p:nvSpPr>
          <p:spPr>
            <a:xfrm>
              <a:off x="8031295" y="3992659"/>
              <a:ext cx="26497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With in-depth asset detailing &amp; user-to-asset mapping.</a:t>
              </a:r>
            </a:p>
          </p:txBody>
        </p:sp>
        <p:sp>
          <p:nvSpPr>
            <p:cNvPr id="211" name="직사각형 11">
              <a:extLst>
                <a:ext uri="{FF2B5EF4-FFF2-40B4-BE49-F238E27FC236}">
                  <a16:creationId xmlns:a16="http://schemas.microsoft.com/office/drawing/2014/main" id="{6C1D8C4B-82FD-1648-A3D9-91AE0552ECAE}"/>
                </a:ext>
              </a:extLst>
            </p:cNvPr>
            <p:cNvSpPr/>
            <p:nvPr/>
          </p:nvSpPr>
          <p:spPr>
            <a:xfrm>
              <a:off x="8031294" y="3645299"/>
              <a:ext cx="3395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Real-time tracking of organizational assets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B8BBC1-2C53-114F-B0D0-403326FFDB15}"/>
              </a:ext>
            </a:extLst>
          </p:cNvPr>
          <p:cNvGrpSpPr/>
          <p:nvPr/>
        </p:nvGrpSpPr>
        <p:grpSpPr>
          <a:xfrm>
            <a:off x="8031294" y="5004523"/>
            <a:ext cx="3395023" cy="778247"/>
            <a:chOff x="8031294" y="4973359"/>
            <a:chExt cx="3395023" cy="778247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361FDFD-ABDE-4248-A163-5971A5412822}"/>
                </a:ext>
              </a:extLst>
            </p:cNvPr>
            <p:cNvSpPr txBox="1"/>
            <p:nvPr/>
          </p:nvSpPr>
          <p:spPr>
            <a:xfrm>
              <a:off x="8031294" y="5320719"/>
              <a:ext cx="25384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With access to complete audit history of the assets.</a:t>
              </a:r>
            </a:p>
          </p:txBody>
        </p:sp>
        <p:sp>
          <p:nvSpPr>
            <p:cNvPr id="214" name="직사각형 11">
              <a:extLst>
                <a:ext uri="{FF2B5EF4-FFF2-40B4-BE49-F238E27FC236}">
                  <a16:creationId xmlns:a16="http://schemas.microsoft.com/office/drawing/2014/main" id="{AA26FA86-889D-AC45-B1E1-60EBCB40C2EF}"/>
                </a:ext>
              </a:extLst>
            </p:cNvPr>
            <p:cNvSpPr/>
            <p:nvPr/>
          </p:nvSpPr>
          <p:spPr>
            <a:xfrm>
              <a:off x="8031294" y="4973359"/>
              <a:ext cx="3395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Proactively predict upcoming problems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5B48EC6-7F77-E24C-A12B-9754C8974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34" y="2382594"/>
            <a:ext cx="360000" cy="3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7FDA7C-88FC-5845-9E70-EFF73EEBCB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2" y="361392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BD71C-EA93-4E41-813D-FD3FD0C591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92" y="482493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9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4E393-5218-8149-B911-1D69F67A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984" y="2492368"/>
            <a:ext cx="5112032" cy="286401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15FBBB-2DF4-45FC-86F6-413FAA2CE93A}"/>
              </a:ext>
            </a:extLst>
          </p:cNvPr>
          <p:cNvSpPr/>
          <p:nvPr/>
        </p:nvSpPr>
        <p:spPr>
          <a:xfrm>
            <a:off x="0" y="1"/>
            <a:ext cx="12192000" cy="129981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C03052-677A-164F-B4F3-547C29F5B333}"/>
              </a:ext>
            </a:extLst>
          </p:cNvPr>
          <p:cNvGrpSpPr/>
          <p:nvPr/>
        </p:nvGrpSpPr>
        <p:grpSpPr>
          <a:xfrm>
            <a:off x="1606198" y="1692765"/>
            <a:ext cx="2553763" cy="1046440"/>
            <a:chOff x="659707" y="1902079"/>
            <a:chExt cx="2553763" cy="104644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7BBE4C-CEBA-40B2-8DA4-F77D6015E2A9}"/>
                </a:ext>
              </a:extLst>
            </p:cNvPr>
            <p:cNvSpPr txBox="1"/>
            <p:nvPr/>
          </p:nvSpPr>
          <p:spPr>
            <a:xfrm>
              <a:off x="659707" y="2486854"/>
              <a:ext cx="2553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1F2025"/>
                  </a:solidFill>
                </a:rPr>
                <a:t>With clearly defined service-based workflows &amp; reports.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BDCCF1-25D3-4F45-B797-D6B18CB638E7}"/>
                </a:ext>
              </a:extLst>
            </p:cNvPr>
            <p:cNvSpPr/>
            <p:nvPr/>
          </p:nvSpPr>
          <p:spPr>
            <a:xfrm>
              <a:off x="1143000" y="1902079"/>
              <a:ext cx="20704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rgbClr val="1F2025"/>
                  </a:solidFill>
                </a:rPr>
                <a:t>Achieve superior quality in service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EF18027-2D24-4B22-9106-C284FAF6A290}"/>
              </a:ext>
            </a:extLst>
          </p:cNvPr>
          <p:cNvSpPr txBox="1"/>
          <p:nvPr/>
        </p:nvSpPr>
        <p:spPr>
          <a:xfrm>
            <a:off x="659707" y="317337"/>
            <a:ext cx="579085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  <a:latin typeface="+mj-lt"/>
              </a:rPr>
              <a:t>Service Catalogue</a:t>
            </a:r>
            <a:endParaRPr lang="ko-KR" altLang="en-US" sz="28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8ED53A-F058-435C-8695-04B91D04BEA0}"/>
              </a:ext>
            </a:extLst>
          </p:cNvPr>
          <p:cNvSpPr txBox="1"/>
          <p:nvPr/>
        </p:nvSpPr>
        <p:spPr>
          <a:xfrm>
            <a:off x="659707" y="818431"/>
            <a:ext cx="451868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Optimize service delivery across users.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9AFEC-B122-A446-AFBF-5BA82F51B935}"/>
              </a:ext>
            </a:extLst>
          </p:cNvPr>
          <p:cNvGrpSpPr/>
          <p:nvPr/>
        </p:nvGrpSpPr>
        <p:grpSpPr>
          <a:xfrm>
            <a:off x="329316" y="3856216"/>
            <a:ext cx="2553763" cy="1000273"/>
            <a:chOff x="435429" y="3382536"/>
            <a:chExt cx="2778041" cy="100027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2FA5E4-C95B-DD4E-92FC-9918F917B91F}"/>
                </a:ext>
              </a:extLst>
            </p:cNvPr>
            <p:cNvSpPr txBox="1"/>
            <p:nvPr/>
          </p:nvSpPr>
          <p:spPr>
            <a:xfrm>
              <a:off x="435429" y="3736478"/>
              <a:ext cx="27780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1F2025"/>
                  </a:solidFill>
                </a:rPr>
                <a:t>With faster, standardized, and frictionless management of issues.</a:t>
              </a:r>
            </a:p>
            <a:p>
              <a:pPr algn="r"/>
              <a:endParaRPr lang="en-US" altLang="ko-KR" sz="1200" dirty="0">
                <a:solidFill>
                  <a:srgbClr val="1F2025"/>
                </a:solidFill>
              </a:endParaRPr>
            </a:p>
          </p:txBody>
        </p:sp>
        <p:sp>
          <p:nvSpPr>
            <p:cNvPr id="77" name="직사각형 47">
              <a:extLst>
                <a:ext uri="{FF2B5EF4-FFF2-40B4-BE49-F238E27FC236}">
                  <a16:creationId xmlns:a16="http://schemas.microsoft.com/office/drawing/2014/main" id="{C20A3440-4A4F-5649-AE39-43985AAF27C3}"/>
                </a:ext>
              </a:extLst>
            </p:cNvPr>
            <p:cNvSpPr/>
            <p:nvPr/>
          </p:nvSpPr>
          <p:spPr>
            <a:xfrm>
              <a:off x="511629" y="3382536"/>
              <a:ext cx="270184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rgbClr val="1F2025"/>
                  </a:solidFill>
                </a:rPr>
                <a:t>Reduce operational costs</a:t>
              </a:r>
            </a:p>
            <a:p>
              <a:pPr algn="r"/>
              <a:endParaRPr lang="en-US" altLang="ko-KR" sz="1600" b="1" dirty="0">
                <a:solidFill>
                  <a:srgbClr val="1F2025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DE4CA9-9580-EB4B-8CC6-FC1CE81D32AE}"/>
              </a:ext>
            </a:extLst>
          </p:cNvPr>
          <p:cNvGrpSpPr/>
          <p:nvPr/>
        </p:nvGrpSpPr>
        <p:grpSpPr>
          <a:xfrm>
            <a:off x="2089491" y="5430628"/>
            <a:ext cx="2984870" cy="815607"/>
            <a:chOff x="228601" y="3382536"/>
            <a:chExt cx="2984870" cy="81560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9AD6055-09D3-5E4D-BF41-13025A690F99}"/>
                </a:ext>
              </a:extLst>
            </p:cNvPr>
            <p:cNvSpPr txBox="1"/>
            <p:nvPr/>
          </p:nvSpPr>
          <p:spPr>
            <a:xfrm>
              <a:off x="228601" y="3736478"/>
              <a:ext cx="2984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1F2025"/>
                  </a:solidFill>
                </a:rPr>
                <a:t>With speedier resolutions &amp; readily available information to pre-defined service issues.</a:t>
              </a:r>
            </a:p>
          </p:txBody>
        </p:sp>
        <p:sp>
          <p:nvSpPr>
            <p:cNvPr id="82" name="직사각형 47">
              <a:extLst>
                <a:ext uri="{FF2B5EF4-FFF2-40B4-BE49-F238E27FC236}">
                  <a16:creationId xmlns:a16="http://schemas.microsoft.com/office/drawing/2014/main" id="{4E5FB281-2F48-844B-8972-DB8E02FDE024}"/>
                </a:ext>
              </a:extLst>
            </p:cNvPr>
            <p:cNvSpPr/>
            <p:nvPr/>
          </p:nvSpPr>
          <p:spPr>
            <a:xfrm>
              <a:off x="304801" y="3382536"/>
              <a:ext cx="29086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rgbClr val="1F2025"/>
                  </a:solidFill>
                </a:rPr>
                <a:t>Enhance customer satisfaction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24D80AB-2B62-2842-83C7-700CA38D0593}"/>
              </a:ext>
            </a:extLst>
          </p:cNvPr>
          <p:cNvGrpSpPr/>
          <p:nvPr/>
        </p:nvGrpSpPr>
        <p:grpSpPr>
          <a:xfrm>
            <a:off x="8044069" y="1693343"/>
            <a:ext cx="3083288" cy="805869"/>
            <a:chOff x="659707" y="1902079"/>
            <a:chExt cx="3083288" cy="80586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D2B9825-A601-8346-A5E2-4E5FA60173C5}"/>
                </a:ext>
              </a:extLst>
            </p:cNvPr>
            <p:cNvSpPr txBox="1"/>
            <p:nvPr/>
          </p:nvSpPr>
          <p:spPr>
            <a:xfrm>
              <a:off x="659707" y="2246283"/>
              <a:ext cx="2553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1F2025"/>
                  </a:solidFill>
                </a:rPr>
                <a:t>Centralized management of requests for new services</a:t>
              </a:r>
            </a:p>
          </p:txBody>
        </p:sp>
        <p:sp>
          <p:nvSpPr>
            <p:cNvPr id="85" name="직사각형 47">
              <a:extLst>
                <a:ext uri="{FF2B5EF4-FFF2-40B4-BE49-F238E27FC236}">
                  <a16:creationId xmlns:a16="http://schemas.microsoft.com/office/drawing/2014/main" id="{654E52D8-F0DE-6542-B44A-1DC3E269F070}"/>
                </a:ext>
              </a:extLst>
            </p:cNvPr>
            <p:cNvSpPr/>
            <p:nvPr/>
          </p:nvSpPr>
          <p:spPr>
            <a:xfrm>
              <a:off x="685800" y="1902079"/>
              <a:ext cx="30571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Achieve superior service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3EA97CE-3E41-1C41-BBDA-F2F0A0464013}"/>
              </a:ext>
            </a:extLst>
          </p:cNvPr>
          <p:cNvGrpSpPr/>
          <p:nvPr/>
        </p:nvGrpSpPr>
        <p:grpSpPr>
          <a:xfrm>
            <a:off x="9084643" y="3859231"/>
            <a:ext cx="2778041" cy="630941"/>
            <a:chOff x="435429" y="3382536"/>
            <a:chExt cx="2778041" cy="63094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063E430-58FF-C84D-974D-2524F80AC991}"/>
                </a:ext>
              </a:extLst>
            </p:cNvPr>
            <p:cNvSpPr txBox="1"/>
            <p:nvPr/>
          </p:nvSpPr>
          <p:spPr>
            <a:xfrm>
              <a:off x="435429" y="3736478"/>
              <a:ext cx="2778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1F2025"/>
                  </a:solidFill>
                </a:rPr>
                <a:t>Change ‘issues’ to service requests</a:t>
              </a:r>
            </a:p>
          </p:txBody>
        </p:sp>
        <p:sp>
          <p:nvSpPr>
            <p:cNvPr id="88" name="직사각형 47">
              <a:extLst>
                <a:ext uri="{FF2B5EF4-FFF2-40B4-BE49-F238E27FC236}">
                  <a16:creationId xmlns:a16="http://schemas.microsoft.com/office/drawing/2014/main" id="{B1E8BFBA-0A22-B54D-B460-CF6D9F39F7E2}"/>
                </a:ext>
              </a:extLst>
            </p:cNvPr>
            <p:cNvSpPr/>
            <p:nvPr/>
          </p:nvSpPr>
          <p:spPr>
            <a:xfrm>
              <a:off x="435429" y="3382536"/>
              <a:ext cx="270184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Reduce operational costs</a:t>
              </a:r>
              <a:endParaRPr lang="en-US" altLang="ko-KR" sz="1600" b="1" dirty="0">
                <a:solidFill>
                  <a:srgbClr val="1F2025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C8EE070-43A6-CD4B-AFAD-847609891A2D}"/>
              </a:ext>
            </a:extLst>
          </p:cNvPr>
          <p:cNvGrpSpPr/>
          <p:nvPr/>
        </p:nvGrpSpPr>
        <p:grpSpPr>
          <a:xfrm>
            <a:off x="7576799" y="5424823"/>
            <a:ext cx="2984871" cy="815607"/>
            <a:chOff x="228600" y="3382536"/>
            <a:chExt cx="2984871" cy="81560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55C21D-0D26-9544-A28F-B34361AE30AD}"/>
                </a:ext>
              </a:extLst>
            </p:cNvPr>
            <p:cNvSpPr txBox="1"/>
            <p:nvPr/>
          </p:nvSpPr>
          <p:spPr>
            <a:xfrm>
              <a:off x="228601" y="3736478"/>
              <a:ext cx="2984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1F2025"/>
                  </a:solidFill>
                </a:rPr>
                <a:t>Seamless ordering and delivery of services to end-users from Self-Service portal</a:t>
              </a:r>
            </a:p>
          </p:txBody>
        </p:sp>
        <p:sp>
          <p:nvSpPr>
            <p:cNvPr id="91" name="직사각형 47">
              <a:extLst>
                <a:ext uri="{FF2B5EF4-FFF2-40B4-BE49-F238E27FC236}">
                  <a16:creationId xmlns:a16="http://schemas.microsoft.com/office/drawing/2014/main" id="{8223BAE1-32AA-1B4C-853C-26B9B9FCA98D}"/>
                </a:ext>
              </a:extLst>
            </p:cNvPr>
            <p:cNvSpPr/>
            <p:nvPr/>
          </p:nvSpPr>
          <p:spPr>
            <a:xfrm>
              <a:off x="228600" y="3382536"/>
              <a:ext cx="29086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Enhance customer satisfaction</a:t>
              </a:r>
            </a:p>
          </p:txBody>
        </p:sp>
      </p:grpSp>
      <p:grpSp>
        <p:nvGrpSpPr>
          <p:cNvPr id="139" name="그룹 119">
            <a:extLst>
              <a:ext uri="{FF2B5EF4-FFF2-40B4-BE49-F238E27FC236}">
                <a16:creationId xmlns:a16="http://schemas.microsoft.com/office/drawing/2014/main" id="{F7B6DBFD-5030-B54B-8F83-D2BD9B894AA9}"/>
              </a:ext>
            </a:extLst>
          </p:cNvPr>
          <p:cNvGrpSpPr/>
          <p:nvPr/>
        </p:nvGrpSpPr>
        <p:grpSpPr>
          <a:xfrm>
            <a:off x="5149960" y="5532126"/>
            <a:ext cx="422579" cy="422579"/>
            <a:chOff x="4784494" y="903541"/>
            <a:chExt cx="393001" cy="393001"/>
          </a:xfrm>
          <a:solidFill>
            <a:srgbClr val="3362DD"/>
          </a:solidFill>
        </p:grpSpPr>
        <p:sp>
          <p:nvSpPr>
            <p:cNvPr id="140" name="자유형: 도형 120">
              <a:extLst>
                <a:ext uri="{FF2B5EF4-FFF2-40B4-BE49-F238E27FC236}">
                  <a16:creationId xmlns:a16="http://schemas.microsoft.com/office/drawing/2014/main" id="{FC3BDA8F-5E69-DE42-BDF5-79945DDDF8B0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1" name="자유형: 도형 121">
              <a:extLst>
                <a:ext uri="{FF2B5EF4-FFF2-40B4-BE49-F238E27FC236}">
                  <a16:creationId xmlns:a16="http://schemas.microsoft.com/office/drawing/2014/main" id="{2D98F956-8F15-AA45-A838-8D03FAC42EA4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2" name="자유형: 도형 122">
              <a:extLst>
                <a:ext uri="{FF2B5EF4-FFF2-40B4-BE49-F238E27FC236}">
                  <a16:creationId xmlns:a16="http://schemas.microsoft.com/office/drawing/2014/main" id="{FBA346E7-3CD0-3E4E-8107-EEA38F4AF19A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3" name="자유형: 도형 123">
              <a:extLst>
                <a:ext uri="{FF2B5EF4-FFF2-40B4-BE49-F238E27FC236}">
                  <a16:creationId xmlns:a16="http://schemas.microsoft.com/office/drawing/2014/main" id="{470D33F7-999D-4541-9CFD-ECF3C9C36D76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44" name="그룹 131">
            <a:extLst>
              <a:ext uri="{FF2B5EF4-FFF2-40B4-BE49-F238E27FC236}">
                <a16:creationId xmlns:a16="http://schemas.microsoft.com/office/drawing/2014/main" id="{3A207261-F0E6-5F4F-B286-6838E900586A}"/>
              </a:ext>
            </a:extLst>
          </p:cNvPr>
          <p:cNvGrpSpPr/>
          <p:nvPr/>
        </p:nvGrpSpPr>
        <p:grpSpPr>
          <a:xfrm>
            <a:off x="2382964" y="3453230"/>
            <a:ext cx="388240" cy="340043"/>
            <a:chOff x="5451148" y="923448"/>
            <a:chExt cx="388240" cy="340043"/>
          </a:xfrm>
          <a:solidFill>
            <a:srgbClr val="3362DD"/>
          </a:solidFill>
        </p:grpSpPr>
        <p:sp>
          <p:nvSpPr>
            <p:cNvPr id="145" name="자유형: 도형 132">
              <a:extLst>
                <a:ext uri="{FF2B5EF4-FFF2-40B4-BE49-F238E27FC236}">
                  <a16:creationId xmlns:a16="http://schemas.microsoft.com/office/drawing/2014/main" id="{190BB6BE-E8F1-4443-B971-4C3832D67A1C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6" name="자유형: 도형 133">
              <a:extLst>
                <a:ext uri="{FF2B5EF4-FFF2-40B4-BE49-F238E27FC236}">
                  <a16:creationId xmlns:a16="http://schemas.microsoft.com/office/drawing/2014/main" id="{6F1C6984-61CC-C545-98F3-513E920073F6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7" name="자유형: 도형 134">
              <a:extLst>
                <a:ext uri="{FF2B5EF4-FFF2-40B4-BE49-F238E27FC236}">
                  <a16:creationId xmlns:a16="http://schemas.microsoft.com/office/drawing/2014/main" id="{3F185AF3-3162-E649-97E1-7A247DA8E3F4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8" name="자유형: 도형 135">
              <a:extLst>
                <a:ext uri="{FF2B5EF4-FFF2-40B4-BE49-F238E27FC236}">
                  <a16:creationId xmlns:a16="http://schemas.microsoft.com/office/drawing/2014/main" id="{FD4DBB16-566F-F54C-BA42-E9449399A5E0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9" name="자유형: 도형 136">
              <a:extLst>
                <a:ext uri="{FF2B5EF4-FFF2-40B4-BE49-F238E27FC236}">
                  <a16:creationId xmlns:a16="http://schemas.microsoft.com/office/drawing/2014/main" id="{BFD98B78-805F-A045-997B-20B097B4E509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0" name="자유형: 도형 137">
              <a:extLst>
                <a:ext uri="{FF2B5EF4-FFF2-40B4-BE49-F238E27FC236}">
                  <a16:creationId xmlns:a16="http://schemas.microsoft.com/office/drawing/2014/main" id="{BBA07658-484E-EB4B-B7D3-B4D3A87AEE17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51" name="그룹 27">
            <a:extLst>
              <a:ext uri="{FF2B5EF4-FFF2-40B4-BE49-F238E27FC236}">
                <a16:creationId xmlns:a16="http://schemas.microsoft.com/office/drawing/2014/main" id="{D32BCB55-75AA-3A48-A90C-8FD47635FE0A}"/>
              </a:ext>
            </a:extLst>
          </p:cNvPr>
          <p:cNvGrpSpPr/>
          <p:nvPr/>
        </p:nvGrpSpPr>
        <p:grpSpPr>
          <a:xfrm>
            <a:off x="4209605" y="1785112"/>
            <a:ext cx="328636" cy="392335"/>
            <a:chOff x="3471568" y="1570005"/>
            <a:chExt cx="328636" cy="392335"/>
          </a:xfrm>
          <a:solidFill>
            <a:srgbClr val="3362DD"/>
          </a:solidFill>
        </p:grpSpPr>
        <p:sp>
          <p:nvSpPr>
            <p:cNvPr id="152" name="자유형: 도형 28">
              <a:extLst>
                <a:ext uri="{FF2B5EF4-FFF2-40B4-BE49-F238E27FC236}">
                  <a16:creationId xmlns:a16="http://schemas.microsoft.com/office/drawing/2014/main" id="{5FAB99E4-E93D-854F-A718-1BB779493A43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3" name="자유형: 도형 29">
              <a:extLst>
                <a:ext uri="{FF2B5EF4-FFF2-40B4-BE49-F238E27FC236}">
                  <a16:creationId xmlns:a16="http://schemas.microsoft.com/office/drawing/2014/main" id="{76FC7E91-6DAA-EC42-9CF3-71235B8FE158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4" name="자유형: 도형 30">
              <a:extLst>
                <a:ext uri="{FF2B5EF4-FFF2-40B4-BE49-F238E27FC236}">
                  <a16:creationId xmlns:a16="http://schemas.microsoft.com/office/drawing/2014/main" id="{BFA6A1D3-50DF-CE42-9056-EEF0AEEDF7C5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5" name="자유형: 도형 31">
              <a:extLst>
                <a:ext uri="{FF2B5EF4-FFF2-40B4-BE49-F238E27FC236}">
                  <a16:creationId xmlns:a16="http://schemas.microsoft.com/office/drawing/2014/main" id="{BE7262F8-8DB0-DB40-8E7E-F49FA4AE5DE7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6" name="자유형: 도형 32">
              <a:extLst>
                <a:ext uri="{FF2B5EF4-FFF2-40B4-BE49-F238E27FC236}">
                  <a16:creationId xmlns:a16="http://schemas.microsoft.com/office/drawing/2014/main" id="{2D069796-EAB5-584F-B2E1-2AF02E71162D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7" name="자유형: 도형 33">
              <a:extLst>
                <a:ext uri="{FF2B5EF4-FFF2-40B4-BE49-F238E27FC236}">
                  <a16:creationId xmlns:a16="http://schemas.microsoft.com/office/drawing/2014/main" id="{4AE42A63-0F98-6744-9E50-0A3F3598BD38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58" name="그룹 474">
            <a:extLst>
              <a:ext uri="{FF2B5EF4-FFF2-40B4-BE49-F238E27FC236}">
                <a16:creationId xmlns:a16="http://schemas.microsoft.com/office/drawing/2014/main" id="{9B2AC76D-69AC-E54E-B7FE-7941E094D262}"/>
              </a:ext>
            </a:extLst>
          </p:cNvPr>
          <p:cNvGrpSpPr/>
          <p:nvPr/>
        </p:nvGrpSpPr>
        <p:grpSpPr>
          <a:xfrm>
            <a:off x="7576799" y="1785112"/>
            <a:ext cx="394132" cy="389001"/>
            <a:chOff x="4107647" y="4896992"/>
            <a:chExt cx="394132" cy="389001"/>
          </a:xfrm>
          <a:solidFill>
            <a:srgbClr val="3362DD"/>
          </a:solidFill>
        </p:grpSpPr>
        <p:sp>
          <p:nvSpPr>
            <p:cNvPr id="159" name="자유형: 도형 475">
              <a:extLst>
                <a:ext uri="{FF2B5EF4-FFF2-40B4-BE49-F238E27FC236}">
                  <a16:creationId xmlns:a16="http://schemas.microsoft.com/office/drawing/2014/main" id="{CB58AF61-C85C-FD41-9D94-31844137F525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0" name="자유형: 도형 476">
              <a:extLst>
                <a:ext uri="{FF2B5EF4-FFF2-40B4-BE49-F238E27FC236}">
                  <a16:creationId xmlns:a16="http://schemas.microsoft.com/office/drawing/2014/main" id="{52B30209-B426-A547-8927-5C83D6957ADF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1" name="자유형: 도형 477">
              <a:extLst>
                <a:ext uri="{FF2B5EF4-FFF2-40B4-BE49-F238E27FC236}">
                  <a16:creationId xmlns:a16="http://schemas.microsoft.com/office/drawing/2014/main" id="{DB2BE77E-726F-094E-9476-648258F364CD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2" name="자유형: 도형 478">
              <a:extLst>
                <a:ext uri="{FF2B5EF4-FFF2-40B4-BE49-F238E27FC236}">
                  <a16:creationId xmlns:a16="http://schemas.microsoft.com/office/drawing/2014/main" id="{0A83EAA2-EDEA-294B-BD66-E5F4B548D08F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3" name="자유형: 도형 479">
              <a:extLst>
                <a:ext uri="{FF2B5EF4-FFF2-40B4-BE49-F238E27FC236}">
                  <a16:creationId xmlns:a16="http://schemas.microsoft.com/office/drawing/2014/main" id="{B11B9EFB-F9FE-B147-A1A7-0E5BE039A241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4" name="자유형: 도형 480">
              <a:extLst>
                <a:ext uri="{FF2B5EF4-FFF2-40B4-BE49-F238E27FC236}">
                  <a16:creationId xmlns:a16="http://schemas.microsoft.com/office/drawing/2014/main" id="{BF573FA7-5CAC-A441-9FE4-86EC918ABFD1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5" name="자유형: 도형 481">
              <a:extLst>
                <a:ext uri="{FF2B5EF4-FFF2-40B4-BE49-F238E27FC236}">
                  <a16:creationId xmlns:a16="http://schemas.microsoft.com/office/drawing/2014/main" id="{AFCD13EF-5F72-424F-BEEA-4D3628B2611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6" name="자유형: 도형 482">
              <a:extLst>
                <a:ext uri="{FF2B5EF4-FFF2-40B4-BE49-F238E27FC236}">
                  <a16:creationId xmlns:a16="http://schemas.microsoft.com/office/drawing/2014/main" id="{3C5B2A9B-BFBC-8149-947F-9E7DE7DEFC70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67" name="그룹 2">
            <a:extLst>
              <a:ext uri="{FF2B5EF4-FFF2-40B4-BE49-F238E27FC236}">
                <a16:creationId xmlns:a16="http://schemas.microsoft.com/office/drawing/2014/main" id="{06EB61A6-2C3B-E44E-9049-4B134B0F5123}"/>
              </a:ext>
            </a:extLst>
          </p:cNvPr>
          <p:cNvGrpSpPr/>
          <p:nvPr/>
        </p:nvGrpSpPr>
        <p:grpSpPr>
          <a:xfrm>
            <a:off x="9225628" y="3456553"/>
            <a:ext cx="359760" cy="389572"/>
            <a:chOff x="1437599" y="5564695"/>
            <a:chExt cx="359760" cy="389572"/>
          </a:xfrm>
          <a:solidFill>
            <a:srgbClr val="3362DD"/>
          </a:solidFill>
        </p:grpSpPr>
        <p:sp>
          <p:nvSpPr>
            <p:cNvPr id="168" name="자유형: 도형 3">
              <a:extLst>
                <a:ext uri="{FF2B5EF4-FFF2-40B4-BE49-F238E27FC236}">
                  <a16:creationId xmlns:a16="http://schemas.microsoft.com/office/drawing/2014/main" id="{5A2903CE-1E83-2A4F-AB79-BB4653105657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9" name="자유형: 도형 4">
              <a:extLst>
                <a:ext uri="{FF2B5EF4-FFF2-40B4-BE49-F238E27FC236}">
                  <a16:creationId xmlns:a16="http://schemas.microsoft.com/office/drawing/2014/main" id="{9DF55485-78ED-5546-9A97-A705168274F5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0" name="자유형: 도형 5">
              <a:extLst>
                <a:ext uri="{FF2B5EF4-FFF2-40B4-BE49-F238E27FC236}">
                  <a16:creationId xmlns:a16="http://schemas.microsoft.com/office/drawing/2014/main" id="{3333A309-3BFB-3946-AEB7-1B2F01390AED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1" name="자유형: 도형 6">
              <a:extLst>
                <a:ext uri="{FF2B5EF4-FFF2-40B4-BE49-F238E27FC236}">
                  <a16:creationId xmlns:a16="http://schemas.microsoft.com/office/drawing/2014/main" id="{7FEF6BAC-56F6-B84F-96FA-07FE76C2AE38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2" name="자유형: 도형 7">
              <a:extLst>
                <a:ext uri="{FF2B5EF4-FFF2-40B4-BE49-F238E27FC236}">
                  <a16:creationId xmlns:a16="http://schemas.microsoft.com/office/drawing/2014/main" id="{C0D33AFF-A9BA-EB4F-8BAF-19EE52CDE349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3" name="자유형: 도형 8">
              <a:extLst>
                <a:ext uri="{FF2B5EF4-FFF2-40B4-BE49-F238E27FC236}">
                  <a16:creationId xmlns:a16="http://schemas.microsoft.com/office/drawing/2014/main" id="{4B0FD113-7902-4D47-A00A-4992F944256E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4" name="자유형: 도형 9">
              <a:extLst>
                <a:ext uri="{FF2B5EF4-FFF2-40B4-BE49-F238E27FC236}">
                  <a16:creationId xmlns:a16="http://schemas.microsoft.com/office/drawing/2014/main" id="{51618240-74E3-A941-BAA4-301B17C97511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75" name="그룹 305">
            <a:extLst>
              <a:ext uri="{FF2B5EF4-FFF2-40B4-BE49-F238E27FC236}">
                <a16:creationId xmlns:a16="http://schemas.microsoft.com/office/drawing/2014/main" id="{B32D6910-E2BB-844A-B814-C5EEB4D8BA88}"/>
              </a:ext>
            </a:extLst>
          </p:cNvPr>
          <p:cNvGrpSpPr/>
          <p:nvPr/>
        </p:nvGrpSpPr>
        <p:grpSpPr>
          <a:xfrm>
            <a:off x="7066300" y="5532126"/>
            <a:ext cx="397267" cy="431007"/>
            <a:chOff x="6792003" y="4880133"/>
            <a:chExt cx="397267" cy="431007"/>
          </a:xfrm>
          <a:solidFill>
            <a:srgbClr val="3362DD"/>
          </a:solidFill>
        </p:grpSpPr>
        <p:sp>
          <p:nvSpPr>
            <p:cNvPr id="176" name="자유형: 도형 306">
              <a:extLst>
                <a:ext uri="{FF2B5EF4-FFF2-40B4-BE49-F238E27FC236}">
                  <a16:creationId xmlns:a16="http://schemas.microsoft.com/office/drawing/2014/main" id="{8F054A02-534F-7543-8652-E01D480C2457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7" name="자유형: 도형 307">
              <a:extLst>
                <a:ext uri="{FF2B5EF4-FFF2-40B4-BE49-F238E27FC236}">
                  <a16:creationId xmlns:a16="http://schemas.microsoft.com/office/drawing/2014/main" id="{2E3DA241-4F39-DA44-8E79-932B890646F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8" name="자유형: 도형 308">
              <a:extLst>
                <a:ext uri="{FF2B5EF4-FFF2-40B4-BE49-F238E27FC236}">
                  <a16:creationId xmlns:a16="http://schemas.microsoft.com/office/drawing/2014/main" id="{5447F3BA-C9FB-544C-81AA-ECF8BD237418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83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0F75176-38E9-9245-867F-219AA6276383}"/>
              </a:ext>
            </a:extLst>
          </p:cNvPr>
          <p:cNvGrpSpPr/>
          <p:nvPr/>
        </p:nvGrpSpPr>
        <p:grpSpPr>
          <a:xfrm>
            <a:off x="4316503" y="2046174"/>
            <a:ext cx="3558995" cy="3644185"/>
            <a:chOff x="4013814" y="2046174"/>
            <a:chExt cx="3558995" cy="3644185"/>
          </a:xfrm>
        </p:grpSpPr>
        <p:sp>
          <p:nvSpPr>
            <p:cNvPr id="56" name="자유형: 도형 3">
              <a:extLst>
                <a:ext uri="{FF2B5EF4-FFF2-40B4-BE49-F238E27FC236}">
                  <a16:creationId xmlns:a16="http://schemas.microsoft.com/office/drawing/2014/main" id="{65C95A07-B4EB-FA4D-80C2-A706315496DF}"/>
                </a:ext>
              </a:extLst>
            </p:cNvPr>
            <p:cNvSpPr/>
            <p:nvPr/>
          </p:nvSpPr>
          <p:spPr>
            <a:xfrm>
              <a:off x="6550243" y="2735059"/>
              <a:ext cx="1022566" cy="2217771"/>
            </a:xfrm>
            <a:custGeom>
              <a:avLst/>
              <a:gdLst>
                <a:gd name="connsiteX0" fmla="*/ 55730 w 1274336"/>
                <a:gd name="connsiteY0" fmla="*/ 2169213 h 2763818"/>
                <a:gd name="connsiteX1" fmla="*/ 598399 w 1274336"/>
                <a:gd name="connsiteY1" fmla="*/ 2711882 h 2763818"/>
                <a:gd name="connsiteX2" fmla="*/ 820994 w 1274336"/>
                <a:gd name="connsiteY2" fmla="*/ 2698642 h 2763818"/>
                <a:gd name="connsiteX3" fmla="*/ 820994 w 1274336"/>
                <a:gd name="connsiteY3" fmla="*/ 69207 h 2763818"/>
                <a:gd name="connsiteX4" fmla="*/ 598399 w 1274336"/>
                <a:gd name="connsiteY4" fmla="*/ 55968 h 2763818"/>
                <a:gd name="connsiteX5" fmla="*/ 55730 w 1274336"/>
                <a:gd name="connsiteY5" fmla="*/ 598636 h 2763818"/>
                <a:gd name="connsiteX6" fmla="*/ 38849 w 1274336"/>
                <a:gd name="connsiteY6" fmla="*/ 789124 h 2763818"/>
                <a:gd name="connsiteX7" fmla="*/ 38849 w 1274336"/>
                <a:gd name="connsiteY7" fmla="*/ 1978890 h 2763818"/>
                <a:gd name="connsiteX8" fmla="*/ 55730 w 1274336"/>
                <a:gd name="connsiteY8" fmla="*/ 2169213 h 276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4336" h="2763818">
                  <a:moveTo>
                    <a:pt x="55730" y="2169213"/>
                  </a:moveTo>
                  <a:lnTo>
                    <a:pt x="598399" y="2711882"/>
                  </a:lnTo>
                  <a:cubicBezTo>
                    <a:pt x="661619" y="2775102"/>
                    <a:pt x="765387" y="2768482"/>
                    <a:pt x="820994" y="2698642"/>
                  </a:cubicBezTo>
                  <a:cubicBezTo>
                    <a:pt x="1430855" y="1931723"/>
                    <a:pt x="1430855" y="835960"/>
                    <a:pt x="820994" y="69207"/>
                  </a:cubicBezTo>
                  <a:cubicBezTo>
                    <a:pt x="765387" y="-633"/>
                    <a:pt x="661619" y="-7253"/>
                    <a:pt x="598399" y="55968"/>
                  </a:cubicBezTo>
                  <a:lnTo>
                    <a:pt x="55730" y="598636"/>
                  </a:lnTo>
                  <a:cubicBezTo>
                    <a:pt x="4757" y="649609"/>
                    <a:pt x="-1698" y="729545"/>
                    <a:pt x="38849" y="789124"/>
                  </a:cubicBezTo>
                  <a:cubicBezTo>
                    <a:pt x="282959" y="1146931"/>
                    <a:pt x="282959" y="1621083"/>
                    <a:pt x="38849" y="1978890"/>
                  </a:cubicBezTo>
                  <a:cubicBezTo>
                    <a:pt x="-1698" y="2038304"/>
                    <a:pt x="4757" y="2118240"/>
                    <a:pt x="55730" y="2169213"/>
                  </a:cubicBezTo>
                  <a:close/>
                </a:path>
              </a:pathLst>
            </a:custGeom>
            <a:solidFill>
              <a:srgbClr val="13B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자유형: 도형 4">
              <a:extLst>
                <a:ext uri="{FF2B5EF4-FFF2-40B4-BE49-F238E27FC236}">
                  <a16:creationId xmlns:a16="http://schemas.microsoft.com/office/drawing/2014/main" id="{8AF0C1A9-2AC9-1B42-9E19-57F22BEB4346}"/>
                </a:ext>
              </a:extLst>
            </p:cNvPr>
            <p:cNvSpPr/>
            <p:nvPr/>
          </p:nvSpPr>
          <p:spPr>
            <a:xfrm>
              <a:off x="4013814" y="2735059"/>
              <a:ext cx="1035846" cy="2217771"/>
            </a:xfrm>
            <a:custGeom>
              <a:avLst/>
              <a:gdLst>
                <a:gd name="connsiteX0" fmla="*/ 1235072 w 1290886"/>
                <a:gd name="connsiteY0" fmla="*/ 598636 h 2763818"/>
                <a:gd name="connsiteX1" fmla="*/ 692403 w 1290886"/>
                <a:gd name="connsiteY1" fmla="*/ 55968 h 2763818"/>
                <a:gd name="connsiteX2" fmla="*/ 469808 w 1290886"/>
                <a:gd name="connsiteY2" fmla="*/ 69207 h 2763818"/>
                <a:gd name="connsiteX3" fmla="*/ 469808 w 1290886"/>
                <a:gd name="connsiteY3" fmla="*/ 2698642 h 2763818"/>
                <a:gd name="connsiteX4" fmla="*/ 692403 w 1290886"/>
                <a:gd name="connsiteY4" fmla="*/ 2711882 h 2763818"/>
                <a:gd name="connsiteX5" fmla="*/ 1235072 w 1290886"/>
                <a:gd name="connsiteY5" fmla="*/ 2169213 h 2763818"/>
                <a:gd name="connsiteX6" fmla="*/ 1251953 w 1290886"/>
                <a:gd name="connsiteY6" fmla="*/ 1978725 h 2763818"/>
                <a:gd name="connsiteX7" fmla="*/ 1251953 w 1290886"/>
                <a:gd name="connsiteY7" fmla="*/ 788959 h 2763818"/>
                <a:gd name="connsiteX8" fmla="*/ 1235072 w 1290886"/>
                <a:gd name="connsiteY8" fmla="*/ 598636 h 276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0886" h="2763818">
                  <a:moveTo>
                    <a:pt x="1235072" y="598636"/>
                  </a:moveTo>
                  <a:lnTo>
                    <a:pt x="692403" y="55968"/>
                  </a:lnTo>
                  <a:cubicBezTo>
                    <a:pt x="629183" y="-7253"/>
                    <a:pt x="525416" y="-633"/>
                    <a:pt x="469808" y="69207"/>
                  </a:cubicBezTo>
                  <a:cubicBezTo>
                    <a:pt x="-140053" y="836126"/>
                    <a:pt x="-140053" y="1931889"/>
                    <a:pt x="469808" y="2698642"/>
                  </a:cubicBezTo>
                  <a:cubicBezTo>
                    <a:pt x="525416" y="2768482"/>
                    <a:pt x="629183" y="2775102"/>
                    <a:pt x="692403" y="2711882"/>
                  </a:cubicBezTo>
                  <a:lnTo>
                    <a:pt x="1235072" y="2169213"/>
                  </a:lnTo>
                  <a:cubicBezTo>
                    <a:pt x="1286046" y="2118240"/>
                    <a:pt x="1292500" y="2038470"/>
                    <a:pt x="1251953" y="1978725"/>
                  </a:cubicBezTo>
                  <a:cubicBezTo>
                    <a:pt x="1007843" y="1620918"/>
                    <a:pt x="1007843" y="1146766"/>
                    <a:pt x="1251953" y="788959"/>
                  </a:cubicBezTo>
                  <a:cubicBezTo>
                    <a:pt x="1292666" y="729380"/>
                    <a:pt x="1286211" y="649609"/>
                    <a:pt x="1235072" y="598636"/>
                  </a:cubicBezTo>
                  <a:close/>
                </a:path>
              </a:pathLst>
            </a:custGeom>
            <a:solidFill>
              <a:srgbClr val="13B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자유형: 도형 5">
              <a:extLst>
                <a:ext uri="{FF2B5EF4-FFF2-40B4-BE49-F238E27FC236}">
                  <a16:creationId xmlns:a16="http://schemas.microsoft.com/office/drawing/2014/main" id="{87B1FE60-BA05-8844-9FC5-49C64DCA58E9}"/>
                </a:ext>
              </a:extLst>
            </p:cNvPr>
            <p:cNvSpPr/>
            <p:nvPr/>
          </p:nvSpPr>
          <p:spPr>
            <a:xfrm>
              <a:off x="4708599" y="4654514"/>
              <a:ext cx="2217773" cy="1035845"/>
            </a:xfrm>
            <a:custGeom>
              <a:avLst/>
              <a:gdLst>
                <a:gd name="connsiteX0" fmla="*/ 598636 w 2763820"/>
                <a:gd name="connsiteY0" fmla="*/ 55701 h 1290885"/>
                <a:gd name="connsiteX1" fmla="*/ 55968 w 2763820"/>
                <a:gd name="connsiteY1" fmla="*/ 598534 h 1290885"/>
                <a:gd name="connsiteX2" fmla="*/ 69208 w 2763820"/>
                <a:gd name="connsiteY2" fmla="*/ 821129 h 1290885"/>
                <a:gd name="connsiteX3" fmla="*/ 2698644 w 2763820"/>
                <a:gd name="connsiteY3" fmla="*/ 821129 h 1290885"/>
                <a:gd name="connsiteX4" fmla="*/ 2711884 w 2763820"/>
                <a:gd name="connsiteY4" fmla="*/ 598534 h 1290885"/>
                <a:gd name="connsiteX5" fmla="*/ 2169215 w 2763820"/>
                <a:gd name="connsiteY5" fmla="*/ 55866 h 1290885"/>
                <a:gd name="connsiteX6" fmla="*/ 1978726 w 2763820"/>
                <a:gd name="connsiteY6" fmla="*/ 38985 h 1290885"/>
                <a:gd name="connsiteX7" fmla="*/ 788959 w 2763820"/>
                <a:gd name="connsiteY7" fmla="*/ 38985 h 1290885"/>
                <a:gd name="connsiteX8" fmla="*/ 598636 w 2763820"/>
                <a:gd name="connsiteY8" fmla="*/ 55701 h 129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3820" h="1290885">
                  <a:moveTo>
                    <a:pt x="598636" y="55701"/>
                  </a:moveTo>
                  <a:lnTo>
                    <a:pt x="55968" y="598534"/>
                  </a:lnTo>
                  <a:cubicBezTo>
                    <a:pt x="-7253" y="661755"/>
                    <a:pt x="-633" y="765522"/>
                    <a:pt x="69208" y="821129"/>
                  </a:cubicBezTo>
                  <a:cubicBezTo>
                    <a:pt x="836127" y="1430990"/>
                    <a:pt x="1931890" y="1430990"/>
                    <a:pt x="2698644" y="821129"/>
                  </a:cubicBezTo>
                  <a:cubicBezTo>
                    <a:pt x="2768484" y="765522"/>
                    <a:pt x="2775104" y="661755"/>
                    <a:pt x="2711884" y="598534"/>
                  </a:cubicBezTo>
                  <a:lnTo>
                    <a:pt x="2169215" y="55866"/>
                  </a:lnTo>
                  <a:cubicBezTo>
                    <a:pt x="2118242" y="4893"/>
                    <a:pt x="2038306" y="-1562"/>
                    <a:pt x="1978726" y="38985"/>
                  </a:cubicBezTo>
                  <a:cubicBezTo>
                    <a:pt x="1620919" y="283095"/>
                    <a:pt x="1146767" y="283095"/>
                    <a:pt x="788959" y="38985"/>
                  </a:cubicBezTo>
                  <a:cubicBezTo>
                    <a:pt x="729380" y="-1727"/>
                    <a:pt x="649610" y="4727"/>
                    <a:pt x="598636" y="55701"/>
                  </a:cubicBezTo>
                  <a:close/>
                </a:path>
              </a:pathLst>
            </a:custGeom>
            <a:solidFill>
              <a:srgbClr val="3362D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자유형: 도형 6">
              <a:extLst>
                <a:ext uri="{FF2B5EF4-FFF2-40B4-BE49-F238E27FC236}">
                  <a16:creationId xmlns:a16="http://schemas.microsoft.com/office/drawing/2014/main" id="{E87F8740-0AB1-6B42-A7D1-2A318EC50920}"/>
                </a:ext>
              </a:extLst>
            </p:cNvPr>
            <p:cNvSpPr/>
            <p:nvPr/>
          </p:nvSpPr>
          <p:spPr>
            <a:xfrm>
              <a:off x="4708599" y="2046174"/>
              <a:ext cx="2217773" cy="1035845"/>
            </a:xfrm>
            <a:custGeom>
              <a:avLst/>
              <a:gdLst>
                <a:gd name="connsiteX0" fmla="*/ 2169215 w 2763820"/>
                <a:gd name="connsiteY0" fmla="*/ 1235071 h 1290885"/>
                <a:gd name="connsiteX1" fmla="*/ 2711884 w 2763820"/>
                <a:gd name="connsiteY1" fmla="*/ 692403 h 1290885"/>
                <a:gd name="connsiteX2" fmla="*/ 2698644 w 2763820"/>
                <a:gd name="connsiteY2" fmla="*/ 469808 h 1290885"/>
                <a:gd name="connsiteX3" fmla="*/ 69208 w 2763820"/>
                <a:gd name="connsiteY3" fmla="*/ 469808 h 1290885"/>
                <a:gd name="connsiteX4" fmla="*/ 55968 w 2763820"/>
                <a:gd name="connsiteY4" fmla="*/ 692403 h 1290885"/>
                <a:gd name="connsiteX5" fmla="*/ 598636 w 2763820"/>
                <a:gd name="connsiteY5" fmla="*/ 1235071 h 1290885"/>
                <a:gd name="connsiteX6" fmla="*/ 789125 w 2763820"/>
                <a:gd name="connsiteY6" fmla="*/ 1251952 h 1290885"/>
                <a:gd name="connsiteX7" fmla="*/ 1978892 w 2763820"/>
                <a:gd name="connsiteY7" fmla="*/ 1251952 h 1290885"/>
                <a:gd name="connsiteX8" fmla="*/ 2169215 w 2763820"/>
                <a:gd name="connsiteY8" fmla="*/ 1235071 h 129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3820" h="1290885">
                  <a:moveTo>
                    <a:pt x="2169215" y="1235071"/>
                  </a:moveTo>
                  <a:lnTo>
                    <a:pt x="2711884" y="692403"/>
                  </a:lnTo>
                  <a:cubicBezTo>
                    <a:pt x="2775104" y="629183"/>
                    <a:pt x="2768484" y="525415"/>
                    <a:pt x="2698644" y="469808"/>
                  </a:cubicBezTo>
                  <a:cubicBezTo>
                    <a:pt x="1931725" y="-140053"/>
                    <a:pt x="835961" y="-140053"/>
                    <a:pt x="69208" y="469808"/>
                  </a:cubicBezTo>
                  <a:cubicBezTo>
                    <a:pt x="-633" y="525415"/>
                    <a:pt x="-7253" y="629183"/>
                    <a:pt x="55968" y="692403"/>
                  </a:cubicBezTo>
                  <a:lnTo>
                    <a:pt x="598636" y="1235071"/>
                  </a:lnTo>
                  <a:cubicBezTo>
                    <a:pt x="649610" y="1286045"/>
                    <a:pt x="729546" y="1292499"/>
                    <a:pt x="789125" y="1251952"/>
                  </a:cubicBezTo>
                  <a:cubicBezTo>
                    <a:pt x="1146932" y="1007842"/>
                    <a:pt x="1621085" y="1007842"/>
                    <a:pt x="1978892" y="1251952"/>
                  </a:cubicBezTo>
                  <a:cubicBezTo>
                    <a:pt x="2038306" y="1292664"/>
                    <a:pt x="2118242" y="1286210"/>
                    <a:pt x="2169215" y="1235071"/>
                  </a:cubicBezTo>
                  <a:close/>
                </a:path>
              </a:pathLst>
            </a:custGeom>
            <a:solidFill>
              <a:srgbClr val="3362D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F5644D-0804-3443-80A1-F8C5718A2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2470" y="3250160"/>
              <a:ext cx="1250030" cy="119508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8DF9A6-977B-4F18-AAC8-47FBE6ED24E4}"/>
              </a:ext>
            </a:extLst>
          </p:cNvPr>
          <p:cNvSpPr txBox="1"/>
          <p:nvPr/>
        </p:nvSpPr>
        <p:spPr>
          <a:xfrm>
            <a:off x="2484726" y="639344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Workflow Automation</a:t>
            </a:r>
          </a:p>
        </p:txBody>
      </p:sp>
      <p:sp>
        <p:nvSpPr>
          <p:cNvPr id="60" name="자유형: 도형 7">
            <a:extLst>
              <a:ext uri="{FF2B5EF4-FFF2-40B4-BE49-F238E27FC236}">
                <a16:creationId xmlns:a16="http://schemas.microsoft.com/office/drawing/2014/main" id="{512C14BC-9C7D-324B-8383-A9C546C67FE4}"/>
              </a:ext>
            </a:extLst>
          </p:cNvPr>
          <p:cNvSpPr/>
          <p:nvPr/>
        </p:nvSpPr>
        <p:spPr>
          <a:xfrm>
            <a:off x="7504319" y="1997530"/>
            <a:ext cx="690564" cy="690563"/>
          </a:xfrm>
          <a:custGeom>
            <a:avLst/>
            <a:gdLst>
              <a:gd name="connsiteX0" fmla="*/ 29003 w 860590"/>
              <a:gd name="connsiteY0" fmla="*/ 852357 h 860590"/>
              <a:gd name="connsiteX1" fmla="*/ 17253 w 860590"/>
              <a:gd name="connsiteY1" fmla="*/ 847557 h 860590"/>
              <a:gd name="connsiteX2" fmla="*/ 17253 w 860590"/>
              <a:gd name="connsiteY2" fmla="*/ 824222 h 860590"/>
              <a:gd name="connsiteX3" fmla="*/ 824223 w 860590"/>
              <a:gd name="connsiteY3" fmla="*/ 17253 h 860590"/>
              <a:gd name="connsiteX4" fmla="*/ 847558 w 860590"/>
              <a:gd name="connsiteY4" fmla="*/ 17253 h 860590"/>
              <a:gd name="connsiteX5" fmla="*/ 847558 w 860590"/>
              <a:gd name="connsiteY5" fmla="*/ 40588 h 860590"/>
              <a:gd name="connsiteX6" fmla="*/ 40589 w 860590"/>
              <a:gd name="connsiteY6" fmla="*/ 847557 h 860590"/>
              <a:gd name="connsiteX7" fmla="*/ 29003 w 860590"/>
              <a:gd name="connsiteY7" fmla="*/ 852357 h 86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590" h="860590">
                <a:moveTo>
                  <a:pt x="29003" y="852357"/>
                </a:moveTo>
                <a:cubicBezTo>
                  <a:pt x="24701" y="852357"/>
                  <a:pt x="20563" y="850702"/>
                  <a:pt x="17253" y="847557"/>
                </a:cubicBezTo>
                <a:cubicBezTo>
                  <a:pt x="10799" y="841103"/>
                  <a:pt x="10799" y="830676"/>
                  <a:pt x="17253" y="824222"/>
                </a:cubicBezTo>
                <a:lnTo>
                  <a:pt x="824223" y="17253"/>
                </a:lnTo>
                <a:cubicBezTo>
                  <a:pt x="830677" y="10799"/>
                  <a:pt x="841103" y="10799"/>
                  <a:pt x="847558" y="17253"/>
                </a:cubicBezTo>
                <a:cubicBezTo>
                  <a:pt x="854013" y="23708"/>
                  <a:pt x="854013" y="34134"/>
                  <a:pt x="847558" y="40588"/>
                </a:cubicBezTo>
                <a:lnTo>
                  <a:pt x="40589" y="847557"/>
                </a:lnTo>
                <a:cubicBezTo>
                  <a:pt x="37444" y="850702"/>
                  <a:pt x="33141" y="852357"/>
                  <a:pt x="29003" y="85235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8">
            <a:extLst>
              <a:ext uri="{FF2B5EF4-FFF2-40B4-BE49-F238E27FC236}">
                <a16:creationId xmlns:a16="http://schemas.microsoft.com/office/drawing/2014/main" id="{ECF668BB-3A06-3148-8682-ECEA70A55EA9}"/>
              </a:ext>
            </a:extLst>
          </p:cNvPr>
          <p:cNvSpPr/>
          <p:nvPr/>
        </p:nvSpPr>
        <p:spPr>
          <a:xfrm>
            <a:off x="4020590" y="4976313"/>
            <a:ext cx="690564" cy="690563"/>
          </a:xfrm>
          <a:custGeom>
            <a:avLst/>
            <a:gdLst>
              <a:gd name="connsiteX0" fmla="*/ 29004 w 860590"/>
              <a:gd name="connsiteY0" fmla="*/ 852357 h 860590"/>
              <a:gd name="connsiteX1" fmla="*/ 17253 w 860590"/>
              <a:gd name="connsiteY1" fmla="*/ 847557 h 860590"/>
              <a:gd name="connsiteX2" fmla="*/ 17253 w 860590"/>
              <a:gd name="connsiteY2" fmla="*/ 824222 h 860590"/>
              <a:gd name="connsiteX3" fmla="*/ 824223 w 860590"/>
              <a:gd name="connsiteY3" fmla="*/ 17253 h 860590"/>
              <a:gd name="connsiteX4" fmla="*/ 847558 w 860590"/>
              <a:gd name="connsiteY4" fmla="*/ 17253 h 860590"/>
              <a:gd name="connsiteX5" fmla="*/ 847558 w 860590"/>
              <a:gd name="connsiteY5" fmla="*/ 40588 h 860590"/>
              <a:gd name="connsiteX6" fmla="*/ 40754 w 860590"/>
              <a:gd name="connsiteY6" fmla="*/ 847557 h 860590"/>
              <a:gd name="connsiteX7" fmla="*/ 29004 w 860590"/>
              <a:gd name="connsiteY7" fmla="*/ 852357 h 86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590" h="860590">
                <a:moveTo>
                  <a:pt x="29004" y="852357"/>
                </a:moveTo>
                <a:cubicBezTo>
                  <a:pt x="24701" y="852357"/>
                  <a:pt x="20563" y="850702"/>
                  <a:pt x="17253" y="847557"/>
                </a:cubicBezTo>
                <a:cubicBezTo>
                  <a:pt x="10799" y="841103"/>
                  <a:pt x="10799" y="830677"/>
                  <a:pt x="17253" y="824222"/>
                </a:cubicBezTo>
                <a:lnTo>
                  <a:pt x="824223" y="17253"/>
                </a:lnTo>
                <a:cubicBezTo>
                  <a:pt x="830677" y="10799"/>
                  <a:pt x="841104" y="10799"/>
                  <a:pt x="847558" y="17253"/>
                </a:cubicBezTo>
                <a:cubicBezTo>
                  <a:pt x="854012" y="23708"/>
                  <a:pt x="854012" y="34134"/>
                  <a:pt x="847558" y="40588"/>
                </a:cubicBezTo>
                <a:lnTo>
                  <a:pt x="40754" y="847557"/>
                </a:lnTo>
                <a:cubicBezTo>
                  <a:pt x="37444" y="850867"/>
                  <a:pt x="33307" y="852357"/>
                  <a:pt x="29004" y="85235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자유형: 도형 9">
            <a:extLst>
              <a:ext uri="{FF2B5EF4-FFF2-40B4-BE49-F238E27FC236}">
                <a16:creationId xmlns:a16="http://schemas.microsoft.com/office/drawing/2014/main" id="{1B1B54DF-FE59-1046-85A5-E1235DFEAB2D}"/>
              </a:ext>
            </a:extLst>
          </p:cNvPr>
          <p:cNvSpPr/>
          <p:nvPr/>
        </p:nvSpPr>
        <p:spPr>
          <a:xfrm>
            <a:off x="7275875" y="5297273"/>
            <a:ext cx="690564" cy="690563"/>
          </a:xfrm>
          <a:custGeom>
            <a:avLst/>
            <a:gdLst>
              <a:gd name="connsiteX0" fmla="*/ 835973 w 860590"/>
              <a:gd name="connsiteY0" fmla="*/ 852357 h 860590"/>
              <a:gd name="connsiteX1" fmla="*/ 824223 w 860590"/>
              <a:gd name="connsiteY1" fmla="*/ 847557 h 860590"/>
              <a:gd name="connsiteX2" fmla="*/ 17253 w 860590"/>
              <a:gd name="connsiteY2" fmla="*/ 40588 h 860590"/>
              <a:gd name="connsiteX3" fmla="*/ 17253 w 860590"/>
              <a:gd name="connsiteY3" fmla="*/ 17253 h 860590"/>
              <a:gd name="connsiteX4" fmla="*/ 40588 w 860590"/>
              <a:gd name="connsiteY4" fmla="*/ 17253 h 860590"/>
              <a:gd name="connsiteX5" fmla="*/ 847558 w 860590"/>
              <a:gd name="connsiteY5" fmla="*/ 824222 h 860590"/>
              <a:gd name="connsiteX6" fmla="*/ 847558 w 860590"/>
              <a:gd name="connsiteY6" fmla="*/ 847557 h 860590"/>
              <a:gd name="connsiteX7" fmla="*/ 835973 w 860590"/>
              <a:gd name="connsiteY7" fmla="*/ 852357 h 86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590" h="860590">
                <a:moveTo>
                  <a:pt x="835973" y="852357"/>
                </a:moveTo>
                <a:cubicBezTo>
                  <a:pt x="831670" y="852357"/>
                  <a:pt x="827533" y="850702"/>
                  <a:pt x="824223" y="847557"/>
                </a:cubicBezTo>
                <a:lnTo>
                  <a:pt x="17253" y="40588"/>
                </a:lnTo>
                <a:cubicBezTo>
                  <a:pt x="10799" y="34134"/>
                  <a:pt x="10799" y="23708"/>
                  <a:pt x="17253" y="17253"/>
                </a:cubicBezTo>
                <a:cubicBezTo>
                  <a:pt x="23708" y="10799"/>
                  <a:pt x="34134" y="10799"/>
                  <a:pt x="40588" y="17253"/>
                </a:cubicBezTo>
                <a:lnTo>
                  <a:pt x="847558" y="824222"/>
                </a:lnTo>
                <a:cubicBezTo>
                  <a:pt x="854013" y="830677"/>
                  <a:pt x="854013" y="841103"/>
                  <a:pt x="847558" y="847557"/>
                </a:cubicBezTo>
                <a:cubicBezTo>
                  <a:pt x="844413" y="850867"/>
                  <a:pt x="840276" y="852357"/>
                  <a:pt x="835973" y="85235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자유형: 도형 10">
            <a:extLst>
              <a:ext uri="{FF2B5EF4-FFF2-40B4-BE49-F238E27FC236}">
                <a16:creationId xmlns:a16="http://schemas.microsoft.com/office/drawing/2014/main" id="{C8B9E96F-D17F-FA4F-9B97-0383EE8D5281}"/>
              </a:ext>
            </a:extLst>
          </p:cNvPr>
          <p:cNvSpPr/>
          <p:nvPr/>
        </p:nvSpPr>
        <p:spPr>
          <a:xfrm>
            <a:off x="4278403" y="1750031"/>
            <a:ext cx="690564" cy="690563"/>
          </a:xfrm>
          <a:custGeom>
            <a:avLst/>
            <a:gdLst>
              <a:gd name="connsiteX0" fmla="*/ 835973 w 860590"/>
              <a:gd name="connsiteY0" fmla="*/ 852357 h 860590"/>
              <a:gd name="connsiteX1" fmla="*/ 824223 w 860590"/>
              <a:gd name="connsiteY1" fmla="*/ 847557 h 860590"/>
              <a:gd name="connsiteX2" fmla="*/ 17253 w 860590"/>
              <a:gd name="connsiteY2" fmla="*/ 40588 h 860590"/>
              <a:gd name="connsiteX3" fmla="*/ 17253 w 860590"/>
              <a:gd name="connsiteY3" fmla="*/ 17253 h 860590"/>
              <a:gd name="connsiteX4" fmla="*/ 40588 w 860590"/>
              <a:gd name="connsiteY4" fmla="*/ 17253 h 860590"/>
              <a:gd name="connsiteX5" fmla="*/ 847558 w 860590"/>
              <a:gd name="connsiteY5" fmla="*/ 824222 h 860590"/>
              <a:gd name="connsiteX6" fmla="*/ 847558 w 860590"/>
              <a:gd name="connsiteY6" fmla="*/ 847557 h 860590"/>
              <a:gd name="connsiteX7" fmla="*/ 835973 w 860590"/>
              <a:gd name="connsiteY7" fmla="*/ 852357 h 86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590" h="860590">
                <a:moveTo>
                  <a:pt x="835973" y="852357"/>
                </a:moveTo>
                <a:cubicBezTo>
                  <a:pt x="831670" y="852357"/>
                  <a:pt x="827533" y="850702"/>
                  <a:pt x="824223" y="847557"/>
                </a:cubicBezTo>
                <a:lnTo>
                  <a:pt x="17253" y="40588"/>
                </a:lnTo>
                <a:cubicBezTo>
                  <a:pt x="10799" y="34134"/>
                  <a:pt x="10799" y="23708"/>
                  <a:pt x="17253" y="17253"/>
                </a:cubicBezTo>
                <a:cubicBezTo>
                  <a:pt x="23708" y="10799"/>
                  <a:pt x="34134" y="10799"/>
                  <a:pt x="40588" y="17253"/>
                </a:cubicBezTo>
                <a:lnTo>
                  <a:pt x="847558" y="824222"/>
                </a:lnTo>
                <a:cubicBezTo>
                  <a:pt x="854012" y="830676"/>
                  <a:pt x="854012" y="841103"/>
                  <a:pt x="847558" y="847557"/>
                </a:cubicBezTo>
                <a:cubicBezTo>
                  <a:pt x="844414" y="850702"/>
                  <a:pt x="840111" y="852357"/>
                  <a:pt x="835973" y="85235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직사각형 12">
            <a:extLst>
              <a:ext uri="{FF2B5EF4-FFF2-40B4-BE49-F238E27FC236}">
                <a16:creationId xmlns:a16="http://schemas.microsoft.com/office/drawing/2014/main" id="{F8F4FC93-92A7-3341-A0D8-CF9198BD8576}"/>
              </a:ext>
            </a:extLst>
          </p:cNvPr>
          <p:cNvSpPr/>
          <p:nvPr/>
        </p:nvSpPr>
        <p:spPr>
          <a:xfrm>
            <a:off x="8470141" y="1788244"/>
            <a:ext cx="2678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Per-configured workflow for auto-assignment of tickets to respective support teams / engineers</a:t>
            </a:r>
          </a:p>
        </p:txBody>
      </p:sp>
      <p:sp>
        <p:nvSpPr>
          <p:cNvPr id="67" name="직사각형 16">
            <a:extLst>
              <a:ext uri="{FF2B5EF4-FFF2-40B4-BE49-F238E27FC236}">
                <a16:creationId xmlns:a16="http://schemas.microsoft.com/office/drawing/2014/main" id="{745422F5-A7FA-1C48-9360-8BB02F104DB1}"/>
              </a:ext>
            </a:extLst>
          </p:cNvPr>
          <p:cNvSpPr/>
          <p:nvPr/>
        </p:nvSpPr>
        <p:spPr>
          <a:xfrm>
            <a:off x="1825766" y="1573910"/>
            <a:ext cx="234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/>
              <a:t>Workflow Automation</a:t>
            </a:r>
          </a:p>
        </p:txBody>
      </p:sp>
      <p:sp>
        <p:nvSpPr>
          <p:cNvPr id="70" name="직사각형 16">
            <a:extLst>
              <a:ext uri="{FF2B5EF4-FFF2-40B4-BE49-F238E27FC236}">
                <a16:creationId xmlns:a16="http://schemas.microsoft.com/office/drawing/2014/main" id="{FDC0D072-7948-004D-B209-7C3964F208B4}"/>
              </a:ext>
            </a:extLst>
          </p:cNvPr>
          <p:cNvSpPr/>
          <p:nvPr/>
        </p:nvSpPr>
        <p:spPr>
          <a:xfrm>
            <a:off x="1528347" y="5321594"/>
            <a:ext cx="2342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/>
              <a:t>Automatic highlighting of Knowledge Base article based on keywords</a:t>
            </a:r>
          </a:p>
          <a:p>
            <a:pPr algn="r"/>
            <a:endParaRPr lang="en-US" altLang="ko-KR" sz="1400" b="1" dirty="0"/>
          </a:p>
        </p:txBody>
      </p:sp>
      <p:sp>
        <p:nvSpPr>
          <p:cNvPr id="72" name="직사각형 12">
            <a:extLst>
              <a:ext uri="{FF2B5EF4-FFF2-40B4-BE49-F238E27FC236}">
                <a16:creationId xmlns:a16="http://schemas.microsoft.com/office/drawing/2014/main" id="{C6B9C413-70E1-E048-A1C9-8FFC35C512C1}"/>
              </a:ext>
            </a:extLst>
          </p:cNvPr>
          <p:cNvSpPr/>
          <p:nvPr/>
        </p:nvSpPr>
        <p:spPr>
          <a:xfrm>
            <a:off x="8147336" y="5172436"/>
            <a:ext cx="3715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Multi-department process automation : ex. New employee on-boarding: HR, IT, Operations work in unison on their set of pre-defined tasks in a sequential manner to highly automate &amp; accelerate the entire process.</a:t>
            </a:r>
          </a:p>
          <a:p>
            <a:endParaRPr lang="en-US" altLang="ko-KR" sz="1400" b="1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E9B286AA-13CD-AC42-BDDC-B0AE6A59B1D0}"/>
              </a:ext>
            </a:extLst>
          </p:cNvPr>
          <p:cNvSpPr>
            <a:spLocks noEditPoints="1"/>
          </p:cNvSpPr>
          <p:nvPr/>
        </p:nvSpPr>
        <p:spPr bwMode="auto">
          <a:xfrm>
            <a:off x="5835719" y="2285935"/>
            <a:ext cx="520561" cy="378589"/>
          </a:xfrm>
          <a:custGeom>
            <a:avLst/>
            <a:gdLst>
              <a:gd name="T0" fmla="*/ 241 w 805"/>
              <a:gd name="T1" fmla="*/ 415 h 588"/>
              <a:gd name="T2" fmla="*/ 277 w 805"/>
              <a:gd name="T3" fmla="*/ 415 h 588"/>
              <a:gd name="T4" fmla="*/ 476 w 805"/>
              <a:gd name="T5" fmla="*/ 109 h 588"/>
              <a:gd name="T6" fmla="*/ 37 w 805"/>
              <a:gd name="T7" fmla="*/ 376 h 588"/>
              <a:gd name="T8" fmla="*/ 476 w 805"/>
              <a:gd name="T9" fmla="*/ 376 h 588"/>
              <a:gd name="T10" fmla="*/ 288 w 805"/>
              <a:gd name="T11" fmla="*/ 415 h 588"/>
              <a:gd name="T12" fmla="*/ 229 w 805"/>
              <a:gd name="T13" fmla="*/ 415 h 588"/>
              <a:gd name="T14" fmla="*/ 288 w 805"/>
              <a:gd name="T15" fmla="*/ 415 h 588"/>
              <a:gd name="T16" fmla="*/ 513 w 805"/>
              <a:gd name="T17" fmla="*/ 423 h 588"/>
              <a:gd name="T18" fmla="*/ 308 w 805"/>
              <a:gd name="T19" fmla="*/ 458 h 588"/>
              <a:gd name="T20" fmla="*/ 360 w 805"/>
              <a:gd name="T21" fmla="*/ 561 h 588"/>
              <a:gd name="T22" fmla="*/ 205 w 805"/>
              <a:gd name="T23" fmla="*/ 561 h 588"/>
              <a:gd name="T24" fmla="*/ 153 w 805"/>
              <a:gd name="T25" fmla="*/ 527 h 588"/>
              <a:gd name="T26" fmla="*/ 34 w 805"/>
              <a:gd name="T27" fmla="*/ 458 h 588"/>
              <a:gd name="T28" fmla="*/ 0 w 805"/>
              <a:gd name="T29" fmla="*/ 107 h 588"/>
              <a:gd name="T30" fmla="*/ 479 w 805"/>
              <a:gd name="T31" fmla="*/ 73 h 588"/>
              <a:gd name="T32" fmla="*/ 714 w 805"/>
              <a:gd name="T33" fmla="*/ 393 h 588"/>
              <a:gd name="T34" fmla="*/ 651 w 805"/>
              <a:gd name="T35" fmla="*/ 393 h 588"/>
              <a:gd name="T36" fmla="*/ 714 w 805"/>
              <a:gd name="T37" fmla="*/ 393 h 588"/>
              <a:gd name="T38" fmla="*/ 682 w 805"/>
              <a:gd name="T39" fmla="*/ 442 h 588"/>
              <a:gd name="T40" fmla="*/ 682 w 805"/>
              <a:gd name="T41" fmla="*/ 344 h 588"/>
              <a:gd name="T42" fmla="*/ 756 w 805"/>
              <a:gd name="T43" fmla="*/ 218 h 588"/>
              <a:gd name="T44" fmla="*/ 603 w 805"/>
              <a:gd name="T45" fmla="*/ 241 h 588"/>
              <a:gd name="T46" fmla="*/ 756 w 805"/>
              <a:gd name="T47" fmla="*/ 218 h 588"/>
              <a:gd name="T48" fmla="*/ 585 w 805"/>
              <a:gd name="T49" fmla="*/ 31 h 588"/>
              <a:gd name="T50" fmla="*/ 774 w 805"/>
              <a:gd name="T51" fmla="*/ 558 h 588"/>
              <a:gd name="T52" fmla="*/ 805 w 805"/>
              <a:gd name="T53" fmla="*/ 16 h 588"/>
              <a:gd name="T54" fmla="*/ 790 w 805"/>
              <a:gd name="T55" fmla="*/ 588 h 588"/>
              <a:gd name="T56" fmla="*/ 555 w 805"/>
              <a:gd name="T57" fmla="*/ 573 h 588"/>
              <a:gd name="T58" fmla="*/ 570 w 805"/>
              <a:gd name="T59" fmla="*/ 0 h 588"/>
              <a:gd name="T60" fmla="*/ 805 w 805"/>
              <a:gd name="T61" fmla="*/ 16 h 588"/>
              <a:gd name="T62" fmla="*/ 603 w 805"/>
              <a:gd name="T63" fmla="*/ 71 h 588"/>
              <a:gd name="T64" fmla="*/ 756 w 805"/>
              <a:gd name="T65" fmla="*/ 123 h 588"/>
              <a:gd name="T66" fmla="*/ 756 w 805"/>
              <a:gd name="T67" fmla="*/ 179 h 588"/>
              <a:gd name="T68" fmla="*/ 603 w 805"/>
              <a:gd name="T69" fmla="*/ 202 h 588"/>
              <a:gd name="T70" fmla="*/ 756 w 805"/>
              <a:gd name="T71" fmla="*/ 179 h 588"/>
              <a:gd name="T72" fmla="*/ 603 w 805"/>
              <a:gd name="T73" fmla="*/ 163 h 588"/>
              <a:gd name="T74" fmla="*/ 756 w 805"/>
              <a:gd name="T75" fmla="*/ 14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5" h="588">
                <a:moveTo>
                  <a:pt x="259" y="397"/>
                </a:moveTo>
                <a:cubicBezTo>
                  <a:pt x="249" y="397"/>
                  <a:pt x="241" y="405"/>
                  <a:pt x="241" y="415"/>
                </a:cubicBezTo>
                <a:cubicBezTo>
                  <a:pt x="241" y="425"/>
                  <a:pt x="249" y="434"/>
                  <a:pt x="259" y="434"/>
                </a:cubicBezTo>
                <a:cubicBezTo>
                  <a:pt x="269" y="434"/>
                  <a:pt x="277" y="425"/>
                  <a:pt x="277" y="415"/>
                </a:cubicBezTo>
                <a:cubicBezTo>
                  <a:pt x="277" y="405"/>
                  <a:pt x="269" y="397"/>
                  <a:pt x="259" y="397"/>
                </a:cubicBezTo>
                <a:close/>
                <a:moveTo>
                  <a:pt x="476" y="109"/>
                </a:moveTo>
                <a:lnTo>
                  <a:pt x="37" y="109"/>
                </a:lnTo>
                <a:lnTo>
                  <a:pt x="37" y="376"/>
                </a:lnTo>
                <a:lnTo>
                  <a:pt x="476" y="376"/>
                </a:lnTo>
                <a:lnTo>
                  <a:pt x="476" y="376"/>
                </a:lnTo>
                <a:lnTo>
                  <a:pt x="476" y="109"/>
                </a:lnTo>
                <a:close/>
                <a:moveTo>
                  <a:pt x="288" y="415"/>
                </a:moveTo>
                <a:cubicBezTo>
                  <a:pt x="288" y="399"/>
                  <a:pt x="275" y="386"/>
                  <a:pt x="259" y="386"/>
                </a:cubicBezTo>
                <a:cubicBezTo>
                  <a:pt x="242" y="386"/>
                  <a:pt x="229" y="399"/>
                  <a:pt x="229" y="415"/>
                </a:cubicBezTo>
                <a:cubicBezTo>
                  <a:pt x="229" y="432"/>
                  <a:pt x="242" y="445"/>
                  <a:pt x="259" y="445"/>
                </a:cubicBezTo>
                <a:cubicBezTo>
                  <a:pt x="275" y="445"/>
                  <a:pt x="288" y="432"/>
                  <a:pt x="288" y="415"/>
                </a:cubicBezTo>
                <a:close/>
                <a:moveTo>
                  <a:pt x="513" y="107"/>
                </a:moveTo>
                <a:lnTo>
                  <a:pt x="513" y="423"/>
                </a:lnTo>
                <a:cubicBezTo>
                  <a:pt x="513" y="442"/>
                  <a:pt x="498" y="458"/>
                  <a:pt x="479" y="458"/>
                </a:cubicBezTo>
                <a:lnTo>
                  <a:pt x="308" y="458"/>
                </a:lnTo>
                <a:cubicBezTo>
                  <a:pt x="308" y="458"/>
                  <a:pt x="298" y="527"/>
                  <a:pt x="360" y="527"/>
                </a:cubicBezTo>
                <a:lnTo>
                  <a:pt x="360" y="561"/>
                </a:lnTo>
                <a:lnTo>
                  <a:pt x="308" y="561"/>
                </a:lnTo>
                <a:lnTo>
                  <a:pt x="205" y="561"/>
                </a:lnTo>
                <a:lnTo>
                  <a:pt x="153" y="561"/>
                </a:lnTo>
                <a:lnTo>
                  <a:pt x="153" y="527"/>
                </a:lnTo>
                <a:cubicBezTo>
                  <a:pt x="212" y="527"/>
                  <a:pt x="205" y="458"/>
                  <a:pt x="205" y="458"/>
                </a:cubicBezTo>
                <a:lnTo>
                  <a:pt x="34" y="458"/>
                </a:lnTo>
                <a:cubicBezTo>
                  <a:pt x="15" y="458"/>
                  <a:pt x="0" y="442"/>
                  <a:pt x="0" y="423"/>
                </a:cubicBezTo>
                <a:lnTo>
                  <a:pt x="0" y="107"/>
                </a:lnTo>
                <a:cubicBezTo>
                  <a:pt x="0" y="88"/>
                  <a:pt x="15" y="73"/>
                  <a:pt x="34" y="73"/>
                </a:cubicBezTo>
                <a:lnTo>
                  <a:pt x="479" y="73"/>
                </a:lnTo>
                <a:cubicBezTo>
                  <a:pt x="498" y="73"/>
                  <a:pt x="513" y="88"/>
                  <a:pt x="513" y="107"/>
                </a:cubicBezTo>
                <a:close/>
                <a:moveTo>
                  <a:pt x="714" y="393"/>
                </a:moveTo>
                <a:cubicBezTo>
                  <a:pt x="714" y="376"/>
                  <a:pt x="699" y="362"/>
                  <a:pt x="682" y="362"/>
                </a:cubicBezTo>
                <a:cubicBezTo>
                  <a:pt x="665" y="362"/>
                  <a:pt x="651" y="376"/>
                  <a:pt x="651" y="393"/>
                </a:cubicBezTo>
                <a:cubicBezTo>
                  <a:pt x="651" y="411"/>
                  <a:pt x="665" y="425"/>
                  <a:pt x="682" y="425"/>
                </a:cubicBezTo>
                <a:cubicBezTo>
                  <a:pt x="699" y="425"/>
                  <a:pt x="714" y="411"/>
                  <a:pt x="714" y="393"/>
                </a:cubicBezTo>
                <a:close/>
                <a:moveTo>
                  <a:pt x="731" y="393"/>
                </a:moveTo>
                <a:cubicBezTo>
                  <a:pt x="731" y="421"/>
                  <a:pt x="709" y="442"/>
                  <a:pt x="682" y="442"/>
                </a:cubicBezTo>
                <a:cubicBezTo>
                  <a:pt x="655" y="442"/>
                  <a:pt x="633" y="421"/>
                  <a:pt x="633" y="393"/>
                </a:cubicBezTo>
                <a:cubicBezTo>
                  <a:pt x="633" y="366"/>
                  <a:pt x="655" y="344"/>
                  <a:pt x="682" y="344"/>
                </a:cubicBezTo>
                <a:cubicBezTo>
                  <a:pt x="709" y="344"/>
                  <a:pt x="731" y="366"/>
                  <a:pt x="731" y="393"/>
                </a:cubicBezTo>
                <a:close/>
                <a:moveTo>
                  <a:pt x="756" y="218"/>
                </a:moveTo>
                <a:lnTo>
                  <a:pt x="603" y="218"/>
                </a:lnTo>
                <a:lnTo>
                  <a:pt x="603" y="241"/>
                </a:lnTo>
                <a:lnTo>
                  <a:pt x="756" y="241"/>
                </a:lnTo>
                <a:lnTo>
                  <a:pt x="756" y="218"/>
                </a:lnTo>
                <a:close/>
                <a:moveTo>
                  <a:pt x="774" y="31"/>
                </a:moveTo>
                <a:lnTo>
                  <a:pt x="585" y="31"/>
                </a:lnTo>
                <a:lnTo>
                  <a:pt x="585" y="558"/>
                </a:lnTo>
                <a:lnTo>
                  <a:pt x="774" y="558"/>
                </a:lnTo>
                <a:lnTo>
                  <a:pt x="774" y="31"/>
                </a:lnTo>
                <a:close/>
                <a:moveTo>
                  <a:pt x="805" y="16"/>
                </a:moveTo>
                <a:lnTo>
                  <a:pt x="805" y="573"/>
                </a:lnTo>
                <a:cubicBezTo>
                  <a:pt x="805" y="581"/>
                  <a:pt x="798" y="588"/>
                  <a:pt x="790" y="588"/>
                </a:cubicBezTo>
                <a:lnTo>
                  <a:pt x="570" y="588"/>
                </a:lnTo>
                <a:cubicBezTo>
                  <a:pt x="561" y="588"/>
                  <a:pt x="555" y="581"/>
                  <a:pt x="555" y="573"/>
                </a:cubicBezTo>
                <a:lnTo>
                  <a:pt x="555" y="16"/>
                </a:lnTo>
                <a:cubicBezTo>
                  <a:pt x="555" y="7"/>
                  <a:pt x="561" y="0"/>
                  <a:pt x="570" y="0"/>
                </a:cubicBezTo>
                <a:lnTo>
                  <a:pt x="790" y="0"/>
                </a:lnTo>
                <a:cubicBezTo>
                  <a:pt x="798" y="0"/>
                  <a:pt x="805" y="7"/>
                  <a:pt x="805" y="16"/>
                </a:cubicBezTo>
                <a:close/>
                <a:moveTo>
                  <a:pt x="756" y="71"/>
                </a:moveTo>
                <a:lnTo>
                  <a:pt x="603" y="71"/>
                </a:lnTo>
                <a:lnTo>
                  <a:pt x="603" y="123"/>
                </a:lnTo>
                <a:lnTo>
                  <a:pt x="756" y="123"/>
                </a:lnTo>
                <a:lnTo>
                  <a:pt x="756" y="71"/>
                </a:lnTo>
                <a:close/>
                <a:moveTo>
                  <a:pt x="756" y="179"/>
                </a:moveTo>
                <a:lnTo>
                  <a:pt x="603" y="179"/>
                </a:lnTo>
                <a:lnTo>
                  <a:pt x="603" y="202"/>
                </a:lnTo>
                <a:lnTo>
                  <a:pt x="756" y="202"/>
                </a:lnTo>
                <a:lnTo>
                  <a:pt x="756" y="179"/>
                </a:lnTo>
                <a:close/>
                <a:moveTo>
                  <a:pt x="756" y="163"/>
                </a:moveTo>
                <a:lnTo>
                  <a:pt x="603" y="163"/>
                </a:lnTo>
                <a:lnTo>
                  <a:pt x="603" y="140"/>
                </a:lnTo>
                <a:lnTo>
                  <a:pt x="756" y="140"/>
                </a:lnTo>
                <a:lnTo>
                  <a:pt x="756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299" tIns="45649" rIns="91299" bIns="45649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75" name="Freeform 207">
            <a:extLst>
              <a:ext uri="{FF2B5EF4-FFF2-40B4-BE49-F238E27FC236}">
                <a16:creationId xmlns:a16="http://schemas.microsoft.com/office/drawing/2014/main" id="{C3E5D565-DFF2-834C-819B-1B4093E34E02}"/>
              </a:ext>
            </a:extLst>
          </p:cNvPr>
          <p:cNvSpPr>
            <a:spLocks noEditPoints="1"/>
          </p:cNvSpPr>
          <p:nvPr/>
        </p:nvSpPr>
        <p:spPr bwMode="auto">
          <a:xfrm>
            <a:off x="7255612" y="3632064"/>
            <a:ext cx="317137" cy="423759"/>
          </a:xfrm>
          <a:custGeom>
            <a:avLst/>
            <a:gdLst>
              <a:gd name="T0" fmla="*/ 609 w 609"/>
              <a:gd name="T1" fmla="*/ 813 h 813"/>
              <a:gd name="T2" fmla="*/ 0 w 609"/>
              <a:gd name="T3" fmla="*/ 813 h 813"/>
              <a:gd name="T4" fmla="*/ 0 w 609"/>
              <a:gd name="T5" fmla="*/ 102 h 813"/>
              <a:gd name="T6" fmla="*/ 78 w 609"/>
              <a:gd name="T7" fmla="*/ 102 h 813"/>
              <a:gd name="T8" fmla="*/ 102 w 609"/>
              <a:gd name="T9" fmla="*/ 102 h 813"/>
              <a:gd name="T10" fmla="*/ 153 w 609"/>
              <a:gd name="T11" fmla="*/ 102 h 813"/>
              <a:gd name="T12" fmla="*/ 153 w 609"/>
              <a:gd name="T13" fmla="*/ 51 h 813"/>
              <a:gd name="T14" fmla="*/ 232 w 609"/>
              <a:gd name="T15" fmla="*/ 51 h 813"/>
              <a:gd name="T16" fmla="*/ 304 w 609"/>
              <a:gd name="T17" fmla="*/ 0 h 813"/>
              <a:gd name="T18" fmla="*/ 376 w 609"/>
              <a:gd name="T19" fmla="*/ 51 h 813"/>
              <a:gd name="T20" fmla="*/ 456 w 609"/>
              <a:gd name="T21" fmla="*/ 51 h 813"/>
              <a:gd name="T22" fmla="*/ 456 w 609"/>
              <a:gd name="T23" fmla="*/ 102 h 813"/>
              <a:gd name="T24" fmla="*/ 506 w 609"/>
              <a:gd name="T25" fmla="*/ 102 h 813"/>
              <a:gd name="T26" fmla="*/ 525 w 609"/>
              <a:gd name="T27" fmla="*/ 102 h 813"/>
              <a:gd name="T28" fmla="*/ 609 w 609"/>
              <a:gd name="T29" fmla="*/ 102 h 813"/>
              <a:gd name="T30" fmla="*/ 609 w 609"/>
              <a:gd name="T31" fmla="*/ 813 h 813"/>
              <a:gd name="T32" fmla="*/ 456 w 609"/>
              <a:gd name="T33" fmla="*/ 357 h 813"/>
              <a:gd name="T34" fmla="*/ 152 w 609"/>
              <a:gd name="T35" fmla="*/ 357 h 813"/>
              <a:gd name="T36" fmla="*/ 152 w 609"/>
              <a:gd name="T37" fmla="*/ 307 h 813"/>
              <a:gd name="T38" fmla="*/ 456 w 609"/>
              <a:gd name="T39" fmla="*/ 307 h 813"/>
              <a:gd name="T40" fmla="*/ 456 w 609"/>
              <a:gd name="T41" fmla="*/ 357 h 813"/>
              <a:gd name="T42" fmla="*/ 456 w 609"/>
              <a:gd name="T43" fmla="*/ 153 h 813"/>
              <a:gd name="T44" fmla="*/ 456 w 609"/>
              <a:gd name="T45" fmla="*/ 204 h 813"/>
              <a:gd name="T46" fmla="*/ 153 w 609"/>
              <a:gd name="T47" fmla="*/ 204 h 813"/>
              <a:gd name="T48" fmla="*/ 153 w 609"/>
              <a:gd name="T49" fmla="*/ 153 h 813"/>
              <a:gd name="T50" fmla="*/ 102 w 609"/>
              <a:gd name="T51" fmla="*/ 153 h 813"/>
              <a:gd name="T52" fmla="*/ 102 w 609"/>
              <a:gd name="T53" fmla="*/ 153 h 813"/>
              <a:gd name="T54" fmla="*/ 51 w 609"/>
              <a:gd name="T55" fmla="*/ 153 h 813"/>
              <a:gd name="T56" fmla="*/ 51 w 609"/>
              <a:gd name="T57" fmla="*/ 762 h 813"/>
              <a:gd name="T58" fmla="*/ 558 w 609"/>
              <a:gd name="T59" fmla="*/ 762 h 813"/>
              <a:gd name="T60" fmla="*/ 558 w 609"/>
              <a:gd name="T61" fmla="*/ 153 h 813"/>
              <a:gd name="T62" fmla="*/ 506 w 609"/>
              <a:gd name="T63" fmla="*/ 153 h 813"/>
              <a:gd name="T64" fmla="*/ 506 w 609"/>
              <a:gd name="T65" fmla="*/ 153 h 813"/>
              <a:gd name="T66" fmla="*/ 456 w 609"/>
              <a:gd name="T67" fmla="*/ 153 h 813"/>
              <a:gd name="T68" fmla="*/ 456 w 609"/>
              <a:gd name="T69" fmla="*/ 660 h 813"/>
              <a:gd name="T70" fmla="*/ 152 w 609"/>
              <a:gd name="T71" fmla="*/ 660 h 813"/>
              <a:gd name="T72" fmla="*/ 152 w 609"/>
              <a:gd name="T73" fmla="*/ 610 h 813"/>
              <a:gd name="T74" fmla="*/ 456 w 609"/>
              <a:gd name="T75" fmla="*/ 610 h 813"/>
              <a:gd name="T76" fmla="*/ 456 w 609"/>
              <a:gd name="T77" fmla="*/ 660 h 813"/>
              <a:gd name="T78" fmla="*/ 456 w 609"/>
              <a:gd name="T79" fmla="*/ 559 h 813"/>
              <a:gd name="T80" fmla="*/ 152 w 609"/>
              <a:gd name="T81" fmla="*/ 559 h 813"/>
              <a:gd name="T82" fmla="*/ 152 w 609"/>
              <a:gd name="T83" fmla="*/ 508 h 813"/>
              <a:gd name="T84" fmla="*/ 456 w 609"/>
              <a:gd name="T85" fmla="*/ 508 h 813"/>
              <a:gd name="T86" fmla="*/ 456 w 609"/>
              <a:gd name="T87" fmla="*/ 559 h 813"/>
              <a:gd name="T88" fmla="*/ 456 w 609"/>
              <a:gd name="T89" fmla="*/ 457 h 813"/>
              <a:gd name="T90" fmla="*/ 152 w 609"/>
              <a:gd name="T91" fmla="*/ 457 h 813"/>
              <a:gd name="T92" fmla="*/ 152 w 609"/>
              <a:gd name="T93" fmla="*/ 407 h 813"/>
              <a:gd name="T94" fmla="*/ 456 w 609"/>
              <a:gd name="T95" fmla="*/ 407 h 813"/>
              <a:gd name="T96" fmla="*/ 456 w 609"/>
              <a:gd name="T97" fmla="*/ 457 h 813"/>
              <a:gd name="T98" fmla="*/ 204 w 609"/>
              <a:gd name="T99" fmla="*/ 153 h 813"/>
              <a:gd name="T100" fmla="*/ 405 w 609"/>
              <a:gd name="T101" fmla="*/ 153 h 813"/>
              <a:gd name="T102" fmla="*/ 405 w 609"/>
              <a:gd name="T103" fmla="*/ 102 h 813"/>
              <a:gd name="T104" fmla="*/ 330 w 609"/>
              <a:gd name="T105" fmla="*/ 102 h 813"/>
              <a:gd name="T106" fmla="*/ 330 w 609"/>
              <a:gd name="T107" fmla="*/ 77 h 813"/>
              <a:gd name="T108" fmla="*/ 304 w 609"/>
              <a:gd name="T109" fmla="*/ 51 h 813"/>
              <a:gd name="T110" fmla="*/ 279 w 609"/>
              <a:gd name="T111" fmla="*/ 77 h 813"/>
              <a:gd name="T112" fmla="*/ 279 w 609"/>
              <a:gd name="T113" fmla="*/ 102 h 813"/>
              <a:gd name="T114" fmla="*/ 204 w 609"/>
              <a:gd name="T115" fmla="*/ 102 h 813"/>
              <a:gd name="T116" fmla="*/ 204 w 609"/>
              <a:gd name="T117" fmla="*/ 153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9" h="813">
                <a:moveTo>
                  <a:pt x="609" y="813"/>
                </a:moveTo>
                <a:lnTo>
                  <a:pt x="0" y="813"/>
                </a:lnTo>
                <a:lnTo>
                  <a:pt x="0" y="102"/>
                </a:lnTo>
                <a:lnTo>
                  <a:pt x="78" y="102"/>
                </a:lnTo>
                <a:lnTo>
                  <a:pt x="102" y="102"/>
                </a:lnTo>
                <a:lnTo>
                  <a:pt x="153" y="102"/>
                </a:lnTo>
                <a:lnTo>
                  <a:pt x="153" y="51"/>
                </a:lnTo>
                <a:lnTo>
                  <a:pt x="232" y="51"/>
                </a:lnTo>
                <a:cubicBezTo>
                  <a:pt x="243" y="22"/>
                  <a:pt x="271" y="0"/>
                  <a:pt x="304" y="0"/>
                </a:cubicBezTo>
                <a:cubicBezTo>
                  <a:pt x="337" y="0"/>
                  <a:pt x="366" y="22"/>
                  <a:pt x="376" y="51"/>
                </a:cubicBezTo>
                <a:lnTo>
                  <a:pt x="456" y="51"/>
                </a:lnTo>
                <a:lnTo>
                  <a:pt x="456" y="102"/>
                </a:lnTo>
                <a:lnTo>
                  <a:pt x="506" y="102"/>
                </a:lnTo>
                <a:lnTo>
                  <a:pt x="525" y="102"/>
                </a:lnTo>
                <a:lnTo>
                  <a:pt x="609" y="102"/>
                </a:lnTo>
                <a:lnTo>
                  <a:pt x="609" y="813"/>
                </a:lnTo>
                <a:close/>
                <a:moveTo>
                  <a:pt x="456" y="357"/>
                </a:moveTo>
                <a:lnTo>
                  <a:pt x="152" y="357"/>
                </a:lnTo>
                <a:lnTo>
                  <a:pt x="152" y="307"/>
                </a:lnTo>
                <a:lnTo>
                  <a:pt x="456" y="307"/>
                </a:lnTo>
                <a:lnTo>
                  <a:pt x="456" y="357"/>
                </a:lnTo>
                <a:close/>
                <a:moveTo>
                  <a:pt x="456" y="153"/>
                </a:moveTo>
                <a:lnTo>
                  <a:pt x="456" y="204"/>
                </a:lnTo>
                <a:lnTo>
                  <a:pt x="153" y="204"/>
                </a:lnTo>
                <a:lnTo>
                  <a:pt x="153" y="153"/>
                </a:lnTo>
                <a:lnTo>
                  <a:pt x="102" y="153"/>
                </a:lnTo>
                <a:lnTo>
                  <a:pt x="102" y="153"/>
                </a:lnTo>
                <a:lnTo>
                  <a:pt x="51" y="153"/>
                </a:lnTo>
                <a:lnTo>
                  <a:pt x="51" y="762"/>
                </a:lnTo>
                <a:lnTo>
                  <a:pt x="558" y="762"/>
                </a:lnTo>
                <a:lnTo>
                  <a:pt x="558" y="153"/>
                </a:lnTo>
                <a:lnTo>
                  <a:pt x="506" y="153"/>
                </a:lnTo>
                <a:lnTo>
                  <a:pt x="506" y="153"/>
                </a:lnTo>
                <a:lnTo>
                  <a:pt x="456" y="153"/>
                </a:lnTo>
                <a:close/>
                <a:moveTo>
                  <a:pt x="456" y="660"/>
                </a:moveTo>
                <a:lnTo>
                  <a:pt x="152" y="660"/>
                </a:lnTo>
                <a:lnTo>
                  <a:pt x="152" y="610"/>
                </a:lnTo>
                <a:lnTo>
                  <a:pt x="456" y="610"/>
                </a:lnTo>
                <a:lnTo>
                  <a:pt x="456" y="660"/>
                </a:lnTo>
                <a:close/>
                <a:moveTo>
                  <a:pt x="456" y="559"/>
                </a:moveTo>
                <a:lnTo>
                  <a:pt x="152" y="559"/>
                </a:lnTo>
                <a:lnTo>
                  <a:pt x="152" y="508"/>
                </a:lnTo>
                <a:lnTo>
                  <a:pt x="456" y="508"/>
                </a:lnTo>
                <a:lnTo>
                  <a:pt x="456" y="559"/>
                </a:lnTo>
                <a:close/>
                <a:moveTo>
                  <a:pt x="456" y="457"/>
                </a:moveTo>
                <a:lnTo>
                  <a:pt x="152" y="457"/>
                </a:lnTo>
                <a:lnTo>
                  <a:pt x="152" y="407"/>
                </a:lnTo>
                <a:lnTo>
                  <a:pt x="456" y="407"/>
                </a:lnTo>
                <a:lnTo>
                  <a:pt x="456" y="457"/>
                </a:lnTo>
                <a:close/>
                <a:moveTo>
                  <a:pt x="204" y="153"/>
                </a:moveTo>
                <a:lnTo>
                  <a:pt x="405" y="153"/>
                </a:lnTo>
                <a:lnTo>
                  <a:pt x="405" y="102"/>
                </a:lnTo>
                <a:lnTo>
                  <a:pt x="330" y="102"/>
                </a:lnTo>
                <a:lnTo>
                  <a:pt x="330" y="77"/>
                </a:lnTo>
                <a:cubicBezTo>
                  <a:pt x="330" y="63"/>
                  <a:pt x="318" y="51"/>
                  <a:pt x="304" y="51"/>
                </a:cubicBezTo>
                <a:cubicBezTo>
                  <a:pt x="290" y="51"/>
                  <a:pt x="279" y="63"/>
                  <a:pt x="279" y="77"/>
                </a:cubicBezTo>
                <a:lnTo>
                  <a:pt x="279" y="102"/>
                </a:lnTo>
                <a:lnTo>
                  <a:pt x="204" y="102"/>
                </a:lnTo>
                <a:lnTo>
                  <a:pt x="204" y="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299" tIns="45649" rIns="91299" bIns="45649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Raleway" panose="020B0503030101060003" pitchFamily="34" charset="0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8C443F49-5E30-ED48-943E-4E670043C858}"/>
              </a:ext>
            </a:extLst>
          </p:cNvPr>
          <p:cNvSpPr>
            <a:spLocks noEditPoints="1"/>
          </p:cNvSpPr>
          <p:nvPr/>
        </p:nvSpPr>
        <p:spPr bwMode="auto">
          <a:xfrm>
            <a:off x="5929563" y="5062803"/>
            <a:ext cx="332873" cy="332873"/>
          </a:xfrm>
          <a:custGeom>
            <a:avLst/>
            <a:gdLst>
              <a:gd name="T0" fmla="*/ 406 w 496"/>
              <a:gd name="T1" fmla="*/ 492 h 496"/>
              <a:gd name="T2" fmla="*/ 5 w 496"/>
              <a:gd name="T3" fmla="*/ 89 h 496"/>
              <a:gd name="T4" fmla="*/ 6 w 496"/>
              <a:gd name="T5" fmla="*/ 0 h 496"/>
              <a:gd name="T6" fmla="*/ 495 w 496"/>
              <a:gd name="T7" fmla="*/ 493 h 496"/>
              <a:gd name="T8" fmla="*/ 406 w 496"/>
              <a:gd name="T9" fmla="*/ 492 h 496"/>
              <a:gd name="T10" fmla="*/ 78 w 496"/>
              <a:gd name="T11" fmla="*/ 419 h 496"/>
              <a:gd name="T12" fmla="*/ 78 w 496"/>
              <a:gd name="T13" fmla="*/ 479 h 496"/>
              <a:gd name="T14" fmla="*/ 17 w 496"/>
              <a:gd name="T15" fmla="*/ 479 h 496"/>
              <a:gd name="T16" fmla="*/ 17 w 496"/>
              <a:gd name="T17" fmla="*/ 419 h 496"/>
              <a:gd name="T18" fmla="*/ 78 w 496"/>
              <a:gd name="T19" fmla="*/ 419 h 496"/>
              <a:gd name="T20" fmla="*/ 227 w 496"/>
              <a:gd name="T21" fmla="*/ 492 h 496"/>
              <a:gd name="T22" fmla="*/ 138 w 496"/>
              <a:gd name="T23" fmla="*/ 492 h 496"/>
              <a:gd name="T24" fmla="*/ 4 w 496"/>
              <a:gd name="T25" fmla="*/ 357 h 496"/>
              <a:gd name="T26" fmla="*/ 5 w 496"/>
              <a:gd name="T27" fmla="*/ 268 h 496"/>
              <a:gd name="T28" fmla="*/ 227 w 496"/>
              <a:gd name="T29" fmla="*/ 492 h 496"/>
              <a:gd name="T30" fmla="*/ 361 w 496"/>
              <a:gd name="T31" fmla="*/ 492 h 496"/>
              <a:gd name="T32" fmla="*/ 272 w 496"/>
              <a:gd name="T33" fmla="*/ 492 h 496"/>
              <a:gd name="T34" fmla="*/ 5 w 496"/>
              <a:gd name="T35" fmla="*/ 223 h 496"/>
              <a:gd name="T36" fmla="*/ 5 w 496"/>
              <a:gd name="T37" fmla="*/ 134 h 496"/>
              <a:gd name="T38" fmla="*/ 361 w 496"/>
              <a:gd name="T39" fmla="*/ 49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6" h="496">
                <a:moveTo>
                  <a:pt x="406" y="492"/>
                </a:moveTo>
                <a:cubicBezTo>
                  <a:pt x="407" y="271"/>
                  <a:pt x="227" y="90"/>
                  <a:pt x="5" y="89"/>
                </a:cubicBezTo>
                <a:lnTo>
                  <a:pt x="6" y="0"/>
                </a:lnTo>
                <a:cubicBezTo>
                  <a:pt x="277" y="1"/>
                  <a:pt x="496" y="222"/>
                  <a:pt x="495" y="493"/>
                </a:cubicBezTo>
                <a:lnTo>
                  <a:pt x="406" y="492"/>
                </a:lnTo>
                <a:close/>
                <a:moveTo>
                  <a:pt x="78" y="419"/>
                </a:moveTo>
                <a:cubicBezTo>
                  <a:pt x="94" y="436"/>
                  <a:pt x="94" y="463"/>
                  <a:pt x="78" y="479"/>
                </a:cubicBezTo>
                <a:cubicBezTo>
                  <a:pt x="61" y="496"/>
                  <a:pt x="34" y="496"/>
                  <a:pt x="17" y="479"/>
                </a:cubicBezTo>
                <a:cubicBezTo>
                  <a:pt x="0" y="462"/>
                  <a:pt x="0" y="435"/>
                  <a:pt x="17" y="419"/>
                </a:cubicBezTo>
                <a:cubicBezTo>
                  <a:pt x="34" y="402"/>
                  <a:pt x="61" y="402"/>
                  <a:pt x="78" y="419"/>
                </a:cubicBezTo>
                <a:close/>
                <a:moveTo>
                  <a:pt x="227" y="492"/>
                </a:moveTo>
                <a:lnTo>
                  <a:pt x="138" y="492"/>
                </a:lnTo>
                <a:cubicBezTo>
                  <a:pt x="138" y="418"/>
                  <a:pt x="78" y="357"/>
                  <a:pt x="4" y="357"/>
                </a:cubicBezTo>
                <a:lnTo>
                  <a:pt x="5" y="268"/>
                </a:lnTo>
                <a:cubicBezTo>
                  <a:pt x="128" y="268"/>
                  <a:pt x="228" y="369"/>
                  <a:pt x="227" y="492"/>
                </a:cubicBezTo>
                <a:close/>
                <a:moveTo>
                  <a:pt x="361" y="492"/>
                </a:moveTo>
                <a:lnTo>
                  <a:pt x="272" y="492"/>
                </a:lnTo>
                <a:cubicBezTo>
                  <a:pt x="272" y="344"/>
                  <a:pt x="153" y="224"/>
                  <a:pt x="5" y="223"/>
                </a:cubicBezTo>
                <a:lnTo>
                  <a:pt x="5" y="134"/>
                </a:lnTo>
                <a:cubicBezTo>
                  <a:pt x="202" y="135"/>
                  <a:pt x="362" y="295"/>
                  <a:pt x="361" y="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299" tIns="45649" rIns="91299" bIns="45649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7073974B-6E8D-9440-99EE-0A124AE78676}"/>
              </a:ext>
            </a:extLst>
          </p:cNvPr>
          <p:cNvSpPr>
            <a:spLocks noEditPoints="1"/>
          </p:cNvSpPr>
          <p:nvPr/>
        </p:nvSpPr>
        <p:spPr bwMode="auto">
          <a:xfrm>
            <a:off x="4528958" y="3631082"/>
            <a:ext cx="431819" cy="424741"/>
          </a:xfrm>
          <a:custGeom>
            <a:avLst/>
            <a:gdLst>
              <a:gd name="T0" fmla="*/ 424 w 643"/>
              <a:gd name="T1" fmla="*/ 314 h 629"/>
              <a:gd name="T2" fmla="*/ 321 w 643"/>
              <a:gd name="T3" fmla="*/ 415 h 629"/>
              <a:gd name="T4" fmla="*/ 218 w 643"/>
              <a:gd name="T5" fmla="*/ 314 h 629"/>
              <a:gd name="T6" fmla="*/ 321 w 643"/>
              <a:gd name="T7" fmla="*/ 213 h 629"/>
              <a:gd name="T8" fmla="*/ 424 w 643"/>
              <a:gd name="T9" fmla="*/ 314 h 629"/>
              <a:gd name="T10" fmla="*/ 554 w 643"/>
              <a:gd name="T11" fmla="*/ 242 h 629"/>
              <a:gd name="T12" fmla="*/ 538 w 643"/>
              <a:gd name="T13" fmla="*/ 204 h 629"/>
              <a:gd name="T14" fmla="*/ 572 w 643"/>
              <a:gd name="T15" fmla="*/ 115 h 629"/>
              <a:gd name="T16" fmla="*/ 522 w 643"/>
              <a:gd name="T17" fmla="*/ 66 h 629"/>
              <a:gd name="T18" fmla="*/ 434 w 643"/>
              <a:gd name="T19" fmla="*/ 102 h 629"/>
              <a:gd name="T20" fmla="*/ 395 w 643"/>
              <a:gd name="T21" fmla="*/ 86 h 629"/>
              <a:gd name="T22" fmla="*/ 355 w 643"/>
              <a:gd name="T23" fmla="*/ 0 h 629"/>
              <a:gd name="T24" fmla="*/ 285 w 643"/>
              <a:gd name="T25" fmla="*/ 0 h 629"/>
              <a:gd name="T26" fmla="*/ 248 w 643"/>
              <a:gd name="T27" fmla="*/ 86 h 629"/>
              <a:gd name="T28" fmla="*/ 208 w 643"/>
              <a:gd name="T29" fmla="*/ 102 h 629"/>
              <a:gd name="T30" fmla="*/ 118 w 643"/>
              <a:gd name="T31" fmla="*/ 68 h 629"/>
              <a:gd name="T32" fmla="*/ 68 w 643"/>
              <a:gd name="T33" fmla="*/ 117 h 629"/>
              <a:gd name="T34" fmla="*/ 104 w 643"/>
              <a:gd name="T35" fmla="*/ 204 h 629"/>
              <a:gd name="T36" fmla="*/ 88 w 643"/>
              <a:gd name="T37" fmla="*/ 243 h 629"/>
              <a:gd name="T38" fmla="*/ 0 w 643"/>
              <a:gd name="T39" fmla="*/ 281 h 629"/>
              <a:gd name="T40" fmla="*/ 0 w 643"/>
              <a:gd name="T41" fmla="*/ 350 h 629"/>
              <a:gd name="T42" fmla="*/ 88 w 643"/>
              <a:gd name="T43" fmla="*/ 386 h 629"/>
              <a:gd name="T44" fmla="*/ 105 w 643"/>
              <a:gd name="T45" fmla="*/ 425 h 629"/>
              <a:gd name="T46" fmla="*/ 70 w 643"/>
              <a:gd name="T47" fmla="*/ 513 h 629"/>
              <a:gd name="T48" fmla="*/ 120 w 643"/>
              <a:gd name="T49" fmla="*/ 562 h 629"/>
              <a:gd name="T50" fmla="*/ 209 w 643"/>
              <a:gd name="T51" fmla="*/ 527 h 629"/>
              <a:gd name="T52" fmla="*/ 248 w 643"/>
              <a:gd name="T53" fmla="*/ 543 h 629"/>
              <a:gd name="T54" fmla="*/ 288 w 643"/>
              <a:gd name="T55" fmla="*/ 629 h 629"/>
              <a:gd name="T56" fmla="*/ 358 w 643"/>
              <a:gd name="T57" fmla="*/ 629 h 629"/>
              <a:gd name="T58" fmla="*/ 395 w 643"/>
              <a:gd name="T59" fmla="*/ 542 h 629"/>
              <a:gd name="T60" fmla="*/ 434 w 643"/>
              <a:gd name="T61" fmla="*/ 526 h 629"/>
              <a:gd name="T62" fmla="*/ 525 w 643"/>
              <a:gd name="T63" fmla="*/ 560 h 629"/>
              <a:gd name="T64" fmla="*/ 574 w 643"/>
              <a:gd name="T65" fmla="*/ 511 h 629"/>
              <a:gd name="T66" fmla="*/ 538 w 643"/>
              <a:gd name="T67" fmla="*/ 424 h 629"/>
              <a:gd name="T68" fmla="*/ 554 w 643"/>
              <a:gd name="T69" fmla="*/ 386 h 629"/>
              <a:gd name="T70" fmla="*/ 643 w 643"/>
              <a:gd name="T71" fmla="*/ 347 h 629"/>
              <a:gd name="T72" fmla="*/ 643 w 643"/>
              <a:gd name="T73" fmla="*/ 278 h 629"/>
              <a:gd name="T74" fmla="*/ 554 w 643"/>
              <a:gd name="T75" fmla="*/ 242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3" h="629">
                <a:moveTo>
                  <a:pt x="424" y="314"/>
                </a:moveTo>
                <a:cubicBezTo>
                  <a:pt x="424" y="370"/>
                  <a:pt x="378" y="415"/>
                  <a:pt x="321" y="415"/>
                </a:cubicBezTo>
                <a:cubicBezTo>
                  <a:pt x="265" y="415"/>
                  <a:pt x="218" y="370"/>
                  <a:pt x="218" y="314"/>
                </a:cubicBezTo>
                <a:cubicBezTo>
                  <a:pt x="218" y="259"/>
                  <a:pt x="265" y="213"/>
                  <a:pt x="321" y="213"/>
                </a:cubicBezTo>
                <a:cubicBezTo>
                  <a:pt x="378" y="213"/>
                  <a:pt x="424" y="259"/>
                  <a:pt x="424" y="314"/>
                </a:cubicBezTo>
                <a:close/>
                <a:moveTo>
                  <a:pt x="554" y="242"/>
                </a:moveTo>
                <a:lnTo>
                  <a:pt x="538" y="204"/>
                </a:lnTo>
                <a:cubicBezTo>
                  <a:pt x="538" y="204"/>
                  <a:pt x="576" y="118"/>
                  <a:pt x="572" y="115"/>
                </a:cubicBezTo>
                <a:lnTo>
                  <a:pt x="522" y="66"/>
                </a:lnTo>
                <a:cubicBezTo>
                  <a:pt x="519" y="63"/>
                  <a:pt x="434" y="102"/>
                  <a:pt x="434" y="102"/>
                </a:cubicBezTo>
                <a:lnTo>
                  <a:pt x="395" y="86"/>
                </a:lnTo>
                <a:cubicBezTo>
                  <a:pt x="395" y="86"/>
                  <a:pt x="360" y="0"/>
                  <a:pt x="355" y="0"/>
                </a:cubicBezTo>
                <a:lnTo>
                  <a:pt x="285" y="0"/>
                </a:lnTo>
                <a:cubicBezTo>
                  <a:pt x="280" y="0"/>
                  <a:pt x="248" y="86"/>
                  <a:pt x="248" y="86"/>
                </a:cubicBezTo>
                <a:lnTo>
                  <a:pt x="208" y="102"/>
                </a:lnTo>
                <a:cubicBezTo>
                  <a:pt x="208" y="102"/>
                  <a:pt x="121" y="65"/>
                  <a:pt x="118" y="68"/>
                </a:cubicBezTo>
                <a:lnTo>
                  <a:pt x="68" y="117"/>
                </a:lnTo>
                <a:cubicBezTo>
                  <a:pt x="65" y="121"/>
                  <a:pt x="104" y="204"/>
                  <a:pt x="104" y="204"/>
                </a:cubicBezTo>
                <a:lnTo>
                  <a:pt x="88" y="243"/>
                </a:lnTo>
                <a:cubicBezTo>
                  <a:pt x="88" y="243"/>
                  <a:pt x="0" y="276"/>
                  <a:pt x="0" y="281"/>
                </a:cubicBezTo>
                <a:lnTo>
                  <a:pt x="0" y="350"/>
                </a:lnTo>
                <a:cubicBezTo>
                  <a:pt x="0" y="355"/>
                  <a:pt x="88" y="386"/>
                  <a:pt x="88" y="386"/>
                </a:cubicBezTo>
                <a:lnTo>
                  <a:pt x="105" y="425"/>
                </a:lnTo>
                <a:cubicBezTo>
                  <a:pt x="105" y="425"/>
                  <a:pt x="67" y="510"/>
                  <a:pt x="70" y="513"/>
                </a:cubicBezTo>
                <a:lnTo>
                  <a:pt x="120" y="562"/>
                </a:lnTo>
                <a:cubicBezTo>
                  <a:pt x="123" y="565"/>
                  <a:pt x="209" y="527"/>
                  <a:pt x="209" y="527"/>
                </a:cubicBezTo>
                <a:lnTo>
                  <a:pt x="248" y="543"/>
                </a:lnTo>
                <a:cubicBezTo>
                  <a:pt x="248" y="543"/>
                  <a:pt x="283" y="629"/>
                  <a:pt x="288" y="629"/>
                </a:cubicBezTo>
                <a:lnTo>
                  <a:pt x="358" y="629"/>
                </a:lnTo>
                <a:cubicBezTo>
                  <a:pt x="363" y="629"/>
                  <a:pt x="395" y="542"/>
                  <a:pt x="395" y="542"/>
                </a:cubicBezTo>
                <a:lnTo>
                  <a:pt x="434" y="526"/>
                </a:lnTo>
                <a:cubicBezTo>
                  <a:pt x="434" y="526"/>
                  <a:pt x="521" y="563"/>
                  <a:pt x="525" y="560"/>
                </a:cubicBezTo>
                <a:lnTo>
                  <a:pt x="574" y="511"/>
                </a:lnTo>
                <a:cubicBezTo>
                  <a:pt x="578" y="508"/>
                  <a:pt x="538" y="424"/>
                  <a:pt x="538" y="424"/>
                </a:cubicBezTo>
                <a:lnTo>
                  <a:pt x="554" y="386"/>
                </a:lnTo>
                <a:cubicBezTo>
                  <a:pt x="554" y="386"/>
                  <a:pt x="643" y="352"/>
                  <a:pt x="643" y="347"/>
                </a:cubicBezTo>
                <a:lnTo>
                  <a:pt x="643" y="278"/>
                </a:lnTo>
                <a:cubicBezTo>
                  <a:pt x="643" y="273"/>
                  <a:pt x="554" y="242"/>
                  <a:pt x="554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299" tIns="45649" rIns="91299" bIns="45649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9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DF9A6-977B-4F18-AAC8-47FBE6ED24E4}"/>
              </a:ext>
            </a:extLst>
          </p:cNvPr>
          <p:cNvSpPr txBox="1"/>
          <p:nvPr/>
        </p:nvSpPr>
        <p:spPr>
          <a:xfrm>
            <a:off x="2484726" y="639344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Why </a:t>
            </a:r>
            <a:r>
              <a:rPr lang="en-US" altLang="ko-KR" sz="2800" dirty="0" err="1">
                <a:latin typeface="+mj-lt"/>
                <a:cs typeface="Arial" panose="020B0604020202020204" pitchFamily="34" charset="0"/>
              </a:rPr>
              <a:t>Infraon</a:t>
            </a:r>
            <a:r>
              <a:rPr lang="en-US" altLang="ko-KR" sz="2800" dirty="0">
                <a:latin typeface="+mj-lt"/>
                <a:cs typeface="Arial" panose="020B0604020202020204" pitchFamily="34" charset="0"/>
              </a:rPr>
              <a:t> Desk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95C2A-5776-48DF-94F5-63DD4821410E}"/>
              </a:ext>
            </a:extLst>
          </p:cNvPr>
          <p:cNvSpPr txBox="1"/>
          <p:nvPr/>
        </p:nvSpPr>
        <p:spPr>
          <a:xfrm>
            <a:off x="2484726" y="1111136"/>
            <a:ext cx="722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Among the Top 10 ITSM tools globally</a:t>
            </a:r>
          </a:p>
        </p:txBody>
      </p:sp>
      <p:sp>
        <p:nvSpPr>
          <p:cNvPr id="16" name="자유형: 도형 16">
            <a:extLst>
              <a:ext uri="{FF2B5EF4-FFF2-40B4-BE49-F238E27FC236}">
                <a16:creationId xmlns:a16="http://schemas.microsoft.com/office/drawing/2014/main" id="{75911E29-785C-8845-BE6D-4DF7C406B96F}"/>
              </a:ext>
            </a:extLst>
          </p:cNvPr>
          <p:cNvSpPr/>
          <p:nvPr/>
        </p:nvSpPr>
        <p:spPr>
          <a:xfrm>
            <a:off x="1518583" y="1895234"/>
            <a:ext cx="2637670" cy="2637669"/>
          </a:xfrm>
          <a:custGeom>
            <a:avLst/>
            <a:gdLst>
              <a:gd name="connsiteX0" fmla="*/ 949071 w 1781175"/>
              <a:gd name="connsiteY0" fmla="*/ 29432 h 1781175"/>
              <a:gd name="connsiteX1" fmla="*/ 1760887 w 1781175"/>
              <a:gd name="connsiteY1" fmla="*/ 841248 h 1781175"/>
              <a:gd name="connsiteX2" fmla="*/ 1760887 w 1781175"/>
              <a:gd name="connsiteY2" fmla="*/ 948976 h 1781175"/>
              <a:gd name="connsiteX3" fmla="*/ 949071 w 1781175"/>
              <a:gd name="connsiteY3" fmla="*/ 1760792 h 1781175"/>
              <a:gd name="connsiteX4" fmla="*/ 841343 w 1781175"/>
              <a:gd name="connsiteY4" fmla="*/ 1760792 h 1781175"/>
              <a:gd name="connsiteX5" fmla="*/ 29432 w 1781175"/>
              <a:gd name="connsiteY5" fmla="*/ 949071 h 1781175"/>
              <a:gd name="connsiteX6" fmla="*/ 29432 w 1781175"/>
              <a:gd name="connsiteY6" fmla="*/ 841343 h 1781175"/>
              <a:gd name="connsiteX7" fmla="*/ 841248 w 1781175"/>
              <a:gd name="connsiteY7" fmla="*/ 29432 h 1781175"/>
              <a:gd name="connsiteX8" fmla="*/ 949071 w 1781175"/>
              <a:gd name="connsiteY8" fmla="*/ 29432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9071" y="29432"/>
                </a:moveTo>
                <a:lnTo>
                  <a:pt x="1760887" y="841248"/>
                </a:lnTo>
                <a:cubicBezTo>
                  <a:pt x="1790605" y="870966"/>
                  <a:pt x="1790605" y="919258"/>
                  <a:pt x="1760887" y="948976"/>
                </a:cubicBezTo>
                <a:lnTo>
                  <a:pt x="949071" y="1760792"/>
                </a:lnTo>
                <a:cubicBezTo>
                  <a:pt x="919353" y="1790510"/>
                  <a:pt x="871061" y="1790510"/>
                  <a:pt x="841343" y="1760792"/>
                </a:cubicBezTo>
                <a:lnTo>
                  <a:pt x="29432" y="949071"/>
                </a:lnTo>
                <a:cubicBezTo>
                  <a:pt x="-286" y="919353"/>
                  <a:pt x="-286" y="871061"/>
                  <a:pt x="29432" y="841343"/>
                </a:cubicBezTo>
                <a:lnTo>
                  <a:pt x="841248" y="29432"/>
                </a:lnTo>
                <a:cubicBezTo>
                  <a:pt x="871061" y="-286"/>
                  <a:pt x="919258" y="-286"/>
                  <a:pt x="949071" y="29432"/>
                </a:cubicBezTo>
                <a:close/>
              </a:path>
            </a:pathLst>
          </a:custGeom>
          <a:solidFill>
            <a:srgbClr val="2051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7">
            <a:extLst>
              <a:ext uri="{FF2B5EF4-FFF2-40B4-BE49-F238E27FC236}">
                <a16:creationId xmlns:a16="http://schemas.microsoft.com/office/drawing/2014/main" id="{88E5FD86-B12F-E740-BB84-7AAFEB495E17}"/>
              </a:ext>
            </a:extLst>
          </p:cNvPr>
          <p:cNvSpPr/>
          <p:nvPr/>
        </p:nvSpPr>
        <p:spPr>
          <a:xfrm>
            <a:off x="4458951" y="1895252"/>
            <a:ext cx="2637670" cy="2637669"/>
          </a:xfrm>
          <a:custGeom>
            <a:avLst/>
            <a:gdLst>
              <a:gd name="connsiteX0" fmla="*/ 948976 w 1781175"/>
              <a:gd name="connsiteY0" fmla="*/ 29420 h 1781175"/>
              <a:gd name="connsiteX1" fmla="*/ 1760792 w 1781175"/>
              <a:gd name="connsiteY1" fmla="*/ 841236 h 1781175"/>
              <a:gd name="connsiteX2" fmla="*/ 1760792 w 1781175"/>
              <a:gd name="connsiteY2" fmla="*/ 948964 h 1781175"/>
              <a:gd name="connsiteX3" fmla="*/ 948976 w 1781175"/>
              <a:gd name="connsiteY3" fmla="*/ 1760780 h 1781175"/>
              <a:gd name="connsiteX4" fmla="*/ 841248 w 1781175"/>
              <a:gd name="connsiteY4" fmla="*/ 1760780 h 1781175"/>
              <a:gd name="connsiteX5" fmla="*/ 29432 w 1781175"/>
              <a:gd name="connsiteY5" fmla="*/ 949059 h 1781175"/>
              <a:gd name="connsiteX6" fmla="*/ 29432 w 1781175"/>
              <a:gd name="connsiteY6" fmla="*/ 841331 h 1781175"/>
              <a:gd name="connsiteX7" fmla="*/ 841248 w 1781175"/>
              <a:gd name="connsiteY7" fmla="*/ 29516 h 1781175"/>
              <a:gd name="connsiteX8" fmla="*/ 948976 w 1781175"/>
              <a:gd name="connsiteY8" fmla="*/ 2942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8976" y="29420"/>
                </a:moveTo>
                <a:lnTo>
                  <a:pt x="1760792" y="841236"/>
                </a:lnTo>
                <a:cubicBezTo>
                  <a:pt x="1790510" y="870954"/>
                  <a:pt x="1790510" y="919246"/>
                  <a:pt x="1760792" y="948964"/>
                </a:cubicBezTo>
                <a:lnTo>
                  <a:pt x="948976" y="1760780"/>
                </a:lnTo>
                <a:cubicBezTo>
                  <a:pt x="919258" y="1790498"/>
                  <a:pt x="870966" y="1790498"/>
                  <a:pt x="841248" y="1760780"/>
                </a:cubicBezTo>
                <a:lnTo>
                  <a:pt x="29432" y="949059"/>
                </a:lnTo>
                <a:cubicBezTo>
                  <a:pt x="-286" y="919341"/>
                  <a:pt x="-286" y="871049"/>
                  <a:pt x="29432" y="841331"/>
                </a:cubicBezTo>
                <a:lnTo>
                  <a:pt x="841248" y="29516"/>
                </a:lnTo>
                <a:cubicBezTo>
                  <a:pt x="870966" y="-298"/>
                  <a:pt x="919258" y="-298"/>
                  <a:pt x="948976" y="29420"/>
                </a:cubicBezTo>
                <a:close/>
              </a:path>
            </a:pathLst>
          </a:custGeom>
          <a:solidFill>
            <a:srgbClr val="13B5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8">
            <a:extLst>
              <a:ext uri="{FF2B5EF4-FFF2-40B4-BE49-F238E27FC236}">
                <a16:creationId xmlns:a16="http://schemas.microsoft.com/office/drawing/2014/main" id="{EFC08438-A058-E147-824E-92BAF20F7007}"/>
              </a:ext>
            </a:extLst>
          </p:cNvPr>
          <p:cNvSpPr/>
          <p:nvPr/>
        </p:nvSpPr>
        <p:spPr>
          <a:xfrm>
            <a:off x="5911926" y="3345846"/>
            <a:ext cx="2637670" cy="2637669"/>
          </a:xfrm>
          <a:custGeom>
            <a:avLst/>
            <a:gdLst>
              <a:gd name="connsiteX0" fmla="*/ 948976 w 1781175"/>
              <a:gd name="connsiteY0" fmla="*/ 29504 h 1781175"/>
              <a:gd name="connsiteX1" fmla="*/ 1760791 w 1781175"/>
              <a:gd name="connsiteY1" fmla="*/ 841319 h 1781175"/>
              <a:gd name="connsiteX2" fmla="*/ 1760791 w 1781175"/>
              <a:gd name="connsiteY2" fmla="*/ 949047 h 1781175"/>
              <a:gd name="connsiteX3" fmla="*/ 948976 w 1781175"/>
              <a:gd name="connsiteY3" fmla="*/ 1760863 h 1781175"/>
              <a:gd name="connsiteX4" fmla="*/ 841248 w 1781175"/>
              <a:gd name="connsiteY4" fmla="*/ 1760863 h 1781175"/>
              <a:gd name="connsiteX5" fmla="*/ 29432 w 1781175"/>
              <a:gd name="connsiteY5" fmla="*/ 949047 h 1781175"/>
              <a:gd name="connsiteX6" fmla="*/ 29432 w 1781175"/>
              <a:gd name="connsiteY6" fmla="*/ 841319 h 1781175"/>
              <a:gd name="connsiteX7" fmla="*/ 841248 w 1781175"/>
              <a:gd name="connsiteY7" fmla="*/ 29504 h 1781175"/>
              <a:gd name="connsiteX8" fmla="*/ 948976 w 1781175"/>
              <a:gd name="connsiteY8" fmla="*/ 29504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8976" y="29504"/>
                </a:moveTo>
                <a:lnTo>
                  <a:pt x="1760791" y="841319"/>
                </a:lnTo>
                <a:cubicBezTo>
                  <a:pt x="1790510" y="871037"/>
                  <a:pt x="1790510" y="919329"/>
                  <a:pt x="1760791" y="949047"/>
                </a:cubicBezTo>
                <a:lnTo>
                  <a:pt x="948976" y="1760863"/>
                </a:lnTo>
                <a:cubicBezTo>
                  <a:pt x="919258" y="1790581"/>
                  <a:pt x="870966" y="1790581"/>
                  <a:pt x="841248" y="1760863"/>
                </a:cubicBezTo>
                <a:lnTo>
                  <a:pt x="29432" y="949047"/>
                </a:lnTo>
                <a:cubicBezTo>
                  <a:pt x="-286" y="919329"/>
                  <a:pt x="-286" y="871037"/>
                  <a:pt x="29432" y="841319"/>
                </a:cubicBezTo>
                <a:lnTo>
                  <a:pt x="841248" y="29504"/>
                </a:lnTo>
                <a:cubicBezTo>
                  <a:pt x="870966" y="-310"/>
                  <a:pt x="919258" y="-310"/>
                  <a:pt x="948976" y="29504"/>
                </a:cubicBezTo>
                <a:close/>
              </a:path>
            </a:pathLst>
          </a:custGeom>
          <a:solidFill>
            <a:srgbClr val="13B5A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9">
            <a:extLst>
              <a:ext uri="{FF2B5EF4-FFF2-40B4-BE49-F238E27FC236}">
                <a16:creationId xmlns:a16="http://schemas.microsoft.com/office/drawing/2014/main" id="{B7602E15-1D5B-3547-8499-2CBE6A6697D1}"/>
              </a:ext>
            </a:extLst>
          </p:cNvPr>
          <p:cNvSpPr/>
          <p:nvPr/>
        </p:nvSpPr>
        <p:spPr>
          <a:xfrm>
            <a:off x="7364795" y="1898196"/>
            <a:ext cx="2637670" cy="2637669"/>
          </a:xfrm>
          <a:custGeom>
            <a:avLst/>
            <a:gdLst>
              <a:gd name="connsiteX0" fmla="*/ 949047 w 1781175"/>
              <a:gd name="connsiteY0" fmla="*/ 29432 h 1781175"/>
              <a:gd name="connsiteX1" fmla="*/ 1760863 w 1781175"/>
              <a:gd name="connsiteY1" fmla="*/ 841248 h 1781175"/>
              <a:gd name="connsiteX2" fmla="*/ 1760863 w 1781175"/>
              <a:gd name="connsiteY2" fmla="*/ 948976 h 1781175"/>
              <a:gd name="connsiteX3" fmla="*/ 949047 w 1781175"/>
              <a:gd name="connsiteY3" fmla="*/ 1760792 h 1781175"/>
              <a:gd name="connsiteX4" fmla="*/ 841319 w 1781175"/>
              <a:gd name="connsiteY4" fmla="*/ 1760792 h 1781175"/>
              <a:gd name="connsiteX5" fmla="*/ 29504 w 1781175"/>
              <a:gd name="connsiteY5" fmla="*/ 948976 h 1781175"/>
              <a:gd name="connsiteX6" fmla="*/ 29504 w 1781175"/>
              <a:gd name="connsiteY6" fmla="*/ 841248 h 1781175"/>
              <a:gd name="connsiteX7" fmla="*/ 841319 w 1781175"/>
              <a:gd name="connsiteY7" fmla="*/ 29432 h 1781175"/>
              <a:gd name="connsiteX8" fmla="*/ 949047 w 1781175"/>
              <a:gd name="connsiteY8" fmla="*/ 29432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9047" y="29432"/>
                </a:moveTo>
                <a:lnTo>
                  <a:pt x="1760863" y="841248"/>
                </a:lnTo>
                <a:cubicBezTo>
                  <a:pt x="1790581" y="870966"/>
                  <a:pt x="1790581" y="919258"/>
                  <a:pt x="1760863" y="948976"/>
                </a:cubicBezTo>
                <a:lnTo>
                  <a:pt x="949047" y="1760792"/>
                </a:lnTo>
                <a:cubicBezTo>
                  <a:pt x="919329" y="1790510"/>
                  <a:pt x="871038" y="1790510"/>
                  <a:pt x="841319" y="1760792"/>
                </a:cubicBezTo>
                <a:lnTo>
                  <a:pt x="29504" y="948976"/>
                </a:lnTo>
                <a:cubicBezTo>
                  <a:pt x="-310" y="919258"/>
                  <a:pt x="-310" y="870966"/>
                  <a:pt x="29504" y="841248"/>
                </a:cubicBezTo>
                <a:lnTo>
                  <a:pt x="841319" y="29432"/>
                </a:lnTo>
                <a:cubicBezTo>
                  <a:pt x="871038" y="-286"/>
                  <a:pt x="919329" y="-286"/>
                  <a:pt x="949047" y="29432"/>
                </a:cubicBezTo>
                <a:close/>
              </a:path>
            </a:pathLst>
          </a:custGeom>
          <a:solidFill>
            <a:srgbClr val="3BC9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20">
            <a:extLst>
              <a:ext uri="{FF2B5EF4-FFF2-40B4-BE49-F238E27FC236}">
                <a16:creationId xmlns:a16="http://schemas.microsoft.com/office/drawing/2014/main" id="{6BA699BE-5F7A-514A-A1FF-439ADC54E11B}"/>
              </a:ext>
            </a:extLst>
          </p:cNvPr>
          <p:cNvSpPr/>
          <p:nvPr/>
        </p:nvSpPr>
        <p:spPr>
          <a:xfrm>
            <a:off x="2997371" y="3340028"/>
            <a:ext cx="2637670" cy="2637669"/>
          </a:xfrm>
          <a:custGeom>
            <a:avLst/>
            <a:gdLst>
              <a:gd name="connsiteX0" fmla="*/ 948976 w 1781175"/>
              <a:gd name="connsiteY0" fmla="*/ 29432 h 1781175"/>
              <a:gd name="connsiteX1" fmla="*/ 1760792 w 1781175"/>
              <a:gd name="connsiteY1" fmla="*/ 841248 h 1781175"/>
              <a:gd name="connsiteX2" fmla="*/ 1760792 w 1781175"/>
              <a:gd name="connsiteY2" fmla="*/ 948976 h 1781175"/>
              <a:gd name="connsiteX3" fmla="*/ 948976 w 1781175"/>
              <a:gd name="connsiteY3" fmla="*/ 1760792 h 1781175"/>
              <a:gd name="connsiteX4" fmla="*/ 841248 w 1781175"/>
              <a:gd name="connsiteY4" fmla="*/ 1760792 h 1781175"/>
              <a:gd name="connsiteX5" fmla="*/ 29432 w 1781175"/>
              <a:gd name="connsiteY5" fmla="*/ 948976 h 1781175"/>
              <a:gd name="connsiteX6" fmla="*/ 29432 w 1781175"/>
              <a:gd name="connsiteY6" fmla="*/ 841248 h 1781175"/>
              <a:gd name="connsiteX7" fmla="*/ 841248 w 1781175"/>
              <a:gd name="connsiteY7" fmla="*/ 29432 h 1781175"/>
              <a:gd name="connsiteX8" fmla="*/ 948976 w 1781175"/>
              <a:gd name="connsiteY8" fmla="*/ 29432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8976" y="29432"/>
                </a:moveTo>
                <a:lnTo>
                  <a:pt x="1760792" y="841248"/>
                </a:lnTo>
                <a:cubicBezTo>
                  <a:pt x="1790510" y="871061"/>
                  <a:pt x="1790510" y="919258"/>
                  <a:pt x="1760792" y="948976"/>
                </a:cubicBezTo>
                <a:lnTo>
                  <a:pt x="948976" y="1760792"/>
                </a:lnTo>
                <a:cubicBezTo>
                  <a:pt x="919258" y="1790510"/>
                  <a:pt x="870966" y="1790510"/>
                  <a:pt x="841248" y="1760792"/>
                </a:cubicBezTo>
                <a:lnTo>
                  <a:pt x="29432" y="948976"/>
                </a:lnTo>
                <a:cubicBezTo>
                  <a:pt x="-286" y="919162"/>
                  <a:pt x="-286" y="870966"/>
                  <a:pt x="29432" y="841248"/>
                </a:cubicBezTo>
                <a:lnTo>
                  <a:pt x="841248" y="29432"/>
                </a:lnTo>
                <a:cubicBezTo>
                  <a:pt x="870966" y="-286"/>
                  <a:pt x="919258" y="-286"/>
                  <a:pt x="948976" y="29432"/>
                </a:cubicBezTo>
                <a:close/>
              </a:path>
            </a:pathLst>
          </a:custGeom>
          <a:solidFill>
            <a:srgbClr val="1E7B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1">
            <a:extLst>
              <a:ext uri="{FF2B5EF4-FFF2-40B4-BE49-F238E27FC236}">
                <a16:creationId xmlns:a16="http://schemas.microsoft.com/office/drawing/2014/main" id="{0E9738F6-6F3B-934B-AB87-B7BDF448AA55}"/>
              </a:ext>
            </a:extLst>
          </p:cNvPr>
          <p:cNvSpPr/>
          <p:nvPr/>
        </p:nvSpPr>
        <p:spPr>
          <a:xfrm>
            <a:off x="8811417" y="3355564"/>
            <a:ext cx="2637670" cy="2637669"/>
          </a:xfrm>
          <a:custGeom>
            <a:avLst/>
            <a:gdLst>
              <a:gd name="connsiteX0" fmla="*/ 948976 w 1781175"/>
              <a:gd name="connsiteY0" fmla="*/ 29504 h 1781175"/>
              <a:gd name="connsiteX1" fmla="*/ 1760791 w 1781175"/>
              <a:gd name="connsiteY1" fmla="*/ 841320 h 1781175"/>
              <a:gd name="connsiteX2" fmla="*/ 1760791 w 1781175"/>
              <a:gd name="connsiteY2" fmla="*/ 949047 h 1781175"/>
              <a:gd name="connsiteX3" fmla="*/ 948976 w 1781175"/>
              <a:gd name="connsiteY3" fmla="*/ 1760863 h 1781175"/>
              <a:gd name="connsiteX4" fmla="*/ 841248 w 1781175"/>
              <a:gd name="connsiteY4" fmla="*/ 1760863 h 1781175"/>
              <a:gd name="connsiteX5" fmla="*/ 29432 w 1781175"/>
              <a:gd name="connsiteY5" fmla="*/ 949047 h 1781175"/>
              <a:gd name="connsiteX6" fmla="*/ 29432 w 1781175"/>
              <a:gd name="connsiteY6" fmla="*/ 841320 h 1781175"/>
              <a:gd name="connsiteX7" fmla="*/ 841248 w 1781175"/>
              <a:gd name="connsiteY7" fmla="*/ 29504 h 1781175"/>
              <a:gd name="connsiteX8" fmla="*/ 948976 w 1781175"/>
              <a:gd name="connsiteY8" fmla="*/ 29504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1175" h="1781175">
                <a:moveTo>
                  <a:pt x="948976" y="29504"/>
                </a:moveTo>
                <a:lnTo>
                  <a:pt x="1760791" y="841320"/>
                </a:lnTo>
                <a:cubicBezTo>
                  <a:pt x="1790509" y="871037"/>
                  <a:pt x="1790509" y="919329"/>
                  <a:pt x="1760791" y="949047"/>
                </a:cubicBezTo>
                <a:lnTo>
                  <a:pt x="948976" y="1760863"/>
                </a:lnTo>
                <a:cubicBezTo>
                  <a:pt x="919258" y="1790581"/>
                  <a:pt x="870966" y="1790581"/>
                  <a:pt x="841248" y="1760863"/>
                </a:cubicBezTo>
                <a:lnTo>
                  <a:pt x="29432" y="949047"/>
                </a:lnTo>
                <a:cubicBezTo>
                  <a:pt x="-286" y="919329"/>
                  <a:pt x="-286" y="871037"/>
                  <a:pt x="29432" y="841320"/>
                </a:cubicBezTo>
                <a:lnTo>
                  <a:pt x="841248" y="29504"/>
                </a:lnTo>
                <a:cubicBezTo>
                  <a:pt x="870966" y="-310"/>
                  <a:pt x="919258" y="-310"/>
                  <a:pt x="948976" y="29504"/>
                </a:cubicBezTo>
                <a:close/>
              </a:path>
            </a:pathLst>
          </a:custGeom>
          <a:solidFill>
            <a:srgbClr val="19B5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50">
            <a:extLst>
              <a:ext uri="{FF2B5EF4-FFF2-40B4-BE49-F238E27FC236}">
                <a16:creationId xmlns:a16="http://schemas.microsoft.com/office/drawing/2014/main" id="{F690AC63-4C82-AE4A-9204-BE2AE7F6262A}"/>
              </a:ext>
            </a:extLst>
          </p:cNvPr>
          <p:cNvSpPr/>
          <p:nvPr/>
        </p:nvSpPr>
        <p:spPr>
          <a:xfrm>
            <a:off x="2025148" y="2960417"/>
            <a:ext cx="162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PinkVerify</a:t>
            </a:r>
            <a:r>
              <a:rPr lang="en-US" altLang="ko-KR" sz="1600" b="1" dirty="0">
                <a:solidFill>
                  <a:schemeClr val="bg1"/>
                </a:solidFill>
              </a:rPr>
              <a:t> certified 13 processes</a:t>
            </a:r>
          </a:p>
        </p:txBody>
      </p:sp>
      <p:pic>
        <p:nvPicPr>
          <p:cNvPr id="36" name="Picture 35" descr="C:\Users\Darshin\AppData\Local\Microsoft\Windows\INetCache\Content.Word\PinkVerify2011_13P.JPG">
            <a:extLst>
              <a:ext uri="{FF2B5EF4-FFF2-40B4-BE49-F238E27FC236}">
                <a16:creationId xmlns:a16="http://schemas.microsoft.com/office/drawing/2014/main" id="{573620A6-0EE6-C844-84C2-B1BA308A51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2" y="2907879"/>
            <a:ext cx="1676477" cy="612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801E5E-DB81-8B4F-A8EF-6B0DF7F9F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71" y="2366874"/>
            <a:ext cx="360000" cy="360000"/>
          </a:xfrm>
          <a:prstGeom prst="rect">
            <a:avLst/>
          </a:prstGeom>
        </p:spPr>
      </p:pic>
      <p:sp>
        <p:nvSpPr>
          <p:cNvPr id="37" name="직사각형 50">
            <a:extLst>
              <a:ext uri="{FF2B5EF4-FFF2-40B4-BE49-F238E27FC236}">
                <a16:creationId xmlns:a16="http://schemas.microsoft.com/office/drawing/2014/main" id="{38E73BEF-07FF-D847-AE7B-CB09EC87F998}"/>
              </a:ext>
            </a:extLst>
          </p:cNvPr>
          <p:cNvSpPr/>
          <p:nvPr/>
        </p:nvSpPr>
        <p:spPr>
          <a:xfrm>
            <a:off x="3486366" y="4469347"/>
            <a:ext cx="167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 flexible and easy-to-use interface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C5C7A1-FCCD-114B-9647-25919B8D1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46" y="3890498"/>
            <a:ext cx="360000" cy="360000"/>
          </a:xfrm>
          <a:prstGeom prst="rect">
            <a:avLst/>
          </a:prstGeom>
        </p:spPr>
      </p:pic>
      <p:sp>
        <p:nvSpPr>
          <p:cNvPr id="39" name="직사각형 50">
            <a:extLst>
              <a:ext uri="{FF2B5EF4-FFF2-40B4-BE49-F238E27FC236}">
                <a16:creationId xmlns:a16="http://schemas.microsoft.com/office/drawing/2014/main" id="{E4D0710E-584E-6548-B3BF-D41959B35D96}"/>
              </a:ext>
            </a:extLst>
          </p:cNvPr>
          <p:cNvSpPr/>
          <p:nvPr/>
        </p:nvSpPr>
        <p:spPr>
          <a:xfrm>
            <a:off x="4845697" y="2855838"/>
            <a:ext cx="186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Customizable &amp; scalable for different environments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A76C15F-4786-1140-9013-8DB0B479C8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786" y="2366874"/>
            <a:ext cx="360000" cy="360000"/>
          </a:xfrm>
          <a:prstGeom prst="rect">
            <a:avLst/>
          </a:prstGeom>
        </p:spPr>
      </p:pic>
      <p:sp>
        <p:nvSpPr>
          <p:cNvPr id="43" name="직사각형 50">
            <a:extLst>
              <a:ext uri="{FF2B5EF4-FFF2-40B4-BE49-F238E27FC236}">
                <a16:creationId xmlns:a16="http://schemas.microsoft.com/office/drawing/2014/main" id="{0C526C7D-B6BC-AC47-A398-698761157E54}"/>
              </a:ext>
            </a:extLst>
          </p:cNvPr>
          <p:cNvSpPr/>
          <p:nvPr/>
        </p:nvSpPr>
        <p:spPr>
          <a:xfrm>
            <a:off x="6304963" y="4469347"/>
            <a:ext cx="1851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Unique </a:t>
            </a:r>
            <a:r>
              <a:rPr lang="en-US" altLang="ko-KR" sz="1600" b="1" dirty="0" err="1">
                <a:solidFill>
                  <a:schemeClr val="bg1"/>
                </a:solidFill>
              </a:rPr>
              <a:t>Whatsapp</a:t>
            </a:r>
            <a:r>
              <a:rPr lang="en-US" altLang="ko-KR" sz="1600" b="1" dirty="0">
                <a:solidFill>
                  <a:schemeClr val="bg1"/>
                </a:solidFill>
              </a:rPr>
              <a:t> integration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286C4BC-038A-0E4C-99B9-CC0E5CFCA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61" y="3890498"/>
            <a:ext cx="360000" cy="360000"/>
          </a:xfrm>
          <a:prstGeom prst="rect">
            <a:avLst/>
          </a:prstGeom>
        </p:spPr>
      </p:pic>
      <p:sp>
        <p:nvSpPr>
          <p:cNvPr id="47" name="직사각형 50">
            <a:extLst>
              <a:ext uri="{FF2B5EF4-FFF2-40B4-BE49-F238E27FC236}">
                <a16:creationId xmlns:a16="http://schemas.microsoft.com/office/drawing/2014/main" id="{E3F5D149-8671-134D-8C63-C21025028F9F}"/>
              </a:ext>
            </a:extLst>
          </p:cNvPr>
          <p:cNvSpPr/>
          <p:nvPr/>
        </p:nvSpPr>
        <p:spPr>
          <a:xfrm>
            <a:off x="7550416" y="2855838"/>
            <a:ext cx="2259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One-stop-shop for internal end-user and external customer IT challenges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7AE7B54-3C24-FF4F-84E5-8746855800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210" y="2366874"/>
            <a:ext cx="360000" cy="360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62B27B-E49D-8F43-A8E5-BF409390D05C}"/>
              </a:ext>
            </a:extLst>
          </p:cNvPr>
          <p:cNvSpPr/>
          <p:nvPr/>
        </p:nvSpPr>
        <p:spPr>
          <a:xfrm>
            <a:off x="9047392" y="4469347"/>
            <a:ext cx="2124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Superior, seamless cross-department collaboration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7464C16-4E96-924D-A3D4-E943215C32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59" y="38593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3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DF57BB-0130-4459-85FF-A8462419B302}"/>
              </a:ext>
            </a:extLst>
          </p:cNvPr>
          <p:cNvSpPr/>
          <p:nvPr/>
        </p:nvSpPr>
        <p:spPr>
          <a:xfrm>
            <a:off x="5233784" y="0"/>
            <a:ext cx="6958215" cy="6858000"/>
          </a:xfrm>
          <a:prstGeom prst="rect">
            <a:avLst/>
          </a:prstGeom>
          <a:pattFill prst="pct20">
            <a:fgClr>
              <a:srgbClr val="2051DD"/>
            </a:fgClr>
            <a:bgClr>
              <a:schemeClr val="bg1"/>
            </a:bgClr>
          </a:patt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직사각형 12">
            <a:extLst>
              <a:ext uri="{FF2B5EF4-FFF2-40B4-BE49-F238E27FC236}">
                <a16:creationId xmlns:a16="http://schemas.microsoft.com/office/drawing/2014/main" id="{C8074199-776A-4047-A609-4FFAC5BC6488}"/>
              </a:ext>
            </a:extLst>
          </p:cNvPr>
          <p:cNvSpPr/>
          <p:nvPr/>
        </p:nvSpPr>
        <p:spPr>
          <a:xfrm>
            <a:off x="5243513" y="0"/>
            <a:ext cx="6948486" cy="6858000"/>
          </a:xfrm>
          <a:prstGeom prst="rect">
            <a:avLst/>
          </a:prstGeom>
          <a:solidFill>
            <a:srgbClr val="2051DD">
              <a:alpha val="7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370EC-554A-4167-A145-4F4A7F6E1DD2}"/>
              </a:ext>
            </a:extLst>
          </p:cNvPr>
          <p:cNvSpPr txBox="1"/>
          <p:nvPr/>
        </p:nvSpPr>
        <p:spPr>
          <a:xfrm>
            <a:off x="2380125" y="2430912"/>
            <a:ext cx="28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362DD"/>
                </a:solidFill>
                <a:latin typeface="+mj-lt"/>
                <a:cs typeface="Arial" panose="020B0604020202020204" pitchFamily="34" charset="0"/>
              </a:rPr>
              <a:t>BATTALION</a:t>
            </a:r>
            <a:endParaRPr lang="ko-KR" altLang="en-US" sz="2400" dirty="0">
              <a:solidFill>
                <a:srgbClr val="3362D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3C0AFE-43FA-4121-BB1A-8E5EF8191A13}"/>
              </a:ext>
            </a:extLst>
          </p:cNvPr>
          <p:cNvSpPr txBox="1"/>
          <p:nvPr/>
        </p:nvSpPr>
        <p:spPr>
          <a:xfrm>
            <a:off x="511022" y="3814763"/>
            <a:ext cx="285589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rgbClr val="424242"/>
                </a:solidFill>
              </a:rPr>
              <a:t>Incident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rgbClr val="424242"/>
                </a:solidFill>
              </a:rPr>
              <a:t>SLA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rgbClr val="424242"/>
                </a:solidFill>
              </a:rPr>
              <a:t>Knowledge Base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rgbClr val="424242"/>
                </a:solidFill>
              </a:rPr>
              <a:t>Service Catalogue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rgbClr val="424242"/>
                </a:solidFill>
              </a:rPr>
              <a:t>CMDB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rgbClr val="424242"/>
                </a:solidFill>
              </a:rPr>
              <a:t>Franchise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800" b="1" dirty="0">
              <a:solidFill>
                <a:srgbClr val="424242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800" b="1" dirty="0">
              <a:solidFill>
                <a:srgbClr val="424242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800" b="1" dirty="0">
              <a:solidFill>
                <a:srgbClr val="42424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29859-3257-FB48-96CF-058C616D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2" y="1779687"/>
            <a:ext cx="1764116" cy="1764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820174-78C1-F447-BAA8-36CDB4F3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9687"/>
            <a:ext cx="1764116" cy="1764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80CB24-B02B-E04B-9A58-165FEB2B9D2C}"/>
              </a:ext>
            </a:extLst>
          </p:cNvPr>
          <p:cNvSpPr txBox="1"/>
          <p:nvPr/>
        </p:nvSpPr>
        <p:spPr>
          <a:xfrm>
            <a:off x="8097172" y="2430912"/>
            <a:ext cx="28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REGIMENT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ED2D9-87EE-7641-9EA3-153FB4156A00}"/>
              </a:ext>
            </a:extLst>
          </p:cNvPr>
          <p:cNvSpPr txBox="1"/>
          <p:nvPr/>
        </p:nvSpPr>
        <p:spPr>
          <a:xfrm>
            <a:off x="5963814" y="3814763"/>
            <a:ext cx="6095999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Incident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 SLA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Knowledge Base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Service Catalogue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CMDB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Franchise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Problem Management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Change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Release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Task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Project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>
                <a:solidFill>
                  <a:schemeClr val="bg1"/>
                </a:solidFill>
              </a:rPr>
              <a:t>Meeting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EAD01-9602-5942-9718-9B230C056184}"/>
              </a:ext>
            </a:extLst>
          </p:cNvPr>
          <p:cNvSpPr txBox="1"/>
          <p:nvPr/>
        </p:nvSpPr>
        <p:spPr>
          <a:xfrm>
            <a:off x="511022" y="628234"/>
            <a:ext cx="465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+mj-lt"/>
                <a:cs typeface="Arial" panose="020B0604020202020204" pitchFamily="34" charset="0"/>
              </a:rPr>
              <a:t>Infraon</a:t>
            </a:r>
            <a:r>
              <a:rPr lang="en-US" altLang="ko-KR" sz="2800" dirty="0">
                <a:latin typeface="+mj-lt"/>
                <a:cs typeface="Arial" panose="020B0604020202020204" pitchFamily="34" charset="0"/>
              </a:rPr>
              <a:t> Desk - Editions</a:t>
            </a:r>
          </a:p>
        </p:txBody>
      </p:sp>
    </p:spTree>
    <p:extLst>
      <p:ext uri="{BB962C8B-B14F-4D97-AF65-F5344CB8AC3E}">
        <p14:creationId xmlns:p14="http://schemas.microsoft.com/office/powerpoint/2010/main" val="301388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2115B2E-32BC-AA44-B7A8-690FBBD8B2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20">
            <a:fgClr>
              <a:srgbClr val="7D96C1"/>
            </a:fgClr>
            <a:bgClr>
              <a:schemeClr val="bg1"/>
            </a:bgClr>
          </a:pattFill>
          <a:ln w="9525" cap="flat">
            <a:noFill/>
            <a:prstDash val="solid"/>
            <a:miter/>
          </a:ln>
          <a:effectLst>
            <a:outerShdw blurRad="50800" dist="50800" dir="5400000" algn="ctr" rotWithShape="0">
              <a:srgbClr val="000000"/>
            </a:outerShdw>
          </a:effectLst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4E9A8-F065-0E4E-9663-9B422025A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DF9A6-977B-4F18-AAC8-47FBE6ED24E4}"/>
              </a:ext>
            </a:extLst>
          </p:cNvPr>
          <p:cNvSpPr txBox="1"/>
          <p:nvPr/>
        </p:nvSpPr>
        <p:spPr>
          <a:xfrm>
            <a:off x="2484726" y="639344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Our Trusted Customers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FE4068-F3E5-9442-AAD3-22127252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0" y="1747713"/>
            <a:ext cx="1412327" cy="10781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F7180B-74E5-5644-B3F6-E6D47E6C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99" y="1723077"/>
            <a:ext cx="1716091" cy="1127432"/>
          </a:xfrm>
          <a:prstGeom prst="rect">
            <a:avLst/>
          </a:prstGeom>
        </p:spPr>
      </p:pic>
      <p:pic>
        <p:nvPicPr>
          <p:cNvPr id="18" name="Picture 10" descr="इलाहाबाद बैंक में कई पदों पर वैकेंसी ...">
            <a:extLst>
              <a:ext uri="{FF2B5EF4-FFF2-40B4-BE49-F238E27FC236}">
                <a16:creationId xmlns:a16="http://schemas.microsoft.com/office/drawing/2014/main" id="{A6EE718D-E838-454F-96D9-AF8C4439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22" y="1741508"/>
            <a:ext cx="1772176" cy="109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BSNL Logo Vector (.EPS) Free Download">
            <a:extLst>
              <a:ext uri="{FF2B5EF4-FFF2-40B4-BE49-F238E27FC236}">
                <a16:creationId xmlns:a16="http://schemas.microsoft.com/office/drawing/2014/main" id="{728EBEBA-A97B-E346-B71A-A02B99DD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11" y="4846690"/>
            <a:ext cx="1199125" cy="149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sebi logo | SamrudhiGlobal">
            <a:extLst>
              <a:ext uri="{FF2B5EF4-FFF2-40B4-BE49-F238E27FC236}">
                <a16:creationId xmlns:a16="http://schemas.microsoft.com/office/drawing/2014/main" id="{EDE7F892-E8AD-5D46-8072-3268BB4EE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t="5212" r="9316" b="2838"/>
          <a:stretch/>
        </p:blipFill>
        <p:spPr bwMode="auto">
          <a:xfrm>
            <a:off x="3768711" y="3418669"/>
            <a:ext cx="1412327" cy="94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PGCIL Recruitment 2019 – Apply Online Executive Trainee ...">
            <a:extLst>
              <a:ext uri="{FF2B5EF4-FFF2-40B4-BE49-F238E27FC236}">
                <a16:creationId xmlns:a16="http://schemas.microsoft.com/office/drawing/2014/main" id="{A3EB43C0-8E33-4440-85B1-DD2B533D4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62" y="3493738"/>
            <a:ext cx="1715096" cy="79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22by7">
            <a:extLst>
              <a:ext uri="{FF2B5EF4-FFF2-40B4-BE49-F238E27FC236}">
                <a16:creationId xmlns:a16="http://schemas.microsoft.com/office/drawing/2014/main" id="{78448776-FD95-6347-A552-6C200199A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7"/>
          <a:stretch/>
        </p:blipFill>
        <p:spPr bwMode="auto">
          <a:xfrm>
            <a:off x="9230909" y="3327422"/>
            <a:ext cx="2191472" cy="11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unibic">
            <a:extLst>
              <a:ext uri="{FF2B5EF4-FFF2-40B4-BE49-F238E27FC236}">
                <a16:creationId xmlns:a16="http://schemas.microsoft.com/office/drawing/2014/main" id="{30B5832D-FE25-C34F-9747-06306B60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62" y="5376164"/>
            <a:ext cx="1715096" cy="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0" descr="CNERGEE | Home">
            <a:extLst>
              <a:ext uri="{FF2B5EF4-FFF2-40B4-BE49-F238E27FC236}">
                <a16:creationId xmlns:a16="http://schemas.microsoft.com/office/drawing/2014/main" id="{63C40FBE-B56A-BE44-99A5-CE407922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11" y="3325645"/>
            <a:ext cx="1130986" cy="113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Bhutan National Bank Limited (@bhtnationalbank) | Twitter">
            <a:extLst>
              <a:ext uri="{FF2B5EF4-FFF2-40B4-BE49-F238E27FC236}">
                <a16:creationId xmlns:a16="http://schemas.microsoft.com/office/drawing/2014/main" id="{2BE718D2-5241-E64E-AC88-08483311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929" y="1723077"/>
            <a:ext cx="1127432" cy="11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80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F7D0CFE-D1AE-4A39-AE14-06B6A23F9917}"/>
              </a:ext>
            </a:extLst>
          </p:cNvPr>
          <p:cNvSpPr txBox="1"/>
          <p:nvPr/>
        </p:nvSpPr>
        <p:spPr>
          <a:xfrm>
            <a:off x="5035549" y="3429000"/>
            <a:ext cx="550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  <a:cs typeface="Arial" panose="020B0604020202020204" pitchFamily="34" charset="0"/>
              </a:rPr>
              <a:t>TAKE ACTION </a:t>
            </a:r>
            <a:r>
              <a:rPr lang="en-US" altLang="ko-KR" sz="3600" dirty="0">
                <a:solidFill>
                  <a:srgbClr val="3362DD"/>
                </a:solidFill>
                <a:latin typeface="+mj-lt"/>
                <a:cs typeface="Arial" panose="020B0604020202020204" pitchFamily="34" charset="0"/>
              </a:rPr>
              <a:t>NOW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9AAEB-50FC-4BC8-994E-D6A2CE49AACA}"/>
              </a:ext>
            </a:extLst>
          </p:cNvPr>
          <p:cNvSpPr txBox="1"/>
          <p:nvPr/>
        </p:nvSpPr>
        <p:spPr>
          <a:xfrm>
            <a:off x="5431745" y="4344016"/>
            <a:ext cx="6457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600" dirty="0" err="1">
                <a:solidFill>
                  <a:srgbClr val="3362DD"/>
                </a:solidFill>
              </a:rPr>
              <a:t>www.everest-ims.com</a:t>
            </a:r>
            <a:endParaRPr lang="en-US" altLang="ko-KR" sz="1600" dirty="0">
              <a:solidFill>
                <a:srgbClr val="3362DD"/>
              </a:solidFill>
            </a:endParaRPr>
          </a:p>
          <a:p>
            <a:endParaRPr lang="en-US" altLang="ko-KR" sz="1600" dirty="0">
              <a:solidFill>
                <a:srgbClr val="3362DD"/>
              </a:solidFill>
            </a:endParaRPr>
          </a:p>
          <a:p>
            <a:r>
              <a:rPr lang="en-US" altLang="ko-KR" sz="1600" dirty="0" err="1">
                <a:solidFill>
                  <a:srgbClr val="3362DD"/>
                </a:solidFill>
              </a:rPr>
              <a:t>sales@everest-ims.com</a:t>
            </a:r>
            <a:endParaRPr lang="en-US" altLang="ko-KR" sz="1600" dirty="0">
              <a:solidFill>
                <a:srgbClr val="3362DD"/>
              </a:solidFill>
            </a:endParaRPr>
          </a:p>
          <a:p>
            <a:endParaRPr lang="en-US" altLang="ko-KR" sz="1600" dirty="0">
              <a:solidFill>
                <a:srgbClr val="3362DD"/>
              </a:solidFill>
            </a:endParaRPr>
          </a:p>
          <a:p>
            <a:r>
              <a:rPr lang="en-US" altLang="ko-KR" sz="1600" dirty="0">
                <a:solidFill>
                  <a:srgbClr val="3362DD"/>
                </a:solidFill>
              </a:rPr>
              <a:t>+91 80 46567100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FE4BCE8-A45D-D842-BF09-2DD6CBC3A1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0737" r="3073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693EAD-DD45-5949-BCAA-A5608EEAA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26" y="1522356"/>
            <a:ext cx="5506948" cy="934335"/>
          </a:xfrm>
          <a:prstGeom prst="rect">
            <a:avLst/>
          </a:prstGeom>
        </p:spPr>
      </p:pic>
      <p:grpSp>
        <p:nvGrpSpPr>
          <p:cNvPr id="19" name="그룹 445">
            <a:extLst>
              <a:ext uri="{FF2B5EF4-FFF2-40B4-BE49-F238E27FC236}">
                <a16:creationId xmlns:a16="http://schemas.microsoft.com/office/drawing/2014/main" id="{00F659D3-2634-C547-8B38-5D59FF633522}"/>
              </a:ext>
            </a:extLst>
          </p:cNvPr>
          <p:cNvGrpSpPr/>
          <p:nvPr/>
        </p:nvGrpSpPr>
        <p:grpSpPr>
          <a:xfrm>
            <a:off x="5140026" y="4411886"/>
            <a:ext cx="275791" cy="275791"/>
            <a:chOff x="8143675" y="2905696"/>
            <a:chExt cx="390525" cy="390525"/>
          </a:xfrm>
          <a:solidFill>
            <a:srgbClr val="2051DD"/>
          </a:solidFill>
        </p:grpSpPr>
        <p:sp>
          <p:nvSpPr>
            <p:cNvPr id="20" name="자유형: 도형 446">
              <a:extLst>
                <a:ext uri="{FF2B5EF4-FFF2-40B4-BE49-F238E27FC236}">
                  <a16:creationId xmlns:a16="http://schemas.microsoft.com/office/drawing/2014/main" id="{8186CCE2-3778-FF42-BCDC-4DB34EBEDA68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447">
              <a:extLst>
                <a:ext uri="{FF2B5EF4-FFF2-40B4-BE49-F238E27FC236}">
                  <a16:creationId xmlns:a16="http://schemas.microsoft.com/office/drawing/2014/main" id="{EB8DF3FD-4B86-9849-B3C1-815E0E387B4D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445">
            <a:extLst>
              <a:ext uri="{FF2B5EF4-FFF2-40B4-BE49-F238E27FC236}">
                <a16:creationId xmlns:a16="http://schemas.microsoft.com/office/drawing/2014/main" id="{9765EE58-2894-1F48-983E-E362E177F1AC}"/>
              </a:ext>
            </a:extLst>
          </p:cNvPr>
          <p:cNvGrpSpPr/>
          <p:nvPr/>
        </p:nvGrpSpPr>
        <p:grpSpPr>
          <a:xfrm>
            <a:off x="5140026" y="4880103"/>
            <a:ext cx="275791" cy="275791"/>
            <a:chOff x="8143675" y="2905696"/>
            <a:chExt cx="390525" cy="390525"/>
          </a:xfrm>
          <a:solidFill>
            <a:srgbClr val="2051DD"/>
          </a:solidFill>
        </p:grpSpPr>
        <p:sp>
          <p:nvSpPr>
            <p:cNvPr id="23" name="자유형: 도형 446">
              <a:extLst>
                <a:ext uri="{FF2B5EF4-FFF2-40B4-BE49-F238E27FC236}">
                  <a16:creationId xmlns:a16="http://schemas.microsoft.com/office/drawing/2014/main" id="{F667F91E-88E4-2641-A8BF-9BF9D70BF5A6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447">
              <a:extLst>
                <a:ext uri="{FF2B5EF4-FFF2-40B4-BE49-F238E27FC236}">
                  <a16:creationId xmlns:a16="http://schemas.microsoft.com/office/drawing/2014/main" id="{241A5BEF-827B-554F-BCFE-93002CFF2AD6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" name="자유형: 도형 425">
            <a:extLst>
              <a:ext uri="{FF2B5EF4-FFF2-40B4-BE49-F238E27FC236}">
                <a16:creationId xmlns:a16="http://schemas.microsoft.com/office/drawing/2014/main" id="{31CDC085-1578-2148-861F-264C7E5000C5}"/>
              </a:ext>
            </a:extLst>
          </p:cNvPr>
          <p:cNvSpPr/>
          <p:nvPr/>
        </p:nvSpPr>
        <p:spPr>
          <a:xfrm>
            <a:off x="5140026" y="5348320"/>
            <a:ext cx="275791" cy="275791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rgbClr val="2051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0B0CB-45C4-6C4C-B54F-2CA544832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7874" y="3419360"/>
            <a:ext cx="3241255" cy="25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4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B9B5B74-CDC4-2542-A2BA-A1DA52E015BE}"/>
              </a:ext>
            </a:extLst>
          </p:cNvPr>
          <p:cNvSpPr/>
          <p:nvPr/>
        </p:nvSpPr>
        <p:spPr>
          <a:xfrm>
            <a:off x="7242149" y="698500"/>
            <a:ext cx="4212179" cy="5461000"/>
          </a:xfrm>
          <a:prstGeom prst="rect">
            <a:avLst/>
          </a:prstGeom>
          <a:pattFill prst="pct5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F87AA-3FF8-4256-A6B5-5CA3B72E1A61}"/>
              </a:ext>
            </a:extLst>
          </p:cNvPr>
          <p:cNvSpPr txBox="1"/>
          <p:nvPr/>
        </p:nvSpPr>
        <p:spPr>
          <a:xfrm>
            <a:off x="1333499" y="1266294"/>
            <a:ext cx="5206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A glimpse into the world of ITSM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1A7E69-362E-4F4C-8998-55414429AD1A}"/>
              </a:ext>
            </a:extLst>
          </p:cNvPr>
          <p:cNvSpPr txBox="1"/>
          <p:nvPr/>
        </p:nvSpPr>
        <p:spPr>
          <a:xfrm>
            <a:off x="2049598" y="2576139"/>
            <a:ext cx="3921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At the forefront, companies are successfully delivering cutting-edge products and revolutionary services.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306D01-2FA1-4CCF-9525-CF08CF0C0054}"/>
              </a:ext>
            </a:extLst>
          </p:cNvPr>
          <p:cNvSpPr txBox="1"/>
          <p:nvPr/>
        </p:nvSpPr>
        <p:spPr>
          <a:xfrm>
            <a:off x="2049598" y="3796409"/>
            <a:ext cx="392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And behind the scenes, the ITSM teams are making this possible.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BB224B-6619-4CD7-A093-7385A5E28B2C}"/>
              </a:ext>
            </a:extLst>
          </p:cNvPr>
          <p:cNvSpPr txBox="1"/>
          <p:nvPr/>
        </p:nvSpPr>
        <p:spPr>
          <a:xfrm>
            <a:off x="2049598" y="4995102"/>
            <a:ext cx="3921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Hard at work to maintain frictionless and fast communication, integration, and efficiency of systems, people, and processes.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95395-B423-BF45-A4BC-C046DFC3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71" y="2642286"/>
            <a:ext cx="511636" cy="47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A1A7D2-8FA2-FB44-86E4-1F782E85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551" y="3796409"/>
            <a:ext cx="521055" cy="521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3C630-7EEB-5342-A1AA-0EB6AEF36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551" y="4995102"/>
            <a:ext cx="521055" cy="5210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A80000-AA39-0E4A-889B-E447B5D94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004" y="1700343"/>
            <a:ext cx="4634468" cy="34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6C59BC-E541-47D5-B28E-0638A99140BF}"/>
              </a:ext>
            </a:extLst>
          </p:cNvPr>
          <p:cNvSpPr txBox="1"/>
          <p:nvPr/>
        </p:nvSpPr>
        <p:spPr>
          <a:xfrm>
            <a:off x="4194628" y="2810262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b="0" dirty="0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BFE24-D272-44A6-ACA2-762822DD6EEF}"/>
              </a:ext>
            </a:extLst>
          </p:cNvPr>
          <p:cNvSpPr txBox="1"/>
          <p:nvPr/>
        </p:nvSpPr>
        <p:spPr>
          <a:xfrm>
            <a:off x="4195283" y="3689904"/>
            <a:ext cx="3802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www.webite.comm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80F85C6-1A5C-1845-BD06-198DAB960A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7000"/>
          </a:blip>
          <a:srcRect t="781" b="33483"/>
          <a:stretch/>
        </p:blipFill>
        <p:spPr>
          <a:xfrm>
            <a:off x="51052" y="1"/>
            <a:ext cx="1208989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5CC373-2C2D-3241-B13F-C6C8523F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60" y="2435873"/>
            <a:ext cx="6064280" cy="38601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9F6A4F-B09A-E740-B2F8-794DC4505F8E}"/>
              </a:ext>
            </a:extLst>
          </p:cNvPr>
          <p:cNvSpPr txBox="1"/>
          <p:nvPr/>
        </p:nvSpPr>
        <p:spPr>
          <a:xfrm>
            <a:off x="2603945" y="561931"/>
            <a:ext cx="698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But…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0050B-0E37-794C-8BBD-F97E704078F5}"/>
              </a:ext>
            </a:extLst>
          </p:cNvPr>
          <p:cNvSpPr txBox="1"/>
          <p:nvPr/>
        </p:nvSpPr>
        <p:spPr>
          <a:xfrm>
            <a:off x="4241871" y="1781284"/>
            <a:ext cx="3708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As organizations progress, human resources double, and systems and networks get complex, ITSM witnesses:</a:t>
            </a:r>
          </a:p>
          <a:p>
            <a:pPr algn="ctr"/>
            <a:endParaRPr lang="en-US" altLang="ko-KR" sz="18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8E18F-AC34-6E40-BDB4-A9A02FD8A42B}"/>
              </a:ext>
            </a:extLst>
          </p:cNvPr>
          <p:cNvSpPr txBox="1"/>
          <p:nvPr/>
        </p:nvSpPr>
        <p:spPr>
          <a:xfrm>
            <a:off x="3063858" y="3136612"/>
            <a:ext cx="1567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Inconsistent</a:t>
            </a:r>
            <a:b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service delivery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7EEA34-55E8-FA49-BBB4-4920E0DA2864}"/>
              </a:ext>
            </a:extLst>
          </p:cNvPr>
          <p:cNvSpPr txBox="1"/>
          <p:nvPr/>
        </p:nvSpPr>
        <p:spPr>
          <a:xfrm>
            <a:off x="7475838" y="3136612"/>
            <a:ext cx="1567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Unforeseen cost irregularities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6655D-4A3D-744D-8976-442E2B6A1F37}"/>
              </a:ext>
            </a:extLst>
          </p:cNvPr>
          <p:cNvSpPr txBox="1"/>
          <p:nvPr/>
        </p:nvSpPr>
        <p:spPr>
          <a:xfrm>
            <a:off x="6995779" y="4533500"/>
            <a:ext cx="1450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Inability to</a:t>
            </a:r>
            <a:b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move up the </a:t>
            </a:r>
            <a:b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CMMI scale</a:t>
            </a:r>
          </a:p>
          <a:p>
            <a:pPr algn="ctr"/>
            <a:endParaRPr lang="en-GB" sz="1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C3AF6-A2D8-F345-B936-6E781EB3DFF1}"/>
              </a:ext>
            </a:extLst>
          </p:cNvPr>
          <p:cNvSpPr txBox="1"/>
          <p:nvPr/>
        </p:nvSpPr>
        <p:spPr>
          <a:xfrm>
            <a:off x="3749659" y="4533500"/>
            <a:ext cx="1450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Less visibility</a:t>
            </a:r>
            <a:b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into </a:t>
            </a:r>
            <a:b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IT operations</a:t>
            </a:r>
          </a:p>
          <a:p>
            <a:pPr algn="ctr"/>
            <a:endParaRPr lang="en-GB" sz="1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53A95-0E02-934F-A553-90A6CB4E469C}"/>
              </a:ext>
            </a:extLst>
          </p:cNvPr>
          <p:cNvSpPr txBox="1"/>
          <p:nvPr/>
        </p:nvSpPr>
        <p:spPr>
          <a:xfrm>
            <a:off x="5372719" y="4948998"/>
            <a:ext cx="1450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Siloed </a:t>
            </a:r>
            <a:b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approach to </a:t>
            </a:r>
            <a:b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service </a:t>
            </a:r>
            <a:b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management</a:t>
            </a:r>
          </a:p>
          <a:p>
            <a:pPr algn="ctr"/>
            <a:endParaRPr lang="en-GB" sz="1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9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5F94E-0C6E-4903-82A0-12E2DE8D86A5}"/>
              </a:ext>
            </a:extLst>
          </p:cNvPr>
          <p:cNvSpPr txBox="1"/>
          <p:nvPr/>
        </p:nvSpPr>
        <p:spPr>
          <a:xfrm>
            <a:off x="5092700" y="2517593"/>
            <a:ext cx="474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+mj-lt"/>
                <a:cs typeface="Arial" panose="020B0604020202020204" pitchFamily="34" charset="0"/>
              </a:rPr>
              <a:t>THE RESULT?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ED571-1E27-4CAA-8927-51098310F71E}"/>
              </a:ext>
            </a:extLst>
          </p:cNvPr>
          <p:cNvSpPr txBox="1"/>
          <p:nvPr/>
        </p:nvSpPr>
        <p:spPr>
          <a:xfrm>
            <a:off x="5860864" y="3463697"/>
            <a:ext cx="321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Loss of control over ITSM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39C96-ACB9-43D9-AE38-B22F41B9182C}"/>
              </a:ext>
            </a:extLst>
          </p:cNvPr>
          <p:cNvSpPr/>
          <p:nvPr/>
        </p:nvSpPr>
        <p:spPr>
          <a:xfrm>
            <a:off x="6769102" y="1879600"/>
            <a:ext cx="1397000" cy="1016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745B36-49A7-422D-8D68-66BABB881E1F}"/>
              </a:ext>
            </a:extLst>
          </p:cNvPr>
          <p:cNvSpPr/>
          <p:nvPr/>
        </p:nvSpPr>
        <p:spPr>
          <a:xfrm>
            <a:off x="6769102" y="5397825"/>
            <a:ext cx="1397000" cy="1016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2D94F7-8D12-CE49-B313-6E0DDEE7F8FC}"/>
              </a:ext>
            </a:extLst>
          </p:cNvPr>
          <p:cNvSpPr/>
          <p:nvPr/>
        </p:nvSpPr>
        <p:spPr>
          <a:xfrm>
            <a:off x="666686" y="698500"/>
            <a:ext cx="4113785" cy="5461000"/>
          </a:xfrm>
          <a:prstGeom prst="rect">
            <a:avLst/>
          </a:prstGeom>
          <a:pattFill prst="pct5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7243D-B598-3944-BA69-59AC09767E27}"/>
              </a:ext>
            </a:extLst>
          </p:cNvPr>
          <p:cNvSpPr txBox="1"/>
          <p:nvPr/>
        </p:nvSpPr>
        <p:spPr>
          <a:xfrm>
            <a:off x="5362100" y="4276113"/>
            <a:ext cx="4211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Ultimately affecting a company’s capability to consistently and innovatively deliver to its customers.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0DCCC-4844-8747-B721-1D512DBBE4A1}"/>
              </a:ext>
            </a:extLst>
          </p:cNvPr>
          <p:cNvSpPr/>
          <p:nvPr/>
        </p:nvSpPr>
        <p:spPr>
          <a:xfrm>
            <a:off x="684654" y="698500"/>
            <a:ext cx="4095818" cy="546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5C3F7-C9B1-7845-B312-8BC60874EC82}"/>
              </a:ext>
            </a:extLst>
          </p:cNvPr>
          <p:cNvSpPr/>
          <p:nvPr/>
        </p:nvSpPr>
        <p:spPr>
          <a:xfrm>
            <a:off x="10154732" y="698500"/>
            <a:ext cx="1327404" cy="5461000"/>
          </a:xfrm>
          <a:prstGeom prst="rect">
            <a:avLst/>
          </a:prstGeom>
          <a:pattFill prst="pct5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94A0B-F41A-DA44-A131-A6BBEAF1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84" y="3021729"/>
            <a:ext cx="4069557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1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EC32FD6-5668-4271-8063-8C7E330CB9CF}"/>
              </a:ext>
            </a:extLst>
          </p:cNvPr>
          <p:cNvSpPr/>
          <p:nvPr/>
        </p:nvSpPr>
        <p:spPr>
          <a:xfrm>
            <a:off x="4298868" y="2457553"/>
            <a:ext cx="3625327" cy="3608710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rgbClr val="3362DD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sz="20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4D4B564-AE29-4E31-965D-1F0B252F4A37}"/>
              </a:ext>
            </a:extLst>
          </p:cNvPr>
          <p:cNvSpPr/>
          <p:nvPr/>
        </p:nvSpPr>
        <p:spPr>
          <a:xfrm>
            <a:off x="6741618" y="2214662"/>
            <a:ext cx="857830" cy="857830"/>
          </a:xfrm>
          <a:prstGeom prst="ellipse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F44006D-CEBA-43A5-B09A-F085E9BA21F9}"/>
              </a:ext>
            </a:extLst>
          </p:cNvPr>
          <p:cNvSpPr/>
          <p:nvPr/>
        </p:nvSpPr>
        <p:spPr>
          <a:xfrm>
            <a:off x="6666504" y="5330491"/>
            <a:ext cx="857830" cy="857830"/>
          </a:xfrm>
          <a:prstGeom prst="ellipse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5A9A99-D4EA-4CD3-8AD1-80345478EDB1}"/>
              </a:ext>
            </a:extLst>
          </p:cNvPr>
          <p:cNvSpPr txBox="1"/>
          <p:nvPr/>
        </p:nvSpPr>
        <p:spPr>
          <a:xfrm>
            <a:off x="2603945" y="1687497"/>
            <a:ext cx="698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You gain unparalleled control over service management.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9AF0C9-4A64-4EE8-95F3-7596D83599E8}"/>
              </a:ext>
            </a:extLst>
          </p:cNvPr>
          <p:cNvSpPr txBox="1"/>
          <p:nvPr/>
        </p:nvSpPr>
        <p:spPr>
          <a:xfrm>
            <a:off x="2603945" y="561931"/>
            <a:ext cx="6984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What happens when you get into the driver’s seat of ITSM?</a:t>
            </a:r>
          </a:p>
          <a:p>
            <a:pPr algn="ctr"/>
            <a:endParaRPr lang="en-US" altLang="ko-KR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E7A36-DFD7-8742-A5FB-730D1FFA0CF4}"/>
              </a:ext>
            </a:extLst>
          </p:cNvPr>
          <p:cNvSpPr txBox="1"/>
          <p:nvPr/>
        </p:nvSpPr>
        <p:spPr>
          <a:xfrm>
            <a:off x="7754069" y="2490983"/>
            <a:ext cx="304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With standard workflows, smart predictions, and automation.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7467A-2BDF-914D-83F1-2D44710CF601}"/>
              </a:ext>
            </a:extLst>
          </p:cNvPr>
          <p:cNvSpPr txBox="1"/>
          <p:nvPr/>
        </p:nvSpPr>
        <p:spPr>
          <a:xfrm>
            <a:off x="7754069" y="2179635"/>
            <a:ext cx="329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Shift from operational to strategic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타원 68">
            <a:extLst>
              <a:ext uri="{FF2B5EF4-FFF2-40B4-BE49-F238E27FC236}">
                <a16:creationId xmlns:a16="http://schemas.microsoft.com/office/drawing/2014/main" id="{D44BF710-3FC1-F14A-BB4D-BC46927CC593}"/>
              </a:ext>
            </a:extLst>
          </p:cNvPr>
          <p:cNvSpPr/>
          <p:nvPr/>
        </p:nvSpPr>
        <p:spPr>
          <a:xfrm>
            <a:off x="7421842" y="3832993"/>
            <a:ext cx="857830" cy="857830"/>
          </a:xfrm>
          <a:prstGeom prst="ellipse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5" name="타원 68">
            <a:extLst>
              <a:ext uri="{FF2B5EF4-FFF2-40B4-BE49-F238E27FC236}">
                <a16:creationId xmlns:a16="http://schemas.microsoft.com/office/drawing/2014/main" id="{51CE3217-1D90-774C-A3D2-B67B0A8BC87A}"/>
              </a:ext>
            </a:extLst>
          </p:cNvPr>
          <p:cNvSpPr/>
          <p:nvPr/>
        </p:nvSpPr>
        <p:spPr>
          <a:xfrm>
            <a:off x="4734398" y="2214662"/>
            <a:ext cx="857830" cy="857830"/>
          </a:xfrm>
          <a:prstGeom prst="ellipse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6" name="타원 70">
            <a:extLst>
              <a:ext uri="{FF2B5EF4-FFF2-40B4-BE49-F238E27FC236}">
                <a16:creationId xmlns:a16="http://schemas.microsoft.com/office/drawing/2014/main" id="{997A2196-061A-0B4C-93CC-1B7896550B98}"/>
              </a:ext>
            </a:extLst>
          </p:cNvPr>
          <p:cNvSpPr/>
          <p:nvPr/>
        </p:nvSpPr>
        <p:spPr>
          <a:xfrm>
            <a:off x="4734398" y="5330491"/>
            <a:ext cx="857830" cy="857830"/>
          </a:xfrm>
          <a:prstGeom prst="ellipse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7" name="타원 68">
            <a:extLst>
              <a:ext uri="{FF2B5EF4-FFF2-40B4-BE49-F238E27FC236}">
                <a16:creationId xmlns:a16="http://schemas.microsoft.com/office/drawing/2014/main" id="{91BD0909-9BFA-3448-BF23-F763E0134A72}"/>
              </a:ext>
            </a:extLst>
          </p:cNvPr>
          <p:cNvSpPr/>
          <p:nvPr/>
        </p:nvSpPr>
        <p:spPr>
          <a:xfrm>
            <a:off x="3886905" y="3832993"/>
            <a:ext cx="857830" cy="857830"/>
          </a:xfrm>
          <a:prstGeom prst="ellipse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5F2DB3-CA61-264D-9E19-E769A9E314BC}"/>
              </a:ext>
            </a:extLst>
          </p:cNvPr>
          <p:cNvSpPr txBox="1"/>
          <p:nvPr/>
        </p:nvSpPr>
        <p:spPr>
          <a:xfrm>
            <a:off x="8336158" y="4178533"/>
            <a:ext cx="236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 adeptly prioritize and streamline IT operations.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549554-0095-6048-A968-7FC15DBD50E9}"/>
              </a:ext>
            </a:extLst>
          </p:cNvPr>
          <p:cNvSpPr txBox="1"/>
          <p:nvPr/>
        </p:nvSpPr>
        <p:spPr>
          <a:xfrm>
            <a:off x="8336158" y="3867185"/>
            <a:ext cx="329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Align IT to the business strategy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931D55-CBC2-5144-9BCA-75D190A8D825}"/>
              </a:ext>
            </a:extLst>
          </p:cNvPr>
          <p:cNvSpPr txBox="1"/>
          <p:nvPr/>
        </p:nvSpPr>
        <p:spPr>
          <a:xfrm>
            <a:off x="7754069" y="5691383"/>
            <a:ext cx="335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Meet growing demands without excessive hiring, with automation.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B1110C-B915-B74B-9144-8868A8DD4B4F}"/>
              </a:ext>
            </a:extLst>
          </p:cNvPr>
          <p:cNvSpPr txBox="1"/>
          <p:nvPr/>
        </p:nvSpPr>
        <p:spPr>
          <a:xfrm>
            <a:off x="7754069" y="5361449"/>
            <a:ext cx="329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Embrace scalability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460EAC-B859-964C-A1E7-1EEB73DA5BBF}"/>
              </a:ext>
            </a:extLst>
          </p:cNvPr>
          <p:cNvSpPr txBox="1"/>
          <p:nvPr/>
        </p:nvSpPr>
        <p:spPr>
          <a:xfrm>
            <a:off x="815531" y="4178533"/>
            <a:ext cx="285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With standardized processes, policies, and procedures.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A598E5-F87C-3D43-80AA-1CD1B6D9D3EC}"/>
              </a:ext>
            </a:extLst>
          </p:cNvPr>
          <p:cNvSpPr txBox="1"/>
          <p:nvPr/>
        </p:nvSpPr>
        <p:spPr>
          <a:xfrm>
            <a:off x="318205" y="3867185"/>
            <a:ext cx="329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Optimize service delivery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C3B0B5-6D0E-6D45-A873-E43676F60FDD}"/>
              </a:ext>
            </a:extLst>
          </p:cNvPr>
          <p:cNvSpPr txBox="1"/>
          <p:nvPr/>
        </p:nvSpPr>
        <p:spPr>
          <a:xfrm>
            <a:off x="1670637" y="2416641"/>
            <a:ext cx="285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To reduce downtimes, delays, failures, and security breaches.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EE0ABB-AAAC-F445-8ADE-E98F75D23CAB}"/>
              </a:ext>
            </a:extLst>
          </p:cNvPr>
          <p:cNvSpPr txBox="1"/>
          <p:nvPr/>
        </p:nvSpPr>
        <p:spPr>
          <a:xfrm>
            <a:off x="1173311" y="2105293"/>
            <a:ext cx="329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Achieve 360-degree visibility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2B5874-C187-CA40-A3CF-8B688321F2D4}"/>
              </a:ext>
            </a:extLst>
          </p:cNvPr>
          <p:cNvSpPr txBox="1"/>
          <p:nvPr/>
        </p:nvSpPr>
        <p:spPr>
          <a:xfrm>
            <a:off x="1430017" y="5672797"/>
            <a:ext cx="304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Faster resolution time, better coordination, and minimal service interruption.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EAF4AA-A59C-9741-9F99-7C927D64462D}"/>
              </a:ext>
            </a:extLst>
          </p:cNvPr>
          <p:cNvSpPr txBox="1"/>
          <p:nvPr/>
        </p:nvSpPr>
        <p:spPr>
          <a:xfrm>
            <a:off x="1117556" y="5361449"/>
            <a:ext cx="329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Enhance customer experience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0B4DF-B526-AE41-B1BE-21B26C2254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1048" y="2431039"/>
            <a:ext cx="438969" cy="438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B3EFA8-32F1-AA41-88F4-65A861082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589" y="4055740"/>
            <a:ext cx="412335" cy="412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B4C7A-4C15-8E4B-8202-6E8AD6395D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47" y="5552953"/>
            <a:ext cx="421944" cy="421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26418-6774-C44E-9195-C2D43FC50E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88" y="5535701"/>
            <a:ext cx="421944" cy="421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D2985B-CDDA-6844-A311-18610C377F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55" y="4038488"/>
            <a:ext cx="453454" cy="453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0F86C-6499-944F-B12E-AE657E23A9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50" y="3586182"/>
            <a:ext cx="1322717" cy="1322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61A516-1AD1-7941-8F18-ADAF8F8A00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97" y="2404464"/>
            <a:ext cx="457387" cy="4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8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60919599-6096-7149-97E8-EF86723B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342877"/>
            <a:ext cx="9575800" cy="388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51424E-389D-4E30-84B8-E843241314ED}"/>
              </a:ext>
            </a:extLst>
          </p:cNvPr>
          <p:cNvSpPr txBox="1"/>
          <p:nvPr/>
        </p:nvSpPr>
        <p:spPr>
          <a:xfrm>
            <a:off x="763986" y="1038180"/>
            <a:ext cx="77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+mj-lt"/>
                <a:cs typeface="Arial" panose="020B0604020202020204" pitchFamily="34" charset="0"/>
              </a:rPr>
              <a:t>Infraon</a:t>
            </a:r>
            <a:r>
              <a:rPr lang="en-US" altLang="ko-KR" sz="3200" dirty="0">
                <a:latin typeface="+mj-lt"/>
                <a:cs typeface="Arial" panose="020B0604020202020204" pitchFamily="34" charset="0"/>
              </a:rPr>
              <a:t> Desk - Get into the driver’s seat of your ITSM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4BB73E-2BAF-4454-BF4E-02288FE59395}"/>
              </a:ext>
            </a:extLst>
          </p:cNvPr>
          <p:cNvSpPr/>
          <p:nvPr/>
        </p:nvSpPr>
        <p:spPr>
          <a:xfrm>
            <a:off x="698499" y="698501"/>
            <a:ext cx="7740000" cy="360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07B843-EF1C-4B3E-BF08-B37F4500AD89}"/>
              </a:ext>
            </a:extLst>
          </p:cNvPr>
          <p:cNvSpPr/>
          <p:nvPr/>
        </p:nvSpPr>
        <p:spPr>
          <a:xfrm>
            <a:off x="11303001" y="6417734"/>
            <a:ext cx="698500" cy="2159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D4D15-1DC8-F249-812F-958DC4F3079A}"/>
              </a:ext>
            </a:extLst>
          </p:cNvPr>
          <p:cNvSpPr txBox="1"/>
          <p:nvPr/>
        </p:nvSpPr>
        <p:spPr>
          <a:xfrm>
            <a:off x="1739348" y="2621827"/>
            <a:ext cx="232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Incident Management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AE3-A68E-4042-8FCE-43F879EAD0BE}"/>
              </a:ext>
            </a:extLst>
          </p:cNvPr>
          <p:cNvSpPr txBox="1"/>
          <p:nvPr/>
        </p:nvSpPr>
        <p:spPr>
          <a:xfrm>
            <a:off x="1739348" y="3198297"/>
            <a:ext cx="232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Problem Management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B3E552-D745-0E48-9E16-B8C61A19BA89}"/>
              </a:ext>
            </a:extLst>
          </p:cNvPr>
          <p:cNvSpPr txBox="1"/>
          <p:nvPr/>
        </p:nvSpPr>
        <p:spPr>
          <a:xfrm>
            <a:off x="1739348" y="3804584"/>
            <a:ext cx="232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SLA Management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825533-1632-F946-832A-E67DE8EE34F5}"/>
              </a:ext>
            </a:extLst>
          </p:cNvPr>
          <p:cNvSpPr txBox="1"/>
          <p:nvPr/>
        </p:nvSpPr>
        <p:spPr>
          <a:xfrm>
            <a:off x="1739348" y="4400932"/>
            <a:ext cx="232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Task Management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411A03-E727-F740-ACA4-7007645495F1}"/>
              </a:ext>
            </a:extLst>
          </p:cNvPr>
          <p:cNvSpPr txBox="1"/>
          <p:nvPr/>
        </p:nvSpPr>
        <p:spPr>
          <a:xfrm>
            <a:off x="1739348" y="4997280"/>
            <a:ext cx="232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Franchise Management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15DE88-F8A4-BD49-930C-696CBFD533A9}"/>
              </a:ext>
            </a:extLst>
          </p:cNvPr>
          <p:cNvSpPr txBox="1"/>
          <p:nvPr/>
        </p:nvSpPr>
        <p:spPr>
          <a:xfrm>
            <a:off x="1739348" y="5617125"/>
            <a:ext cx="232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Change Management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4597A6-3983-8C42-8368-64761D0A6DD9}"/>
              </a:ext>
            </a:extLst>
          </p:cNvPr>
          <p:cNvSpPr txBox="1"/>
          <p:nvPr/>
        </p:nvSpPr>
        <p:spPr>
          <a:xfrm>
            <a:off x="8233457" y="2576123"/>
            <a:ext cx="15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CMDB &amp; Asset Management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DA35A7-1F63-9D4F-ABFE-59406C5B0F33}"/>
              </a:ext>
            </a:extLst>
          </p:cNvPr>
          <p:cNvSpPr txBox="1"/>
          <p:nvPr/>
        </p:nvSpPr>
        <p:spPr>
          <a:xfrm>
            <a:off x="8233457" y="3398612"/>
            <a:ext cx="1582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Service </a:t>
            </a:r>
            <a:r>
              <a:rPr lang="en-GB" sz="1600" b="1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Catalog</a:t>
            </a:r>
            <a:endParaRPr lang="en-GB" sz="1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9FEE61-7445-E548-891A-C316F7E43F82}"/>
              </a:ext>
            </a:extLst>
          </p:cNvPr>
          <p:cNvSpPr txBox="1"/>
          <p:nvPr/>
        </p:nvSpPr>
        <p:spPr>
          <a:xfrm>
            <a:off x="8233457" y="4107738"/>
            <a:ext cx="2132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Self-service Portal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3E465F-A868-EC4C-89AF-D00B6D4E803A}"/>
              </a:ext>
            </a:extLst>
          </p:cNvPr>
          <p:cNvSpPr txBox="1"/>
          <p:nvPr/>
        </p:nvSpPr>
        <p:spPr>
          <a:xfrm>
            <a:off x="8233458" y="4702162"/>
            <a:ext cx="1871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Franchise &amp; Vendor Management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631A5C-1BAF-1240-A453-B3BE46A59220}"/>
              </a:ext>
            </a:extLst>
          </p:cNvPr>
          <p:cNvSpPr txBox="1"/>
          <p:nvPr/>
        </p:nvSpPr>
        <p:spPr>
          <a:xfrm>
            <a:off x="8233458" y="5542807"/>
            <a:ext cx="2132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Request Management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EF230E-7C7C-3248-936B-4016796ECDB9}"/>
              </a:ext>
            </a:extLst>
          </p:cNvPr>
          <p:cNvSpPr txBox="1"/>
          <p:nvPr/>
        </p:nvSpPr>
        <p:spPr>
          <a:xfrm>
            <a:off x="5304826" y="3005084"/>
            <a:ext cx="1582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Capabilities</a:t>
            </a:r>
          </a:p>
          <a:p>
            <a:pPr algn="ctr"/>
            <a:endParaRPr lang="en-GB" sz="20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931F11-7EC2-6040-872D-1C5B64BF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50" y="2654502"/>
            <a:ext cx="228600" cy="228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759B1E-1C23-804D-A53C-4D07A5827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00" y="3290662"/>
            <a:ext cx="215900" cy="215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9587B-D936-BD47-B7D9-AF57717AC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800" y="3891838"/>
            <a:ext cx="215900" cy="215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BB2A67-389A-8E4C-A55C-563E4729A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450" y="4473562"/>
            <a:ext cx="228600" cy="228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15516F-8D07-4542-9563-2DA746BCC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150" y="5046484"/>
            <a:ext cx="203200" cy="228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356843-C8B2-DB4D-9E06-B9A1E5F18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450" y="5637988"/>
            <a:ext cx="228600" cy="228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2C2A90-F2F8-9045-8533-AD84225437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8568" y="2721507"/>
            <a:ext cx="228600" cy="228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CE8A80-5F6B-A74D-839D-7F180B79B9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8568" y="3450390"/>
            <a:ext cx="228600" cy="215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A13160-8DF6-444D-868F-F773669BDF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3431" y="4162243"/>
            <a:ext cx="228600" cy="228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DED1BE-B627-1F43-9E51-C7F98C25E9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8568" y="4876960"/>
            <a:ext cx="228600" cy="2286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7EB3E77-3214-E742-B533-A60E6F3942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568" y="5594314"/>
            <a:ext cx="228600" cy="228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0E6E78E-38FD-4342-B434-D424356593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7510" y="4369128"/>
            <a:ext cx="1408386" cy="101566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5A1B060-03C8-8E43-8A78-B7BA77A6ADC5}"/>
              </a:ext>
            </a:extLst>
          </p:cNvPr>
          <p:cNvSpPr txBox="1"/>
          <p:nvPr/>
        </p:nvSpPr>
        <p:spPr>
          <a:xfrm>
            <a:off x="1420373" y="2621827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2B2862-3E54-AB47-BB21-322ACE9F75F3}"/>
              </a:ext>
            </a:extLst>
          </p:cNvPr>
          <p:cNvSpPr txBox="1"/>
          <p:nvPr/>
        </p:nvSpPr>
        <p:spPr>
          <a:xfrm>
            <a:off x="1420373" y="3205863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17697E-F851-6244-915D-D3D18E55C07C}"/>
              </a:ext>
            </a:extLst>
          </p:cNvPr>
          <p:cNvSpPr txBox="1"/>
          <p:nvPr/>
        </p:nvSpPr>
        <p:spPr>
          <a:xfrm>
            <a:off x="1420373" y="3795799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2373B3-75D0-804B-A29C-B72563AB2445}"/>
              </a:ext>
            </a:extLst>
          </p:cNvPr>
          <p:cNvSpPr txBox="1"/>
          <p:nvPr/>
        </p:nvSpPr>
        <p:spPr>
          <a:xfrm>
            <a:off x="1420373" y="4391634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8C64C7-84E4-044E-B361-888B30DBBAD8}"/>
              </a:ext>
            </a:extLst>
          </p:cNvPr>
          <p:cNvSpPr txBox="1"/>
          <p:nvPr/>
        </p:nvSpPr>
        <p:spPr>
          <a:xfrm>
            <a:off x="1420373" y="4987469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EE42BF-0BC1-7946-AAB1-C02F6E6440AB}"/>
              </a:ext>
            </a:extLst>
          </p:cNvPr>
          <p:cNvSpPr txBox="1"/>
          <p:nvPr/>
        </p:nvSpPr>
        <p:spPr>
          <a:xfrm>
            <a:off x="1420373" y="5601002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C61DED-6E2A-734F-9D54-D2CBC6632A8D}"/>
              </a:ext>
            </a:extLst>
          </p:cNvPr>
          <p:cNvSpPr txBox="1"/>
          <p:nvPr/>
        </p:nvSpPr>
        <p:spPr>
          <a:xfrm>
            <a:off x="10488965" y="2666530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5B9E7B-A3D0-DE47-A3F4-5A35ABF6B364}"/>
              </a:ext>
            </a:extLst>
          </p:cNvPr>
          <p:cNvSpPr txBox="1"/>
          <p:nvPr/>
        </p:nvSpPr>
        <p:spPr>
          <a:xfrm>
            <a:off x="10488965" y="3385599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EDA9030-8B72-B047-825E-37EB1AEF8D9F}"/>
              </a:ext>
            </a:extLst>
          </p:cNvPr>
          <p:cNvSpPr txBox="1"/>
          <p:nvPr/>
        </p:nvSpPr>
        <p:spPr>
          <a:xfrm>
            <a:off x="10488965" y="4104668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422E45-8536-004C-AEE4-9DF18739A6A7}"/>
              </a:ext>
            </a:extLst>
          </p:cNvPr>
          <p:cNvSpPr txBox="1"/>
          <p:nvPr/>
        </p:nvSpPr>
        <p:spPr>
          <a:xfrm>
            <a:off x="10427638" y="4823737"/>
            <a:ext cx="398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325A406-5FAB-8C49-AC5F-0CCF7E73EED4}"/>
              </a:ext>
            </a:extLst>
          </p:cNvPr>
          <p:cNvSpPr txBox="1"/>
          <p:nvPr/>
        </p:nvSpPr>
        <p:spPr>
          <a:xfrm>
            <a:off x="10427638" y="5542807"/>
            <a:ext cx="39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5368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CA946F-AD58-2642-9BE7-B863F8F5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568620"/>
            <a:ext cx="9575800" cy="3251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51424E-389D-4E30-84B8-E843241314ED}"/>
              </a:ext>
            </a:extLst>
          </p:cNvPr>
          <p:cNvSpPr txBox="1"/>
          <p:nvPr/>
        </p:nvSpPr>
        <p:spPr>
          <a:xfrm>
            <a:off x="763986" y="1038180"/>
            <a:ext cx="77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+mj-lt"/>
                <a:cs typeface="Arial" panose="020B0604020202020204" pitchFamily="34" charset="0"/>
              </a:rPr>
              <a:t>Infraon</a:t>
            </a:r>
            <a:r>
              <a:rPr lang="en-US" altLang="ko-KR" sz="3200" dirty="0">
                <a:latin typeface="+mj-lt"/>
                <a:cs typeface="Arial" panose="020B0604020202020204" pitchFamily="34" charset="0"/>
              </a:rPr>
              <a:t> Desk - Get into the driver’s seat of your ITSM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4BB73E-2BAF-4454-BF4E-02288FE59395}"/>
              </a:ext>
            </a:extLst>
          </p:cNvPr>
          <p:cNvSpPr/>
          <p:nvPr/>
        </p:nvSpPr>
        <p:spPr>
          <a:xfrm>
            <a:off x="698499" y="698501"/>
            <a:ext cx="7740000" cy="360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07B843-EF1C-4B3E-BF08-B37F4500AD89}"/>
              </a:ext>
            </a:extLst>
          </p:cNvPr>
          <p:cNvSpPr/>
          <p:nvPr/>
        </p:nvSpPr>
        <p:spPr>
          <a:xfrm>
            <a:off x="11303001" y="6417734"/>
            <a:ext cx="698500" cy="2159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D4D15-1DC8-F249-812F-958DC4F3079A}"/>
              </a:ext>
            </a:extLst>
          </p:cNvPr>
          <p:cNvSpPr txBox="1"/>
          <p:nvPr/>
        </p:nvSpPr>
        <p:spPr>
          <a:xfrm>
            <a:off x="1703002" y="3599603"/>
            <a:ext cx="232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Customer Survey</a:t>
            </a:r>
            <a:b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Feedback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4597A6-3983-8C42-8368-64761D0A6DD9}"/>
              </a:ext>
            </a:extLst>
          </p:cNvPr>
          <p:cNvSpPr txBox="1"/>
          <p:nvPr/>
        </p:nvSpPr>
        <p:spPr>
          <a:xfrm>
            <a:off x="8226972" y="3189147"/>
            <a:ext cx="188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Multi-channel</a:t>
            </a:r>
            <a:b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EF230E-7C7C-3248-936B-4016796ECDB9}"/>
              </a:ext>
            </a:extLst>
          </p:cNvPr>
          <p:cNvSpPr txBox="1"/>
          <p:nvPr/>
        </p:nvSpPr>
        <p:spPr>
          <a:xfrm>
            <a:off x="5304826" y="3005084"/>
            <a:ext cx="1582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Other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A1B060-03C8-8E43-8A78-B7BA77A6ADC5}"/>
              </a:ext>
            </a:extLst>
          </p:cNvPr>
          <p:cNvSpPr txBox="1"/>
          <p:nvPr/>
        </p:nvSpPr>
        <p:spPr>
          <a:xfrm>
            <a:off x="1414359" y="3721524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C61DED-6E2A-734F-9D54-D2CBC6632A8D}"/>
              </a:ext>
            </a:extLst>
          </p:cNvPr>
          <p:cNvSpPr txBox="1"/>
          <p:nvPr/>
        </p:nvSpPr>
        <p:spPr>
          <a:xfrm>
            <a:off x="10488965" y="3287049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2D5DA9-F3EB-6842-88E3-448EC1566270}"/>
              </a:ext>
            </a:extLst>
          </p:cNvPr>
          <p:cNvSpPr txBox="1"/>
          <p:nvPr/>
        </p:nvSpPr>
        <p:spPr>
          <a:xfrm>
            <a:off x="1414359" y="4309734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5C4F0E-647A-C345-96E9-4022CF314B52}"/>
              </a:ext>
            </a:extLst>
          </p:cNvPr>
          <p:cNvSpPr txBox="1"/>
          <p:nvPr/>
        </p:nvSpPr>
        <p:spPr>
          <a:xfrm>
            <a:off x="1703002" y="4309734"/>
            <a:ext cx="232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API-based Integrations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97B5EE-550A-6749-BAF2-D1791DD753C0}"/>
              </a:ext>
            </a:extLst>
          </p:cNvPr>
          <p:cNvSpPr txBox="1"/>
          <p:nvPr/>
        </p:nvSpPr>
        <p:spPr>
          <a:xfrm>
            <a:off x="8226972" y="3878694"/>
            <a:ext cx="188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Inter-department</a:t>
            </a:r>
            <a:b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collaboration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0571E5-0711-E443-AA00-93E2C6CB2FDF}"/>
              </a:ext>
            </a:extLst>
          </p:cNvPr>
          <p:cNvSpPr txBox="1"/>
          <p:nvPr/>
        </p:nvSpPr>
        <p:spPr>
          <a:xfrm>
            <a:off x="8226972" y="4747414"/>
            <a:ext cx="1883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Mobile APP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D49BE5-A0DE-5B40-A3C5-FE4EA2260EE0}"/>
              </a:ext>
            </a:extLst>
          </p:cNvPr>
          <p:cNvSpPr txBox="1"/>
          <p:nvPr/>
        </p:nvSpPr>
        <p:spPr>
          <a:xfrm>
            <a:off x="10488965" y="3991587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60E24C-79E6-A941-AEF4-07381072AFF2}"/>
              </a:ext>
            </a:extLst>
          </p:cNvPr>
          <p:cNvSpPr txBox="1"/>
          <p:nvPr/>
        </p:nvSpPr>
        <p:spPr>
          <a:xfrm>
            <a:off x="10488965" y="4726105"/>
            <a:ext cx="2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811FA-F0E4-3049-BFE5-B988676B1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62" y="3797423"/>
            <a:ext cx="215900" cy="21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304CC-A278-F74B-8820-D29DEF07C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262" y="4378202"/>
            <a:ext cx="215900" cy="21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BC5CBB-1721-D84F-B108-641B560EE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923" y="3352303"/>
            <a:ext cx="215900" cy="21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D1B57-92D8-814E-BAE2-0B6862674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199" y="4086270"/>
            <a:ext cx="215900" cy="21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630EB7-FA8F-E54A-B550-A4DF00DE23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4199" y="4788943"/>
            <a:ext cx="2159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06A3C6-94A0-E34D-AF60-E0B41416B1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8616" y="3739454"/>
            <a:ext cx="1451847" cy="180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0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1424E-389D-4E30-84B8-E843241314ED}"/>
              </a:ext>
            </a:extLst>
          </p:cNvPr>
          <p:cNvSpPr txBox="1"/>
          <p:nvPr/>
        </p:nvSpPr>
        <p:spPr>
          <a:xfrm>
            <a:off x="763986" y="1038180"/>
            <a:ext cx="597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Incident Management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733A63-6B86-4124-9FA6-6868BD8578A6}"/>
              </a:ext>
            </a:extLst>
          </p:cNvPr>
          <p:cNvSpPr/>
          <p:nvPr/>
        </p:nvSpPr>
        <p:spPr>
          <a:xfrm>
            <a:off x="763986" y="2456266"/>
            <a:ext cx="247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Achieve timely resolution of incidents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6DB9508-3299-42BB-9984-8619773842A6}"/>
              </a:ext>
            </a:extLst>
          </p:cNvPr>
          <p:cNvSpPr/>
          <p:nvPr/>
        </p:nvSpPr>
        <p:spPr>
          <a:xfrm>
            <a:off x="1434198" y="3455712"/>
            <a:ext cx="1134986" cy="1134986"/>
          </a:xfrm>
          <a:prstGeom prst="ellipse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63F3A0-FB47-49FC-9C72-4F5AAB0DF6CD}"/>
              </a:ext>
            </a:extLst>
          </p:cNvPr>
          <p:cNvGrpSpPr/>
          <p:nvPr/>
        </p:nvGrpSpPr>
        <p:grpSpPr>
          <a:xfrm>
            <a:off x="1802319" y="3840465"/>
            <a:ext cx="398744" cy="398740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8D927EB-D11B-49D5-B281-7C5D30C3F7D9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5E48148-5726-41A7-B8F6-9ADE81155AE1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4EBF4A1-96E7-4DF4-A514-41CB03FF45C8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D5FB8D3-48E7-40F5-BC72-E374FC389102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87381EA-2F78-4FD2-AFEA-EF80A51D2545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4BB73E-2BAF-4454-BF4E-02288FE59395}"/>
              </a:ext>
            </a:extLst>
          </p:cNvPr>
          <p:cNvSpPr/>
          <p:nvPr/>
        </p:nvSpPr>
        <p:spPr>
          <a:xfrm>
            <a:off x="698499" y="698501"/>
            <a:ext cx="7740000" cy="360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07B843-EF1C-4B3E-BF08-B37F4500AD89}"/>
              </a:ext>
            </a:extLst>
          </p:cNvPr>
          <p:cNvSpPr/>
          <p:nvPr/>
        </p:nvSpPr>
        <p:spPr>
          <a:xfrm>
            <a:off x="10795001" y="5943600"/>
            <a:ext cx="698500" cy="2159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420712-8E17-498D-84D7-C8D68EB4CAB3}"/>
              </a:ext>
            </a:extLst>
          </p:cNvPr>
          <p:cNvSpPr txBox="1"/>
          <p:nvPr/>
        </p:nvSpPr>
        <p:spPr>
          <a:xfrm>
            <a:off x="763986" y="1715929"/>
            <a:ext cx="767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Effectively manage the incident lifecycle across your enterprise.</a:t>
            </a:r>
            <a:endParaRPr lang="en-US" altLang="ko-KR" sz="2000" dirty="0"/>
          </a:p>
        </p:txBody>
      </p:sp>
      <p:sp>
        <p:nvSpPr>
          <p:cNvPr id="31" name="직사각형 2">
            <a:extLst>
              <a:ext uri="{FF2B5EF4-FFF2-40B4-BE49-F238E27FC236}">
                <a16:creationId xmlns:a16="http://schemas.microsoft.com/office/drawing/2014/main" id="{42875921-E14C-D547-BE5C-833E2EAC8BE8}"/>
              </a:ext>
            </a:extLst>
          </p:cNvPr>
          <p:cNvSpPr/>
          <p:nvPr/>
        </p:nvSpPr>
        <p:spPr>
          <a:xfrm>
            <a:off x="763986" y="4977074"/>
            <a:ext cx="247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With auto-assignment and escalation.</a:t>
            </a:r>
          </a:p>
        </p:txBody>
      </p:sp>
      <p:sp>
        <p:nvSpPr>
          <p:cNvPr id="32" name="직사각형 2">
            <a:extLst>
              <a:ext uri="{FF2B5EF4-FFF2-40B4-BE49-F238E27FC236}">
                <a16:creationId xmlns:a16="http://schemas.microsoft.com/office/drawing/2014/main" id="{C74B206B-4D13-A041-A0F7-514A052A1214}"/>
              </a:ext>
            </a:extLst>
          </p:cNvPr>
          <p:cNvSpPr/>
          <p:nvPr/>
        </p:nvSpPr>
        <p:spPr>
          <a:xfrm>
            <a:off x="4106853" y="2456266"/>
            <a:ext cx="3012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Increase ease of logging and resolving an incident</a:t>
            </a:r>
          </a:p>
          <a:p>
            <a:pPr algn="ctr"/>
            <a:endParaRPr lang="en-US" altLang="ko-KR" dirty="0"/>
          </a:p>
        </p:txBody>
      </p:sp>
      <p:sp>
        <p:nvSpPr>
          <p:cNvPr id="40" name="직사각형 2">
            <a:extLst>
              <a:ext uri="{FF2B5EF4-FFF2-40B4-BE49-F238E27FC236}">
                <a16:creationId xmlns:a16="http://schemas.microsoft.com/office/drawing/2014/main" id="{FB2E88A5-F5B8-A249-AC69-0000FD2540AB}"/>
              </a:ext>
            </a:extLst>
          </p:cNvPr>
          <p:cNvSpPr/>
          <p:nvPr/>
        </p:nvSpPr>
        <p:spPr>
          <a:xfrm>
            <a:off x="4155957" y="4977074"/>
            <a:ext cx="294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With multi-channel incident logging facility and dynamic alerts to stakeholders</a:t>
            </a:r>
          </a:p>
        </p:txBody>
      </p:sp>
      <p:sp>
        <p:nvSpPr>
          <p:cNvPr id="41" name="직사각형 2">
            <a:extLst>
              <a:ext uri="{FF2B5EF4-FFF2-40B4-BE49-F238E27FC236}">
                <a16:creationId xmlns:a16="http://schemas.microsoft.com/office/drawing/2014/main" id="{0BE947CB-A7D8-E448-B504-C651D6ED331C}"/>
              </a:ext>
            </a:extLst>
          </p:cNvPr>
          <p:cNvSpPr/>
          <p:nvPr/>
        </p:nvSpPr>
        <p:spPr>
          <a:xfrm>
            <a:off x="8333739" y="2456266"/>
            <a:ext cx="185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Enhance efficiency</a:t>
            </a:r>
          </a:p>
          <a:p>
            <a:pPr algn="ctr"/>
            <a:endParaRPr lang="en-US" altLang="ko-KR" dirty="0"/>
          </a:p>
        </p:txBody>
      </p:sp>
      <p:grpSp>
        <p:nvGrpSpPr>
          <p:cNvPr id="43" name="그룹 4">
            <a:extLst>
              <a:ext uri="{FF2B5EF4-FFF2-40B4-BE49-F238E27FC236}">
                <a16:creationId xmlns:a16="http://schemas.microsoft.com/office/drawing/2014/main" id="{1BC21FBB-88CC-E145-B419-DD9063DD59AF}"/>
              </a:ext>
            </a:extLst>
          </p:cNvPr>
          <p:cNvGrpSpPr/>
          <p:nvPr/>
        </p:nvGrpSpPr>
        <p:grpSpPr>
          <a:xfrm>
            <a:off x="9059369" y="3840465"/>
            <a:ext cx="398744" cy="398740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44" name="자유형: 도형 5">
              <a:extLst>
                <a:ext uri="{FF2B5EF4-FFF2-40B4-BE49-F238E27FC236}">
                  <a16:creationId xmlns:a16="http://schemas.microsoft.com/office/drawing/2014/main" id="{C97A1E11-1CC5-9242-ACDA-10B81C35FF94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5" name="자유형: 도형 6">
              <a:extLst>
                <a:ext uri="{FF2B5EF4-FFF2-40B4-BE49-F238E27FC236}">
                  <a16:creationId xmlns:a16="http://schemas.microsoft.com/office/drawing/2014/main" id="{03C85AB8-331F-3249-9B24-9B40CCB83CFD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6" name="자유형: 도형 7">
              <a:extLst>
                <a:ext uri="{FF2B5EF4-FFF2-40B4-BE49-F238E27FC236}">
                  <a16:creationId xmlns:a16="http://schemas.microsoft.com/office/drawing/2014/main" id="{702C12B3-DDFF-0540-B835-4636C26F3F76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7" name="자유형: 도형 8">
              <a:extLst>
                <a:ext uri="{FF2B5EF4-FFF2-40B4-BE49-F238E27FC236}">
                  <a16:creationId xmlns:a16="http://schemas.microsoft.com/office/drawing/2014/main" id="{4BCF812E-266C-7F4C-B56F-5D86E60E2514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8" name="자유형: 도형 9">
              <a:extLst>
                <a:ext uri="{FF2B5EF4-FFF2-40B4-BE49-F238E27FC236}">
                  <a16:creationId xmlns:a16="http://schemas.microsoft.com/office/drawing/2014/main" id="{87995A58-1E38-9344-8627-E5E291DA3F25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49" name="직사각형 2">
            <a:extLst>
              <a:ext uri="{FF2B5EF4-FFF2-40B4-BE49-F238E27FC236}">
                <a16:creationId xmlns:a16="http://schemas.microsoft.com/office/drawing/2014/main" id="{634470D3-4B82-FE48-BB41-ADB8F0314F0B}"/>
              </a:ext>
            </a:extLst>
          </p:cNvPr>
          <p:cNvSpPr/>
          <p:nvPr/>
        </p:nvSpPr>
        <p:spPr>
          <a:xfrm>
            <a:off x="7722483" y="4977074"/>
            <a:ext cx="307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With deep analysis and intelligent classification of incidents</a:t>
            </a:r>
          </a:p>
          <a:p>
            <a:pPr algn="ctr"/>
            <a:endParaRPr lang="en-US" altLang="ko-KR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01FE2E-25B4-864F-89C3-8B5200CD2CC6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001691" y="3102597"/>
            <a:ext cx="0" cy="353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C6E440-25E9-1F4B-B436-4E7BE8DD8AD5}"/>
              </a:ext>
            </a:extLst>
          </p:cNvPr>
          <p:cNvCxnSpPr/>
          <p:nvPr/>
        </p:nvCxnSpPr>
        <p:spPr>
          <a:xfrm flipV="1">
            <a:off x="2001691" y="4554879"/>
            <a:ext cx="0" cy="353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3">
            <a:extLst>
              <a:ext uri="{FF2B5EF4-FFF2-40B4-BE49-F238E27FC236}">
                <a16:creationId xmlns:a16="http://schemas.microsoft.com/office/drawing/2014/main" id="{3AD2A327-482F-9A4B-B13E-5DB0EB7796B8}"/>
              </a:ext>
            </a:extLst>
          </p:cNvPr>
          <p:cNvSpPr/>
          <p:nvPr/>
        </p:nvSpPr>
        <p:spPr>
          <a:xfrm>
            <a:off x="5062723" y="3455712"/>
            <a:ext cx="1134986" cy="1134986"/>
          </a:xfrm>
          <a:prstGeom prst="ellipse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grpSp>
        <p:nvGrpSpPr>
          <p:cNvPr id="55" name="그룹 4">
            <a:extLst>
              <a:ext uri="{FF2B5EF4-FFF2-40B4-BE49-F238E27FC236}">
                <a16:creationId xmlns:a16="http://schemas.microsoft.com/office/drawing/2014/main" id="{EC9AF1FB-33B9-ED4A-A010-91CC370D28DD}"/>
              </a:ext>
            </a:extLst>
          </p:cNvPr>
          <p:cNvGrpSpPr/>
          <p:nvPr/>
        </p:nvGrpSpPr>
        <p:grpSpPr>
          <a:xfrm>
            <a:off x="5430844" y="3840465"/>
            <a:ext cx="398744" cy="398740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56" name="자유형: 도형 5">
              <a:extLst>
                <a:ext uri="{FF2B5EF4-FFF2-40B4-BE49-F238E27FC236}">
                  <a16:creationId xmlns:a16="http://schemas.microsoft.com/office/drawing/2014/main" id="{14CBB1A1-2873-3C43-B7EA-781D23A50F2A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7" name="자유형: 도형 6">
              <a:extLst>
                <a:ext uri="{FF2B5EF4-FFF2-40B4-BE49-F238E27FC236}">
                  <a16:creationId xmlns:a16="http://schemas.microsoft.com/office/drawing/2014/main" id="{2F513A02-C110-7640-8B4D-C3737800B88F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8" name="자유형: 도형 7">
              <a:extLst>
                <a:ext uri="{FF2B5EF4-FFF2-40B4-BE49-F238E27FC236}">
                  <a16:creationId xmlns:a16="http://schemas.microsoft.com/office/drawing/2014/main" id="{90E3AEBD-C659-C342-97E6-12A3DBB86285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자유형: 도형 8">
              <a:extLst>
                <a:ext uri="{FF2B5EF4-FFF2-40B4-BE49-F238E27FC236}">
                  <a16:creationId xmlns:a16="http://schemas.microsoft.com/office/drawing/2014/main" id="{3BC0A2D2-F971-3647-9334-C257BD5C780E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0" name="자유형: 도형 9">
              <a:extLst>
                <a:ext uri="{FF2B5EF4-FFF2-40B4-BE49-F238E27FC236}">
                  <a16:creationId xmlns:a16="http://schemas.microsoft.com/office/drawing/2014/main" id="{57867D07-FB99-ED4D-9863-12F5AA531E3F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61" name="타원 3">
            <a:extLst>
              <a:ext uri="{FF2B5EF4-FFF2-40B4-BE49-F238E27FC236}">
                <a16:creationId xmlns:a16="http://schemas.microsoft.com/office/drawing/2014/main" id="{C4B77002-A252-6842-9F56-7FFC11D50B02}"/>
              </a:ext>
            </a:extLst>
          </p:cNvPr>
          <p:cNvSpPr/>
          <p:nvPr/>
        </p:nvSpPr>
        <p:spPr>
          <a:xfrm>
            <a:off x="8720323" y="3455712"/>
            <a:ext cx="1134986" cy="1134986"/>
          </a:xfrm>
          <a:prstGeom prst="ellipse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grpSp>
        <p:nvGrpSpPr>
          <p:cNvPr id="62" name="그룹 4">
            <a:extLst>
              <a:ext uri="{FF2B5EF4-FFF2-40B4-BE49-F238E27FC236}">
                <a16:creationId xmlns:a16="http://schemas.microsoft.com/office/drawing/2014/main" id="{AC149BDA-7812-9643-816A-A35A8BCBC13C}"/>
              </a:ext>
            </a:extLst>
          </p:cNvPr>
          <p:cNvGrpSpPr/>
          <p:nvPr/>
        </p:nvGrpSpPr>
        <p:grpSpPr>
          <a:xfrm>
            <a:off x="9088444" y="3840465"/>
            <a:ext cx="398744" cy="398740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63" name="자유형: 도형 5">
              <a:extLst>
                <a:ext uri="{FF2B5EF4-FFF2-40B4-BE49-F238E27FC236}">
                  <a16:creationId xmlns:a16="http://schemas.microsoft.com/office/drawing/2014/main" id="{4D6EBACD-0143-184A-9688-681C1E546D0F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4" name="자유형: 도형 6">
              <a:extLst>
                <a:ext uri="{FF2B5EF4-FFF2-40B4-BE49-F238E27FC236}">
                  <a16:creationId xmlns:a16="http://schemas.microsoft.com/office/drawing/2014/main" id="{599A1A75-559C-9848-B063-B6C6CC95BD91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5" name="자유형: 도형 7">
              <a:extLst>
                <a:ext uri="{FF2B5EF4-FFF2-40B4-BE49-F238E27FC236}">
                  <a16:creationId xmlns:a16="http://schemas.microsoft.com/office/drawing/2014/main" id="{66497D70-0E3B-8C4C-A90F-9ECA76BBA4E0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6" name="자유형: 도형 8">
              <a:extLst>
                <a:ext uri="{FF2B5EF4-FFF2-40B4-BE49-F238E27FC236}">
                  <a16:creationId xmlns:a16="http://schemas.microsoft.com/office/drawing/2014/main" id="{3631E540-EBAC-F840-8E72-C65EAB5F5822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7" name="자유형: 도형 9">
              <a:extLst>
                <a:ext uri="{FF2B5EF4-FFF2-40B4-BE49-F238E27FC236}">
                  <a16:creationId xmlns:a16="http://schemas.microsoft.com/office/drawing/2014/main" id="{83A3B2D8-BAA1-F941-ACAC-3B66ED842A77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B02762-5CE1-FD4A-9DEE-B8928745069C}"/>
              </a:ext>
            </a:extLst>
          </p:cNvPr>
          <p:cNvCxnSpPr/>
          <p:nvPr/>
        </p:nvCxnSpPr>
        <p:spPr>
          <a:xfrm flipV="1">
            <a:off x="5624457" y="3102597"/>
            <a:ext cx="0" cy="353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EC3389-C05D-F34D-A143-BC72F2754A9B}"/>
              </a:ext>
            </a:extLst>
          </p:cNvPr>
          <p:cNvCxnSpPr/>
          <p:nvPr/>
        </p:nvCxnSpPr>
        <p:spPr>
          <a:xfrm flipV="1">
            <a:off x="5624457" y="4554879"/>
            <a:ext cx="0" cy="353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6B8E44-E70E-0843-ADCE-3E37E2120589}"/>
              </a:ext>
            </a:extLst>
          </p:cNvPr>
          <p:cNvCxnSpPr/>
          <p:nvPr/>
        </p:nvCxnSpPr>
        <p:spPr>
          <a:xfrm flipV="1">
            <a:off x="9270894" y="3102597"/>
            <a:ext cx="0" cy="353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11A7CC3-5399-A34A-856F-66028A45133D}"/>
              </a:ext>
            </a:extLst>
          </p:cNvPr>
          <p:cNvCxnSpPr/>
          <p:nvPr/>
        </p:nvCxnSpPr>
        <p:spPr>
          <a:xfrm flipV="1">
            <a:off x="9270894" y="4554879"/>
            <a:ext cx="0" cy="353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73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1424E-389D-4E30-84B8-E843241314ED}"/>
              </a:ext>
            </a:extLst>
          </p:cNvPr>
          <p:cNvSpPr txBox="1"/>
          <p:nvPr/>
        </p:nvSpPr>
        <p:spPr>
          <a:xfrm>
            <a:off x="763986" y="930457"/>
            <a:ext cx="597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Problem Management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4BB73E-2BAF-4454-BF4E-02288FE59395}"/>
              </a:ext>
            </a:extLst>
          </p:cNvPr>
          <p:cNvSpPr/>
          <p:nvPr/>
        </p:nvSpPr>
        <p:spPr>
          <a:xfrm>
            <a:off x="698499" y="698501"/>
            <a:ext cx="7740000" cy="36000"/>
          </a:xfrm>
          <a:prstGeom prst="rect">
            <a:avLst/>
          </a:prstGeom>
          <a:solidFill>
            <a:srgbClr val="3362D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420712-8E17-498D-84D7-C8D68EB4CAB3}"/>
              </a:ext>
            </a:extLst>
          </p:cNvPr>
          <p:cNvSpPr txBox="1"/>
          <p:nvPr/>
        </p:nvSpPr>
        <p:spPr>
          <a:xfrm>
            <a:off x="763986" y="1515232"/>
            <a:ext cx="767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Smartly resolve repetitive incidents permanently.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9F09C4-3C27-4F40-9763-F443F54A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2295963"/>
            <a:ext cx="4346437" cy="405747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DB1ED5F-0A6A-AD43-BF40-BC4ECF5EFEAB}"/>
              </a:ext>
            </a:extLst>
          </p:cNvPr>
          <p:cNvSpPr txBox="1"/>
          <p:nvPr/>
        </p:nvSpPr>
        <p:spPr>
          <a:xfrm>
            <a:off x="8021644" y="2696073"/>
            <a:ext cx="346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By identifying the root cause of recurring incidents and providing permanent solutions.</a:t>
            </a:r>
          </a:p>
        </p:txBody>
      </p:sp>
      <p:sp>
        <p:nvSpPr>
          <p:cNvPr id="53" name="직사각형 22">
            <a:extLst>
              <a:ext uri="{FF2B5EF4-FFF2-40B4-BE49-F238E27FC236}">
                <a16:creationId xmlns:a16="http://schemas.microsoft.com/office/drawing/2014/main" id="{7ED8C919-C11B-9A43-8130-CD475F5E483E}"/>
              </a:ext>
            </a:extLst>
          </p:cNvPr>
          <p:cNvSpPr/>
          <p:nvPr/>
        </p:nvSpPr>
        <p:spPr>
          <a:xfrm>
            <a:off x="8021645" y="2357519"/>
            <a:ext cx="3233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Reduce business impact</a:t>
            </a:r>
          </a:p>
        </p:txBody>
      </p:sp>
      <p:sp>
        <p:nvSpPr>
          <p:cNvPr id="73" name="직사각형 22">
            <a:extLst>
              <a:ext uri="{FF2B5EF4-FFF2-40B4-BE49-F238E27FC236}">
                <a16:creationId xmlns:a16="http://schemas.microsoft.com/office/drawing/2014/main" id="{CCC923DC-5522-6246-B42F-97C266F09223}"/>
              </a:ext>
            </a:extLst>
          </p:cNvPr>
          <p:cNvSpPr/>
          <p:nvPr/>
        </p:nvSpPr>
        <p:spPr>
          <a:xfrm>
            <a:off x="8021646" y="5297725"/>
            <a:ext cx="35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Effectively manage the problem lifecycle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AF0B72-90F9-314B-B8CF-8D0727461DDE}"/>
              </a:ext>
            </a:extLst>
          </p:cNvPr>
          <p:cNvSpPr txBox="1"/>
          <p:nvPr/>
        </p:nvSpPr>
        <p:spPr>
          <a:xfrm>
            <a:off x="8021645" y="5636279"/>
            <a:ext cx="346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With detailed reports classifying incidents &amp; documenting workarounds.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1A144C-B438-C74A-A90D-A2A6D4431977}"/>
              </a:ext>
            </a:extLst>
          </p:cNvPr>
          <p:cNvSpPr txBox="1"/>
          <p:nvPr/>
        </p:nvSpPr>
        <p:spPr>
          <a:xfrm>
            <a:off x="871508" y="4153812"/>
            <a:ext cx="270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Through extensive documentation, tracking &amp; detailed classification.</a:t>
            </a:r>
          </a:p>
        </p:txBody>
      </p:sp>
      <p:sp>
        <p:nvSpPr>
          <p:cNvPr id="75" name="직사각형 22">
            <a:extLst>
              <a:ext uri="{FF2B5EF4-FFF2-40B4-BE49-F238E27FC236}">
                <a16:creationId xmlns:a16="http://schemas.microsoft.com/office/drawing/2014/main" id="{654CBB7A-B9AA-4045-B986-2C6D1F959ECF}"/>
              </a:ext>
            </a:extLst>
          </p:cNvPr>
          <p:cNvSpPr/>
          <p:nvPr/>
        </p:nvSpPr>
        <p:spPr>
          <a:xfrm>
            <a:off x="344833" y="3815258"/>
            <a:ext cx="3233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Prevent potential incidents</a:t>
            </a:r>
          </a:p>
        </p:txBody>
      </p:sp>
      <p:grpSp>
        <p:nvGrpSpPr>
          <p:cNvPr id="76" name="그룹 157">
            <a:extLst>
              <a:ext uri="{FF2B5EF4-FFF2-40B4-BE49-F238E27FC236}">
                <a16:creationId xmlns:a16="http://schemas.microsoft.com/office/drawing/2014/main" id="{8974DFAF-0C91-AA47-8A3F-EBDB63207CC9}"/>
              </a:ext>
            </a:extLst>
          </p:cNvPr>
          <p:cNvGrpSpPr/>
          <p:nvPr/>
        </p:nvGrpSpPr>
        <p:grpSpPr>
          <a:xfrm>
            <a:off x="7206533" y="2783912"/>
            <a:ext cx="376198" cy="385905"/>
            <a:chOff x="2772242" y="1560385"/>
            <a:chExt cx="376198" cy="385905"/>
          </a:xfrm>
          <a:solidFill>
            <a:srgbClr val="3362DD"/>
          </a:solidFill>
        </p:grpSpPr>
        <p:sp>
          <p:nvSpPr>
            <p:cNvPr id="77" name="자유형: 도형 158">
              <a:extLst>
                <a:ext uri="{FF2B5EF4-FFF2-40B4-BE49-F238E27FC236}">
                  <a16:creationId xmlns:a16="http://schemas.microsoft.com/office/drawing/2014/main" id="{00D23875-78ED-B141-BFF6-B027DDF7CEB1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78" name="자유형: 도형 159">
              <a:extLst>
                <a:ext uri="{FF2B5EF4-FFF2-40B4-BE49-F238E27FC236}">
                  <a16:creationId xmlns:a16="http://schemas.microsoft.com/office/drawing/2014/main" id="{88714EDC-1662-2A40-B9F2-67756701C0CD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79" name="자유형: 도형 160">
              <a:extLst>
                <a:ext uri="{FF2B5EF4-FFF2-40B4-BE49-F238E27FC236}">
                  <a16:creationId xmlns:a16="http://schemas.microsoft.com/office/drawing/2014/main" id="{73ECD7BA-185D-754A-AC88-317F8F3A68D4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0" name="자유형: 도형 161">
              <a:extLst>
                <a:ext uri="{FF2B5EF4-FFF2-40B4-BE49-F238E27FC236}">
                  <a16:creationId xmlns:a16="http://schemas.microsoft.com/office/drawing/2014/main" id="{92D7DAA4-1FE0-184E-966F-9FBBA7C3B54D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81" name="그룹 108">
            <a:extLst>
              <a:ext uri="{FF2B5EF4-FFF2-40B4-BE49-F238E27FC236}">
                <a16:creationId xmlns:a16="http://schemas.microsoft.com/office/drawing/2014/main" id="{4AD9000E-1CBA-9F44-AEDB-5540853ED63D}"/>
              </a:ext>
            </a:extLst>
          </p:cNvPr>
          <p:cNvGrpSpPr/>
          <p:nvPr/>
        </p:nvGrpSpPr>
        <p:grpSpPr>
          <a:xfrm>
            <a:off x="7228298" y="5405217"/>
            <a:ext cx="295275" cy="393763"/>
            <a:chOff x="3471472" y="902398"/>
            <a:chExt cx="295275" cy="393763"/>
          </a:xfrm>
          <a:solidFill>
            <a:srgbClr val="3362DD"/>
          </a:solidFill>
        </p:grpSpPr>
        <p:sp>
          <p:nvSpPr>
            <p:cNvPr id="82" name="자유형: 도형 109">
              <a:extLst>
                <a:ext uri="{FF2B5EF4-FFF2-40B4-BE49-F238E27FC236}">
                  <a16:creationId xmlns:a16="http://schemas.microsoft.com/office/drawing/2014/main" id="{2AD7B665-2252-2E42-AB4C-522C514D4DBF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3" name="자유형: 도형 110">
              <a:extLst>
                <a:ext uri="{FF2B5EF4-FFF2-40B4-BE49-F238E27FC236}">
                  <a16:creationId xmlns:a16="http://schemas.microsoft.com/office/drawing/2014/main" id="{5E48B793-3A4F-6C4B-B3D7-CF432EAA4CC3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84" name="그룹 288">
            <a:extLst>
              <a:ext uri="{FF2B5EF4-FFF2-40B4-BE49-F238E27FC236}">
                <a16:creationId xmlns:a16="http://schemas.microsoft.com/office/drawing/2014/main" id="{2FB2E096-E123-D048-AF12-9603FFE9A4C9}"/>
              </a:ext>
            </a:extLst>
          </p:cNvPr>
          <p:cNvGrpSpPr/>
          <p:nvPr/>
        </p:nvGrpSpPr>
        <p:grpSpPr>
          <a:xfrm>
            <a:off x="4048735" y="4073182"/>
            <a:ext cx="392049" cy="391668"/>
            <a:chOff x="4775445" y="2903505"/>
            <a:chExt cx="392049" cy="391668"/>
          </a:xfrm>
          <a:solidFill>
            <a:srgbClr val="3362DD"/>
          </a:solidFill>
        </p:grpSpPr>
        <p:sp>
          <p:nvSpPr>
            <p:cNvPr id="85" name="자유형: 도형 289">
              <a:extLst>
                <a:ext uri="{FF2B5EF4-FFF2-40B4-BE49-F238E27FC236}">
                  <a16:creationId xmlns:a16="http://schemas.microsoft.com/office/drawing/2014/main" id="{8C493D37-563D-784C-BBDF-4846CB39651E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6" name="자유형: 도형 290">
              <a:extLst>
                <a:ext uri="{FF2B5EF4-FFF2-40B4-BE49-F238E27FC236}">
                  <a16:creationId xmlns:a16="http://schemas.microsoft.com/office/drawing/2014/main" id="{1C4DD7FC-D152-9040-9B8D-1EA10BB701BB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C2A38-5674-0142-9AB5-83F9DBEB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29" y="3793221"/>
            <a:ext cx="918844" cy="8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0149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Calibri">
      <a:majorFont>
        <a:latin typeface="Arial Black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362DD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888</Words>
  <Application>Microsoft Office PowerPoint</Application>
  <PresentationFormat>Widescreen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Arial Black</vt:lpstr>
      <vt:lpstr>Calibri</vt:lpstr>
      <vt:lpstr>Raleway</vt:lpstr>
      <vt:lpstr>Wingdings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Satish Kumar V ( EverestIMS )</cp:lastModifiedBy>
  <cp:revision>236</cp:revision>
  <dcterms:created xsi:type="dcterms:W3CDTF">2019-04-06T05:20:47Z</dcterms:created>
  <dcterms:modified xsi:type="dcterms:W3CDTF">2022-03-18T05:58:03Z</dcterms:modified>
</cp:coreProperties>
</file>