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4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70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png"/><Relationship Id="rId18" Type="http://schemas.openxmlformats.org/officeDocument/2006/relationships/image" Target="../media/image51.jpeg"/><Relationship Id="rId3" Type="http://schemas.openxmlformats.org/officeDocument/2006/relationships/image" Target="../media/image36.png"/><Relationship Id="rId21" Type="http://schemas.openxmlformats.org/officeDocument/2006/relationships/image" Target="../media/image54.jpe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17" Type="http://schemas.openxmlformats.org/officeDocument/2006/relationships/image" Target="../media/image50.jpg"/><Relationship Id="rId2" Type="http://schemas.openxmlformats.org/officeDocument/2006/relationships/image" Target="../media/image5.jpeg"/><Relationship Id="rId16" Type="http://schemas.openxmlformats.org/officeDocument/2006/relationships/image" Target="../media/image49.jpe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jpe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Relationship Id="rId22" Type="http://schemas.openxmlformats.org/officeDocument/2006/relationships/image" Target="../media/image5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13" Type="http://schemas.openxmlformats.org/officeDocument/2006/relationships/image" Target="../media/image67.jpeg"/><Relationship Id="rId18" Type="http://schemas.openxmlformats.org/officeDocument/2006/relationships/image" Target="../media/image72.jpeg"/><Relationship Id="rId26" Type="http://schemas.openxmlformats.org/officeDocument/2006/relationships/image" Target="../media/image80.png"/><Relationship Id="rId3" Type="http://schemas.openxmlformats.org/officeDocument/2006/relationships/image" Target="../media/image57.jpeg"/><Relationship Id="rId21" Type="http://schemas.openxmlformats.org/officeDocument/2006/relationships/image" Target="../media/image75.jpeg"/><Relationship Id="rId34" Type="http://schemas.openxmlformats.org/officeDocument/2006/relationships/image" Target="../media/image88.jpeg"/><Relationship Id="rId7" Type="http://schemas.openxmlformats.org/officeDocument/2006/relationships/image" Target="../media/image61.jpeg"/><Relationship Id="rId12" Type="http://schemas.openxmlformats.org/officeDocument/2006/relationships/image" Target="../media/image66.jpeg"/><Relationship Id="rId17" Type="http://schemas.openxmlformats.org/officeDocument/2006/relationships/image" Target="../media/image71.jpe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2" Type="http://schemas.openxmlformats.org/officeDocument/2006/relationships/image" Target="../media/image5.jpeg"/><Relationship Id="rId16" Type="http://schemas.openxmlformats.org/officeDocument/2006/relationships/image" Target="../media/image70.jpe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11" Type="http://schemas.openxmlformats.org/officeDocument/2006/relationships/image" Target="../media/image65.jpeg"/><Relationship Id="rId24" Type="http://schemas.openxmlformats.org/officeDocument/2006/relationships/image" Target="../media/image78.png"/><Relationship Id="rId32" Type="http://schemas.openxmlformats.org/officeDocument/2006/relationships/image" Target="../media/image86.jpeg"/><Relationship Id="rId5" Type="http://schemas.openxmlformats.org/officeDocument/2006/relationships/image" Target="../media/image59.jpeg"/><Relationship Id="rId15" Type="http://schemas.openxmlformats.org/officeDocument/2006/relationships/image" Target="../media/image69.jpeg"/><Relationship Id="rId23" Type="http://schemas.openxmlformats.org/officeDocument/2006/relationships/image" Target="../media/image77.gif"/><Relationship Id="rId28" Type="http://schemas.openxmlformats.org/officeDocument/2006/relationships/image" Target="../media/image82.png"/><Relationship Id="rId36" Type="http://schemas.openxmlformats.org/officeDocument/2006/relationships/image" Target="../media/image90.jpeg"/><Relationship Id="rId10" Type="http://schemas.openxmlformats.org/officeDocument/2006/relationships/image" Target="../media/image64.png"/><Relationship Id="rId19" Type="http://schemas.openxmlformats.org/officeDocument/2006/relationships/image" Target="../media/image73.jpeg"/><Relationship Id="rId31" Type="http://schemas.openxmlformats.org/officeDocument/2006/relationships/image" Target="../media/image85.png"/><Relationship Id="rId4" Type="http://schemas.openxmlformats.org/officeDocument/2006/relationships/image" Target="../media/image58.jpeg"/><Relationship Id="rId9" Type="http://schemas.openxmlformats.org/officeDocument/2006/relationships/image" Target="../media/image63.jpe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jpeg"/><Relationship Id="rId30" Type="http://schemas.openxmlformats.org/officeDocument/2006/relationships/image" Target="../media/image84.png"/><Relationship Id="rId35" Type="http://schemas.openxmlformats.org/officeDocument/2006/relationships/image" Target="../media/image8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hyperlink" Target="mailto:sales.india@dmxtechnologies.com" TargetMode="External"/><Relationship Id="rId7" Type="http://schemas.openxmlformats.org/officeDocument/2006/relationships/image" Target="../media/image9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hyperlink" Target="http://www.dmxindia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2016" y="4383473"/>
            <a:ext cx="2686347" cy="8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36390" y="558334"/>
            <a:ext cx="5424810" cy="610066"/>
          </a:xfrm>
          <a:prstGeom prst="rect">
            <a:avLst/>
          </a:prstGeom>
          <a:solidFill>
            <a:srgbClr val="FF7B61"/>
          </a:solidFill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SLA Management for Network performance, Server performance and Application performance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AFFFC"/>
              </a:clrFrom>
              <a:clrTo>
                <a:srgbClr val="FA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93" t="-2167"/>
          <a:stretch/>
        </p:blipFill>
        <p:spPr>
          <a:xfrm>
            <a:off x="1828800" y="840833"/>
            <a:ext cx="5105399" cy="4866739"/>
          </a:xfrm>
          <a:prstGeom prst="rect">
            <a:avLst/>
          </a:prstGeom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771268" y="1978194"/>
            <a:ext cx="1550031" cy="48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sz="1300" b="1" dirty="0">
                <a:latin typeface="+mn-lt"/>
              </a:rPr>
              <a:t>Contract-based </a:t>
            </a:r>
          </a:p>
          <a:p>
            <a:pPr eaLnBrk="1">
              <a:buClrTx/>
              <a:buFontTx/>
              <a:buNone/>
            </a:pPr>
            <a:r>
              <a:rPr lang="en-US" sz="1300" b="1" dirty="0">
                <a:latin typeface="+mn-lt"/>
              </a:rPr>
              <a:t>SLA comparison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721083" y="4514607"/>
            <a:ext cx="1489218" cy="50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ClrTx/>
            </a:pPr>
            <a:r>
              <a:rPr lang="en-US" sz="1300" b="1" dirty="0">
                <a:latin typeface="+mn-lt"/>
              </a:rPr>
              <a:t>Scheduled outage </a:t>
            </a:r>
          </a:p>
          <a:p>
            <a:pPr eaLnBrk="1">
              <a:buClrTx/>
            </a:pPr>
            <a:r>
              <a:rPr lang="en-US" sz="1300" b="1" dirty="0">
                <a:latin typeface="+mn-lt"/>
              </a:rPr>
              <a:t>&amp; maintenance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263870" y="4636372"/>
            <a:ext cx="1168430" cy="54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ClrTx/>
              <a:buFont typeface="Times New Roman" pitchFamily="18" charset="0"/>
              <a:buNone/>
            </a:pPr>
            <a:r>
              <a:rPr lang="en-US" sz="1300" b="1" dirty="0">
                <a:latin typeface="+mn-lt"/>
              </a:rPr>
              <a:t>Business </a:t>
            </a:r>
          </a:p>
          <a:p>
            <a:pPr eaLnBrk="1">
              <a:buClrTx/>
              <a:buFont typeface="Times New Roman" pitchFamily="18" charset="0"/>
              <a:buNone/>
            </a:pPr>
            <a:r>
              <a:rPr lang="en-US" sz="1300" b="1" dirty="0">
                <a:latin typeface="+mn-lt"/>
              </a:rPr>
              <a:t>hours SLAs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295136" y="3003082"/>
            <a:ext cx="12811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sz="1300" b="1" dirty="0">
                <a:latin typeface="+mn-lt"/>
              </a:rPr>
              <a:t>Holidays support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489402" y="3205923"/>
            <a:ext cx="12811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sz="1300" b="1" dirty="0">
                <a:latin typeface="+mn-lt"/>
              </a:rPr>
              <a:t>SLA templates</a:t>
            </a:r>
          </a:p>
        </p:txBody>
      </p:sp>
      <p:pic>
        <p:nvPicPr>
          <p:cNvPr id="35" name="Picture 2" descr="Image result for sla handshake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5651" y="3196055"/>
            <a:ext cx="1256172" cy="9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97117" y="97116"/>
            <a:ext cx="1434354" cy="1344706"/>
            <a:chOff x="5329517" y="3500716"/>
            <a:chExt cx="1434354" cy="1344706"/>
          </a:xfrm>
        </p:grpSpPr>
        <p:sp>
          <p:nvSpPr>
            <p:cNvPr id="37" name="Rectangle 36"/>
            <p:cNvSpPr/>
            <p:nvPr/>
          </p:nvSpPr>
          <p:spPr>
            <a:xfrm>
              <a:off x="5329517" y="3500716"/>
              <a:ext cx="1385047" cy="1344706"/>
            </a:xfrm>
            <a:prstGeom prst="rect">
              <a:avLst/>
            </a:prstGeom>
            <a:solidFill>
              <a:srgbClr val="FF7B6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1819" y="3994611"/>
              <a:ext cx="139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SLA Management</a:t>
              </a:r>
            </a:p>
          </p:txBody>
        </p:sp>
        <p:pic>
          <p:nvPicPr>
            <p:cNvPr id="39" name="Picture 16" descr="Image result for sla icon png"/>
            <p:cNvPicPr>
              <a:picLocks noChangeAspect="1" noChangeArrowheads="1"/>
            </p:cNvPicPr>
            <p:nvPr/>
          </p:nvPicPr>
          <p:blipFill>
            <a:blip r:embed="rId5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211" y="3691470"/>
              <a:ext cx="538871" cy="53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960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94534" y="1489406"/>
            <a:ext cx="3948566" cy="3823604"/>
            <a:chOff x="5902963" y="1314555"/>
            <a:chExt cx="4343423" cy="4205964"/>
          </a:xfrm>
        </p:grpSpPr>
        <p:grpSp>
          <p:nvGrpSpPr>
            <p:cNvPr id="22" name="Group 21"/>
            <p:cNvGrpSpPr/>
            <p:nvPr/>
          </p:nvGrpSpPr>
          <p:grpSpPr>
            <a:xfrm rot="5400000">
              <a:off x="6627482" y="590036"/>
              <a:ext cx="2894385" cy="4343423"/>
              <a:chOff x="0" y="-944553"/>
              <a:chExt cx="2434496" cy="3421938"/>
            </a:xfrm>
          </p:grpSpPr>
          <p:sp>
            <p:nvSpPr>
              <p:cNvPr id="25" name="Hexagon 24"/>
              <p:cNvSpPr/>
              <p:nvPr/>
            </p:nvSpPr>
            <p:spPr>
              <a:xfrm>
                <a:off x="0" y="1378687"/>
                <a:ext cx="1311349" cy="1098698"/>
              </a:xfrm>
              <a:prstGeom prst="hexagon">
                <a:avLst/>
              </a:prstGeom>
              <a:solidFill>
                <a:srgbClr val="006666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Hexagon 25"/>
              <p:cNvSpPr/>
              <p:nvPr/>
            </p:nvSpPr>
            <p:spPr>
              <a:xfrm>
                <a:off x="1123147" y="-386177"/>
                <a:ext cx="1311349" cy="1098698"/>
              </a:xfrm>
              <a:prstGeom prst="hexagon">
                <a:avLst/>
              </a:prstGeom>
              <a:solidFill>
                <a:srgbClr val="BCD94D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Hexagon 26"/>
              <p:cNvSpPr/>
              <p:nvPr/>
            </p:nvSpPr>
            <p:spPr>
              <a:xfrm>
                <a:off x="21236" y="-944553"/>
                <a:ext cx="1311349" cy="1098698"/>
              </a:xfrm>
              <a:prstGeom prst="hexagon">
                <a:avLst/>
              </a:prstGeom>
              <a:solidFill>
                <a:srgbClr val="38BFB3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1112878" y="783262"/>
                <a:ext cx="1311349" cy="1098698"/>
              </a:xfrm>
              <a:prstGeom prst="hexagon">
                <a:avLst/>
              </a:prstGeom>
              <a:solidFill>
                <a:srgbClr val="F68E52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16656" y="219198"/>
                <a:ext cx="1311349" cy="1098698"/>
              </a:xfrm>
              <a:prstGeom prst="hexagon">
                <a:avLst/>
              </a:prstGeom>
              <a:solidFill>
                <a:schemeClr val="accent5">
                  <a:lumMod val="75000"/>
                </a:schemeClr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23" name="Hexagon 22"/>
            <p:cNvSpPr/>
            <p:nvPr/>
          </p:nvSpPr>
          <p:spPr>
            <a:xfrm rot="5400000">
              <a:off x="5862778" y="4036444"/>
              <a:ext cx="1559070" cy="1394563"/>
            </a:xfrm>
            <a:prstGeom prst="hexagon">
              <a:avLst/>
            </a:prstGeom>
            <a:solidFill>
              <a:srgbClr val="7C7AA1"/>
            </a:solidFill>
            <a:ln w="762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4" name="Hexagon 23"/>
            <p:cNvSpPr/>
            <p:nvPr/>
          </p:nvSpPr>
          <p:spPr>
            <a:xfrm rot="5400000">
              <a:off x="7350493" y="4043702"/>
              <a:ext cx="1559070" cy="1394563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 w="762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70751" y="1842520"/>
            <a:ext cx="3551306" cy="290365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16112" y="112912"/>
            <a:ext cx="1385047" cy="1344706"/>
            <a:chOff x="1174804" y="345140"/>
            <a:chExt cx="1385047" cy="1344706"/>
          </a:xfrm>
        </p:grpSpPr>
        <p:sp>
          <p:nvSpPr>
            <p:cNvPr id="32" name="Rectangle 31"/>
            <p:cNvSpPr/>
            <p:nvPr/>
          </p:nvSpPr>
          <p:spPr>
            <a:xfrm>
              <a:off x="1174804" y="345140"/>
              <a:ext cx="1385047" cy="134470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25243" y="1102652"/>
              <a:ext cx="1180819" cy="30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Service Desk </a:t>
              </a:r>
            </a:p>
          </p:txBody>
        </p:sp>
        <p:pic>
          <p:nvPicPr>
            <p:cNvPr id="34" name="Picture 18" descr="Image result for service desk icon"/>
            <p:cNvPicPr>
              <a:picLocks noChangeAspect="1" noChangeArrowheads="1"/>
            </p:cNvPicPr>
            <p:nvPr/>
          </p:nvPicPr>
          <p:blipFill>
            <a:blip r:embed="rId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430" y="594955"/>
              <a:ext cx="510019" cy="5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636390" y="558334"/>
            <a:ext cx="5475610" cy="59736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defRPr/>
            </a:pPr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Integrated incidents &amp; problems management </a:t>
            </a:r>
          </a:p>
          <a:p>
            <a:pPr eaLnBrk="1">
              <a:defRPr/>
            </a:pPr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with support for ITIL V3 framework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360440" y="3083430"/>
            <a:ext cx="12181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Service Catalogue Management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674640" y="1876930"/>
            <a:ext cx="12181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Incident </a:t>
            </a:r>
          </a:p>
          <a:p>
            <a:r>
              <a:rPr lang="en-US" sz="1200" b="1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&amp; Problem Management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020840" y="1978530"/>
            <a:ext cx="1218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Change Management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367040" y="1902330"/>
            <a:ext cx="1192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CMDB &amp; Knowledge Base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693940" y="3007230"/>
            <a:ext cx="12181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SLA Management with Priority Matrix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687340" y="4264530"/>
            <a:ext cx="12181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Workflow Management &amp; Customer Portal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020840" y="4277230"/>
            <a:ext cx="12181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Configurable Dashboard &amp; Reports</a:t>
            </a:r>
          </a:p>
        </p:txBody>
      </p:sp>
    </p:spTree>
    <p:extLst>
      <p:ext uri="{BB962C8B-B14F-4D97-AF65-F5344CB8AC3E}">
        <p14:creationId xmlns:p14="http://schemas.microsoft.com/office/powerpoint/2010/main" val="84609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84094" y="363070"/>
            <a:ext cx="471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Integration Capabilities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42" y="1106731"/>
            <a:ext cx="7571421" cy="46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4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0467" y="1248390"/>
            <a:ext cx="6383065" cy="4925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094" y="363070"/>
            <a:ext cx="4408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Few Unique Stories …</a:t>
            </a:r>
          </a:p>
        </p:txBody>
      </p:sp>
    </p:spTree>
    <p:extLst>
      <p:ext uri="{BB962C8B-B14F-4D97-AF65-F5344CB8AC3E}">
        <p14:creationId xmlns:p14="http://schemas.microsoft.com/office/powerpoint/2010/main" val="372032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628" y="806825"/>
            <a:ext cx="8732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Infraon IMS helps Airtel provide uninterrupted services to its customers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95800" y="1286249"/>
            <a:ext cx="4343400" cy="2590800"/>
            <a:chOff x="990600" y="1828800"/>
            <a:chExt cx="4876800" cy="2857496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866896"/>
              <a:ext cx="4876800" cy="28194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92D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19200" y="1828800"/>
              <a:ext cx="4587650" cy="2819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9" name="Group 8"/>
          <p:cNvGrpSpPr/>
          <p:nvPr/>
        </p:nvGrpSpPr>
        <p:grpSpPr>
          <a:xfrm>
            <a:off x="304800" y="2686426"/>
            <a:ext cx="4267200" cy="3173982"/>
            <a:chOff x="228600" y="3665220"/>
            <a:chExt cx="4095752" cy="3192780"/>
          </a:xfrm>
        </p:grpSpPr>
        <p:sp>
          <p:nvSpPr>
            <p:cNvPr id="10" name="Rounded Rectangle 9"/>
            <p:cNvSpPr/>
            <p:nvPr/>
          </p:nvSpPr>
          <p:spPr>
            <a:xfrm>
              <a:off x="228600" y="3665220"/>
              <a:ext cx="3962400" cy="31927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13" y="3695696"/>
              <a:ext cx="3729039" cy="29507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304800" y="1314825"/>
            <a:ext cx="4185250" cy="1295400"/>
            <a:chOff x="-2895599" y="1524000"/>
            <a:chExt cx="4033058" cy="1478470"/>
          </a:xfrm>
        </p:grpSpPr>
        <p:sp>
          <p:nvSpPr>
            <p:cNvPr id="13" name="Rounded Rectangle 12"/>
            <p:cNvSpPr/>
            <p:nvPr/>
          </p:nvSpPr>
          <p:spPr>
            <a:xfrm>
              <a:off x="-2895599" y="1524000"/>
              <a:ext cx="3962400" cy="1478470"/>
            </a:xfrm>
            <a:prstGeom prst="roundRect">
              <a:avLst/>
            </a:prstGeom>
            <a:solidFill>
              <a:srgbClr val="BCD94D"/>
            </a:solidFill>
            <a:ln w="9525">
              <a:solidFill>
                <a:srgbClr val="92D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748741" y="1665323"/>
              <a:ext cx="3886200" cy="38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Airtel – VSAT Monitoring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7200" y="1743449"/>
            <a:ext cx="4032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Monitoring 50k+ VSATs across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ATMs connectivity being monitored ensuring minimal Business Downtime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14850" y="3967537"/>
            <a:ext cx="4338679" cy="1881184"/>
            <a:chOff x="4514850" y="4243384"/>
            <a:chExt cx="4338679" cy="2057400"/>
          </a:xfrm>
        </p:grpSpPr>
        <p:grpSp>
          <p:nvGrpSpPr>
            <p:cNvPr id="17" name="Group 16"/>
            <p:cNvGrpSpPr/>
            <p:nvPr/>
          </p:nvGrpSpPr>
          <p:grpSpPr>
            <a:xfrm>
              <a:off x="4514850" y="4243384"/>
              <a:ext cx="4338679" cy="2057400"/>
              <a:chOff x="-2552702" y="2286000"/>
              <a:chExt cx="4166663" cy="20574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-2552702" y="2286000"/>
                <a:ext cx="4150028" cy="2057400"/>
              </a:xfrm>
              <a:prstGeom prst="roundRect">
                <a:avLst/>
              </a:prstGeom>
              <a:solidFill>
                <a:srgbClr val="BCD94D"/>
              </a:solidFill>
              <a:ln w="9525">
                <a:solidFill>
                  <a:srgbClr val="00B0F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-2424639" y="2369338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Airtel – Digital Cinema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648200" y="4660073"/>
              <a:ext cx="4205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/>
                <a:t>Flexible network monitoring of all the PVR’s across India.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/>
                <a:t>Monitoring all the PVR’s like players, projectors, servers are running fine or not.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/>
                <a:t>Monitoring critical parameters like lamp parameters (life time)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90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8040" y="730625"/>
            <a:ext cx="690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 i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algn="ctr"/>
            <a:r>
              <a:rPr lang="en-US" dirty="0"/>
              <a:t>Infraon IMS helps Reliance deliver 4G Tower Utility 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0" y="1264025"/>
            <a:ext cx="5991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Effectively collects the parameters from more than </a:t>
            </a:r>
            <a:r>
              <a:rPr lang="en-US" sz="1400" b="1" dirty="0"/>
              <a:t>80000+ </a:t>
            </a:r>
            <a:r>
              <a:rPr lang="en-US" sz="1400" dirty="0"/>
              <a:t>SMPS controllers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Export alerts to central alarm management server via SNMP Trap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Integrated with HPNNM to convert SNMP Traps to tickets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16" y="2235577"/>
            <a:ext cx="7739064" cy="3786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93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4500" y="1513543"/>
            <a:ext cx="8322787" cy="3143932"/>
            <a:chOff x="431800" y="1335743"/>
            <a:chExt cx="8322787" cy="31439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2600" y="1577043"/>
              <a:ext cx="1638300" cy="5143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370" t="15909" r="4896" b="19318"/>
            <a:stretch/>
          </p:blipFill>
          <p:spPr>
            <a:xfrm>
              <a:off x="2171700" y="1665943"/>
              <a:ext cx="1534755" cy="6742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0800" y="1373843"/>
              <a:ext cx="1571377" cy="52109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07300" y="2021543"/>
              <a:ext cx="1147287" cy="61293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432" y="3457313"/>
              <a:ext cx="1736646" cy="8387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48000" y="1386543"/>
              <a:ext cx="1967975" cy="45084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1800" y="2885143"/>
              <a:ext cx="1837825" cy="65497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1560" y="3393143"/>
              <a:ext cx="1290386" cy="86025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72400" y="2745443"/>
              <a:ext cx="826268" cy="8262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8748" y="3699535"/>
              <a:ext cx="1133554" cy="50380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6100" y="2910543"/>
              <a:ext cx="1806547" cy="67616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0700" y="2275543"/>
              <a:ext cx="1446886" cy="47005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718" b="28704"/>
            <a:stretch/>
          </p:blipFill>
          <p:spPr>
            <a:xfrm>
              <a:off x="3810000" y="1792943"/>
              <a:ext cx="1463783" cy="74035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10400" y="1335743"/>
              <a:ext cx="1524000" cy="90327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7100" y="2364443"/>
              <a:ext cx="1924717" cy="63388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86500" y="2504143"/>
              <a:ext cx="1381923" cy="71984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4500" y="1970743"/>
              <a:ext cx="1322029" cy="51412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790" t="11078" r="15777" b="11325"/>
            <a:stretch/>
          </p:blipFill>
          <p:spPr>
            <a:xfrm>
              <a:off x="5283200" y="3228043"/>
              <a:ext cx="1428750" cy="12516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1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18300" y="3355646"/>
              <a:ext cx="985409" cy="10026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35900" y="3695699"/>
              <a:ext cx="775960" cy="56984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57700" y="2542243"/>
              <a:ext cx="1524000" cy="65809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484094" y="363070"/>
            <a:ext cx="446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International Clientele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92794" y="4769970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435D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… any many more</a:t>
            </a:r>
          </a:p>
        </p:txBody>
      </p:sp>
    </p:spTree>
    <p:extLst>
      <p:ext uri="{BB962C8B-B14F-4D97-AF65-F5344CB8AC3E}">
        <p14:creationId xmlns:p14="http://schemas.microsoft.com/office/powerpoint/2010/main" val="125116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84094" y="363070"/>
            <a:ext cx="3105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 Clientele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69901" y="1112373"/>
            <a:ext cx="7931256" cy="3959791"/>
            <a:chOff x="152401" y="1379073"/>
            <a:chExt cx="7931256" cy="3959791"/>
          </a:xfrm>
        </p:grpSpPr>
        <p:pic>
          <p:nvPicPr>
            <p:cNvPr id="34" name="Picture 2" descr="C:\Users\Arun G\Desktop\Indian-Customers\janmarg_logo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3068173"/>
              <a:ext cx="1190583" cy="4554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1" y="2725273"/>
              <a:ext cx="1066800" cy="59508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81201" y="2039473"/>
              <a:ext cx="886714" cy="65831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4800" y="1429873"/>
              <a:ext cx="914400" cy="68491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19200" y="1379073"/>
              <a:ext cx="1371600" cy="88891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136" y="2287710"/>
              <a:ext cx="1338264" cy="38661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1600" y="4249273"/>
              <a:ext cx="1752600" cy="39831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3700" y="2179173"/>
              <a:ext cx="1183633" cy="39150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6474" y="4300407"/>
              <a:ext cx="977566" cy="97756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75000" y="4058773"/>
              <a:ext cx="2959835" cy="51167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6489" y="3048987"/>
              <a:ext cx="862012" cy="86201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0000" y="3284073"/>
              <a:ext cx="762000" cy="76200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1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83200" y="1518773"/>
              <a:ext cx="1219200" cy="38681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721100" y="4769973"/>
              <a:ext cx="1676400" cy="55352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1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2000" y="3271373"/>
              <a:ext cx="1463783" cy="77092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200" y="4731873"/>
              <a:ext cx="764809" cy="60699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1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895600" y="1518773"/>
              <a:ext cx="1081088" cy="39268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18373" y="4381893"/>
              <a:ext cx="720727" cy="83780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7840" y="1506073"/>
              <a:ext cx="1175405" cy="685800"/>
            </a:xfrm>
            <a:prstGeom prst="rect">
              <a:avLst/>
            </a:prstGeom>
          </p:spPr>
        </p:pic>
        <p:pic>
          <p:nvPicPr>
            <p:cNvPr id="53" name="Picture 4" descr="http://www.govtjobs.allindiajobs.in/wp-content/uploads/2015/01/opgc.png"/>
            <p:cNvPicPr>
              <a:picLocks noChangeAspect="1" noChangeArrowheads="1"/>
            </p:cNvPicPr>
            <p:nvPr/>
          </p:nvPicPr>
          <p:blipFill>
            <a:blip r:embed="rId22" cstate="email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300" y="3499973"/>
              <a:ext cx="730357" cy="73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portal.lukup.com/portal/ui/images/logo-Lukup.gif"/>
            <p:cNvPicPr>
              <a:picLocks noChangeAspect="1" noChangeArrowheads="1"/>
            </p:cNvPicPr>
            <p:nvPr/>
          </p:nvPicPr>
          <p:blipFill rotWithShape="1"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 r="34714" b="-22101"/>
            <a:stretch/>
          </p:blipFill>
          <p:spPr bwMode="auto">
            <a:xfrm>
              <a:off x="1447800" y="2877673"/>
              <a:ext cx="838200" cy="317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http://www.eliteck.com/images/customers/mobily.png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0" y="2547473"/>
              <a:ext cx="1328979" cy="544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object 22"/>
            <p:cNvSpPr/>
            <p:nvPr/>
          </p:nvSpPr>
          <p:spPr>
            <a:xfrm>
              <a:off x="304800" y="4249273"/>
              <a:ext cx="990600" cy="356407"/>
            </a:xfrm>
            <a:prstGeom prst="rect">
              <a:avLst/>
            </a:prstGeom>
            <a:blipFill>
              <a:blip r:embed="rId25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Picture 2" descr="http://1.bp.blogspot.com/-hzwJqj7cKIM/T7A0Oe-a02I/AAAAAAAAFgw/2Q1KiNwhmOk/s1600/Nelco+logo+2012.png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900" y="2598273"/>
              <a:ext cx="1034996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4" descr="https://lh3.googleusercontent.com/-xxAVs-JsPP0/AAAAAAAAAAI/AAAAAAAAAAA/KLZYi0ehI1g/photo.jpg"/>
            <p:cNvPicPr>
              <a:picLocks noChangeAspect="1" noChangeArrowheads="1"/>
            </p:cNvPicPr>
            <p:nvPr/>
          </p:nvPicPr>
          <p:blipFill>
            <a:blip r:embed="rId27" cstate="email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200" y="1945840"/>
              <a:ext cx="690406" cy="73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8400" y="2725273"/>
              <a:ext cx="1066800" cy="548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307">
              <a:off x="7303218" y="2882298"/>
              <a:ext cx="737385" cy="532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9422" y="1431784"/>
              <a:ext cx="684160" cy="729771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5757" y="3682999"/>
              <a:ext cx="575213" cy="575213"/>
            </a:xfrm>
            <a:prstGeom prst="rect">
              <a:avLst/>
            </a:prstGeom>
          </p:spPr>
        </p:pic>
        <p:pic>
          <p:nvPicPr>
            <p:cNvPr id="63" name="Picture 6" descr="Image result for ntpc logo"/>
            <p:cNvPicPr>
              <a:picLocks noChangeAspect="1" noChangeArrowheads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918" y="2261528"/>
              <a:ext cx="981082" cy="49303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Image result for unibic"/>
            <p:cNvPicPr>
              <a:picLocks noChangeAspect="1" noChangeArrowheads="1"/>
            </p:cNvPicPr>
            <p:nvPr/>
          </p:nvPicPr>
          <p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468" y="2123925"/>
              <a:ext cx="1100232" cy="27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 descr="Image result for act broadband logo"/>
            <p:cNvPicPr>
              <a:picLocks noChangeAspect="1" noChangeArrowheads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" y="3395731"/>
              <a:ext cx="853440" cy="63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6474" y="3371475"/>
              <a:ext cx="847071" cy="837305"/>
            </a:xfrm>
            <a:prstGeom prst="ellipse">
              <a:avLst/>
            </a:prstGeom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  <a:scene3d>
              <a:camera prst="obliqueBottomLeft"/>
              <a:lightRig rig="threePt" dir="t"/>
            </a:scene3d>
          </p:spPr>
        </p:pic>
        <p:pic>
          <p:nvPicPr>
            <p:cNvPr id="67" name="Picture 2" descr="Image result for central bank of india"/>
            <p:cNvPicPr>
              <a:picLocks noChangeAspect="1" noChangeArrowheads="1"/>
            </p:cNvPicPr>
            <p:nvPr/>
          </p:nvPicPr>
          <p:blipFill rotWithShape="1"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21"/>
            <a:stretch/>
          </p:blipFill>
          <p:spPr bwMode="auto">
            <a:xfrm>
              <a:off x="1436781" y="4816530"/>
              <a:ext cx="1969060" cy="515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xtBox 67"/>
          <p:cNvSpPr txBox="1"/>
          <p:nvPr/>
        </p:nvSpPr>
        <p:spPr>
          <a:xfrm>
            <a:off x="6453094" y="5239870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435D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… any many more</a:t>
            </a:r>
          </a:p>
        </p:txBody>
      </p:sp>
    </p:spTree>
    <p:extLst>
      <p:ext uri="{BB962C8B-B14F-4D97-AF65-F5344CB8AC3E}">
        <p14:creationId xmlns:p14="http://schemas.microsoft.com/office/powerpoint/2010/main" val="17431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55600" y="1518770"/>
            <a:ext cx="7029235" cy="2851087"/>
            <a:chOff x="165100" y="1340224"/>
            <a:chExt cx="7029235" cy="2851087"/>
          </a:xfrm>
        </p:grpSpPr>
        <p:sp>
          <p:nvSpPr>
            <p:cNvPr id="70" name="Rectangle 69"/>
            <p:cNvSpPr/>
            <p:nvPr/>
          </p:nvSpPr>
          <p:spPr>
            <a:xfrm>
              <a:off x="529975" y="1873624"/>
              <a:ext cx="4890498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175" indent="-257175">
                <a:spcBef>
                  <a:spcPct val="20000"/>
                </a:spcBef>
              </a:pPr>
              <a:r>
                <a:rPr lang="en-US" altLang="zh-TW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anose="02000505000000020004" pitchFamily="2" charset="0"/>
                </a:rPr>
                <a:t>Address</a:t>
              </a:r>
              <a:r>
                <a:rPr lang="en-US" altLang="zh-TW" sz="101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anose="02000505000000020004" pitchFamily="2" charset="0"/>
                </a:rPr>
                <a:t>: 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 45, B N Rao Plaza, 1st &amp; 2nd Floor, 24th Main Road,</a:t>
              </a:r>
            </a:p>
            <a:p>
              <a:pPr algn="just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     J P Nagar 7th Phase, Bangalore – 560078.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5100" y="2401976"/>
              <a:ext cx="7029235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175" indent="-257175">
                <a:spcBef>
                  <a:spcPct val="20000"/>
                </a:spcBef>
              </a:pPr>
              <a:r>
                <a:rPr lang="en-I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|         </a:t>
              </a:r>
              <a:r>
                <a:rPr lang="en-US" altLang="zh-TW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I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3"/>
                </a:rPr>
                <a:t>sales@everest-ims.com</a:t>
              </a:r>
              <a:r>
                <a:rPr lang="en-I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|          : </a:t>
              </a:r>
              <a:r>
                <a:rPr lang="en-IN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+91-80-46567100 </a:t>
              </a:r>
              <a:r>
                <a:rPr lang="en-I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       : </a:t>
              </a:r>
              <a:r>
                <a:rPr lang="en-I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hlinkClick r:id="rId4"/>
                </a:rPr>
                <a:t>www.everestims.com</a:t>
              </a:r>
              <a:r>
                <a:rPr lang="en-I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|</a:t>
              </a:r>
              <a:endParaRPr lang="en-US" sz="1050" dirty="0"/>
            </a:p>
          </p:txBody>
        </p:sp>
        <p:pic>
          <p:nvPicPr>
            <p:cNvPr id="72" name="Picture 2" descr="http://cdn.mysitemyway.com/etc-mysitemyway/icons/legacy-previews/icons-256/grunge-brushed-metal-pewter-icons-social-media-logos/100200-grunge-brushed-metal-pewter-icon-social-media-logos-mail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14" y="2359080"/>
              <a:ext cx="341706" cy="34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http://cdn.mysitemyway.com/etc-mysitemyway/icons/legacy-previews/icons/rounded-glossy-black-icons-business/086364-rounded-glossy-black-icon-business-phone-solid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960" y="2399404"/>
              <a:ext cx="251626" cy="25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https://cdn0.iconfinder.com/data/icons/basic-website/512/search-website-512.png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140" y="2421902"/>
              <a:ext cx="221342" cy="22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Content Placeholder 2"/>
            <p:cNvSpPr txBox="1">
              <a:spLocks/>
            </p:cNvSpPr>
            <p:nvPr/>
          </p:nvSpPr>
          <p:spPr bwMode="auto">
            <a:xfrm>
              <a:off x="510925" y="2811098"/>
              <a:ext cx="6565187" cy="1334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57175" indent="-257175">
                <a:spcBef>
                  <a:spcPct val="20000"/>
                </a:spcBef>
              </a:pPr>
              <a:endParaRPr lang="en-US" altLang="zh-TW" sz="1050" b="1" dirty="0">
                <a:latin typeface="Sitka Heading" panose="02000505000000020004" pitchFamily="2" charset="0"/>
              </a:endParaRPr>
            </a:p>
            <a:p>
              <a:pPr marL="257175" indent="-257175">
                <a:spcBef>
                  <a:spcPct val="20000"/>
                </a:spcBef>
              </a:pPr>
              <a:r>
                <a:rPr lang="en-US" altLang="zh-TW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anose="02000505000000020004" pitchFamily="2" charset="0"/>
                </a:rPr>
                <a:t>Branches in India:</a:t>
              </a:r>
            </a:p>
            <a:p>
              <a:pPr marL="257175" indent="-257175">
                <a:spcBef>
                  <a:spcPct val="20000"/>
                </a:spcBef>
              </a:pPr>
              <a:r>
                <a:rPr lang="en-US" altLang="zh-TW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anose="02000505000000020004" pitchFamily="2" charset="0"/>
                </a:rPr>
                <a:t>Mumbai: </a:t>
              </a:r>
            </a:p>
            <a:p>
              <a:pPr marL="257175" indent="-257175">
                <a:spcBef>
                  <a:spcPct val="20000"/>
                </a:spcBef>
              </a:pPr>
              <a:r>
                <a:rPr lang="en-US" altLang="zh-TW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       Millennium Business Park, Unit No-109, Building No-2, </a:t>
              </a:r>
            </a:p>
            <a:p>
              <a:pPr marL="257175" indent="-257175">
                <a:spcBef>
                  <a:spcPct val="20000"/>
                </a:spcBef>
              </a:pPr>
              <a:r>
                <a:rPr lang="en-US" altLang="zh-TW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        Sec-1 </a:t>
              </a:r>
              <a:r>
                <a:rPr lang="en-US" altLang="zh-TW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Mahape</a:t>
              </a:r>
              <a:r>
                <a:rPr lang="en-US" altLang="zh-TW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zh-TW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Navi</a:t>
              </a:r>
              <a:r>
                <a:rPr lang="en-US" altLang="zh-TW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Mumbai -  400710</a:t>
              </a:r>
              <a:r>
                <a:rPr lang="en-I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  <a:p>
              <a:pPr marL="257175" indent="-257175">
                <a:spcBef>
                  <a:spcPct val="20000"/>
                </a:spcBef>
              </a:pPr>
              <a:r>
                <a:rPr lang="en-I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     |        </a:t>
              </a:r>
              <a:r>
                <a:rPr lang="en-US" altLang="zh-TW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+91-22-41270170</a:t>
              </a:r>
              <a:r>
                <a:rPr lang="en-I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|</a:t>
              </a:r>
              <a:endPara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6" name="Picture 10" descr="http://cliparts.co/cliparts/pcq/KrX/pcqKrXgXi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702" y="3983855"/>
              <a:ext cx="153997" cy="207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Content Placeholder 2"/>
            <p:cNvSpPr txBox="1">
              <a:spLocks/>
            </p:cNvSpPr>
            <p:nvPr/>
          </p:nvSpPr>
          <p:spPr bwMode="auto">
            <a:xfrm>
              <a:off x="508000" y="1340224"/>
              <a:ext cx="6565187" cy="586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57175" indent="-257175">
                <a:spcBef>
                  <a:spcPct val="20000"/>
                </a:spcBef>
              </a:pPr>
              <a:endParaRPr lang="en-US" altLang="zh-TW" sz="1050" b="1" dirty="0">
                <a:latin typeface="Sitka Heading" panose="02000505000000020004" pitchFamily="2" charset="0"/>
              </a:endParaRPr>
            </a:p>
            <a:p>
              <a:pPr marL="257175" indent="-257175">
                <a:spcBef>
                  <a:spcPct val="20000"/>
                </a:spcBef>
              </a:pPr>
              <a:r>
                <a:rPr lang="en-US" altLang="zh-TW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anose="02000505000000020004" pitchFamily="2" charset="0"/>
                </a:rPr>
                <a:t>Headquarters: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58906" y="118334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EverestIMS Technologies Pvt Ltd</a:t>
            </a:r>
          </a:p>
        </p:txBody>
      </p:sp>
    </p:spTree>
    <p:extLst>
      <p:ext uri="{BB962C8B-B14F-4D97-AF65-F5344CB8AC3E}">
        <p14:creationId xmlns:p14="http://schemas.microsoft.com/office/powerpoint/2010/main" val="421343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828800" y="2464177"/>
            <a:ext cx="5638800" cy="1219200"/>
          </a:xfrm>
          <a:prstGeom prst="rect">
            <a:avLst/>
          </a:prstGeom>
        </p:spPr>
        <p:txBody>
          <a:bodyPr/>
          <a:lstStyle/>
          <a:p>
            <a:pPr algn="ctr" eaLnBrk="0">
              <a:lnSpc>
                <a:spcPct val="200000"/>
              </a:lnSpc>
              <a:buFont typeface="Times New Roman" pitchFamily="16" charset="0"/>
              <a:buNone/>
              <a:defRPr/>
            </a:pPr>
            <a:r>
              <a:rPr lang="en-US" sz="4400" b="1" kern="0" dirty="0">
                <a:solidFill>
                  <a:schemeClr val="accent6">
                    <a:lumMod val="50000"/>
                  </a:schemeClr>
                </a:solidFill>
                <a:latin typeface="Helvetica LT Std" pitchFamily="34" charset="0"/>
                <a:ea typeface="+mj-ea"/>
                <a:cs typeface="+mj-cs"/>
              </a:rPr>
              <a:t>THANK YOU!</a:t>
            </a:r>
          </a:p>
          <a:p>
            <a:pPr algn="ctr" eaLnBrk="0">
              <a:lnSpc>
                <a:spcPct val="200000"/>
              </a:lnSpc>
              <a:buFont typeface="Times New Roman" pitchFamily="16" charset="0"/>
              <a:buNone/>
              <a:defRPr/>
            </a:pPr>
            <a:endParaRPr lang="en-US" b="1" kern="0" dirty="0">
              <a:solidFill>
                <a:schemeClr val="accent6">
                  <a:lumMod val="50000"/>
                </a:schemeClr>
              </a:solidFill>
              <a:latin typeface="Helvetica LT Std" pitchFamily="34" charset="0"/>
              <a:ea typeface="+mn-ea"/>
              <a:cs typeface="Arial Unicode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671" y="5067168"/>
            <a:ext cx="3046047" cy="5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01" y="974800"/>
            <a:ext cx="5822185" cy="4639458"/>
          </a:xfrm>
          <a:prstGeom prst="rect">
            <a:avLst/>
          </a:prstGeom>
        </p:spPr>
      </p:pic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168588" y="2417671"/>
            <a:ext cx="4504765" cy="224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12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infraon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 IMS is a 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</a:rPr>
              <a:t>Unified IT </a:t>
            </a:r>
          </a:p>
          <a:p>
            <a:pPr algn="r">
              <a:lnSpc>
                <a:spcPct val="12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</a:rPr>
              <a:t>Infrastructure Management Suite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</a:p>
          <a:p>
            <a:pPr algn="r">
              <a:lnSpc>
                <a:spcPct val="12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that manages 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</a:rPr>
              <a:t>IT, non-IT, IOT and SCADA </a:t>
            </a:r>
          </a:p>
          <a:p>
            <a:pPr algn="r">
              <a:lnSpc>
                <a:spcPct val="12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</a:rPr>
              <a:t>devices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 through a single platform using a </a:t>
            </a:r>
          </a:p>
          <a:p>
            <a:pPr algn="r">
              <a:lnSpc>
                <a:spcPct val="12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simple 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</a:rPr>
              <a:t>map-monitor-manage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 technique to 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</a:rPr>
              <a:t>proactively monitor heterogeneous IT Environments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 both on-premise and on-cloud.</a:t>
            </a:r>
            <a:endParaRPr lang="en-US" sz="1600" i="1" dirty="0">
              <a:solidFill>
                <a:srgbClr val="002060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94" y="363070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</a:t>
            </a:r>
            <a:r>
              <a:rPr lang="en-US" sz="3200" u="sng" dirty="0" err="1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infraon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IMS ?</a:t>
            </a:r>
          </a:p>
        </p:txBody>
      </p:sp>
    </p:spTree>
    <p:extLst>
      <p:ext uri="{BB962C8B-B14F-4D97-AF65-F5344CB8AC3E}">
        <p14:creationId xmlns:p14="http://schemas.microsoft.com/office/powerpoint/2010/main" val="389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048" y="1246443"/>
            <a:ext cx="7193903" cy="4365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094" y="363070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51996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9361" y="1433233"/>
            <a:ext cx="6565961" cy="4322106"/>
            <a:chOff x="1262126" y="1043270"/>
            <a:chExt cx="6565961" cy="43221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62126" y="1043270"/>
              <a:ext cx="6565961" cy="43221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796117" y="1228166"/>
              <a:ext cx="1349188" cy="41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sz="1300" b="1" dirty="0">
                  <a:solidFill>
                    <a:schemeClr val="tx1"/>
                  </a:solidFill>
                  <a:latin typeface="+mj-lt"/>
                  <a:cs typeface="Arial" charset="0"/>
                </a:rPr>
                <a:t>Multi-mode fault detection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815353" y="3890685"/>
              <a:ext cx="1725152" cy="64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r" eaLnBrk="1">
                <a:buClrTx/>
                <a:buFontTx/>
                <a:buNone/>
              </a:pPr>
              <a:r>
                <a:rPr lang="en-US" sz="1300" b="1" dirty="0">
                  <a:latin typeface="+mn-lt"/>
                  <a:cs typeface="Arial" charset="0"/>
                </a:rPr>
                <a:t>Problem diagnosis,</a:t>
              </a:r>
            </a:p>
            <a:p>
              <a:pPr algn="r" eaLnBrk="1">
                <a:buClrTx/>
                <a:buFontTx/>
                <a:buNone/>
              </a:pPr>
              <a:r>
                <a:rPr lang="en-US" sz="1300" b="1" dirty="0">
                  <a:latin typeface="+mn-lt"/>
                  <a:cs typeface="Arial" charset="0"/>
                </a:rPr>
                <a:t>event correlation &amp;</a:t>
              </a:r>
            </a:p>
            <a:p>
              <a:pPr algn="r" eaLnBrk="1">
                <a:buClrTx/>
                <a:buFontTx/>
                <a:buNone/>
              </a:pPr>
              <a:r>
                <a:rPr lang="en-US" sz="1300" b="1" dirty="0">
                  <a:latin typeface="+mn-lt"/>
                  <a:cs typeface="Arial" charset="0"/>
                </a:rPr>
                <a:t>root cause analysis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532965" y="2599766"/>
              <a:ext cx="1625416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r" eaLnBrk="1">
                <a:buClrTx/>
                <a:buFontTx/>
                <a:buNone/>
              </a:pPr>
              <a:r>
                <a:rPr lang="en-US" sz="1300" b="1" dirty="0">
                  <a:solidFill>
                    <a:schemeClr val="tx1"/>
                  </a:solidFill>
                  <a:latin typeface="+mn-lt"/>
                  <a:cs typeface="Arial" charset="0"/>
                </a:rPr>
                <a:t>Network topology </a:t>
              </a:r>
            </a:p>
            <a:p>
              <a:pPr algn="r" eaLnBrk="1">
                <a:buClrTx/>
                <a:buFontTx/>
                <a:buNone/>
              </a:pPr>
              <a:r>
                <a:rPr lang="en-US" sz="1300" b="1" dirty="0">
                  <a:solidFill>
                    <a:schemeClr val="tx1"/>
                  </a:solidFill>
                  <a:latin typeface="+mn-lt"/>
                  <a:cs typeface="Arial" charset="0"/>
                </a:rPr>
                <a:t>&amp; logical map views 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299447" y="1380566"/>
              <a:ext cx="1591422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r" eaLnBrk="1">
                <a:buClrTx/>
                <a:buFontTx/>
                <a:buNone/>
              </a:pPr>
              <a:r>
                <a:rPr lang="en-US" sz="1300" b="1" dirty="0">
                  <a:latin typeface="+mn-lt"/>
                  <a:cs typeface="Arial" charset="0"/>
                </a:rPr>
                <a:t>Network availability management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912223" y="2164978"/>
              <a:ext cx="1739153" cy="632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sz="1300" b="1" dirty="0">
                  <a:latin typeface="+mn-lt"/>
                  <a:cs typeface="Arial" charset="0"/>
                </a:rPr>
                <a:t>Alerts &amp; notifications</a:t>
              </a:r>
            </a:p>
            <a:p>
              <a:pPr eaLnBrk="1">
                <a:buClrTx/>
                <a:buFontTx/>
                <a:buNone/>
              </a:pPr>
              <a:r>
                <a:rPr lang="en-US" sz="1300" b="1" dirty="0">
                  <a:latin typeface="+mn-lt"/>
                  <a:cs typeface="Arial" charset="0"/>
                </a:rPr>
                <a:t>through SMS, email,</a:t>
              </a:r>
            </a:p>
            <a:p>
              <a:pPr eaLnBrk="1">
                <a:buClrTx/>
                <a:buFontTx/>
                <a:buNone/>
              </a:pPr>
              <a:r>
                <a:rPr lang="en-US" sz="1300" b="1" dirty="0">
                  <a:latin typeface="+mn-lt"/>
                  <a:cs typeface="Arial" charset="0"/>
                </a:rPr>
                <a:t>SNMP traps, Syslog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204447" y="4728884"/>
              <a:ext cx="1483659" cy="475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sz="1300" b="1" dirty="0">
                  <a:solidFill>
                    <a:schemeClr val="tx1"/>
                  </a:solidFill>
                  <a:latin typeface="+mn-lt"/>
                  <a:cs typeface="Arial" charset="0"/>
                </a:rPr>
                <a:t>Trigger alert based</a:t>
              </a:r>
            </a:p>
            <a:p>
              <a:pPr eaLnBrk="1">
                <a:buClrTx/>
                <a:buFontTx/>
                <a:buNone/>
              </a:pPr>
              <a:r>
                <a:rPr lang="en-US" sz="1300" b="1" dirty="0">
                  <a:solidFill>
                    <a:schemeClr val="tx1"/>
                  </a:solidFill>
                  <a:latin typeface="+mn-lt"/>
                  <a:cs typeface="Arial" charset="0"/>
                </a:rPr>
                <a:t>remedial actions</a:t>
              </a:r>
            </a:p>
          </p:txBody>
        </p:sp>
        <p:pic>
          <p:nvPicPr>
            <p:cNvPr id="14" name="Picture 40" descr="http://fryeblog.blog.lib.mcmaster.ca/files/2010/04/Alert-Icon-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596" y="2097740"/>
              <a:ext cx="1845670" cy="1538059"/>
            </a:xfrm>
            <a:prstGeom prst="rect">
              <a:avLst/>
            </a:prstGeom>
            <a:noFill/>
            <a:ln>
              <a:noFill/>
            </a:ln>
            <a:scene3d>
              <a:camera prst="perspectiveContrasting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36390" y="558334"/>
            <a:ext cx="5429250" cy="597366"/>
          </a:xfrm>
          <a:prstGeom prst="rect">
            <a:avLst/>
          </a:prstGeom>
          <a:solidFill>
            <a:srgbClr val="E4712E"/>
          </a:solidFill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Across Network devices, Servers, Applications, Databases, Web Apps, Email and Desktops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0105" y="99358"/>
            <a:ext cx="1425388" cy="1344706"/>
            <a:chOff x="201705" y="174811"/>
            <a:chExt cx="1425388" cy="1344706"/>
          </a:xfrm>
        </p:grpSpPr>
        <p:sp>
          <p:nvSpPr>
            <p:cNvPr id="17" name="Rectangle 16"/>
            <p:cNvSpPr/>
            <p:nvPr/>
          </p:nvSpPr>
          <p:spPr>
            <a:xfrm>
              <a:off x="201705" y="174811"/>
              <a:ext cx="1385047" cy="1344706"/>
            </a:xfrm>
            <a:prstGeom prst="rect">
              <a:avLst/>
            </a:prstGeom>
            <a:solidFill>
              <a:srgbClr val="E4712E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428" y="275099"/>
              <a:ext cx="1346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Fault </a:t>
              </a:r>
            </a:p>
            <a:p>
              <a:r>
                <a:rPr lang="en-US" sz="1400" b="1" dirty="0">
                  <a:solidFill>
                    <a:schemeClr val="bg1"/>
                  </a:solidFill>
                </a:rPr>
                <a:t>Management</a:t>
              </a:r>
            </a:p>
          </p:txBody>
        </p:sp>
        <p:pic>
          <p:nvPicPr>
            <p:cNvPr id="19" name="Picture 6" descr="Image result for fault icon"/>
            <p:cNvPicPr>
              <a:picLocks noChangeAspect="1" noChangeArrowheads="1"/>
            </p:cNvPicPr>
            <p:nvPr/>
          </p:nvPicPr>
          <p:blipFill>
            <a:blip r:embed="rId5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62" y="855941"/>
              <a:ext cx="436096" cy="43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550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636390" y="558334"/>
            <a:ext cx="5429250" cy="58466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Across Network devices, Servers, Applications, </a:t>
            </a:r>
          </a:p>
          <a:p>
            <a:pPr eaLnBrk="1"/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Databases, Web Apps, Email and Desktops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6368" y="101600"/>
            <a:ext cx="1385047" cy="1344706"/>
            <a:chOff x="972668" y="2828363"/>
            <a:chExt cx="1385047" cy="1344706"/>
          </a:xfrm>
        </p:grpSpPr>
        <p:sp>
          <p:nvSpPr>
            <p:cNvPr id="22" name="Rectangle 21"/>
            <p:cNvSpPr/>
            <p:nvPr/>
          </p:nvSpPr>
          <p:spPr>
            <a:xfrm>
              <a:off x="972668" y="2828363"/>
              <a:ext cx="1385047" cy="134470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4839" y="3497909"/>
              <a:ext cx="1194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Performance Management</a:t>
              </a:r>
            </a:p>
          </p:txBody>
        </p:sp>
        <p:pic>
          <p:nvPicPr>
            <p:cNvPr id="24" name="Picture 10" descr="Image result for performance icon png"/>
            <p:cNvPicPr>
              <a:picLocks noChangeAspect="1" noChangeArrowheads="1"/>
            </p:cNvPicPr>
            <p:nvPr/>
          </p:nvPicPr>
          <p:blipFill>
            <a:blip r:embed="rId3" cstate="email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195" y="2949137"/>
              <a:ext cx="539782" cy="539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1577778" y="1936851"/>
            <a:ext cx="5914402" cy="3685011"/>
            <a:chOff x="1577778" y="1936851"/>
            <a:chExt cx="5914402" cy="368501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33767" y="1936851"/>
              <a:ext cx="5858413" cy="3685011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1577778" y="2149352"/>
              <a:ext cx="5902524" cy="3091984"/>
              <a:chOff x="1565078" y="1857252"/>
              <a:chExt cx="5902524" cy="3091984"/>
            </a:xfrm>
          </p:grpSpPr>
          <p:sp>
            <p:nvSpPr>
              <p:cNvPr id="43" name="Text Box 15"/>
              <p:cNvSpPr txBox="1">
                <a:spLocks noChangeArrowheads="1"/>
              </p:cNvSpPr>
              <p:nvPr/>
            </p:nvSpPr>
            <p:spPr bwMode="auto">
              <a:xfrm>
                <a:off x="4922572" y="4339636"/>
                <a:ext cx="1484952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0" tIns="55440" rIns="182880" bIns="45000"/>
              <a:lstStyle>
                <a:lvl1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>
                  <a:buClrTx/>
                  <a:buFontTx/>
                  <a:buNone/>
                </a:pPr>
                <a:r>
                  <a:rPr lang="en-US" sz="1300" b="1" dirty="0">
                    <a:latin typeface="+mn-lt"/>
                  </a:rPr>
                  <a:t>Predictive Analysis</a:t>
                </a: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3798248" y="1857252"/>
                <a:ext cx="1472252" cy="527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0" tIns="55440" rIns="182880" bIns="45000"/>
              <a:lstStyle>
                <a:lvl1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>
                  <a:buClrTx/>
                  <a:buFontTx/>
                  <a:buNone/>
                </a:pPr>
                <a:r>
                  <a:rPr lang="en-US" sz="1300" b="1" dirty="0">
                    <a:latin typeface="+mn-lt"/>
                  </a:rPr>
                  <a:t>Data Aggregation with Long-term Storage</a:t>
                </a:r>
              </a:p>
            </p:txBody>
          </p:sp>
          <p:sp>
            <p:nvSpPr>
              <p:cNvPr id="45" name="Text Box 13"/>
              <p:cNvSpPr txBox="1">
                <a:spLocks noChangeArrowheads="1"/>
              </p:cNvSpPr>
              <p:nvPr/>
            </p:nvSpPr>
            <p:spPr bwMode="auto">
              <a:xfrm>
                <a:off x="6185850" y="2058864"/>
                <a:ext cx="1281752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0" tIns="55440" rIns="182880" bIns="45000"/>
              <a:lstStyle>
                <a:lvl1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>
                  <a:buClrTx/>
                  <a:buFontTx/>
                  <a:buNone/>
                </a:pPr>
                <a:r>
                  <a:rPr lang="en-US" sz="1300" b="1" dirty="0">
                    <a:latin typeface="+mn-lt"/>
                  </a:rPr>
                  <a:t>Role-based Dashboards</a:t>
                </a:r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1565825" y="1906464"/>
                <a:ext cx="1314832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0" tIns="55440" rIns="182880" bIns="45000"/>
              <a:lstStyle>
                <a:lvl1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>
                  <a:buClr>
                    <a:srgbClr val="99284C"/>
                  </a:buClr>
                </a:pPr>
                <a:r>
                  <a:rPr lang="en-US" sz="1300" b="1" dirty="0">
                    <a:latin typeface="+mn-lt"/>
                    <a:cs typeface="Arial" charset="0"/>
                  </a:rPr>
                  <a:t>Multi-level</a:t>
                </a:r>
              </a:p>
              <a:p>
                <a:pPr algn="ctr" eaLnBrk="1">
                  <a:buClr>
                    <a:srgbClr val="99284C"/>
                  </a:buClr>
                </a:pPr>
                <a:r>
                  <a:rPr lang="en-US" sz="1300" b="1" dirty="0">
                    <a:latin typeface="+mn-lt"/>
                    <a:cs typeface="Arial" charset="0"/>
                  </a:rPr>
                  <a:t>Performance Thresholds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884720" y="4353717"/>
                <a:ext cx="124533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dirty="0">
                    <a:solidFill>
                      <a:schemeClr val="bg1"/>
                    </a:solidFill>
                    <a:cs typeface="Arial" charset="0"/>
                  </a:rPr>
                  <a:t>Ensure SLA Compliance</a:t>
                </a:r>
                <a:endParaRPr 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 Box 6"/>
              <p:cNvSpPr txBox="1">
                <a:spLocks noChangeArrowheads="1"/>
              </p:cNvSpPr>
              <p:nvPr/>
            </p:nvSpPr>
            <p:spPr bwMode="auto">
              <a:xfrm>
                <a:off x="2673924" y="1919164"/>
                <a:ext cx="1408752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0" tIns="55440" rIns="182880" bIns="45000"/>
              <a:lstStyle>
                <a:lvl1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>
                  <a:buClrTx/>
                  <a:buFontTx/>
                  <a:buNone/>
                </a:pPr>
                <a:r>
                  <a:rPr lang="en-US" sz="1300" b="1" dirty="0">
                    <a:latin typeface="+mn-lt"/>
                  </a:rPr>
                  <a:t>Reports with Multi-tier Logical Views</a:t>
                </a:r>
              </a:p>
            </p:txBody>
          </p:sp>
          <p:sp>
            <p:nvSpPr>
              <p:cNvPr id="49" name="Text Box 15"/>
              <p:cNvSpPr txBox="1">
                <a:spLocks noChangeArrowheads="1"/>
              </p:cNvSpPr>
              <p:nvPr/>
            </p:nvSpPr>
            <p:spPr bwMode="auto">
              <a:xfrm>
                <a:off x="4935272" y="2058864"/>
                <a:ext cx="1484952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0" tIns="55440" rIns="182880" bIns="45000"/>
              <a:lstStyle>
                <a:lvl1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>
                  <a:buClrTx/>
                  <a:buFontTx/>
                  <a:buNone/>
                </a:pPr>
                <a:r>
                  <a:rPr lang="en-US" sz="1300" b="1" dirty="0">
                    <a:latin typeface="+mn-lt"/>
                  </a:rPr>
                  <a:t>Capacity Planning</a:t>
                </a:r>
              </a:p>
            </p:txBody>
          </p:sp>
          <p:sp>
            <p:nvSpPr>
              <p:cNvPr id="50" name="Text Box 13"/>
              <p:cNvSpPr txBox="1">
                <a:spLocks noChangeArrowheads="1"/>
              </p:cNvSpPr>
              <p:nvPr/>
            </p:nvSpPr>
            <p:spPr bwMode="auto">
              <a:xfrm>
                <a:off x="6185850" y="4174536"/>
                <a:ext cx="1281752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0" tIns="55440" rIns="182880" bIns="45000"/>
              <a:lstStyle>
                <a:lvl1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>
                  <a:buClrTx/>
                  <a:buFontTx/>
                  <a:buNone/>
                </a:pPr>
                <a:r>
                  <a:rPr lang="en-US" sz="1300" b="1" dirty="0">
                    <a:latin typeface="+mn-lt"/>
                  </a:rPr>
                  <a:t>Easy Configurable Settings</a:t>
                </a:r>
              </a:p>
            </p:txBody>
          </p:sp>
          <p:sp>
            <p:nvSpPr>
              <p:cNvPr id="51" name="Text Box 6"/>
              <p:cNvSpPr txBox="1">
                <a:spLocks noChangeArrowheads="1"/>
              </p:cNvSpPr>
              <p:nvPr/>
            </p:nvSpPr>
            <p:spPr bwMode="auto">
              <a:xfrm>
                <a:off x="1565078" y="4174536"/>
                <a:ext cx="1314832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0" tIns="55440" rIns="182880" bIns="45000"/>
              <a:lstStyle>
                <a:lvl1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eaLnBrk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>
                  <a:buClr>
                    <a:srgbClr val="99284C"/>
                  </a:buClr>
                </a:pPr>
                <a:r>
                  <a:rPr lang="en-US" sz="1300" b="1" dirty="0">
                    <a:latin typeface="+mn-lt"/>
                    <a:cs typeface="Arial" charset="0"/>
                  </a:rPr>
                  <a:t>Automatic Performance Notification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35743" y="4353717"/>
                <a:ext cx="124533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dirty="0">
                    <a:solidFill>
                      <a:schemeClr val="bg1"/>
                    </a:solidFill>
                    <a:cs typeface="Arial" charset="0"/>
                  </a:rPr>
                  <a:t>Verify </a:t>
                </a:r>
              </a:p>
              <a:p>
                <a:pPr algn="ctr"/>
                <a:r>
                  <a:rPr lang="en-US" sz="1300" b="1" dirty="0" err="1">
                    <a:solidFill>
                      <a:schemeClr val="bg1"/>
                    </a:solidFill>
                    <a:cs typeface="Arial" charset="0"/>
                  </a:rPr>
                  <a:t>QoS</a:t>
                </a:r>
                <a:r>
                  <a:rPr lang="en-US" sz="1300" b="1" dirty="0">
                    <a:solidFill>
                      <a:schemeClr val="bg1"/>
                    </a:solidFill>
                    <a:cs typeface="Arial" charset="0"/>
                  </a:rPr>
                  <a:t> / </a:t>
                </a:r>
                <a:r>
                  <a:rPr lang="en-US" sz="1300" b="1" dirty="0" err="1">
                    <a:solidFill>
                      <a:schemeClr val="bg1"/>
                    </a:solidFill>
                    <a:cs typeface="Arial" charset="0"/>
                  </a:rPr>
                  <a:t>CoS</a:t>
                </a:r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027427" y="3281053"/>
              <a:ext cx="762000" cy="762000"/>
              <a:chOff x="2906404" y="3281053"/>
              <a:chExt cx="762000" cy="7620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906404" y="3281053"/>
                <a:ext cx="762000" cy="7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57150">
                <a:solidFill>
                  <a:srgbClr val="DC14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4" descr="Related image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4201" y="3507185"/>
                <a:ext cx="446074" cy="374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181144" y="3281053"/>
              <a:ext cx="762000" cy="762000"/>
              <a:chOff x="4181144" y="3281053"/>
              <a:chExt cx="762000" cy="7620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181144" y="3281053"/>
                <a:ext cx="762000" cy="7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57150">
                <a:solidFill>
                  <a:srgbClr val="00AE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6" descr="Image result for data storage icon"/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11" t="35166" r="68500" b="32683"/>
              <a:stretch/>
            </p:blipFill>
            <p:spPr bwMode="auto">
              <a:xfrm>
                <a:off x="4336616" y="3414028"/>
                <a:ext cx="496168" cy="557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5326128" y="3294701"/>
              <a:ext cx="762000" cy="762000"/>
              <a:chOff x="5433704" y="3294701"/>
              <a:chExt cx="762000" cy="7620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433704" y="3294701"/>
                <a:ext cx="762000" cy="7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57150">
                <a:solidFill>
                  <a:srgbClr val="002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6" descr="Image result for data storage icon"/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0684" t="754" r="2427" b="67095"/>
              <a:stretch/>
            </p:blipFill>
            <p:spPr bwMode="auto">
              <a:xfrm>
                <a:off x="5616469" y="3413977"/>
                <a:ext cx="451062" cy="506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6452750" y="3294500"/>
              <a:ext cx="762000" cy="762000"/>
              <a:chOff x="6694796" y="3281053"/>
              <a:chExt cx="762000" cy="762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694796" y="3281053"/>
                <a:ext cx="762000" cy="7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57150">
                <a:solidFill>
                  <a:srgbClr val="45AC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8" descr="Related image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2021" y="3430958"/>
                <a:ext cx="450109" cy="450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1864256" y="3295649"/>
              <a:ext cx="762000" cy="762000"/>
              <a:chOff x="1649104" y="3295649"/>
              <a:chExt cx="762000" cy="7620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649104" y="3295649"/>
                <a:ext cx="762000" cy="7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57150">
                <a:solidFill>
                  <a:srgbClr val="F467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10" descr="Image result for multi-level icon"/>
              <p:cNvPicPr>
                <a:picLocks noChangeAspect="1" noChangeArrowheads="1"/>
              </p:cNvPicPr>
              <p:nvPr/>
            </p:nvPicPr>
            <p:blipFill>
              <a:blip r:embed="rId9" cstate="email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4771" y="3381833"/>
                <a:ext cx="734459" cy="532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0007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01600" y="101600"/>
            <a:ext cx="1385047" cy="1344706"/>
            <a:chOff x="2424952" y="1994647"/>
            <a:chExt cx="1385047" cy="1344706"/>
          </a:xfrm>
        </p:grpSpPr>
        <p:sp>
          <p:nvSpPr>
            <p:cNvPr id="54" name="Rectangle 53"/>
            <p:cNvSpPr/>
            <p:nvPr/>
          </p:nvSpPr>
          <p:spPr>
            <a:xfrm>
              <a:off x="2424952" y="1994647"/>
              <a:ext cx="1385047" cy="1344706"/>
            </a:xfrm>
            <a:prstGeom prst="rect">
              <a:avLst/>
            </a:prstGeom>
            <a:solidFill>
              <a:srgbClr val="BF2C49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24488" y="2667613"/>
              <a:ext cx="1200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Network Management</a:t>
              </a:r>
            </a:p>
          </p:txBody>
        </p:sp>
        <p:pic>
          <p:nvPicPr>
            <p:cNvPr id="56" name="Picture 64" descr="https://d30y9cdsu7xlg0.cloudfront.net/png/42828-200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646" t="23227" r="10497" b="14889"/>
            <a:stretch/>
          </p:blipFill>
          <p:spPr bwMode="auto">
            <a:xfrm>
              <a:off x="3069347" y="2176320"/>
              <a:ext cx="580476" cy="47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36390" y="558334"/>
            <a:ext cx="5429250" cy="597366"/>
          </a:xfrm>
          <a:prstGeom prst="rect">
            <a:avLst/>
          </a:prstGeom>
          <a:solidFill>
            <a:srgbClr val="BF2C49"/>
          </a:solidFill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Monitoring of network availability with traffic &amp; bandwidth analysis</a:t>
            </a:r>
          </a:p>
          <a:p>
            <a:pPr eaLnBrk="1">
              <a:buClrTx/>
              <a:buFont typeface="Times New Roman" pitchFamily="18" charset="0"/>
              <a:buNone/>
            </a:pPr>
            <a:endParaRPr lang="en-US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027873" y="1268503"/>
            <a:ext cx="1731861" cy="1358153"/>
            <a:chOff x="5106123" y="1281951"/>
            <a:chExt cx="2045277" cy="13581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Diamond 58"/>
            <p:cNvSpPr/>
            <p:nvPr/>
          </p:nvSpPr>
          <p:spPr>
            <a:xfrm>
              <a:off x="5192197" y="1281951"/>
              <a:ext cx="1861395" cy="1358153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5106123" y="1533859"/>
              <a:ext cx="2045277" cy="63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/>
              <a:r>
                <a:rPr lang="en-US" sz="1100" b="1" dirty="0">
                  <a:solidFill>
                    <a:schemeClr val="tx1"/>
                  </a:solidFill>
                  <a:latin typeface="+mn-lt"/>
                  <a:cs typeface="Arial" charset="0"/>
                </a:rPr>
                <a:t>Automatic, </a:t>
              </a:r>
            </a:p>
            <a:p>
              <a:pPr algn="ctr" eaLnBrk="1"/>
              <a:r>
                <a:rPr lang="en-US" sz="1100" b="1" dirty="0">
                  <a:solidFill>
                    <a:schemeClr val="tx1"/>
                  </a:solidFill>
                  <a:latin typeface="+mn-lt"/>
                  <a:cs typeface="Arial" charset="0"/>
                </a:rPr>
                <a:t>topology-based, </a:t>
              </a:r>
            </a:p>
            <a:p>
              <a:pPr algn="ctr" eaLnBrk="1"/>
              <a:r>
                <a:rPr lang="en-US" sz="1100" b="1" dirty="0">
                  <a:solidFill>
                    <a:schemeClr val="tx1"/>
                  </a:solidFill>
                  <a:latin typeface="+mn-lt"/>
                  <a:cs typeface="Arial" charset="0"/>
                </a:rPr>
                <a:t>routing table based, </a:t>
              </a:r>
            </a:p>
            <a:p>
              <a:pPr algn="ctr" eaLnBrk="1"/>
              <a:r>
                <a:rPr lang="en-US" sz="1100" b="1" dirty="0">
                  <a:solidFill>
                    <a:schemeClr val="tx1"/>
                  </a:solidFill>
                  <a:latin typeface="+mn-lt"/>
                  <a:cs typeface="Arial" charset="0"/>
                </a:rPr>
                <a:t>VLAN discovery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38407" y="2814915"/>
            <a:ext cx="1576157" cy="1358153"/>
            <a:chOff x="5192196" y="2949386"/>
            <a:chExt cx="1861395" cy="13581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Diamond 61"/>
            <p:cNvSpPr/>
            <p:nvPr/>
          </p:nvSpPr>
          <p:spPr>
            <a:xfrm>
              <a:off x="5192196" y="2949386"/>
              <a:ext cx="1861395" cy="1358153"/>
            </a:xfrm>
            <a:prstGeom prst="diamond">
              <a:avLst/>
            </a:prstGeom>
            <a:solidFill>
              <a:srgbClr val="00A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5391696" y="3275910"/>
              <a:ext cx="1517062" cy="5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  <a:cs typeface="Arial" charset="0"/>
                </a:rPr>
                <a:t>Supports heterogeneous networks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16949" y="3572433"/>
            <a:ext cx="1576157" cy="1358153"/>
            <a:chOff x="6164867" y="3733798"/>
            <a:chExt cx="1861395" cy="13581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Diamond 64"/>
            <p:cNvSpPr/>
            <p:nvPr/>
          </p:nvSpPr>
          <p:spPr>
            <a:xfrm>
              <a:off x="6164867" y="3733798"/>
              <a:ext cx="1861395" cy="1358153"/>
            </a:xfrm>
            <a:prstGeom prst="diamond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6255240" y="3996780"/>
              <a:ext cx="1678524" cy="485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/>
              <a:r>
                <a:rPr lang="en-US" sz="1200" b="1" dirty="0">
                  <a:solidFill>
                    <a:schemeClr val="tx1"/>
                  </a:solidFill>
                  <a:latin typeface="+mn-lt"/>
                </a:rPr>
                <a:t>Trend &amp; </a:t>
              </a:r>
            </a:p>
            <a:p>
              <a:pPr algn="ctr" eaLnBrk="1"/>
              <a:r>
                <a:rPr lang="en-US" sz="1200" b="1" dirty="0">
                  <a:solidFill>
                    <a:schemeClr val="tx1"/>
                  </a:solidFill>
                  <a:latin typeface="+mn-lt"/>
                </a:rPr>
                <a:t>historical performance </a:t>
              </a:r>
            </a:p>
            <a:p>
              <a:pPr algn="ctr" eaLnBrk="1"/>
              <a:r>
                <a:rPr lang="en-US" sz="1200" b="1" dirty="0">
                  <a:solidFill>
                    <a:schemeClr val="tx1"/>
                  </a:solidFill>
                  <a:latin typeface="+mn-lt"/>
                </a:rPr>
                <a:t>analysis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33924" y="4343397"/>
            <a:ext cx="1576157" cy="1358153"/>
            <a:chOff x="5322184" y="4585445"/>
            <a:chExt cx="1861395" cy="13581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Diamond 67"/>
            <p:cNvSpPr/>
            <p:nvPr/>
          </p:nvSpPr>
          <p:spPr>
            <a:xfrm>
              <a:off x="5322184" y="4585445"/>
              <a:ext cx="1861395" cy="1358153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5518214" y="4996283"/>
              <a:ext cx="1516705" cy="400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Net-flow </a:t>
              </a:r>
            </a:p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traffic analysis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236036" y="3572435"/>
            <a:ext cx="1639467" cy="1358153"/>
            <a:chOff x="4316720" y="3774141"/>
            <a:chExt cx="1936162" cy="13581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Diamond 70"/>
            <p:cNvSpPr/>
            <p:nvPr/>
          </p:nvSpPr>
          <p:spPr>
            <a:xfrm>
              <a:off x="4353997" y="3774141"/>
              <a:ext cx="1861395" cy="1358153"/>
            </a:xfrm>
            <a:prstGeom prst="diamond">
              <a:avLst/>
            </a:prstGeom>
            <a:solidFill>
              <a:srgbClr val="0027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4316720" y="4159085"/>
              <a:ext cx="1936162" cy="400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Traps, Syslog </a:t>
              </a:r>
            </a:p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collection &amp; </a:t>
              </a:r>
            </a:p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analysis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82043" y="2810436"/>
            <a:ext cx="1576157" cy="1358153"/>
            <a:chOff x="6989620" y="2944906"/>
            <a:chExt cx="1861395" cy="13581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Diamond 73"/>
            <p:cNvSpPr/>
            <p:nvPr/>
          </p:nvSpPr>
          <p:spPr>
            <a:xfrm>
              <a:off x="6989620" y="2944906"/>
              <a:ext cx="1861395" cy="1358153"/>
            </a:xfrm>
            <a:prstGeom prst="diamond">
              <a:avLst/>
            </a:prstGeom>
            <a:solidFill>
              <a:srgbClr val="33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7263830" y="3358217"/>
              <a:ext cx="1317214" cy="406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IP SLA, </a:t>
              </a:r>
            </a:p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VoIP / Jitter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994538" y="2030504"/>
            <a:ext cx="1576157" cy="1358153"/>
            <a:chOff x="6021433" y="2111186"/>
            <a:chExt cx="1861395" cy="1358153"/>
          </a:xfrm>
          <a:solidFill>
            <a:srgbClr val="FF7C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Diamond 76"/>
            <p:cNvSpPr/>
            <p:nvPr/>
          </p:nvSpPr>
          <p:spPr>
            <a:xfrm>
              <a:off x="6021433" y="2111186"/>
              <a:ext cx="1861395" cy="135815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6199057" y="2458221"/>
              <a:ext cx="1516102" cy="3998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Scheduled </a:t>
              </a:r>
            </a:p>
            <a:p>
              <a:pPr algn="ctr" eaLnBrk="1"/>
              <a:r>
                <a:rPr lang="en-US" sz="1200" b="1" dirty="0">
                  <a:solidFill>
                    <a:srgbClr val="FFFFFF"/>
                  </a:solidFill>
                  <a:latin typeface="+mn-lt"/>
                </a:rPr>
                <a:t>network rediscovery</a:t>
              </a:r>
            </a:p>
          </p:txBody>
        </p:sp>
      </p:grpSp>
      <p:pic>
        <p:nvPicPr>
          <p:cNvPr id="79" name="Picture 2" descr="Related image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0386" y="1759471"/>
            <a:ext cx="3932332" cy="316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6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Image result for serv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775" y="2114989"/>
            <a:ext cx="3400425" cy="24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5880100" y="3060700"/>
            <a:ext cx="2082800" cy="762000"/>
            <a:chOff x="1854200" y="2844800"/>
            <a:chExt cx="2082800" cy="698500"/>
          </a:xfr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Flowchart: Delay 30"/>
            <p:cNvSpPr/>
            <p:nvPr/>
          </p:nvSpPr>
          <p:spPr>
            <a:xfrm>
              <a:off x="3314700" y="2844800"/>
              <a:ext cx="622300" cy="6985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Process 31"/>
            <p:cNvSpPr/>
            <p:nvPr/>
          </p:nvSpPr>
          <p:spPr>
            <a:xfrm>
              <a:off x="1854200" y="2844800"/>
              <a:ext cx="1460500" cy="6985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22900" y="3924300"/>
            <a:ext cx="2082800" cy="762000"/>
            <a:chOff x="1854200" y="2844800"/>
            <a:chExt cx="2082800" cy="698500"/>
          </a:xfrm>
          <a:solidFill>
            <a:srgbClr val="FF5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Flowchart: Delay 33"/>
            <p:cNvSpPr/>
            <p:nvPr/>
          </p:nvSpPr>
          <p:spPr>
            <a:xfrm>
              <a:off x="3314700" y="2844800"/>
              <a:ext cx="622300" cy="6985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1854200" y="2844800"/>
              <a:ext cx="1460500" cy="6985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27600" y="4813300"/>
            <a:ext cx="2082800" cy="762000"/>
            <a:chOff x="1854200" y="2844800"/>
            <a:chExt cx="2082800" cy="698500"/>
          </a:xfrm>
          <a:solidFill>
            <a:schemeClr val="bg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Flowchart: Delay 36"/>
            <p:cNvSpPr/>
            <p:nvPr/>
          </p:nvSpPr>
          <p:spPr>
            <a:xfrm>
              <a:off x="3314700" y="2844800"/>
              <a:ext cx="622300" cy="6985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854200" y="2844800"/>
              <a:ext cx="1460500" cy="6985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22900" y="2197100"/>
            <a:ext cx="2082800" cy="762000"/>
            <a:chOff x="1854200" y="2844800"/>
            <a:chExt cx="2082800" cy="698500"/>
          </a:xfrm>
          <a:solidFill>
            <a:srgbClr val="0099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Delay 39"/>
            <p:cNvSpPr/>
            <p:nvPr/>
          </p:nvSpPr>
          <p:spPr>
            <a:xfrm>
              <a:off x="3314700" y="2844800"/>
              <a:ext cx="622300" cy="6985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1854200" y="2844800"/>
              <a:ext cx="1460500" cy="6985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27600" y="1320800"/>
            <a:ext cx="2082800" cy="762000"/>
            <a:chOff x="1854200" y="2844800"/>
            <a:chExt cx="2082800" cy="698500"/>
          </a:xfrm>
          <a:solidFill>
            <a:srgbClr val="9900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Flowchart: Delay 42"/>
            <p:cNvSpPr/>
            <p:nvPr/>
          </p:nvSpPr>
          <p:spPr>
            <a:xfrm>
              <a:off x="3314700" y="2844800"/>
              <a:ext cx="622300" cy="6985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1854200" y="2844800"/>
              <a:ext cx="1460500" cy="6985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5054600" y="1447238"/>
            <a:ext cx="1892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+mn-lt"/>
              </a:rPr>
              <a:t>Monitoring of server hardware &amp; availability </a:t>
            </a: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5549900" y="2323539"/>
            <a:ext cx="1739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ctr"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IN" b="1" dirty="0">
                <a:solidFill>
                  <a:schemeClr val="bg1"/>
                </a:solidFill>
              </a:rPr>
              <a:t>Process and Services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47" name="TextBox 12"/>
          <p:cNvSpPr txBox="1">
            <a:spLocks noChangeArrowheads="1"/>
          </p:cNvSpPr>
          <p:nvPr/>
        </p:nvSpPr>
        <p:spPr bwMode="auto">
          <a:xfrm>
            <a:off x="5054600" y="4952439"/>
            <a:ext cx="18081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+mn-lt"/>
              </a:rPr>
              <a:t>Syslog based event</a:t>
            </a:r>
          </a:p>
          <a:p>
            <a:r>
              <a:rPr lang="en-IN" sz="1300" b="1" dirty="0">
                <a:solidFill>
                  <a:schemeClr val="bg1"/>
                </a:solidFill>
                <a:latin typeface="+mn-lt"/>
              </a:rPr>
              <a:t>management</a:t>
            </a: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5981701" y="3098239"/>
            <a:ext cx="17018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</a:rPr>
              <a:t>Historical analysis for </a:t>
            </a:r>
          </a:p>
          <a:p>
            <a:r>
              <a:rPr lang="en-IN" sz="1300" b="1" dirty="0">
                <a:solidFill>
                  <a:schemeClr val="bg1"/>
                </a:solidFill>
              </a:rPr>
              <a:t>optimizing server </a:t>
            </a:r>
          </a:p>
          <a:p>
            <a:r>
              <a:rPr lang="en-IN" sz="13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9" name="TextBox 14"/>
          <p:cNvSpPr txBox="1">
            <a:spLocks noChangeArrowheads="1"/>
          </p:cNvSpPr>
          <p:nvPr/>
        </p:nvSpPr>
        <p:spPr bwMode="auto">
          <a:xfrm>
            <a:off x="5511800" y="4063439"/>
            <a:ext cx="1905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+mn-lt"/>
              </a:rPr>
              <a:t>Monitoring of virtualized</a:t>
            </a:r>
          </a:p>
          <a:p>
            <a:r>
              <a:rPr lang="en-IN" sz="1300" b="1" dirty="0">
                <a:solidFill>
                  <a:schemeClr val="bg1"/>
                </a:solidFill>
                <a:latin typeface="+mn-lt"/>
              </a:rPr>
              <a:t>server environments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6369" y="95622"/>
            <a:ext cx="1416425" cy="1344706"/>
            <a:chOff x="909169" y="705222"/>
            <a:chExt cx="1416425" cy="1344706"/>
          </a:xfrm>
        </p:grpSpPr>
        <p:sp>
          <p:nvSpPr>
            <p:cNvPr id="51" name="Rectangle 50"/>
            <p:cNvSpPr/>
            <p:nvPr/>
          </p:nvSpPr>
          <p:spPr>
            <a:xfrm>
              <a:off x="909169" y="705222"/>
              <a:ext cx="1385047" cy="1344706"/>
            </a:xfrm>
            <a:prstGeom prst="rect">
              <a:avLst/>
            </a:prstGeom>
            <a:solidFill>
              <a:srgbClr val="00435D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68004" y="1250105"/>
              <a:ext cx="135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Server </a:t>
              </a:r>
            </a:p>
            <a:p>
              <a:r>
                <a:rPr lang="en-US" sz="1400" b="1" dirty="0">
                  <a:solidFill>
                    <a:schemeClr val="bg1"/>
                  </a:solidFill>
                </a:rPr>
                <a:t>Management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62257" y="942444"/>
              <a:ext cx="572663" cy="392704"/>
            </a:xfrm>
            <a:prstGeom prst="rect">
              <a:avLst/>
            </a:prstGeom>
          </p:spPr>
        </p:pic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1636390" y="558334"/>
            <a:ext cx="5069210" cy="381466"/>
          </a:xfrm>
          <a:prstGeom prst="rect">
            <a:avLst/>
          </a:prstGeom>
          <a:solidFill>
            <a:srgbClr val="00435D"/>
          </a:solidFill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Support for multiple OS, vendors, technologies</a:t>
            </a: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941625" y="4556593"/>
            <a:ext cx="2795910" cy="2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r>
              <a:rPr lang="en-US" sz="1100" b="1" u="sng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Supported:</a:t>
            </a: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941625" y="4797893"/>
            <a:ext cx="2630810" cy="62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charset="0"/>
              </a:rPr>
              <a:t>OS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charset="0"/>
              </a:rPr>
              <a:t>: Windows, Linux, Solaris, AIX &amp; more</a:t>
            </a:r>
          </a:p>
          <a:p>
            <a:pPr eaLnBrk="1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charset="0"/>
              </a:rPr>
              <a:t>Vendors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charset="0"/>
              </a:rPr>
              <a:t> : HP, Compaq, Dell, IBM &amp; more</a:t>
            </a:r>
          </a:p>
          <a:p>
            <a:pPr eaLnBrk="1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charset="0"/>
              </a:rPr>
              <a:t>Protocols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charset="0"/>
              </a:rPr>
              <a:t> : SNMP, WMI, SSH &amp; more</a:t>
            </a:r>
          </a:p>
        </p:txBody>
      </p:sp>
    </p:spTree>
    <p:extLst>
      <p:ext uri="{BB962C8B-B14F-4D97-AF65-F5344CB8AC3E}">
        <p14:creationId xmlns:p14="http://schemas.microsoft.com/office/powerpoint/2010/main" val="42607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0800" y="105334"/>
            <a:ext cx="1435100" cy="1344706"/>
            <a:chOff x="508000" y="384734"/>
            <a:chExt cx="1435100" cy="1344706"/>
          </a:xfrm>
        </p:grpSpPr>
        <p:sp>
          <p:nvSpPr>
            <p:cNvPr id="54" name="Rectangle 53"/>
            <p:cNvSpPr/>
            <p:nvPr/>
          </p:nvSpPr>
          <p:spPr>
            <a:xfrm>
              <a:off x="558053" y="384734"/>
              <a:ext cx="1385047" cy="1344706"/>
            </a:xfrm>
            <a:prstGeom prst="rect">
              <a:avLst/>
            </a:prstGeom>
            <a:solidFill>
              <a:srgbClr val="686464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8000" y="416114"/>
              <a:ext cx="1426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Application &amp; 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DB Management</a:t>
              </a:r>
            </a:p>
          </p:txBody>
        </p:sp>
        <p:pic>
          <p:nvPicPr>
            <p:cNvPr id="56" name="Picture 44" descr="https://images.indiegogo.com/file_attachments/880383/files/20140924173627-software.png?1411605387"/>
            <p:cNvPicPr>
              <a:picLocks noChangeAspect="1" noChangeArrowheads="1"/>
            </p:cNvPicPr>
            <p:nvPr/>
          </p:nvPicPr>
          <p:blipFill rotWithShape="1"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6709"/>
            <a:stretch/>
          </p:blipFill>
          <p:spPr bwMode="auto">
            <a:xfrm>
              <a:off x="1013433" y="979637"/>
              <a:ext cx="692102" cy="507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36390" y="558334"/>
            <a:ext cx="5450210" cy="597366"/>
          </a:xfrm>
          <a:prstGeom prst="rect">
            <a:avLst/>
          </a:prstGeom>
          <a:solidFill>
            <a:srgbClr val="686464"/>
          </a:solidFill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Comprehensive health and performance monitoring of web, email and database applications</a:t>
            </a:r>
          </a:p>
        </p:txBody>
      </p:sp>
      <p:pic>
        <p:nvPicPr>
          <p:cNvPr id="58" name="Picture 2" descr="Image result for databas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08" y="2249920"/>
            <a:ext cx="2802659" cy="280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4127500" y="2260600"/>
            <a:ext cx="4165600" cy="2730500"/>
            <a:chOff x="4127500" y="2260600"/>
            <a:chExt cx="4165600" cy="2730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Chevron 59"/>
            <p:cNvSpPr/>
            <p:nvPr/>
          </p:nvSpPr>
          <p:spPr>
            <a:xfrm>
              <a:off x="6489700" y="3263900"/>
              <a:ext cx="1803400" cy="738632"/>
            </a:xfrm>
            <a:prstGeom prst="chevron">
              <a:avLst/>
            </a:prstGeom>
            <a:solidFill>
              <a:srgbClr val="FF43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Pentagon 60"/>
            <p:cNvSpPr/>
            <p:nvPr/>
          </p:nvSpPr>
          <p:spPr>
            <a:xfrm>
              <a:off x="4699000" y="3200400"/>
              <a:ext cx="1943100" cy="838200"/>
            </a:xfrm>
            <a:prstGeom prst="homePlate">
              <a:avLst/>
            </a:prstGeom>
            <a:solidFill>
              <a:srgbClr val="00ACC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entagon 61"/>
            <p:cNvSpPr/>
            <p:nvPr/>
          </p:nvSpPr>
          <p:spPr>
            <a:xfrm>
              <a:off x="4127500" y="2260600"/>
              <a:ext cx="1943100" cy="838200"/>
            </a:xfrm>
            <a:prstGeom prst="homePlate">
              <a:avLst/>
            </a:prstGeom>
            <a:solidFill>
              <a:srgbClr val="7C7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Chevron 62"/>
            <p:cNvSpPr/>
            <p:nvPr/>
          </p:nvSpPr>
          <p:spPr>
            <a:xfrm>
              <a:off x="5905500" y="2311400"/>
              <a:ext cx="1803400" cy="738632"/>
            </a:xfrm>
            <a:prstGeom prst="chevron">
              <a:avLst/>
            </a:prstGeom>
            <a:solidFill>
              <a:srgbClr val="5A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Chevron 63"/>
            <p:cNvSpPr/>
            <p:nvPr/>
          </p:nvSpPr>
          <p:spPr>
            <a:xfrm>
              <a:off x="6083300" y="4191000"/>
              <a:ext cx="1803400" cy="738632"/>
            </a:xfrm>
            <a:prstGeom prst="chevron">
              <a:avLst/>
            </a:prstGeom>
            <a:solidFill>
              <a:srgbClr val="13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Pentagon 64"/>
            <p:cNvSpPr/>
            <p:nvPr/>
          </p:nvSpPr>
          <p:spPr>
            <a:xfrm>
              <a:off x="4292600" y="4152900"/>
              <a:ext cx="1943100" cy="838200"/>
            </a:xfrm>
            <a:prstGeom prst="homePlate">
              <a:avLst/>
            </a:prstGeom>
            <a:solidFill>
              <a:srgbClr val="F79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096698" y="2393504"/>
            <a:ext cx="4272602" cy="2432496"/>
            <a:chOff x="4096698" y="2393504"/>
            <a:chExt cx="4272602" cy="2432496"/>
          </a:xfrm>
        </p:grpSpPr>
        <p:sp>
          <p:nvSpPr>
            <p:cNvPr id="67" name="Text Box 37"/>
            <p:cNvSpPr txBox="1">
              <a:spLocks noChangeArrowheads="1"/>
            </p:cNvSpPr>
            <p:nvPr/>
          </p:nvSpPr>
          <p:spPr bwMode="auto">
            <a:xfrm>
              <a:off x="6800640" y="3355733"/>
              <a:ext cx="1568660" cy="35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55440" rIns="18288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</a:pPr>
              <a:r>
                <a:rPr lang="en-US" sz="1300" b="1" dirty="0">
                  <a:latin typeface="+mn-lt"/>
                </a:rPr>
                <a:t>Web Content Monitoring</a:t>
              </a:r>
            </a:p>
          </p:txBody>
        </p:sp>
        <p:sp>
          <p:nvSpPr>
            <p:cNvPr id="68" name="Text Box 21"/>
            <p:cNvSpPr txBox="1">
              <a:spLocks noChangeArrowheads="1"/>
            </p:cNvSpPr>
            <p:nvPr/>
          </p:nvSpPr>
          <p:spPr bwMode="auto">
            <a:xfrm>
              <a:off x="4096698" y="2393504"/>
              <a:ext cx="1948869" cy="45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55440" rIns="18288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</a:pPr>
              <a:r>
                <a:rPr lang="en-US" sz="1300" b="1" dirty="0">
                  <a:latin typeface="+mn-lt"/>
                </a:rPr>
                <a:t>Application-specific Dashboards &amp; Views</a:t>
              </a:r>
            </a:p>
          </p:txBody>
        </p:sp>
        <p:sp>
          <p:nvSpPr>
            <p:cNvPr id="69" name="Text Box 25"/>
            <p:cNvSpPr txBox="1">
              <a:spLocks noChangeArrowheads="1"/>
            </p:cNvSpPr>
            <p:nvPr/>
          </p:nvSpPr>
          <p:spPr bwMode="auto">
            <a:xfrm>
              <a:off x="4241664" y="4314297"/>
              <a:ext cx="1943236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55440" rIns="18288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  <a:buFontTx/>
                <a:buNone/>
              </a:pPr>
              <a:r>
                <a:rPr lang="en-US" sz="1300" b="1" dirty="0">
                  <a:latin typeface="+mn-lt"/>
                </a:rPr>
                <a:t>Historical Performance Analysis </a:t>
              </a: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4722813" y="3352354"/>
              <a:ext cx="1904024" cy="381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55440" rIns="18288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</a:pPr>
              <a:r>
                <a:rPr lang="en-US" sz="1300" b="1" dirty="0">
                  <a:latin typeface="+mn-lt"/>
                </a:rPr>
                <a:t>Custom Application Management</a:t>
              </a: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6414540" y="4316193"/>
              <a:ext cx="1307060" cy="50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55440" rIns="18288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</a:pPr>
              <a:r>
                <a:rPr lang="en-US" sz="1300" b="1" dirty="0">
                  <a:latin typeface="+mn-lt"/>
                </a:rPr>
                <a:t>End User </a:t>
              </a:r>
              <a:br>
                <a:rPr lang="en-US" sz="1300" b="1" dirty="0">
                  <a:latin typeface="+mn-lt"/>
                </a:rPr>
              </a:br>
              <a:r>
                <a:rPr lang="en-US" sz="1300" b="1" dirty="0">
                  <a:latin typeface="+mn-lt"/>
                </a:rPr>
                <a:t>Experience</a:t>
              </a: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6210299" y="2418109"/>
              <a:ext cx="1612901" cy="426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55440" rIns="18288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>
                <a:buClrTx/>
              </a:pPr>
              <a:r>
                <a:rPr lang="en-US" sz="1300" b="1" dirty="0">
                  <a:latin typeface="+mn-lt"/>
                </a:rPr>
                <a:t>Transaction 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07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178300" y="1618876"/>
            <a:ext cx="4051300" cy="4064000"/>
            <a:chOff x="3594100" y="1384300"/>
            <a:chExt cx="4051300" cy="40640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94100" y="1384300"/>
              <a:ext cx="4051300" cy="4064000"/>
            </a:xfrm>
            <a:prstGeom prst="rect">
              <a:avLst/>
            </a:prstGeom>
          </p:spPr>
        </p:pic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906838" y="4588188"/>
              <a:ext cx="2265363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/>
              <a:r>
                <a:rPr lang="en-US" sz="1300" b="1" dirty="0">
                  <a:latin typeface="+mn-lt"/>
                </a:rPr>
                <a:t>Tagging, Base-line and Start-up configurations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919538" y="2572062"/>
              <a:ext cx="2265362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/>
              <a:r>
                <a:rPr lang="en-US" sz="1300" b="1" dirty="0">
                  <a:latin typeface="+mn-lt"/>
                </a:rPr>
                <a:t>Scheduled configuration downloads &amp; backup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908423" y="3906467"/>
              <a:ext cx="2844877" cy="475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/>
              <a:r>
                <a:rPr lang="en-US" sz="1300" b="1" dirty="0">
                  <a:latin typeface="+mn-lt"/>
                </a:rPr>
                <a:t>Automatic configuration change detection &amp; alert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3906838" y="1911662"/>
              <a:ext cx="3205850" cy="43021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/>
              <a:r>
                <a:rPr lang="en-US" sz="1300" b="1" dirty="0">
                  <a:latin typeface="+mn-lt"/>
                </a:rPr>
                <a:t>Configuration management with Comparison across configurations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935412" y="3219078"/>
              <a:ext cx="2265363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/>
              <a:r>
                <a:rPr lang="en-US" sz="1300" b="1" dirty="0">
                  <a:latin typeface="+mn-lt"/>
                </a:rPr>
                <a:t>Quick rectification of configuration errors</a:t>
              </a:r>
            </a:p>
            <a:p>
              <a:pPr eaLnBrk="1"/>
              <a:endParaRPr lang="en-US" sz="1300" b="1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6369" y="106081"/>
            <a:ext cx="1385047" cy="1344706"/>
            <a:chOff x="185269" y="169581"/>
            <a:chExt cx="1385047" cy="1344706"/>
          </a:xfrm>
        </p:grpSpPr>
        <p:sp>
          <p:nvSpPr>
            <p:cNvPr id="30" name="Rectangle 29"/>
            <p:cNvSpPr/>
            <p:nvPr/>
          </p:nvSpPr>
          <p:spPr>
            <a:xfrm>
              <a:off x="185269" y="169581"/>
              <a:ext cx="1385047" cy="1344706"/>
            </a:xfrm>
            <a:prstGeom prst="rect">
              <a:avLst/>
            </a:prstGeom>
            <a:solidFill>
              <a:srgbClr val="459AA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7570" y="869443"/>
              <a:ext cx="1339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Configuration Management</a:t>
              </a:r>
            </a:p>
          </p:txBody>
        </p:sp>
        <p:pic>
          <p:nvPicPr>
            <p:cNvPr id="32" name="Picture 20" descr="Image result for configuration icon png"/>
            <p:cNvPicPr>
              <a:picLocks noChangeAspect="1" noChangeArrowheads="1"/>
            </p:cNvPicPr>
            <p:nvPr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04" y="308785"/>
              <a:ext cx="527108" cy="52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2" descr="Image result for configuratio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3754" y="2076077"/>
            <a:ext cx="2918011" cy="31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636390" y="558334"/>
            <a:ext cx="5429250" cy="610066"/>
          </a:xfrm>
          <a:prstGeom prst="rect">
            <a:avLst/>
          </a:prstGeom>
          <a:solidFill>
            <a:srgbClr val="459AA1"/>
          </a:solidFill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Configuration Management for devices across </a:t>
            </a:r>
          </a:p>
          <a:p>
            <a:pPr>
              <a:defRPr/>
            </a:pPr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charset="0"/>
              </a:rPr>
              <a:t>Vendors (Cisco/Juniper/NetScreen etc.)</a:t>
            </a:r>
          </a:p>
          <a:p>
            <a:pPr eaLnBrk="1">
              <a:buClrTx/>
              <a:buFont typeface="Times New Roman" pitchFamily="18" charset="0"/>
              <a:buNone/>
            </a:pPr>
            <a:endParaRPr lang="en-US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628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Adobe Fan Heiti Std B</vt:lpstr>
      <vt:lpstr>Aharoni</vt:lpstr>
      <vt:lpstr>Arial</vt:lpstr>
      <vt:lpstr>Calibri</vt:lpstr>
      <vt:lpstr>Calibri Light</vt:lpstr>
      <vt:lpstr>Cambria</vt:lpstr>
      <vt:lpstr>Candara</vt:lpstr>
      <vt:lpstr>Century Gothic</vt:lpstr>
      <vt:lpstr>Helvetica LT Std</vt:lpstr>
      <vt:lpstr>Sitka Heading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Dipannita Das</dc:creator>
  <cp:lastModifiedBy>Satish Kumar V ( EverestIMS )</cp:lastModifiedBy>
  <cp:revision>12</cp:revision>
  <dcterms:created xsi:type="dcterms:W3CDTF">2018-08-08T07:08:08Z</dcterms:created>
  <dcterms:modified xsi:type="dcterms:W3CDTF">2022-03-18T06:01:45Z</dcterms:modified>
</cp:coreProperties>
</file>