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257" r:id="rId3"/>
    <p:sldId id="258" r:id="rId4"/>
    <p:sldId id="267" r:id="rId5"/>
    <p:sldId id="259" r:id="rId6"/>
    <p:sldId id="268" r:id="rId7"/>
    <p:sldId id="265" r:id="rId8"/>
    <p:sldId id="266" r:id="rId9"/>
    <p:sldId id="269" r:id="rId10"/>
    <p:sldId id="270" r:id="rId11"/>
    <p:sldId id="264" r:id="rId12"/>
    <p:sldId id="271" r:id="rId13"/>
    <p:sldId id="272" r:id="rId14"/>
    <p:sldId id="273" r:id="rId15"/>
    <p:sldId id="274" r:id="rId16"/>
    <p:sldId id="277" r:id="rId17"/>
    <p:sldId id="262" r:id="rId18"/>
    <p:sldId id="263"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06" autoAdjust="0"/>
    <p:restoredTop sz="94679"/>
  </p:normalViewPr>
  <p:slideViewPr>
    <p:cSldViewPr snapToGrid="0" snapToObjects="1">
      <p:cViewPr varScale="1">
        <p:scale>
          <a:sx n="68" d="100"/>
          <a:sy n="68" d="100"/>
        </p:scale>
        <p:origin x="8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0D2B1E-CD82-8348-8422-BE9B7683807A}" type="datetimeFigureOut">
              <a:rPr lang="en-US" smtClean="0"/>
              <a:t>12/10/2019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316329-CF71-7443-839D-0F4F58DB77C3}" type="slidenum">
              <a:rPr lang="en-US" smtClean="0"/>
              <a:t>‹#›</a:t>
            </a:fld>
            <a:endParaRPr lang="en-US"/>
          </a:p>
        </p:txBody>
      </p:sp>
    </p:spTree>
    <p:extLst>
      <p:ext uri="{BB962C8B-B14F-4D97-AF65-F5344CB8AC3E}">
        <p14:creationId xmlns:p14="http://schemas.microsoft.com/office/powerpoint/2010/main" val="680859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3B8EAC-B989-2844-B7CB-22C27D030B4F}" type="datetimeFigureOut">
              <a:rPr lang="en-US" smtClean="0"/>
              <a:t>12/10/2019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B24DF-DCEE-FA4D-91A9-3B670CFA3BF5}" type="slidenum">
              <a:rPr lang="en-US" smtClean="0"/>
              <a:t>‹#›</a:t>
            </a:fld>
            <a:endParaRPr lang="en-US"/>
          </a:p>
        </p:txBody>
      </p:sp>
    </p:spTree>
    <p:extLst>
      <p:ext uri="{BB962C8B-B14F-4D97-AF65-F5344CB8AC3E}">
        <p14:creationId xmlns:p14="http://schemas.microsoft.com/office/powerpoint/2010/main" val="37402094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AA53E39-3290-E44B-A8B7-D6D665EFACC8}" type="datetime1">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41485207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CB6F1-977F-4747-80EF-0C4B5766EBD3}" type="datetime1">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12988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21AC9-40FB-5F4D-99AC-8817E19A3DCB}" type="datetime1">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30364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04F7A-B333-6D49-9FBE-429AC6837625}" type="datetime1">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349300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AE1AA43-F62F-6A4E-B97D-B81A253BADF0}" type="datetime1">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2200348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9E1A693-4F85-B844-9590-85D60FD0E748}" type="datetime1">
              <a:rPr lang="en-US" smtClean="0"/>
              <a:t>12/10/2019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288741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9936495-4DE5-D244-B279-4A611748933B}" type="datetime1">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D3FDD-C882-6D4B-A58C-DE607F197F3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720042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15C76-E11B-EF4A-887F-E6DAEAF7E4D4}" type="datetime1">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290258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B94D1-D9E6-2449-B0FB-C89FAA504EAA}" type="datetime1">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304528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3FB3CE-CBB3-884D-A6C3-C082B13C28AD}" type="datetime1">
              <a:rPr lang="en-US" smtClean="0"/>
              <a:t>12/10/2019</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34855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D5B710A-EE24-A740-8641-23BA70B22727}" type="datetime1">
              <a:rPr lang="en-US" smtClean="0"/>
              <a:t>12/10/2019</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80D3FDD-C882-6D4B-A58C-DE607F197F3F}" type="slidenum">
              <a:rPr lang="en-US" smtClean="0"/>
              <a:t>‹#›</a:t>
            </a:fld>
            <a:endParaRPr lang="en-US"/>
          </a:p>
        </p:txBody>
      </p:sp>
    </p:spTree>
    <p:extLst>
      <p:ext uri="{BB962C8B-B14F-4D97-AF65-F5344CB8AC3E}">
        <p14:creationId xmlns:p14="http://schemas.microsoft.com/office/powerpoint/2010/main" val="160090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49936495-4DE5-D244-B279-4A611748933B}" type="datetime1">
              <a:rPr lang="en-US" smtClean="0"/>
              <a:t>12/10/2019</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80D3FDD-C882-6D4B-A58C-DE607F197F3F}" type="slidenum">
              <a:rPr lang="en-US" smtClean="0"/>
              <a:t>‹#›</a:t>
            </a:fld>
            <a:endParaRPr lang="en-US"/>
          </a:p>
        </p:txBody>
      </p:sp>
    </p:spTree>
    <p:extLst>
      <p:ext uri="{BB962C8B-B14F-4D97-AF65-F5344CB8AC3E}">
        <p14:creationId xmlns:p14="http://schemas.microsoft.com/office/powerpoint/2010/main" val="135026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achinelearningplus.com/machine-learning/complete-introduction-linear-regression-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torybench.org/tidytuesday-bike-rentals-part-2-modeling-with-gradient-boosting-machin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7046" y="5499895"/>
            <a:ext cx="7228833" cy="484633"/>
          </a:xfrm>
        </p:spPr>
        <p:txBody>
          <a:bodyPr>
            <a:noAutofit/>
          </a:bodyPr>
          <a:lstStyle/>
          <a:p>
            <a:r>
              <a:rPr lang="en-US" sz="2800" dirty="0"/>
              <a:t>BALJINDER SMAGH &amp; SURAJ JHA</a:t>
            </a:r>
          </a:p>
        </p:txBody>
      </p:sp>
      <p:sp>
        <p:nvSpPr>
          <p:cNvPr id="12" name="Rectangle 8">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1" y="640080"/>
            <a:ext cx="8183898"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647" y="804672"/>
            <a:ext cx="7934706"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47046" y="1289303"/>
            <a:ext cx="7228833" cy="3339303"/>
          </a:xfrm>
          <a:ln>
            <a:noFill/>
          </a:ln>
        </p:spPr>
        <p:txBody>
          <a:bodyPr>
            <a:normAutofit/>
          </a:bodyPr>
          <a:lstStyle/>
          <a:p>
            <a:r>
              <a:rPr lang="en-US" sz="4400" dirty="0"/>
              <a:t>Final Project </a:t>
            </a:r>
          </a:p>
        </p:txBody>
      </p:sp>
      <p:sp>
        <p:nvSpPr>
          <p:cNvPr id="4" name="Slide Number Placeholder 3"/>
          <p:cNvSpPr>
            <a:spLocks noGrp="1"/>
          </p:cNvSpPr>
          <p:nvPr>
            <p:ph type="sldNum" sz="quarter" idx="12"/>
          </p:nvPr>
        </p:nvSpPr>
        <p:spPr>
          <a:xfrm>
            <a:off x="8069191" y="6217920"/>
            <a:ext cx="274320" cy="365760"/>
          </a:xfrm>
        </p:spPr>
        <p:txBody>
          <a:bodyPr>
            <a:normAutofit/>
          </a:bodyPr>
          <a:lstStyle/>
          <a:p>
            <a:pPr>
              <a:lnSpc>
                <a:spcPct val="90000"/>
              </a:lnSpc>
              <a:spcAft>
                <a:spcPts val="600"/>
              </a:spcAft>
            </a:pPr>
            <a:fld id="{D80D3FDD-C882-6D4B-A58C-DE607F197F3F}" type="slidenum">
              <a:rPr lang="en-US" smtClean="0"/>
              <a:pPr>
                <a:lnSpc>
                  <a:spcPct val="90000"/>
                </a:lnSpc>
                <a:spcAft>
                  <a:spcPts val="600"/>
                </a:spcAft>
              </a:pPr>
              <a:t>1</a:t>
            </a:fld>
            <a:endParaRPr lang="en-US"/>
          </a:p>
        </p:txBody>
      </p:sp>
    </p:spTree>
    <p:extLst>
      <p:ext uri="{BB962C8B-B14F-4D97-AF65-F5344CB8AC3E}">
        <p14:creationId xmlns:p14="http://schemas.microsoft.com/office/powerpoint/2010/main" val="395645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237EC-A8C9-4FD8-835A-2B01F9420076}"/>
              </a:ext>
            </a:extLst>
          </p:cNvPr>
          <p:cNvSpPr>
            <a:spLocks noGrp="1"/>
          </p:cNvSpPr>
          <p:nvPr>
            <p:ph type="title"/>
          </p:nvPr>
        </p:nvSpPr>
        <p:spPr>
          <a:xfrm>
            <a:off x="1673352" y="467418"/>
            <a:ext cx="5797296" cy="1188720"/>
          </a:xfrm>
          <a:solidFill>
            <a:srgbClr val="FFFFFF"/>
          </a:solidFill>
        </p:spPr>
        <p:txBody>
          <a:bodyPr>
            <a:normAutofit/>
          </a:bodyPr>
          <a:lstStyle/>
          <a:p>
            <a:r>
              <a:rPr lang="en-US" dirty="0"/>
              <a:t>Feature Engineering</a:t>
            </a:r>
          </a:p>
        </p:txBody>
      </p:sp>
      <p:sp>
        <p:nvSpPr>
          <p:cNvPr id="3" name="Content Placeholder 2">
            <a:extLst>
              <a:ext uri="{FF2B5EF4-FFF2-40B4-BE49-F238E27FC236}">
                <a16:creationId xmlns:a16="http://schemas.microsoft.com/office/drawing/2014/main" id="{F1D6DBF0-8F27-439B-B3FF-FA5760C94619}"/>
              </a:ext>
            </a:extLst>
          </p:cNvPr>
          <p:cNvSpPr>
            <a:spLocks noGrp="1"/>
          </p:cNvSpPr>
          <p:nvPr>
            <p:ph idx="1"/>
          </p:nvPr>
        </p:nvSpPr>
        <p:spPr>
          <a:xfrm>
            <a:off x="1279546" y="2291262"/>
            <a:ext cx="6584634" cy="2879256"/>
          </a:xfrm>
        </p:spPr>
        <p:txBody>
          <a:bodyPr>
            <a:normAutofit/>
          </a:bodyPr>
          <a:lstStyle/>
          <a:p>
            <a:r>
              <a:rPr lang="en-US">
                <a:solidFill>
                  <a:srgbClr val="404040"/>
                </a:solidFill>
              </a:rPr>
              <a:t>Added Columns:</a:t>
            </a:r>
          </a:p>
          <a:p>
            <a:pPr marL="0" indent="0">
              <a:buNone/>
            </a:pPr>
            <a:r>
              <a:rPr lang="en-US">
                <a:solidFill>
                  <a:srgbClr val="404040"/>
                </a:solidFill>
              </a:rPr>
              <a:t>    Year ,Month, Day, Weekday, ID</a:t>
            </a:r>
          </a:p>
          <a:p>
            <a:r>
              <a:rPr lang="en-US">
                <a:solidFill>
                  <a:srgbClr val="404040"/>
                </a:solidFill>
              </a:rPr>
              <a:t>Deleted Columns:</a:t>
            </a:r>
          </a:p>
          <a:p>
            <a:pPr marL="0" indent="0">
              <a:buNone/>
            </a:pPr>
            <a:r>
              <a:rPr lang="en-US">
                <a:solidFill>
                  <a:srgbClr val="404040"/>
                </a:solidFill>
              </a:rPr>
              <a:t>    item_name, item_category_name, shop_name, date</a:t>
            </a:r>
          </a:p>
          <a:p>
            <a:pPr marL="0" indent="0">
              <a:buNone/>
            </a:pPr>
            <a:endParaRPr lang="en-US">
              <a:solidFill>
                <a:srgbClr val="404040"/>
              </a:solidFill>
            </a:endParaRPr>
          </a:p>
        </p:txBody>
      </p:sp>
      <p:sp>
        <p:nvSpPr>
          <p:cNvPr id="4" name="Slide Number Placeholder 3">
            <a:extLst>
              <a:ext uri="{FF2B5EF4-FFF2-40B4-BE49-F238E27FC236}">
                <a16:creationId xmlns:a16="http://schemas.microsoft.com/office/drawing/2014/main" id="{D12D0469-45CE-4AB0-864F-A256A41913BD}"/>
              </a:ext>
            </a:extLst>
          </p:cNvPr>
          <p:cNvSpPr>
            <a:spLocks noGrp="1"/>
          </p:cNvSpPr>
          <p:nvPr>
            <p:ph type="sldNum" sz="quarter" idx="12"/>
          </p:nvPr>
        </p:nvSpPr>
        <p:spPr>
          <a:xfrm>
            <a:off x="8069191" y="6217920"/>
            <a:ext cx="274320" cy="365760"/>
          </a:xfrm>
        </p:spPr>
        <p:txBody>
          <a:bodyPr>
            <a:normAutofit/>
          </a:bodyPr>
          <a:lstStyle/>
          <a:p>
            <a:pPr>
              <a:lnSpc>
                <a:spcPct val="90000"/>
              </a:lnSpc>
              <a:spcAft>
                <a:spcPts val="600"/>
              </a:spcAft>
            </a:pPr>
            <a:fld id="{D80D3FDD-C882-6D4B-A58C-DE607F197F3F}"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69217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05699" y="4928136"/>
            <a:ext cx="5797296" cy="1134402"/>
          </a:xfrm>
        </p:spPr>
        <p:txBody>
          <a:bodyPr vert="horz" lIns="182880" tIns="182880" rIns="182880" bIns="182880" rtlCol="0" anchor="ctr">
            <a:normAutofit/>
          </a:bodyPr>
          <a:lstStyle/>
          <a:p>
            <a:r>
              <a:rPr lang="en-US" sz="2800"/>
              <a:t>Demo code FOR FEATURE ENGINEERING</a:t>
            </a:r>
          </a:p>
        </p:txBody>
      </p:sp>
      <p:pic>
        <p:nvPicPr>
          <p:cNvPr id="5" name="Content Placeholder 4" descr="A screenshot of a cell phone&#10;&#10;Description automatically generated">
            <a:extLst>
              <a:ext uri="{FF2B5EF4-FFF2-40B4-BE49-F238E27FC236}">
                <a16:creationId xmlns:a16="http://schemas.microsoft.com/office/drawing/2014/main" id="{BDE837A8-109C-485B-BB37-CBBCC2D6BA6E}"/>
              </a:ext>
            </a:extLst>
          </p:cNvPr>
          <p:cNvPicPr>
            <a:picLocks noGrp="1" noChangeAspect="1"/>
          </p:cNvPicPr>
          <p:nvPr>
            <p:ph idx="1"/>
          </p:nvPr>
        </p:nvPicPr>
        <p:blipFill>
          <a:blip r:embed="rId2"/>
          <a:stretch>
            <a:fillRect/>
          </a:stretch>
        </p:blipFill>
        <p:spPr>
          <a:xfrm>
            <a:off x="562708" y="274320"/>
            <a:ext cx="8201464" cy="4382086"/>
          </a:xfrm>
          <a:prstGeom prst="rect">
            <a:avLst/>
          </a:prstGeom>
          <a:ln>
            <a:solidFill>
              <a:srgbClr val="404040"/>
            </a:solidFill>
          </a:ln>
        </p:spPr>
      </p:pic>
      <p:sp>
        <p:nvSpPr>
          <p:cNvPr id="4" name="Slide Number Placeholder 3"/>
          <p:cNvSpPr>
            <a:spLocks noGrp="1"/>
          </p:cNvSpPr>
          <p:nvPr>
            <p:ph type="sldNum" sz="quarter" idx="12"/>
          </p:nvPr>
        </p:nvSpPr>
        <p:spPr>
          <a:xfrm>
            <a:off x="8069191" y="6217920"/>
            <a:ext cx="274320" cy="365760"/>
          </a:xfrm>
        </p:spPr>
        <p:txBody>
          <a:bodyPr vert="horz" lIns="18288" tIns="45720" rIns="18288" bIns="45720" rtlCol="0" anchor="ctr">
            <a:normAutofit/>
          </a:bodyPr>
          <a:lstStyle/>
          <a:p>
            <a:pPr>
              <a:lnSpc>
                <a:spcPct val="90000"/>
              </a:lnSpc>
              <a:spcAft>
                <a:spcPts val="600"/>
              </a:spcAft>
            </a:pPr>
            <a:fld id="{D80D3FDD-C882-6D4B-A58C-DE607F197F3F}" type="slidenum">
              <a:rPr lang="en-US" smtClean="0"/>
              <a:pPr>
                <a:lnSpc>
                  <a:spcPct val="90000"/>
                </a:lnSpc>
                <a:spcAft>
                  <a:spcPts val="600"/>
                </a:spcAft>
              </a:pPr>
              <a:t>11</a:t>
            </a:fld>
            <a:endParaRPr lang="en-US"/>
          </a:p>
        </p:txBody>
      </p:sp>
    </p:spTree>
    <p:extLst>
      <p:ext uri="{BB962C8B-B14F-4D97-AF65-F5344CB8AC3E}">
        <p14:creationId xmlns:p14="http://schemas.microsoft.com/office/powerpoint/2010/main" val="222332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11333-0F3D-43AF-A75C-109097387B89}"/>
              </a:ext>
            </a:extLst>
          </p:cNvPr>
          <p:cNvSpPr>
            <a:spLocks noGrp="1"/>
          </p:cNvSpPr>
          <p:nvPr>
            <p:ph type="title"/>
          </p:nvPr>
        </p:nvSpPr>
        <p:spPr>
          <a:xfrm>
            <a:off x="1673352" y="467418"/>
            <a:ext cx="5797296" cy="1188720"/>
          </a:xfrm>
          <a:solidFill>
            <a:srgbClr val="FFFFFF"/>
          </a:solidFill>
        </p:spPr>
        <p:txBody>
          <a:bodyPr>
            <a:normAutofit/>
          </a:bodyPr>
          <a:lstStyle/>
          <a:p>
            <a:r>
              <a:rPr lang="en-US" dirty="0"/>
              <a:t>FIRST MODEL</a:t>
            </a:r>
          </a:p>
        </p:txBody>
      </p:sp>
      <p:sp>
        <p:nvSpPr>
          <p:cNvPr id="3" name="Content Placeholder 2">
            <a:extLst>
              <a:ext uri="{FF2B5EF4-FFF2-40B4-BE49-F238E27FC236}">
                <a16:creationId xmlns:a16="http://schemas.microsoft.com/office/drawing/2014/main" id="{C63FFB7C-A51F-44FF-8BD3-CE819A51F3AC}"/>
              </a:ext>
            </a:extLst>
          </p:cNvPr>
          <p:cNvSpPr>
            <a:spLocks noGrp="1"/>
          </p:cNvSpPr>
          <p:nvPr>
            <p:ph idx="1"/>
          </p:nvPr>
        </p:nvSpPr>
        <p:spPr>
          <a:xfrm>
            <a:off x="1279546" y="2291262"/>
            <a:ext cx="6584634" cy="2879256"/>
          </a:xfrm>
        </p:spPr>
        <p:txBody>
          <a:bodyPr>
            <a:normAutofit/>
          </a:bodyPr>
          <a:lstStyle/>
          <a:p>
            <a:pPr>
              <a:lnSpc>
                <a:spcPct val="90000"/>
              </a:lnSpc>
            </a:pPr>
            <a:r>
              <a:rPr lang="en-US" sz="2800" b="1" dirty="0">
                <a:solidFill>
                  <a:srgbClr val="404040"/>
                </a:solidFill>
              </a:rPr>
              <a:t>Liner Regression:</a:t>
            </a:r>
          </a:p>
          <a:p>
            <a:pPr marL="0" indent="0">
              <a:lnSpc>
                <a:spcPct val="90000"/>
              </a:lnSpc>
              <a:buNone/>
            </a:pPr>
            <a:r>
              <a:rPr lang="en-US" dirty="0">
                <a:solidFill>
                  <a:srgbClr val="404040"/>
                </a:solidFill>
              </a:rPr>
              <a:t>Linear regression is used to predict the value of a continuous variable Y based on one or more input predictor variables X. The aim is to establish a mathematical formula between the response variable (Y) and the predictor variables (</a:t>
            </a:r>
            <a:r>
              <a:rPr lang="en-US" dirty="0" err="1">
                <a:solidFill>
                  <a:srgbClr val="404040"/>
                </a:solidFill>
              </a:rPr>
              <a:t>Xs</a:t>
            </a:r>
            <a:r>
              <a:rPr lang="en-US" dirty="0">
                <a:solidFill>
                  <a:srgbClr val="404040"/>
                </a:solidFill>
              </a:rPr>
              <a:t>). You can use this formula to predict Y, when only X values are known.</a:t>
            </a:r>
          </a:p>
          <a:p>
            <a:pPr marL="0" indent="0">
              <a:lnSpc>
                <a:spcPct val="90000"/>
              </a:lnSpc>
              <a:buNone/>
            </a:pPr>
            <a:endParaRPr lang="en-US" dirty="0">
              <a:solidFill>
                <a:srgbClr val="404040"/>
              </a:solidFill>
            </a:endParaRPr>
          </a:p>
          <a:p>
            <a:pPr marL="0" indent="0">
              <a:lnSpc>
                <a:spcPct val="90000"/>
              </a:lnSpc>
              <a:buNone/>
            </a:pPr>
            <a:r>
              <a:rPr lang="en-US" dirty="0">
                <a:solidFill>
                  <a:srgbClr val="404040"/>
                </a:solidFill>
              </a:rPr>
              <a:t>Ref. </a:t>
            </a:r>
            <a:r>
              <a:rPr lang="en-US" dirty="0">
                <a:solidFill>
                  <a:srgbClr val="404040"/>
                </a:solidFill>
                <a:hlinkClick r:id="rId2"/>
              </a:rPr>
              <a:t>https://www.machinelearningplus.com/machine-learning/complete-introduction-linear-regression-r/</a:t>
            </a:r>
            <a:endParaRPr lang="en-US" dirty="0">
              <a:solidFill>
                <a:srgbClr val="404040"/>
              </a:solidFill>
            </a:endParaRPr>
          </a:p>
        </p:txBody>
      </p:sp>
      <p:sp>
        <p:nvSpPr>
          <p:cNvPr id="4" name="Slide Number Placeholder 3">
            <a:extLst>
              <a:ext uri="{FF2B5EF4-FFF2-40B4-BE49-F238E27FC236}">
                <a16:creationId xmlns:a16="http://schemas.microsoft.com/office/drawing/2014/main" id="{F59F5422-B5D6-4D6A-85CF-6EC70ED16EE3}"/>
              </a:ext>
            </a:extLst>
          </p:cNvPr>
          <p:cNvSpPr>
            <a:spLocks noGrp="1"/>
          </p:cNvSpPr>
          <p:nvPr>
            <p:ph type="sldNum" sz="quarter" idx="12"/>
          </p:nvPr>
        </p:nvSpPr>
        <p:spPr>
          <a:xfrm>
            <a:off x="8069191" y="6217920"/>
            <a:ext cx="274320" cy="365760"/>
          </a:xfrm>
        </p:spPr>
        <p:txBody>
          <a:bodyPr>
            <a:normAutofit/>
          </a:bodyPr>
          <a:lstStyle/>
          <a:p>
            <a:pPr>
              <a:lnSpc>
                <a:spcPct val="90000"/>
              </a:lnSpc>
              <a:spcAft>
                <a:spcPts val="600"/>
              </a:spcAft>
            </a:pPr>
            <a:fld id="{D80D3FDD-C882-6D4B-A58C-DE607F197F3F}" type="slidenum">
              <a:rPr lang="en-US" smtClean="0"/>
              <a:pPr>
                <a:lnSpc>
                  <a:spcPct val="90000"/>
                </a:lnSpc>
                <a:spcAft>
                  <a:spcPts val="600"/>
                </a:spcAft>
              </a:pPr>
              <a:t>12</a:t>
            </a:fld>
            <a:endParaRPr lang="en-US"/>
          </a:p>
        </p:txBody>
      </p:sp>
    </p:spTree>
    <p:extLst>
      <p:ext uri="{BB962C8B-B14F-4D97-AF65-F5344CB8AC3E}">
        <p14:creationId xmlns:p14="http://schemas.microsoft.com/office/powerpoint/2010/main" val="111235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07E6-AF7D-4525-A37D-07FBF6E27479}"/>
              </a:ext>
            </a:extLst>
          </p:cNvPr>
          <p:cNvSpPr>
            <a:spLocks noGrp="1"/>
          </p:cNvSpPr>
          <p:nvPr>
            <p:ph type="title"/>
          </p:nvPr>
        </p:nvSpPr>
        <p:spPr>
          <a:xfrm>
            <a:off x="1805699" y="4928136"/>
            <a:ext cx="5797296" cy="1134402"/>
          </a:xfrm>
        </p:spPr>
        <p:txBody>
          <a:bodyPr vert="horz" lIns="182880" tIns="182880" rIns="182880" bIns="182880" rtlCol="0" anchor="ctr">
            <a:normAutofit/>
          </a:bodyPr>
          <a:lstStyle/>
          <a:p>
            <a:r>
              <a:rPr lang="en-US" sz="2800"/>
              <a:t>Demo CODE FOR MODEL ONE</a:t>
            </a:r>
          </a:p>
        </p:txBody>
      </p:sp>
      <p:pic>
        <p:nvPicPr>
          <p:cNvPr id="5" name="Content Placeholder 4">
            <a:extLst>
              <a:ext uri="{FF2B5EF4-FFF2-40B4-BE49-F238E27FC236}">
                <a16:creationId xmlns:a16="http://schemas.microsoft.com/office/drawing/2014/main" id="{389E0966-2553-44F1-99E3-B276DBFDCDAA}"/>
              </a:ext>
            </a:extLst>
          </p:cNvPr>
          <p:cNvPicPr>
            <a:picLocks noGrp="1" noChangeAspect="1"/>
          </p:cNvPicPr>
          <p:nvPr>
            <p:ph idx="1"/>
          </p:nvPr>
        </p:nvPicPr>
        <p:blipFill>
          <a:blip r:embed="rId2"/>
          <a:stretch>
            <a:fillRect/>
          </a:stretch>
        </p:blipFill>
        <p:spPr>
          <a:xfrm>
            <a:off x="720090" y="618979"/>
            <a:ext cx="7703820" cy="3953022"/>
          </a:xfrm>
          <a:prstGeom prst="rect">
            <a:avLst/>
          </a:prstGeom>
        </p:spPr>
      </p:pic>
      <p:sp>
        <p:nvSpPr>
          <p:cNvPr id="4" name="Slide Number Placeholder 3">
            <a:extLst>
              <a:ext uri="{FF2B5EF4-FFF2-40B4-BE49-F238E27FC236}">
                <a16:creationId xmlns:a16="http://schemas.microsoft.com/office/drawing/2014/main" id="{248FFBC3-7D54-4A2F-9283-900F101D5E28}"/>
              </a:ext>
            </a:extLst>
          </p:cNvPr>
          <p:cNvSpPr>
            <a:spLocks noGrp="1"/>
          </p:cNvSpPr>
          <p:nvPr>
            <p:ph type="sldNum" sz="quarter" idx="12"/>
          </p:nvPr>
        </p:nvSpPr>
        <p:spPr>
          <a:xfrm>
            <a:off x="8069191" y="6217920"/>
            <a:ext cx="274320" cy="365760"/>
          </a:xfrm>
        </p:spPr>
        <p:txBody>
          <a:bodyPr vert="horz" lIns="18288" tIns="45720" rIns="18288" bIns="45720" rtlCol="0" anchor="ctr">
            <a:normAutofit/>
          </a:bodyPr>
          <a:lstStyle/>
          <a:p>
            <a:pPr>
              <a:lnSpc>
                <a:spcPct val="90000"/>
              </a:lnSpc>
              <a:spcAft>
                <a:spcPts val="600"/>
              </a:spcAft>
            </a:pPr>
            <a:fld id="{D80D3FDD-C882-6D4B-A58C-DE607F197F3F}"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321484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D461-EBD7-4AA6-AF95-61B67828E6BD}"/>
              </a:ext>
            </a:extLst>
          </p:cNvPr>
          <p:cNvSpPr>
            <a:spLocks noGrp="1"/>
          </p:cNvSpPr>
          <p:nvPr>
            <p:ph type="title"/>
          </p:nvPr>
        </p:nvSpPr>
        <p:spPr/>
        <p:txBody>
          <a:bodyPr/>
          <a:lstStyle/>
          <a:p>
            <a:r>
              <a:rPr lang="en-US" dirty="0"/>
              <a:t>SECOND MODEL</a:t>
            </a:r>
          </a:p>
        </p:txBody>
      </p:sp>
      <p:sp>
        <p:nvSpPr>
          <p:cNvPr id="3" name="Content Placeholder 2">
            <a:extLst>
              <a:ext uri="{FF2B5EF4-FFF2-40B4-BE49-F238E27FC236}">
                <a16:creationId xmlns:a16="http://schemas.microsoft.com/office/drawing/2014/main" id="{B5795210-75A0-4390-98B5-149921AD6FB9}"/>
              </a:ext>
            </a:extLst>
          </p:cNvPr>
          <p:cNvSpPr>
            <a:spLocks noGrp="1"/>
          </p:cNvSpPr>
          <p:nvPr>
            <p:ph idx="1"/>
          </p:nvPr>
        </p:nvSpPr>
        <p:spPr>
          <a:xfrm>
            <a:off x="261425" y="2638045"/>
            <a:ext cx="5937755" cy="3748687"/>
          </a:xfrm>
        </p:spPr>
        <p:txBody>
          <a:bodyPr>
            <a:normAutofit fontScale="92500" lnSpcReduction="10000"/>
          </a:bodyPr>
          <a:lstStyle/>
          <a:p>
            <a:r>
              <a:rPr lang="en-US" b="1" dirty="0"/>
              <a:t>Generalized Boosting Model:</a:t>
            </a:r>
          </a:p>
          <a:p>
            <a:pPr marL="0" indent="0">
              <a:buNone/>
            </a:pPr>
            <a:r>
              <a:rPr lang="en-US" dirty="0"/>
              <a:t>GBM is unique compared to other decision tree algorithms because it builds models sequentially with higher weights given to those cases that were poorly predicted in previous models, thus improving accuracy incrementally instead of simply taking an average of all models like a random forest algorithm would. By reducing the error iteratively to produce what will become the final model, GBM is an efficient and powerful algorithm for classification and regression problems.</a:t>
            </a:r>
          </a:p>
          <a:p>
            <a:pPr marL="0" indent="0">
              <a:buNone/>
            </a:pPr>
            <a:endParaRPr lang="en-US" b="1" dirty="0"/>
          </a:p>
          <a:p>
            <a:pPr marL="0" indent="0">
              <a:buNone/>
            </a:pPr>
            <a:endParaRPr lang="en-US" b="1" dirty="0"/>
          </a:p>
          <a:p>
            <a:pPr marL="0" indent="0">
              <a:buNone/>
            </a:pPr>
            <a:r>
              <a:rPr lang="en-US" b="1" dirty="0"/>
              <a:t>Ref.</a:t>
            </a:r>
            <a:r>
              <a:rPr lang="en-US" dirty="0">
                <a:hlinkClick r:id="rId2"/>
              </a:rPr>
              <a:t> https://www.storybench.org/tidytuesday-bike-rentals-part-2-modeling-with-gradient-boosting-machine/</a:t>
            </a:r>
            <a:endParaRPr lang="en-US" b="1" dirty="0"/>
          </a:p>
        </p:txBody>
      </p:sp>
      <p:sp>
        <p:nvSpPr>
          <p:cNvPr id="4" name="Slide Number Placeholder 3">
            <a:extLst>
              <a:ext uri="{FF2B5EF4-FFF2-40B4-BE49-F238E27FC236}">
                <a16:creationId xmlns:a16="http://schemas.microsoft.com/office/drawing/2014/main" id="{F617CE07-2164-40E0-B872-65B21D54AFD0}"/>
              </a:ext>
            </a:extLst>
          </p:cNvPr>
          <p:cNvSpPr>
            <a:spLocks noGrp="1"/>
          </p:cNvSpPr>
          <p:nvPr>
            <p:ph type="sldNum" sz="quarter" idx="12"/>
          </p:nvPr>
        </p:nvSpPr>
        <p:spPr/>
        <p:txBody>
          <a:bodyPr/>
          <a:lstStyle/>
          <a:p>
            <a:fld id="{D80D3FDD-C882-6D4B-A58C-DE607F197F3F}" type="slidenum">
              <a:rPr lang="en-US" smtClean="0"/>
              <a:t>14</a:t>
            </a:fld>
            <a:endParaRPr lang="en-US"/>
          </a:p>
        </p:txBody>
      </p:sp>
      <p:pic>
        <p:nvPicPr>
          <p:cNvPr id="5" name="Picture 4">
            <a:extLst>
              <a:ext uri="{FF2B5EF4-FFF2-40B4-BE49-F238E27FC236}">
                <a16:creationId xmlns:a16="http://schemas.microsoft.com/office/drawing/2014/main" id="{538188D8-34BF-43C9-B40A-5A849A1ACA31}"/>
              </a:ext>
            </a:extLst>
          </p:cNvPr>
          <p:cNvPicPr>
            <a:picLocks noChangeAspect="1"/>
          </p:cNvPicPr>
          <p:nvPr/>
        </p:nvPicPr>
        <p:blipFill>
          <a:blip r:embed="rId3"/>
          <a:stretch>
            <a:fillRect/>
          </a:stretch>
        </p:blipFill>
        <p:spPr>
          <a:xfrm>
            <a:off x="6199180" y="3362486"/>
            <a:ext cx="2613984" cy="2299803"/>
          </a:xfrm>
          <a:prstGeom prst="rect">
            <a:avLst/>
          </a:prstGeom>
          <a:ln>
            <a:solidFill>
              <a:srgbClr val="404040"/>
            </a:solidFill>
          </a:ln>
        </p:spPr>
      </p:pic>
    </p:spTree>
    <p:extLst>
      <p:ext uri="{BB962C8B-B14F-4D97-AF65-F5344CB8AC3E}">
        <p14:creationId xmlns:p14="http://schemas.microsoft.com/office/powerpoint/2010/main" val="17118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90" y="1559052"/>
            <a:ext cx="770382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A336A-8F24-364B-A914-C38F56A94DA3}"/>
              </a:ext>
            </a:extLst>
          </p:cNvPr>
          <p:cNvSpPr>
            <a:spLocks noGrp="1"/>
          </p:cNvSpPr>
          <p:nvPr>
            <p:ph type="title"/>
          </p:nvPr>
        </p:nvSpPr>
        <p:spPr>
          <a:xfrm>
            <a:off x="1673352" y="964692"/>
            <a:ext cx="5797296" cy="1188720"/>
          </a:xfrm>
          <a:ln>
            <a:solidFill>
              <a:srgbClr val="404040"/>
            </a:solidFill>
          </a:ln>
        </p:spPr>
        <p:txBody>
          <a:bodyPr vert="horz" lIns="182880" tIns="182880" rIns="182880" bIns="182880" rtlCol="0" anchor="ctr">
            <a:normAutofit/>
          </a:bodyPr>
          <a:lstStyle/>
          <a:p>
            <a:r>
              <a:rPr lang="en-US" sz="2800"/>
              <a:t>DeMO CODE for model2</a:t>
            </a:r>
          </a:p>
        </p:txBody>
      </p:sp>
      <p:pic>
        <p:nvPicPr>
          <p:cNvPr id="6" name="Content Placeholder 5" descr="A screenshot of a cell phone&#10;&#10;Description automatically generated">
            <a:extLst>
              <a:ext uri="{FF2B5EF4-FFF2-40B4-BE49-F238E27FC236}">
                <a16:creationId xmlns:a16="http://schemas.microsoft.com/office/drawing/2014/main" id="{D792BC6E-2F2F-0A4A-A7FA-DDDF260A1B49}"/>
              </a:ext>
            </a:extLst>
          </p:cNvPr>
          <p:cNvPicPr>
            <a:picLocks noGrp="1" noChangeAspect="1"/>
          </p:cNvPicPr>
          <p:nvPr>
            <p:ph idx="1"/>
          </p:nvPr>
        </p:nvPicPr>
        <p:blipFill>
          <a:blip r:embed="rId2"/>
          <a:stretch>
            <a:fillRect/>
          </a:stretch>
        </p:blipFill>
        <p:spPr>
          <a:xfrm>
            <a:off x="1083564" y="2464308"/>
            <a:ext cx="6985627" cy="2834640"/>
          </a:xfrm>
          <a:prstGeom prst="rect">
            <a:avLst/>
          </a:prstGeom>
        </p:spPr>
      </p:pic>
      <p:sp>
        <p:nvSpPr>
          <p:cNvPr id="4" name="Slide Number Placeholder 3">
            <a:extLst>
              <a:ext uri="{FF2B5EF4-FFF2-40B4-BE49-F238E27FC236}">
                <a16:creationId xmlns:a16="http://schemas.microsoft.com/office/drawing/2014/main" id="{636E3C5E-334E-A443-A7C3-0278291D0AA0}"/>
              </a:ext>
            </a:extLst>
          </p:cNvPr>
          <p:cNvSpPr>
            <a:spLocks noGrp="1"/>
          </p:cNvSpPr>
          <p:nvPr>
            <p:ph type="sldNum" sz="quarter" idx="12"/>
          </p:nvPr>
        </p:nvSpPr>
        <p:spPr>
          <a:xfrm>
            <a:off x="8069191" y="6217920"/>
            <a:ext cx="274320" cy="365760"/>
          </a:xfrm>
        </p:spPr>
        <p:txBody>
          <a:bodyPr vert="horz" lIns="18288" tIns="45720" rIns="18288" bIns="45720" rtlCol="0" anchor="ctr">
            <a:normAutofit/>
          </a:bodyPr>
          <a:lstStyle/>
          <a:p>
            <a:pPr>
              <a:lnSpc>
                <a:spcPct val="90000"/>
              </a:lnSpc>
              <a:spcAft>
                <a:spcPts val="600"/>
              </a:spcAft>
            </a:pPr>
            <a:fld id="{D80D3FDD-C882-6D4B-A58C-DE607F197F3F}"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194764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A5C8-DA78-8D40-A239-737FB5723BDC}"/>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A8E66A7D-C193-C948-825A-A8452304F5E4}"/>
              </a:ext>
            </a:extLst>
          </p:cNvPr>
          <p:cNvSpPr>
            <a:spLocks noGrp="1"/>
          </p:cNvSpPr>
          <p:nvPr>
            <p:ph idx="1"/>
          </p:nvPr>
        </p:nvSpPr>
        <p:spPr/>
        <p:txBody>
          <a:bodyPr/>
          <a:lstStyle/>
          <a:p>
            <a:r>
              <a:rPr lang="en-US" dirty="0"/>
              <a:t>ERROR WISE: </a:t>
            </a:r>
          </a:p>
          <a:p>
            <a:pPr marL="0" indent="0">
              <a:buNone/>
            </a:pPr>
            <a:r>
              <a:rPr lang="en-US" dirty="0"/>
              <a:t>MODEL 2 has a lesser RMSE/MSE value than MODEL1.</a:t>
            </a:r>
          </a:p>
          <a:p>
            <a:pPr marL="0" indent="0">
              <a:buNone/>
            </a:pPr>
            <a:endParaRPr lang="en-US" dirty="0"/>
          </a:p>
          <a:p>
            <a:pPr marL="0" indent="0">
              <a:buNone/>
            </a:pPr>
            <a:endParaRPr lang="en-US" dirty="0"/>
          </a:p>
          <a:p>
            <a:r>
              <a:rPr lang="en-US" dirty="0"/>
              <a:t>EFFICIENCY WISE:</a:t>
            </a:r>
          </a:p>
          <a:p>
            <a:pPr marL="0" indent="0">
              <a:buNone/>
            </a:pPr>
            <a:r>
              <a:rPr lang="en-US" dirty="0"/>
              <a:t>MODEL 1 takes lesser time to train as compare to MODEL 2.</a:t>
            </a:r>
          </a:p>
          <a:p>
            <a:pPr marL="0" indent="0">
              <a:buNone/>
            </a:pPr>
            <a:endParaRPr lang="en-US" dirty="0"/>
          </a:p>
        </p:txBody>
      </p:sp>
      <p:sp>
        <p:nvSpPr>
          <p:cNvPr id="4" name="Slide Number Placeholder 3">
            <a:extLst>
              <a:ext uri="{FF2B5EF4-FFF2-40B4-BE49-F238E27FC236}">
                <a16:creationId xmlns:a16="http://schemas.microsoft.com/office/drawing/2014/main" id="{D873EB0C-5459-674C-B46B-E75710B4666E}"/>
              </a:ext>
            </a:extLst>
          </p:cNvPr>
          <p:cNvSpPr>
            <a:spLocks noGrp="1"/>
          </p:cNvSpPr>
          <p:nvPr>
            <p:ph type="sldNum" sz="quarter" idx="12"/>
          </p:nvPr>
        </p:nvSpPr>
        <p:spPr/>
        <p:txBody>
          <a:bodyPr/>
          <a:lstStyle/>
          <a:p>
            <a:fld id="{D80D3FDD-C882-6D4B-A58C-DE607F197F3F}" type="slidenum">
              <a:rPr lang="en-US" smtClean="0"/>
              <a:t>16</a:t>
            </a:fld>
            <a:endParaRPr lang="en-US"/>
          </a:p>
        </p:txBody>
      </p:sp>
    </p:spTree>
    <p:extLst>
      <p:ext uri="{BB962C8B-B14F-4D97-AF65-F5344CB8AC3E}">
        <p14:creationId xmlns:p14="http://schemas.microsoft.com/office/powerpoint/2010/main" val="85757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Who did what (only for groups with 2 members)</a:t>
            </a:r>
          </a:p>
        </p:txBody>
      </p:sp>
      <p:sp>
        <p:nvSpPr>
          <p:cNvPr id="3" name="Content Placeholder 2"/>
          <p:cNvSpPr>
            <a:spLocks noGrp="1"/>
          </p:cNvSpPr>
          <p:nvPr>
            <p:ph idx="1"/>
          </p:nvPr>
        </p:nvSpPr>
        <p:spPr>
          <a:xfrm>
            <a:off x="864973" y="2638045"/>
            <a:ext cx="7129849" cy="3945635"/>
          </a:xfrm>
        </p:spPr>
        <p:txBody>
          <a:bodyPr>
            <a:normAutofit lnSpcReduction="10000"/>
          </a:bodyPr>
          <a:lstStyle/>
          <a:p>
            <a:r>
              <a:rPr lang="en-US" b="1" dirty="0"/>
              <a:t>Baljinder</a:t>
            </a:r>
          </a:p>
          <a:p>
            <a:r>
              <a:rPr lang="en-US" dirty="0"/>
              <a:t>Cleaning of data</a:t>
            </a:r>
          </a:p>
          <a:p>
            <a:r>
              <a:rPr lang="en-US" dirty="0"/>
              <a:t>Exploratory Analysis</a:t>
            </a:r>
          </a:p>
          <a:p>
            <a:r>
              <a:rPr lang="en-US" dirty="0"/>
              <a:t>Outlier detection</a:t>
            </a:r>
          </a:p>
          <a:p>
            <a:r>
              <a:rPr lang="en-US" dirty="0"/>
              <a:t>Linear model</a:t>
            </a:r>
          </a:p>
          <a:p>
            <a:r>
              <a:rPr lang="en-US" b="1" dirty="0"/>
              <a:t>Suraj</a:t>
            </a:r>
          </a:p>
          <a:p>
            <a:r>
              <a:rPr lang="en-US" dirty="0"/>
              <a:t>Feature Engineering </a:t>
            </a:r>
          </a:p>
          <a:p>
            <a:r>
              <a:rPr lang="en-US" dirty="0"/>
              <a:t>GBM Model</a:t>
            </a:r>
          </a:p>
          <a:p>
            <a:r>
              <a:rPr lang="en-US" dirty="0"/>
              <a:t>Confidence Interval</a:t>
            </a:r>
          </a:p>
          <a:p>
            <a:r>
              <a:rPr lang="en-US" dirty="0"/>
              <a:t>Comparison between models done by both</a:t>
            </a:r>
          </a:p>
          <a:p>
            <a:endParaRPr lang="en-US" dirty="0"/>
          </a:p>
          <a:p>
            <a:endParaRPr lang="en-US" dirty="0"/>
          </a:p>
        </p:txBody>
      </p:sp>
      <p:sp>
        <p:nvSpPr>
          <p:cNvPr id="4" name="Slide Number Placeholder 3"/>
          <p:cNvSpPr>
            <a:spLocks noGrp="1"/>
          </p:cNvSpPr>
          <p:nvPr>
            <p:ph type="sldNum" sz="quarter" idx="12"/>
          </p:nvPr>
        </p:nvSpPr>
        <p:spPr/>
        <p:txBody>
          <a:bodyPr/>
          <a:lstStyle/>
          <a:p>
            <a:fld id="{D80D3FDD-C882-6D4B-A58C-DE607F197F3F}" type="slidenum">
              <a:rPr lang="en-US" smtClean="0"/>
              <a:t>17</a:t>
            </a:fld>
            <a:endParaRPr lang="en-US"/>
          </a:p>
        </p:txBody>
      </p:sp>
    </p:spTree>
    <p:extLst>
      <p:ext uri="{BB962C8B-B14F-4D97-AF65-F5344CB8AC3E}">
        <p14:creationId xmlns:p14="http://schemas.microsoft.com/office/powerpoint/2010/main" val="341187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Cleaning and Outlier detection are very important to done before we can apply any model.</a:t>
            </a:r>
          </a:p>
          <a:p>
            <a:pPr marL="0" indent="0">
              <a:buNone/>
            </a:pPr>
            <a:r>
              <a:rPr lang="en-US" dirty="0"/>
              <a:t>Learned about various models while implementing  and get to know which model is better in training.</a:t>
            </a:r>
          </a:p>
        </p:txBody>
      </p:sp>
      <p:sp>
        <p:nvSpPr>
          <p:cNvPr id="4" name="Slide Number Placeholder 3"/>
          <p:cNvSpPr>
            <a:spLocks noGrp="1"/>
          </p:cNvSpPr>
          <p:nvPr>
            <p:ph type="sldNum" sz="quarter" idx="12"/>
          </p:nvPr>
        </p:nvSpPr>
        <p:spPr/>
        <p:txBody>
          <a:bodyPr/>
          <a:lstStyle/>
          <a:p>
            <a:fld id="{D80D3FDD-C882-6D4B-A58C-DE607F197F3F}" type="slidenum">
              <a:rPr lang="en-US" smtClean="0"/>
              <a:t>18</a:t>
            </a:fld>
            <a:endParaRPr lang="en-US"/>
          </a:p>
        </p:txBody>
      </p:sp>
    </p:spTree>
    <p:extLst>
      <p:ext uri="{BB962C8B-B14F-4D97-AF65-F5344CB8AC3E}">
        <p14:creationId xmlns:p14="http://schemas.microsoft.com/office/powerpoint/2010/main" val="3099102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CC0EF5-8408-A844-BA5F-A31536017AF2}"/>
              </a:ext>
            </a:extLst>
          </p:cNvPr>
          <p:cNvSpPr>
            <a:spLocks noGrp="1"/>
          </p:cNvSpPr>
          <p:nvPr>
            <p:ph idx="1"/>
          </p:nvPr>
        </p:nvSpPr>
        <p:spPr>
          <a:xfrm>
            <a:off x="580768" y="2638045"/>
            <a:ext cx="8167815" cy="3101983"/>
          </a:xfrm>
        </p:spPr>
        <p:txBody>
          <a:bodyPr/>
          <a:lstStyle/>
          <a:p>
            <a:r>
              <a:rPr lang="en-US" dirty="0"/>
              <a:t>Dealing with large amount of data.</a:t>
            </a:r>
          </a:p>
          <a:p>
            <a:r>
              <a:rPr lang="en-US" dirty="0"/>
              <a:t>Tried two other models ARIMA and neural networks, but dropped due to their various complications like for ARIMA to obtain stationary dataset first and for neural networks to find the optimum number of hidden layer for better performance.</a:t>
            </a:r>
          </a:p>
          <a:p>
            <a:r>
              <a:rPr lang="en-US" dirty="0"/>
              <a:t>Selection of Model</a:t>
            </a:r>
          </a:p>
          <a:p>
            <a:r>
              <a:rPr lang="en-US"/>
              <a:t>R language</a:t>
            </a: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A44D17A-0686-3B45-98C1-60DF1241072D}"/>
              </a:ext>
            </a:extLst>
          </p:cNvPr>
          <p:cNvSpPr>
            <a:spLocks noGrp="1"/>
          </p:cNvSpPr>
          <p:nvPr>
            <p:ph type="sldNum" sz="quarter" idx="12"/>
          </p:nvPr>
        </p:nvSpPr>
        <p:spPr/>
        <p:txBody>
          <a:bodyPr/>
          <a:lstStyle/>
          <a:p>
            <a:fld id="{D80D3FDD-C882-6D4B-A58C-DE607F197F3F}" type="slidenum">
              <a:rPr lang="en-US" smtClean="0"/>
              <a:t>19</a:t>
            </a:fld>
            <a:endParaRPr lang="en-US"/>
          </a:p>
        </p:txBody>
      </p:sp>
      <p:sp>
        <p:nvSpPr>
          <p:cNvPr id="6" name="Title 5">
            <a:extLst>
              <a:ext uri="{FF2B5EF4-FFF2-40B4-BE49-F238E27FC236}">
                <a16:creationId xmlns:a16="http://schemas.microsoft.com/office/drawing/2014/main" id="{AB9C53D5-A48F-9C40-B886-E322B3782441}"/>
              </a:ext>
            </a:extLst>
          </p:cNvPr>
          <p:cNvSpPr>
            <a:spLocks noGrp="1"/>
          </p:cNvSpPr>
          <p:nvPr>
            <p:ph type="title"/>
          </p:nvPr>
        </p:nvSpPr>
        <p:spPr/>
        <p:txBody>
          <a:bodyPr/>
          <a:lstStyle/>
          <a:p>
            <a:r>
              <a:rPr lang="en-US" dirty="0"/>
              <a:t>ROADBLOCKS</a:t>
            </a:r>
          </a:p>
        </p:txBody>
      </p:sp>
    </p:spTree>
    <p:extLst>
      <p:ext uri="{BB962C8B-B14F-4D97-AF65-F5344CB8AC3E}">
        <p14:creationId xmlns:p14="http://schemas.microsoft.com/office/powerpoint/2010/main" val="144648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r>
              <a:rPr lang="en-US" dirty="0"/>
              <a:t>Problem Definition</a:t>
            </a:r>
          </a:p>
        </p:txBody>
      </p:sp>
      <p:sp>
        <p:nvSpPr>
          <p:cNvPr id="3" name="Content Placeholder 2"/>
          <p:cNvSpPr>
            <a:spLocks noGrp="1"/>
          </p:cNvSpPr>
          <p:nvPr>
            <p:ph idx="1"/>
          </p:nvPr>
        </p:nvSpPr>
        <p:spPr>
          <a:xfrm>
            <a:off x="1125415" y="1843590"/>
            <a:ext cx="7081325" cy="3766254"/>
          </a:xfrm>
        </p:spPr>
        <p:txBody>
          <a:bodyPr>
            <a:noAutofit/>
          </a:bodyPr>
          <a:lstStyle/>
          <a:p>
            <a:pPr>
              <a:lnSpc>
                <a:spcPct val="90000"/>
              </a:lnSpc>
            </a:pPr>
            <a:r>
              <a:rPr lang="en-US" sz="1400" b="1" dirty="0">
                <a:solidFill>
                  <a:srgbClr val="404040"/>
                </a:solidFill>
              </a:rPr>
              <a:t>CLEANING DATA</a:t>
            </a:r>
            <a:r>
              <a:rPr lang="en-US" sz="1400" dirty="0">
                <a:solidFill>
                  <a:srgbClr val="404040"/>
                </a:solidFill>
              </a:rPr>
              <a:t>:   Work on Missing Data </a:t>
            </a:r>
          </a:p>
          <a:p>
            <a:pPr>
              <a:lnSpc>
                <a:spcPct val="90000"/>
              </a:lnSpc>
            </a:pPr>
            <a:r>
              <a:rPr lang="en-US" sz="1400" b="1" dirty="0">
                <a:solidFill>
                  <a:srgbClr val="404040"/>
                </a:solidFill>
              </a:rPr>
              <a:t>OUTLIER DETECTION</a:t>
            </a:r>
            <a:r>
              <a:rPr lang="en-US" sz="1400" dirty="0">
                <a:solidFill>
                  <a:srgbClr val="404040"/>
                </a:solidFill>
              </a:rPr>
              <a:t>:  Find out the months of sale which are considered as outliers for any shop.</a:t>
            </a:r>
          </a:p>
          <a:p>
            <a:pPr>
              <a:lnSpc>
                <a:spcPct val="90000"/>
              </a:lnSpc>
            </a:pPr>
            <a:r>
              <a:rPr lang="en-US" sz="1400" b="1" dirty="0">
                <a:solidFill>
                  <a:srgbClr val="404040"/>
                </a:solidFill>
              </a:rPr>
              <a:t>FEATURE SELECTION/ENGINEERING</a:t>
            </a:r>
            <a:r>
              <a:rPr lang="en-US" sz="1400" dirty="0">
                <a:solidFill>
                  <a:srgbClr val="404040"/>
                </a:solidFill>
              </a:rPr>
              <a:t>: Identify and convert Categorical columns/values to Numerical representation using Dummy Variables if suitable for modelling.</a:t>
            </a:r>
          </a:p>
          <a:p>
            <a:pPr>
              <a:lnSpc>
                <a:spcPct val="90000"/>
              </a:lnSpc>
            </a:pPr>
            <a:r>
              <a:rPr lang="en-US" sz="1400" b="1" dirty="0">
                <a:solidFill>
                  <a:srgbClr val="404040"/>
                </a:solidFill>
              </a:rPr>
              <a:t>MODELING: </a:t>
            </a:r>
            <a:r>
              <a:rPr lang="en-US" sz="1400" dirty="0">
                <a:solidFill>
                  <a:srgbClr val="404040"/>
                </a:solidFill>
              </a:rPr>
              <a:t>Build 2 different models that uses all data from the training.csv and other files for all the months and years except October 2015.</a:t>
            </a:r>
            <a:endParaRPr lang="en-US" sz="1400" b="1" dirty="0">
              <a:solidFill>
                <a:srgbClr val="404040"/>
              </a:solidFill>
            </a:endParaRPr>
          </a:p>
          <a:p>
            <a:pPr>
              <a:lnSpc>
                <a:spcPct val="90000"/>
              </a:lnSpc>
            </a:pPr>
            <a:r>
              <a:rPr lang="en-US" sz="1400" b="1" dirty="0">
                <a:solidFill>
                  <a:srgbClr val="404040"/>
                </a:solidFill>
              </a:rPr>
              <a:t>VALIDATION: </a:t>
            </a:r>
            <a:r>
              <a:rPr lang="en-US" sz="1400" dirty="0">
                <a:solidFill>
                  <a:srgbClr val="404040"/>
                </a:solidFill>
              </a:rPr>
              <a:t>Use October 2015 data as test set and present</a:t>
            </a:r>
          </a:p>
          <a:p>
            <a:pPr marL="0" indent="0">
              <a:lnSpc>
                <a:spcPct val="90000"/>
              </a:lnSpc>
              <a:buNone/>
            </a:pPr>
            <a:r>
              <a:rPr lang="en-US" sz="1400" dirty="0">
                <a:solidFill>
                  <a:srgbClr val="404040"/>
                </a:solidFill>
              </a:rPr>
              <a:t>      a. Mean squared error                           b. root mean squared error (RMSE)</a:t>
            </a:r>
            <a:endParaRPr lang="en-US" sz="1400" b="1" dirty="0">
              <a:solidFill>
                <a:srgbClr val="404040"/>
              </a:solidFill>
            </a:endParaRPr>
          </a:p>
          <a:p>
            <a:pPr>
              <a:lnSpc>
                <a:spcPct val="90000"/>
              </a:lnSpc>
            </a:pPr>
            <a:r>
              <a:rPr lang="en-US" sz="1400" b="1" dirty="0">
                <a:solidFill>
                  <a:srgbClr val="404040"/>
                </a:solidFill>
              </a:rPr>
              <a:t>COMPUTE CONFIDENCE INTERVAL OF MODELS: </a:t>
            </a:r>
            <a:r>
              <a:rPr lang="en-US" sz="1400" dirty="0">
                <a:solidFill>
                  <a:srgbClr val="404040"/>
                </a:solidFill>
              </a:rPr>
              <a:t>Compute confidence interval of Model 1 and Model 2 for the following different confidence levels: (80%, 90%, 95%)</a:t>
            </a:r>
            <a:endParaRPr lang="en-US" sz="1400" b="1" dirty="0">
              <a:solidFill>
                <a:srgbClr val="404040"/>
              </a:solidFill>
            </a:endParaRPr>
          </a:p>
          <a:p>
            <a:pPr>
              <a:lnSpc>
                <a:spcPct val="90000"/>
              </a:lnSpc>
            </a:pPr>
            <a:r>
              <a:rPr lang="en-US" sz="1400" b="1" dirty="0">
                <a:solidFill>
                  <a:srgbClr val="404040"/>
                </a:solidFill>
              </a:rPr>
              <a:t>COMPARSION BETWEEN TWO MODELS: </a:t>
            </a:r>
            <a:r>
              <a:rPr lang="en-US" sz="1400" dirty="0">
                <a:solidFill>
                  <a:srgbClr val="404040"/>
                </a:solidFill>
              </a:rPr>
              <a:t>Compare these two models considering:</a:t>
            </a:r>
          </a:p>
          <a:p>
            <a:pPr marL="0" indent="0">
              <a:lnSpc>
                <a:spcPct val="90000"/>
              </a:lnSpc>
              <a:buNone/>
            </a:pPr>
            <a:r>
              <a:rPr lang="en-US" sz="1400" dirty="0">
                <a:solidFill>
                  <a:srgbClr val="404040"/>
                </a:solidFill>
              </a:rPr>
              <a:t>       a. error                           b. efficiency in training time (scalability)</a:t>
            </a:r>
          </a:p>
        </p:txBody>
      </p:sp>
      <p:sp>
        <p:nvSpPr>
          <p:cNvPr id="4" name="Slide Number Placeholder 3"/>
          <p:cNvSpPr>
            <a:spLocks noGrp="1"/>
          </p:cNvSpPr>
          <p:nvPr>
            <p:ph type="sldNum" sz="quarter" idx="12"/>
          </p:nvPr>
        </p:nvSpPr>
        <p:spPr>
          <a:xfrm>
            <a:off x="8069191" y="6217920"/>
            <a:ext cx="274320" cy="365760"/>
          </a:xfrm>
        </p:spPr>
        <p:txBody>
          <a:bodyPr>
            <a:normAutofit/>
          </a:bodyPr>
          <a:lstStyle/>
          <a:p>
            <a:pPr>
              <a:lnSpc>
                <a:spcPct val="90000"/>
              </a:lnSpc>
              <a:spcAft>
                <a:spcPts val="600"/>
              </a:spcAft>
            </a:pPr>
            <a:fld id="{D80D3FDD-C882-6D4B-A58C-DE607F197F3F}"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163471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r>
              <a:rPr lang="en-US" dirty="0"/>
              <a:t>Dataset</a:t>
            </a:r>
          </a:p>
        </p:txBody>
      </p:sp>
      <p:sp>
        <p:nvSpPr>
          <p:cNvPr id="3" name="Content Placeholder 2"/>
          <p:cNvSpPr>
            <a:spLocks noGrp="1"/>
          </p:cNvSpPr>
          <p:nvPr>
            <p:ph idx="1"/>
          </p:nvPr>
        </p:nvSpPr>
        <p:spPr>
          <a:xfrm>
            <a:off x="1279546" y="2291262"/>
            <a:ext cx="6584634" cy="2879256"/>
          </a:xfrm>
        </p:spPr>
        <p:txBody>
          <a:bodyPr>
            <a:normAutofit/>
          </a:bodyPr>
          <a:lstStyle/>
          <a:p>
            <a:r>
              <a:rPr lang="en-US" b="1" dirty="0">
                <a:solidFill>
                  <a:srgbClr val="404040"/>
                </a:solidFill>
              </a:rPr>
              <a:t>Sales_train.csv</a:t>
            </a:r>
            <a:r>
              <a:rPr lang="en-US" dirty="0">
                <a:solidFill>
                  <a:srgbClr val="404040"/>
                </a:solidFill>
              </a:rPr>
              <a:t>- the dataset. Daily historical data from January 2013 to October 2015.</a:t>
            </a:r>
          </a:p>
          <a:p>
            <a:r>
              <a:rPr lang="en-US" b="1" dirty="0">
                <a:solidFill>
                  <a:srgbClr val="404040"/>
                </a:solidFill>
              </a:rPr>
              <a:t>Items.csv</a:t>
            </a:r>
            <a:r>
              <a:rPr lang="en-US" dirty="0">
                <a:solidFill>
                  <a:srgbClr val="404040"/>
                </a:solidFill>
              </a:rPr>
              <a:t>-supplemental information about the items/products.</a:t>
            </a:r>
          </a:p>
          <a:p>
            <a:r>
              <a:rPr lang="en-US" b="1" dirty="0">
                <a:solidFill>
                  <a:srgbClr val="404040"/>
                </a:solidFill>
              </a:rPr>
              <a:t>Item_categories.csv</a:t>
            </a:r>
            <a:r>
              <a:rPr lang="en-US" dirty="0">
                <a:solidFill>
                  <a:srgbClr val="404040"/>
                </a:solidFill>
              </a:rPr>
              <a:t>- supplemental information about the item's categories.</a:t>
            </a:r>
          </a:p>
          <a:p>
            <a:r>
              <a:rPr lang="en-US" b="1" dirty="0">
                <a:solidFill>
                  <a:srgbClr val="404040"/>
                </a:solidFill>
              </a:rPr>
              <a:t>Shops.csv</a:t>
            </a:r>
            <a:r>
              <a:rPr lang="en-US" dirty="0">
                <a:solidFill>
                  <a:srgbClr val="404040"/>
                </a:solidFill>
              </a:rPr>
              <a:t>-supplemental information about the shops.</a:t>
            </a:r>
          </a:p>
        </p:txBody>
      </p:sp>
      <p:sp>
        <p:nvSpPr>
          <p:cNvPr id="4" name="Slide Number Placeholder 3"/>
          <p:cNvSpPr>
            <a:spLocks noGrp="1"/>
          </p:cNvSpPr>
          <p:nvPr>
            <p:ph type="sldNum" sz="quarter" idx="12"/>
          </p:nvPr>
        </p:nvSpPr>
        <p:spPr>
          <a:xfrm>
            <a:off x="8069191" y="6217920"/>
            <a:ext cx="274320" cy="365760"/>
          </a:xfrm>
        </p:spPr>
        <p:txBody>
          <a:bodyPr>
            <a:normAutofit/>
          </a:bodyPr>
          <a:lstStyle/>
          <a:p>
            <a:pPr>
              <a:lnSpc>
                <a:spcPct val="90000"/>
              </a:lnSpc>
              <a:spcAft>
                <a:spcPts val="600"/>
              </a:spcAft>
            </a:pPr>
            <a:fld id="{D80D3FDD-C882-6D4B-A58C-DE607F197F3F}"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65290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86497-FE15-4479-A6D3-74F459818B62}"/>
              </a:ext>
            </a:extLst>
          </p:cNvPr>
          <p:cNvSpPr>
            <a:spLocks noGrp="1"/>
          </p:cNvSpPr>
          <p:nvPr>
            <p:ph type="title"/>
          </p:nvPr>
        </p:nvSpPr>
        <p:spPr>
          <a:xfrm>
            <a:off x="1673352" y="467418"/>
            <a:ext cx="5797296" cy="1188720"/>
          </a:xfrm>
          <a:solidFill>
            <a:srgbClr val="FFFFFF"/>
          </a:solidFill>
        </p:spPr>
        <p:txBody>
          <a:bodyPr>
            <a:normAutofit/>
          </a:bodyPr>
          <a:lstStyle/>
          <a:p>
            <a:r>
              <a:rPr lang="en-US" dirty="0"/>
              <a:t>Pre-PROCESSING</a:t>
            </a:r>
          </a:p>
        </p:txBody>
      </p:sp>
      <p:sp>
        <p:nvSpPr>
          <p:cNvPr id="3" name="Content Placeholder 2">
            <a:extLst>
              <a:ext uri="{FF2B5EF4-FFF2-40B4-BE49-F238E27FC236}">
                <a16:creationId xmlns:a16="http://schemas.microsoft.com/office/drawing/2014/main" id="{B9736B88-0F6F-438C-A083-CA1992ACD256}"/>
              </a:ext>
            </a:extLst>
          </p:cNvPr>
          <p:cNvSpPr>
            <a:spLocks noGrp="1"/>
          </p:cNvSpPr>
          <p:nvPr>
            <p:ph idx="1"/>
          </p:nvPr>
        </p:nvSpPr>
        <p:spPr>
          <a:xfrm>
            <a:off x="1279546" y="2291262"/>
            <a:ext cx="6584634" cy="2879256"/>
          </a:xfrm>
        </p:spPr>
        <p:txBody>
          <a:bodyPr>
            <a:normAutofit/>
          </a:bodyPr>
          <a:lstStyle/>
          <a:p>
            <a:r>
              <a:rPr lang="en-US" dirty="0">
                <a:solidFill>
                  <a:srgbClr val="404040"/>
                </a:solidFill>
              </a:rPr>
              <a:t>Read all Dataset:</a:t>
            </a:r>
          </a:p>
          <a:p>
            <a:pPr marL="0" indent="0">
              <a:buNone/>
            </a:pPr>
            <a:endParaRPr lang="en-US" dirty="0">
              <a:solidFill>
                <a:srgbClr val="404040"/>
              </a:solidFill>
            </a:endParaRPr>
          </a:p>
          <a:p>
            <a:r>
              <a:rPr lang="en-US" dirty="0">
                <a:solidFill>
                  <a:srgbClr val="404040"/>
                </a:solidFill>
              </a:rPr>
              <a:t>Join all Datasets on </a:t>
            </a:r>
            <a:r>
              <a:rPr lang="en-US" dirty="0" err="1">
                <a:solidFill>
                  <a:srgbClr val="404040"/>
                </a:solidFill>
              </a:rPr>
              <a:t>sales_data</a:t>
            </a:r>
            <a:r>
              <a:rPr lang="en-US" dirty="0">
                <a:solidFill>
                  <a:srgbClr val="404040"/>
                </a:solidFill>
              </a:rPr>
              <a:t> using left Join:</a:t>
            </a:r>
          </a:p>
          <a:p>
            <a:endParaRPr lang="en-US" dirty="0">
              <a:solidFill>
                <a:srgbClr val="404040"/>
              </a:solidFill>
            </a:endParaRPr>
          </a:p>
          <a:p>
            <a:endParaRPr lang="en-US" dirty="0">
              <a:solidFill>
                <a:srgbClr val="404040"/>
              </a:solidFill>
            </a:endParaRPr>
          </a:p>
          <a:p>
            <a:r>
              <a:rPr lang="en-US" dirty="0">
                <a:solidFill>
                  <a:srgbClr val="404040"/>
                </a:solidFill>
              </a:rPr>
              <a:t>Split Train Data and Test Data:</a:t>
            </a:r>
          </a:p>
          <a:p>
            <a:endParaRPr lang="en-US" dirty="0">
              <a:solidFill>
                <a:srgbClr val="404040"/>
              </a:solidFill>
            </a:endParaRPr>
          </a:p>
        </p:txBody>
      </p:sp>
      <p:sp>
        <p:nvSpPr>
          <p:cNvPr id="4" name="Slide Number Placeholder 3">
            <a:extLst>
              <a:ext uri="{FF2B5EF4-FFF2-40B4-BE49-F238E27FC236}">
                <a16:creationId xmlns:a16="http://schemas.microsoft.com/office/drawing/2014/main" id="{15522D96-D271-448D-9656-01BC052214B5}"/>
              </a:ext>
            </a:extLst>
          </p:cNvPr>
          <p:cNvSpPr>
            <a:spLocks noGrp="1"/>
          </p:cNvSpPr>
          <p:nvPr>
            <p:ph type="sldNum" sz="quarter" idx="12"/>
          </p:nvPr>
        </p:nvSpPr>
        <p:spPr>
          <a:xfrm>
            <a:off x="8069191" y="6217920"/>
            <a:ext cx="274320" cy="365760"/>
          </a:xfrm>
        </p:spPr>
        <p:txBody>
          <a:bodyPr>
            <a:normAutofit/>
          </a:bodyPr>
          <a:lstStyle/>
          <a:p>
            <a:pPr>
              <a:lnSpc>
                <a:spcPct val="90000"/>
              </a:lnSpc>
              <a:spcAft>
                <a:spcPts val="600"/>
              </a:spcAft>
            </a:pPr>
            <a:fld id="{D80D3FDD-C882-6D4B-A58C-DE607F197F3F}" type="slidenum">
              <a:rPr lang="en-US" smtClean="0"/>
              <a:pPr>
                <a:lnSpc>
                  <a:spcPct val="90000"/>
                </a:lnSpc>
                <a:spcAft>
                  <a:spcPts val="600"/>
                </a:spcAft>
              </a:pPr>
              <a:t>4</a:t>
            </a:fld>
            <a:endParaRPr lang="en-US"/>
          </a:p>
        </p:txBody>
      </p:sp>
      <p:pic>
        <p:nvPicPr>
          <p:cNvPr id="5" name="Picture 4">
            <a:extLst>
              <a:ext uri="{FF2B5EF4-FFF2-40B4-BE49-F238E27FC236}">
                <a16:creationId xmlns:a16="http://schemas.microsoft.com/office/drawing/2014/main" id="{99CF68B3-2684-42F7-87C5-F0E149C61AEB}"/>
              </a:ext>
            </a:extLst>
          </p:cNvPr>
          <p:cNvPicPr>
            <a:picLocks noChangeAspect="1"/>
          </p:cNvPicPr>
          <p:nvPr/>
        </p:nvPicPr>
        <p:blipFill>
          <a:blip r:embed="rId2"/>
          <a:stretch>
            <a:fillRect/>
          </a:stretch>
        </p:blipFill>
        <p:spPr>
          <a:xfrm>
            <a:off x="3321757" y="1843590"/>
            <a:ext cx="4333875" cy="1247775"/>
          </a:xfrm>
          <a:prstGeom prst="rect">
            <a:avLst/>
          </a:prstGeom>
          <a:ln>
            <a:solidFill>
              <a:schemeClr val="accent1"/>
            </a:solidFill>
          </a:ln>
        </p:spPr>
      </p:pic>
      <p:pic>
        <p:nvPicPr>
          <p:cNvPr id="6" name="Picture 5">
            <a:extLst>
              <a:ext uri="{FF2B5EF4-FFF2-40B4-BE49-F238E27FC236}">
                <a16:creationId xmlns:a16="http://schemas.microsoft.com/office/drawing/2014/main" id="{441E4199-7903-4D3C-A739-D397C200431B}"/>
              </a:ext>
            </a:extLst>
          </p:cNvPr>
          <p:cNvPicPr>
            <a:picLocks noChangeAspect="1"/>
          </p:cNvPicPr>
          <p:nvPr/>
        </p:nvPicPr>
        <p:blipFill>
          <a:blip r:embed="rId3"/>
          <a:stretch>
            <a:fillRect/>
          </a:stretch>
        </p:blipFill>
        <p:spPr>
          <a:xfrm>
            <a:off x="3321757" y="3511816"/>
            <a:ext cx="3743325" cy="619125"/>
          </a:xfrm>
          <a:prstGeom prst="rect">
            <a:avLst/>
          </a:prstGeom>
          <a:ln>
            <a:solidFill>
              <a:schemeClr val="accent1"/>
            </a:solidFill>
          </a:ln>
        </p:spPr>
      </p:pic>
      <p:pic>
        <p:nvPicPr>
          <p:cNvPr id="7" name="Picture 6">
            <a:extLst>
              <a:ext uri="{FF2B5EF4-FFF2-40B4-BE49-F238E27FC236}">
                <a16:creationId xmlns:a16="http://schemas.microsoft.com/office/drawing/2014/main" id="{60833F63-FAB8-4CD4-9474-D7D22DE26F65}"/>
              </a:ext>
            </a:extLst>
          </p:cNvPr>
          <p:cNvPicPr>
            <a:picLocks noChangeAspect="1"/>
          </p:cNvPicPr>
          <p:nvPr/>
        </p:nvPicPr>
        <p:blipFill>
          <a:blip r:embed="rId4"/>
          <a:stretch>
            <a:fillRect/>
          </a:stretch>
        </p:blipFill>
        <p:spPr>
          <a:xfrm>
            <a:off x="3251073" y="4720088"/>
            <a:ext cx="4219575" cy="438150"/>
          </a:xfrm>
          <a:prstGeom prst="rect">
            <a:avLst/>
          </a:prstGeom>
          <a:ln>
            <a:solidFill>
              <a:schemeClr val="accent1"/>
            </a:solidFill>
          </a:ln>
        </p:spPr>
      </p:pic>
    </p:spTree>
    <p:extLst>
      <p:ext uri="{BB962C8B-B14F-4D97-AF65-F5344CB8AC3E}">
        <p14:creationId xmlns:p14="http://schemas.microsoft.com/office/powerpoint/2010/main" val="62746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r>
              <a:rPr lang="en-US" dirty="0"/>
              <a:t>CLEANING DATA</a:t>
            </a:r>
          </a:p>
        </p:txBody>
      </p:sp>
      <p:sp>
        <p:nvSpPr>
          <p:cNvPr id="3" name="Content Placeholder 2"/>
          <p:cNvSpPr>
            <a:spLocks noGrp="1"/>
          </p:cNvSpPr>
          <p:nvPr>
            <p:ph idx="1"/>
          </p:nvPr>
        </p:nvSpPr>
        <p:spPr>
          <a:xfrm>
            <a:off x="1069145" y="1843590"/>
            <a:ext cx="7000046" cy="3628742"/>
          </a:xfrm>
        </p:spPr>
        <p:txBody>
          <a:bodyPr>
            <a:normAutofit/>
          </a:bodyPr>
          <a:lstStyle/>
          <a:p>
            <a:pPr>
              <a:lnSpc>
                <a:spcPct val="90000"/>
              </a:lnSpc>
            </a:pPr>
            <a:r>
              <a:rPr lang="en-US" dirty="0">
                <a:solidFill>
                  <a:srgbClr val="404040"/>
                </a:solidFill>
              </a:rPr>
              <a:t>Looking for missing Data.</a:t>
            </a:r>
          </a:p>
          <a:p>
            <a:pPr marL="0" indent="0">
              <a:lnSpc>
                <a:spcPct val="90000"/>
              </a:lnSpc>
              <a:buNone/>
            </a:pPr>
            <a:r>
              <a:rPr lang="en-US" dirty="0">
                <a:solidFill>
                  <a:srgbClr val="404040"/>
                </a:solidFill>
              </a:rPr>
              <a:t>      -We found no missing data in sales dataset.</a:t>
            </a:r>
          </a:p>
          <a:p>
            <a:pPr>
              <a:lnSpc>
                <a:spcPct val="90000"/>
              </a:lnSpc>
            </a:pPr>
            <a:r>
              <a:rPr lang="en-US" dirty="0">
                <a:solidFill>
                  <a:srgbClr val="404040"/>
                </a:solidFill>
              </a:rPr>
              <a:t>Looking for negative values in </a:t>
            </a:r>
            <a:r>
              <a:rPr lang="en-US" dirty="0" err="1">
                <a:solidFill>
                  <a:srgbClr val="404040"/>
                </a:solidFill>
              </a:rPr>
              <a:t>item_price</a:t>
            </a:r>
            <a:r>
              <a:rPr lang="en-US" dirty="0">
                <a:solidFill>
                  <a:srgbClr val="404040"/>
                </a:solidFill>
              </a:rPr>
              <a:t> and </a:t>
            </a:r>
            <a:r>
              <a:rPr lang="en-US" dirty="0" err="1">
                <a:solidFill>
                  <a:srgbClr val="404040"/>
                </a:solidFill>
              </a:rPr>
              <a:t>item_cnt_day</a:t>
            </a:r>
            <a:r>
              <a:rPr lang="en-US" dirty="0">
                <a:solidFill>
                  <a:srgbClr val="404040"/>
                </a:solidFill>
              </a:rPr>
              <a:t> (As these cannot be negative).</a:t>
            </a:r>
          </a:p>
          <a:p>
            <a:pPr marL="0" indent="0">
              <a:lnSpc>
                <a:spcPct val="60000"/>
              </a:lnSpc>
              <a:buNone/>
            </a:pPr>
            <a:r>
              <a:rPr lang="en-US" dirty="0">
                <a:solidFill>
                  <a:srgbClr val="404040"/>
                </a:solidFill>
              </a:rPr>
              <a:t>      -We found one negative item price and 7228 negative item count per</a:t>
            </a:r>
          </a:p>
          <a:p>
            <a:pPr marL="0" indent="0">
              <a:lnSpc>
                <a:spcPct val="60000"/>
              </a:lnSpc>
              <a:buNone/>
            </a:pPr>
            <a:r>
              <a:rPr lang="en-US" dirty="0">
                <a:solidFill>
                  <a:srgbClr val="404040"/>
                </a:solidFill>
              </a:rPr>
              <a:t>       day.</a:t>
            </a:r>
          </a:p>
          <a:p>
            <a:pPr>
              <a:lnSpc>
                <a:spcPct val="90000"/>
              </a:lnSpc>
            </a:pPr>
            <a:r>
              <a:rPr lang="en-US" dirty="0">
                <a:solidFill>
                  <a:srgbClr val="404040"/>
                </a:solidFill>
              </a:rPr>
              <a:t>Check if the negative count per day is due to return of an item purchased prior to that date.</a:t>
            </a:r>
          </a:p>
          <a:p>
            <a:pPr marL="0" indent="0">
              <a:lnSpc>
                <a:spcPct val="50000"/>
              </a:lnSpc>
              <a:buNone/>
            </a:pPr>
            <a:r>
              <a:rPr lang="en-US" dirty="0">
                <a:solidFill>
                  <a:srgbClr val="404040"/>
                </a:solidFill>
              </a:rPr>
              <a:t>     -We grouped the data with </a:t>
            </a:r>
            <a:r>
              <a:rPr lang="en-US" dirty="0" err="1">
                <a:solidFill>
                  <a:srgbClr val="404040"/>
                </a:solidFill>
              </a:rPr>
              <a:t>shop_id</a:t>
            </a:r>
            <a:r>
              <a:rPr lang="en-US" dirty="0">
                <a:solidFill>
                  <a:srgbClr val="404040"/>
                </a:solidFill>
              </a:rPr>
              <a:t> and </a:t>
            </a:r>
            <a:r>
              <a:rPr lang="en-US" dirty="0" err="1">
                <a:solidFill>
                  <a:srgbClr val="404040"/>
                </a:solidFill>
              </a:rPr>
              <a:t>item_id</a:t>
            </a:r>
            <a:r>
              <a:rPr lang="en-US" dirty="0">
                <a:solidFill>
                  <a:srgbClr val="404040"/>
                </a:solidFill>
              </a:rPr>
              <a:t> and added the</a:t>
            </a:r>
          </a:p>
          <a:p>
            <a:pPr marL="0" indent="0">
              <a:lnSpc>
                <a:spcPct val="50000"/>
              </a:lnSpc>
              <a:buNone/>
            </a:pPr>
            <a:r>
              <a:rPr lang="en-US" dirty="0">
                <a:solidFill>
                  <a:srgbClr val="404040"/>
                </a:solidFill>
              </a:rPr>
              <a:t>       </a:t>
            </a:r>
            <a:r>
              <a:rPr lang="en-US" dirty="0" err="1">
                <a:solidFill>
                  <a:srgbClr val="404040"/>
                </a:solidFill>
              </a:rPr>
              <a:t>item_count</a:t>
            </a:r>
            <a:r>
              <a:rPr lang="en-US" dirty="0">
                <a:solidFill>
                  <a:srgbClr val="404040"/>
                </a:solidFill>
              </a:rPr>
              <a:t>. We found the value of negative count decrease to 27</a:t>
            </a:r>
          </a:p>
          <a:p>
            <a:pPr marL="0" indent="0">
              <a:lnSpc>
                <a:spcPct val="50000"/>
              </a:lnSpc>
              <a:buNone/>
            </a:pPr>
            <a:r>
              <a:rPr lang="en-US" dirty="0">
                <a:solidFill>
                  <a:srgbClr val="404040"/>
                </a:solidFill>
              </a:rPr>
              <a:t>       (which are mainly from </a:t>
            </a:r>
            <a:r>
              <a:rPr lang="en-US" dirty="0" err="1">
                <a:solidFill>
                  <a:srgbClr val="404040"/>
                </a:solidFill>
              </a:rPr>
              <a:t>date_block_num</a:t>
            </a:r>
            <a:r>
              <a:rPr lang="en-US" dirty="0">
                <a:solidFill>
                  <a:srgbClr val="404040"/>
                </a:solidFill>
              </a:rPr>
              <a:t> 0 and 1). That may be for</a:t>
            </a:r>
          </a:p>
          <a:p>
            <a:pPr marL="0" indent="0">
              <a:lnSpc>
                <a:spcPct val="50000"/>
              </a:lnSpc>
              <a:buNone/>
            </a:pPr>
            <a:r>
              <a:rPr lang="en-US" dirty="0">
                <a:solidFill>
                  <a:srgbClr val="404040"/>
                </a:solidFill>
              </a:rPr>
              <a:t>       item purchased in December 2012</a:t>
            </a:r>
          </a:p>
          <a:p>
            <a:pPr>
              <a:lnSpc>
                <a:spcPct val="90000"/>
              </a:lnSpc>
            </a:pPr>
            <a:endParaRPr lang="en-US" sz="1100" dirty="0">
              <a:solidFill>
                <a:srgbClr val="404040"/>
              </a:solidFill>
            </a:endParaRPr>
          </a:p>
        </p:txBody>
      </p:sp>
      <p:sp>
        <p:nvSpPr>
          <p:cNvPr id="4" name="Slide Number Placeholder 3"/>
          <p:cNvSpPr>
            <a:spLocks noGrp="1"/>
          </p:cNvSpPr>
          <p:nvPr>
            <p:ph type="sldNum" sz="quarter" idx="12"/>
          </p:nvPr>
        </p:nvSpPr>
        <p:spPr>
          <a:xfrm>
            <a:off x="8069191" y="6217920"/>
            <a:ext cx="274320" cy="365760"/>
          </a:xfrm>
        </p:spPr>
        <p:txBody>
          <a:bodyPr>
            <a:normAutofit/>
          </a:bodyPr>
          <a:lstStyle/>
          <a:p>
            <a:pPr>
              <a:lnSpc>
                <a:spcPct val="90000"/>
              </a:lnSpc>
              <a:spcAft>
                <a:spcPts val="600"/>
              </a:spcAft>
            </a:pPr>
            <a:fld id="{D80D3FDD-C882-6D4B-A58C-DE607F197F3F}"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99864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2D52C-AE63-400F-B5A5-46A5B082FB22}"/>
              </a:ext>
            </a:extLst>
          </p:cNvPr>
          <p:cNvSpPr>
            <a:spLocks noGrp="1"/>
          </p:cNvSpPr>
          <p:nvPr>
            <p:ph type="title"/>
          </p:nvPr>
        </p:nvSpPr>
        <p:spPr>
          <a:xfrm>
            <a:off x="1805699" y="4928136"/>
            <a:ext cx="5797296" cy="1134402"/>
          </a:xfrm>
        </p:spPr>
        <p:txBody>
          <a:bodyPr vert="horz" lIns="182880" tIns="182880" rIns="182880" bIns="182880" rtlCol="0" anchor="ctr">
            <a:normAutofit/>
          </a:bodyPr>
          <a:lstStyle/>
          <a:p>
            <a:r>
              <a:rPr lang="en-US" sz="2800"/>
              <a:t>DEMO Code FOR CLEANING</a:t>
            </a:r>
          </a:p>
        </p:txBody>
      </p:sp>
      <p:pic>
        <p:nvPicPr>
          <p:cNvPr id="8" name="Content Placeholder 7">
            <a:extLst>
              <a:ext uri="{FF2B5EF4-FFF2-40B4-BE49-F238E27FC236}">
                <a16:creationId xmlns:a16="http://schemas.microsoft.com/office/drawing/2014/main" id="{DC4ECB97-0E66-4829-A98E-9EE83D42C41C}"/>
              </a:ext>
            </a:extLst>
          </p:cNvPr>
          <p:cNvPicPr>
            <a:picLocks noGrp="1" noChangeAspect="1"/>
          </p:cNvPicPr>
          <p:nvPr>
            <p:ph idx="1"/>
          </p:nvPr>
        </p:nvPicPr>
        <p:blipFill>
          <a:blip r:embed="rId2"/>
          <a:stretch>
            <a:fillRect/>
          </a:stretch>
        </p:blipFill>
        <p:spPr>
          <a:xfrm>
            <a:off x="295421" y="274320"/>
            <a:ext cx="8496887" cy="4466492"/>
          </a:xfrm>
          <a:prstGeom prst="rect">
            <a:avLst/>
          </a:prstGeom>
          <a:ln>
            <a:solidFill>
              <a:schemeClr val="accent1"/>
            </a:solidFill>
          </a:ln>
        </p:spPr>
      </p:pic>
      <p:sp>
        <p:nvSpPr>
          <p:cNvPr id="4" name="Slide Number Placeholder 3">
            <a:extLst>
              <a:ext uri="{FF2B5EF4-FFF2-40B4-BE49-F238E27FC236}">
                <a16:creationId xmlns:a16="http://schemas.microsoft.com/office/drawing/2014/main" id="{E6B88075-7DC7-4837-92E4-E9A4EBA28877}"/>
              </a:ext>
            </a:extLst>
          </p:cNvPr>
          <p:cNvSpPr>
            <a:spLocks noGrp="1"/>
          </p:cNvSpPr>
          <p:nvPr>
            <p:ph type="sldNum" sz="quarter" idx="12"/>
          </p:nvPr>
        </p:nvSpPr>
        <p:spPr>
          <a:xfrm>
            <a:off x="8069191" y="6217920"/>
            <a:ext cx="274320" cy="365760"/>
          </a:xfrm>
        </p:spPr>
        <p:txBody>
          <a:bodyPr vert="horz" lIns="18288" tIns="45720" rIns="18288" bIns="45720" rtlCol="0" anchor="ctr">
            <a:normAutofit/>
          </a:bodyPr>
          <a:lstStyle/>
          <a:p>
            <a:pPr>
              <a:lnSpc>
                <a:spcPct val="90000"/>
              </a:lnSpc>
              <a:spcAft>
                <a:spcPts val="600"/>
              </a:spcAft>
            </a:pPr>
            <a:fld id="{D80D3FDD-C882-6D4B-A58C-DE607F197F3F}"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213244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B1CD4-674F-5A49-9651-88DAE4D8B1F9}"/>
              </a:ext>
            </a:extLst>
          </p:cNvPr>
          <p:cNvSpPr>
            <a:spLocks noGrp="1"/>
          </p:cNvSpPr>
          <p:nvPr>
            <p:ph type="title"/>
          </p:nvPr>
        </p:nvSpPr>
        <p:spPr>
          <a:xfrm>
            <a:off x="1805699" y="4928136"/>
            <a:ext cx="5797296" cy="1134402"/>
          </a:xfrm>
        </p:spPr>
        <p:txBody>
          <a:bodyPr vert="horz" lIns="182880" tIns="182880" rIns="182880" bIns="182880" rtlCol="0" anchor="ctr">
            <a:normAutofit/>
          </a:bodyPr>
          <a:lstStyle/>
          <a:p>
            <a:r>
              <a:rPr lang="en-US" sz="2800"/>
              <a:t>Analyzing item count day negative values</a:t>
            </a:r>
          </a:p>
        </p:txBody>
      </p:sp>
      <p:pic>
        <p:nvPicPr>
          <p:cNvPr id="8" name="Content Placeholder 7" descr="A screenshot of a cell phone&#10;&#10;Description automatically generated">
            <a:extLst>
              <a:ext uri="{FF2B5EF4-FFF2-40B4-BE49-F238E27FC236}">
                <a16:creationId xmlns:a16="http://schemas.microsoft.com/office/drawing/2014/main" id="{567DFE20-3722-544A-BCCA-CC496EF53B8B}"/>
              </a:ext>
            </a:extLst>
          </p:cNvPr>
          <p:cNvPicPr>
            <a:picLocks noGrp="1" noChangeAspect="1"/>
          </p:cNvPicPr>
          <p:nvPr>
            <p:ph idx="1"/>
          </p:nvPr>
        </p:nvPicPr>
        <p:blipFill>
          <a:blip r:embed="rId2"/>
          <a:stretch>
            <a:fillRect/>
          </a:stretch>
        </p:blipFill>
        <p:spPr>
          <a:xfrm>
            <a:off x="998807" y="274320"/>
            <a:ext cx="7202658" cy="4242333"/>
          </a:xfrm>
          <a:prstGeom prst="rect">
            <a:avLst/>
          </a:prstGeom>
          <a:ln>
            <a:solidFill>
              <a:schemeClr val="accent1"/>
            </a:solidFill>
          </a:ln>
        </p:spPr>
      </p:pic>
      <p:sp>
        <p:nvSpPr>
          <p:cNvPr id="4" name="Slide Number Placeholder 3">
            <a:extLst>
              <a:ext uri="{FF2B5EF4-FFF2-40B4-BE49-F238E27FC236}">
                <a16:creationId xmlns:a16="http://schemas.microsoft.com/office/drawing/2014/main" id="{0A464345-8225-A34D-B7EB-C4B502974B66}"/>
              </a:ext>
            </a:extLst>
          </p:cNvPr>
          <p:cNvSpPr>
            <a:spLocks noGrp="1"/>
          </p:cNvSpPr>
          <p:nvPr>
            <p:ph type="sldNum" sz="quarter" idx="12"/>
          </p:nvPr>
        </p:nvSpPr>
        <p:spPr>
          <a:xfrm>
            <a:off x="8069191" y="6217920"/>
            <a:ext cx="274320" cy="365760"/>
          </a:xfrm>
        </p:spPr>
        <p:txBody>
          <a:bodyPr vert="horz" lIns="18288" tIns="45720" rIns="18288" bIns="45720" rtlCol="0" anchor="ctr">
            <a:normAutofit/>
          </a:bodyPr>
          <a:lstStyle/>
          <a:p>
            <a:pPr>
              <a:lnSpc>
                <a:spcPct val="90000"/>
              </a:lnSpc>
              <a:spcAft>
                <a:spcPts val="600"/>
              </a:spcAft>
            </a:pPr>
            <a:fld id="{D80D3FDD-C882-6D4B-A58C-DE607F197F3F}" type="slidenum">
              <a:rPr lang="en-US" smtClean="0"/>
              <a:pPr>
                <a:lnSpc>
                  <a:spcPct val="90000"/>
                </a:lnSpc>
                <a:spcAft>
                  <a:spcPts val="600"/>
                </a:spcAft>
              </a:pPr>
              <a:t>7</a:t>
            </a:fld>
            <a:endParaRPr lang="en-US"/>
          </a:p>
        </p:txBody>
      </p:sp>
    </p:spTree>
    <p:extLst>
      <p:ext uri="{BB962C8B-B14F-4D97-AF65-F5344CB8AC3E}">
        <p14:creationId xmlns:p14="http://schemas.microsoft.com/office/powerpoint/2010/main" val="265441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A8E3E-6669-6B42-8E9A-E23965011044}"/>
              </a:ext>
            </a:extLst>
          </p:cNvPr>
          <p:cNvSpPr>
            <a:spLocks noGrp="1"/>
          </p:cNvSpPr>
          <p:nvPr>
            <p:ph type="title"/>
          </p:nvPr>
        </p:nvSpPr>
        <p:spPr>
          <a:xfrm>
            <a:off x="1805699" y="4928136"/>
            <a:ext cx="5797296" cy="1134402"/>
          </a:xfrm>
        </p:spPr>
        <p:txBody>
          <a:bodyPr vert="horz" lIns="182880" tIns="182880" rIns="182880" bIns="182880" rtlCol="0" anchor="ctr">
            <a:normAutofit/>
          </a:bodyPr>
          <a:lstStyle/>
          <a:p>
            <a:r>
              <a:rPr lang="en-US" sz="1800"/>
              <a:t>Analyzing item price and item count negative values</a:t>
            </a:r>
            <a:br>
              <a:rPr lang="en-US" sz="1800"/>
            </a:br>
            <a:endParaRPr lang="en-US" sz="1800"/>
          </a:p>
        </p:txBody>
      </p:sp>
      <p:pic>
        <p:nvPicPr>
          <p:cNvPr id="6" name="Content Placeholder 5" descr="A screenshot of a cell phone&#10;&#10;Description automatically generated">
            <a:extLst>
              <a:ext uri="{FF2B5EF4-FFF2-40B4-BE49-F238E27FC236}">
                <a16:creationId xmlns:a16="http://schemas.microsoft.com/office/drawing/2014/main" id="{09F4DE18-ABD2-FA4D-AAB9-C086AA774C2D}"/>
              </a:ext>
            </a:extLst>
          </p:cNvPr>
          <p:cNvPicPr>
            <a:picLocks noGrp="1" noChangeAspect="1"/>
          </p:cNvPicPr>
          <p:nvPr>
            <p:ph idx="1"/>
          </p:nvPr>
        </p:nvPicPr>
        <p:blipFill>
          <a:blip r:embed="rId2"/>
          <a:stretch>
            <a:fillRect/>
          </a:stretch>
        </p:blipFill>
        <p:spPr>
          <a:xfrm>
            <a:off x="795462" y="274320"/>
            <a:ext cx="7729559" cy="4242333"/>
          </a:xfrm>
          <a:prstGeom prst="rect">
            <a:avLst/>
          </a:prstGeom>
          <a:ln>
            <a:solidFill>
              <a:schemeClr val="accent1"/>
            </a:solidFill>
          </a:ln>
        </p:spPr>
      </p:pic>
      <p:sp>
        <p:nvSpPr>
          <p:cNvPr id="4" name="Slide Number Placeholder 3">
            <a:extLst>
              <a:ext uri="{FF2B5EF4-FFF2-40B4-BE49-F238E27FC236}">
                <a16:creationId xmlns:a16="http://schemas.microsoft.com/office/drawing/2014/main" id="{E976D663-D669-F74A-9E02-A4C8C4EB00F8}"/>
              </a:ext>
            </a:extLst>
          </p:cNvPr>
          <p:cNvSpPr>
            <a:spLocks noGrp="1"/>
          </p:cNvSpPr>
          <p:nvPr>
            <p:ph type="sldNum" sz="quarter" idx="12"/>
          </p:nvPr>
        </p:nvSpPr>
        <p:spPr>
          <a:xfrm>
            <a:off x="8069191" y="6217920"/>
            <a:ext cx="274320" cy="365760"/>
          </a:xfrm>
        </p:spPr>
        <p:txBody>
          <a:bodyPr vert="horz" lIns="18288" tIns="45720" rIns="18288" bIns="45720" rtlCol="0" anchor="ctr">
            <a:normAutofit/>
          </a:bodyPr>
          <a:lstStyle/>
          <a:p>
            <a:pPr>
              <a:lnSpc>
                <a:spcPct val="90000"/>
              </a:lnSpc>
              <a:spcAft>
                <a:spcPts val="600"/>
              </a:spcAft>
            </a:pPr>
            <a:fld id="{D80D3FDD-C882-6D4B-A58C-DE607F197F3F}"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166421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12EA8-F392-4EF9-9A8C-B8BCAD94A7F0}"/>
              </a:ext>
            </a:extLst>
          </p:cNvPr>
          <p:cNvSpPr>
            <a:spLocks noGrp="1"/>
          </p:cNvSpPr>
          <p:nvPr>
            <p:ph type="title"/>
          </p:nvPr>
        </p:nvSpPr>
        <p:spPr>
          <a:xfrm>
            <a:off x="1673352" y="467418"/>
            <a:ext cx="5797296" cy="1188720"/>
          </a:xfrm>
          <a:solidFill>
            <a:srgbClr val="FFFFFF"/>
          </a:solidFill>
        </p:spPr>
        <p:txBody>
          <a:bodyPr>
            <a:normAutofit/>
          </a:bodyPr>
          <a:lstStyle/>
          <a:p>
            <a:r>
              <a:rPr lang="en-US" dirty="0"/>
              <a:t>OUTLIER DETECTION</a:t>
            </a:r>
          </a:p>
        </p:txBody>
      </p:sp>
      <p:sp>
        <p:nvSpPr>
          <p:cNvPr id="3" name="Content Placeholder 2">
            <a:extLst>
              <a:ext uri="{FF2B5EF4-FFF2-40B4-BE49-F238E27FC236}">
                <a16:creationId xmlns:a16="http://schemas.microsoft.com/office/drawing/2014/main" id="{18F85637-305D-4B2E-9C40-54614B488686}"/>
              </a:ext>
            </a:extLst>
          </p:cNvPr>
          <p:cNvSpPr>
            <a:spLocks noGrp="1"/>
          </p:cNvSpPr>
          <p:nvPr>
            <p:ph idx="1"/>
          </p:nvPr>
        </p:nvSpPr>
        <p:spPr>
          <a:xfrm>
            <a:off x="1279546" y="2291262"/>
            <a:ext cx="6584634" cy="2879256"/>
          </a:xfrm>
        </p:spPr>
        <p:txBody>
          <a:bodyPr>
            <a:normAutofit/>
          </a:bodyPr>
          <a:lstStyle/>
          <a:p>
            <a:r>
              <a:rPr lang="en-US" dirty="0"/>
              <a:t>Find out the months of sale which are considered as outliers for any shop?</a:t>
            </a:r>
          </a:p>
          <a:p>
            <a:pPr marL="0" indent="0">
              <a:buNone/>
            </a:pPr>
            <a:r>
              <a:rPr lang="en-US" dirty="0">
                <a:solidFill>
                  <a:srgbClr val="404040"/>
                </a:solidFill>
              </a:rPr>
              <a:t>  - We checked Total Revenue (</a:t>
            </a:r>
            <a:r>
              <a:rPr lang="en-US" dirty="0" err="1">
                <a:solidFill>
                  <a:srgbClr val="404040"/>
                </a:solidFill>
              </a:rPr>
              <a:t>Item_price</a:t>
            </a:r>
            <a:r>
              <a:rPr lang="en-US" dirty="0">
                <a:solidFill>
                  <a:srgbClr val="404040"/>
                </a:solidFill>
              </a:rPr>
              <a:t> * </a:t>
            </a:r>
            <a:r>
              <a:rPr lang="en-US" dirty="0" err="1">
                <a:solidFill>
                  <a:srgbClr val="404040"/>
                </a:solidFill>
              </a:rPr>
              <a:t>item_count_day</a:t>
            </a:r>
            <a:r>
              <a:rPr lang="en-US" dirty="0">
                <a:solidFill>
                  <a:srgbClr val="404040"/>
                </a:solidFill>
              </a:rPr>
              <a:t>) for  each </a:t>
            </a:r>
            <a:r>
              <a:rPr lang="en-US" dirty="0" err="1">
                <a:solidFill>
                  <a:srgbClr val="404040"/>
                </a:solidFill>
              </a:rPr>
              <a:t>date_block_num</a:t>
            </a:r>
            <a:r>
              <a:rPr lang="en-US" dirty="0">
                <a:solidFill>
                  <a:srgbClr val="404040"/>
                </a:solidFill>
              </a:rPr>
              <a:t>  for every </a:t>
            </a:r>
            <a:r>
              <a:rPr lang="en-US" dirty="0" err="1">
                <a:solidFill>
                  <a:srgbClr val="404040"/>
                </a:solidFill>
              </a:rPr>
              <a:t>Shop_id</a:t>
            </a:r>
            <a:r>
              <a:rPr lang="en-US" dirty="0">
                <a:solidFill>
                  <a:srgbClr val="404040"/>
                </a:solidFill>
              </a:rPr>
              <a:t>, and found below </a:t>
            </a:r>
            <a:r>
              <a:rPr lang="en-US" dirty="0" err="1">
                <a:solidFill>
                  <a:srgbClr val="404040"/>
                </a:solidFill>
              </a:rPr>
              <a:t>Shop_Id</a:t>
            </a:r>
            <a:r>
              <a:rPr lang="en-US" dirty="0">
                <a:solidFill>
                  <a:srgbClr val="404040"/>
                </a:solidFill>
              </a:rPr>
              <a:t> have following months as outlier:</a:t>
            </a:r>
          </a:p>
          <a:p>
            <a:pPr marL="0" indent="0">
              <a:buNone/>
            </a:pPr>
            <a:endParaRPr lang="en-US" dirty="0">
              <a:solidFill>
                <a:srgbClr val="404040"/>
              </a:solidFill>
            </a:endParaRPr>
          </a:p>
        </p:txBody>
      </p:sp>
      <p:sp>
        <p:nvSpPr>
          <p:cNvPr id="4" name="Slide Number Placeholder 3">
            <a:extLst>
              <a:ext uri="{FF2B5EF4-FFF2-40B4-BE49-F238E27FC236}">
                <a16:creationId xmlns:a16="http://schemas.microsoft.com/office/drawing/2014/main" id="{D72FCE3C-D907-45AE-8DAC-26C821E8BEE1}"/>
              </a:ext>
            </a:extLst>
          </p:cNvPr>
          <p:cNvSpPr>
            <a:spLocks noGrp="1"/>
          </p:cNvSpPr>
          <p:nvPr>
            <p:ph type="sldNum" sz="quarter" idx="12"/>
          </p:nvPr>
        </p:nvSpPr>
        <p:spPr>
          <a:xfrm>
            <a:off x="8069191" y="6217920"/>
            <a:ext cx="274320" cy="365760"/>
          </a:xfrm>
        </p:spPr>
        <p:txBody>
          <a:bodyPr>
            <a:normAutofit/>
          </a:bodyPr>
          <a:lstStyle/>
          <a:p>
            <a:pPr>
              <a:lnSpc>
                <a:spcPct val="90000"/>
              </a:lnSpc>
              <a:spcAft>
                <a:spcPts val="600"/>
              </a:spcAft>
            </a:pPr>
            <a:fld id="{D80D3FDD-C882-6D4B-A58C-DE607F197F3F}" type="slidenum">
              <a:rPr lang="en-US" smtClean="0"/>
              <a:pPr>
                <a:lnSpc>
                  <a:spcPct val="90000"/>
                </a:lnSpc>
                <a:spcAft>
                  <a:spcPts val="600"/>
                </a:spcAft>
              </a:pPr>
              <a:t>9</a:t>
            </a:fld>
            <a:endParaRPr lang="en-US"/>
          </a:p>
        </p:txBody>
      </p:sp>
      <p:graphicFrame>
        <p:nvGraphicFramePr>
          <p:cNvPr id="7" name="Table 7">
            <a:extLst>
              <a:ext uri="{FF2B5EF4-FFF2-40B4-BE49-F238E27FC236}">
                <a16:creationId xmlns:a16="http://schemas.microsoft.com/office/drawing/2014/main" id="{42241824-0D73-490D-809F-C7E4DB5B1017}"/>
              </a:ext>
            </a:extLst>
          </p:cNvPr>
          <p:cNvGraphicFramePr>
            <a:graphicFrameLocks noGrp="1"/>
          </p:cNvGraphicFramePr>
          <p:nvPr>
            <p:extLst>
              <p:ext uri="{D42A27DB-BD31-4B8C-83A1-F6EECF244321}">
                <p14:modId xmlns:p14="http://schemas.microsoft.com/office/powerpoint/2010/main" val="1663480852"/>
              </p:ext>
            </p:extLst>
          </p:nvPr>
        </p:nvGraphicFramePr>
        <p:xfrm>
          <a:off x="1349841" y="3841885"/>
          <a:ext cx="6584634" cy="2926080"/>
        </p:xfrm>
        <a:graphic>
          <a:graphicData uri="http://schemas.openxmlformats.org/drawingml/2006/table">
            <a:tbl>
              <a:tblPr firstRow="1" bandRow="1">
                <a:tableStyleId>{5C22544A-7EE6-4342-B048-85BDC9FD1C3A}</a:tableStyleId>
              </a:tblPr>
              <a:tblGrid>
                <a:gridCol w="1885070">
                  <a:extLst>
                    <a:ext uri="{9D8B030D-6E8A-4147-A177-3AD203B41FA5}">
                      <a16:colId xmlns:a16="http://schemas.microsoft.com/office/drawing/2014/main" val="3487409708"/>
                    </a:ext>
                  </a:extLst>
                </a:gridCol>
                <a:gridCol w="4699564">
                  <a:extLst>
                    <a:ext uri="{9D8B030D-6E8A-4147-A177-3AD203B41FA5}">
                      <a16:colId xmlns:a16="http://schemas.microsoft.com/office/drawing/2014/main" val="3127328601"/>
                    </a:ext>
                  </a:extLst>
                </a:gridCol>
              </a:tblGrid>
              <a:tr h="346593">
                <a:tc>
                  <a:txBody>
                    <a:bodyPr/>
                    <a:lstStyle/>
                    <a:p>
                      <a:r>
                        <a:rPr lang="en-US" dirty="0"/>
                        <a:t>Month Number</a:t>
                      </a:r>
                    </a:p>
                  </a:txBody>
                  <a:tcPr/>
                </a:tc>
                <a:tc>
                  <a:txBody>
                    <a:bodyPr/>
                    <a:lstStyle/>
                    <a:p>
                      <a:r>
                        <a:rPr lang="en-US" dirty="0" err="1"/>
                        <a:t>Shop_ID</a:t>
                      </a:r>
                      <a:endParaRPr lang="en-US" dirty="0"/>
                    </a:p>
                  </a:txBody>
                  <a:tcPr/>
                </a:tc>
                <a:extLst>
                  <a:ext uri="{0D108BD9-81ED-4DB2-BD59-A6C34878D82A}">
                    <a16:rowId xmlns:a16="http://schemas.microsoft.com/office/drawing/2014/main" val="2753970964"/>
                  </a:ext>
                </a:extLst>
              </a:tr>
              <a:tr h="866482">
                <a:tc>
                  <a:txBody>
                    <a:bodyPr/>
                    <a:lstStyle/>
                    <a:p>
                      <a:r>
                        <a:rPr lang="en-US" dirty="0"/>
                        <a:t>11</a:t>
                      </a:r>
                    </a:p>
                  </a:txBody>
                  <a:tcPr/>
                </a:tc>
                <a:tc>
                  <a:txBody>
                    <a:bodyPr/>
                    <a:lstStyle/>
                    <a:p>
                      <a:r>
                        <a:rPr lang="en-US" dirty="0"/>
                        <a:t>4,5,7,10,15,16,17,19,21,22,24,25,26,28,29,30,31,35,38,44,45,46,50,51,52,53,54,56,57,58,59,14, 2,6,42,43,27,41,18</a:t>
                      </a:r>
                    </a:p>
                  </a:txBody>
                  <a:tcPr/>
                </a:tc>
                <a:extLst>
                  <a:ext uri="{0D108BD9-81ED-4DB2-BD59-A6C34878D82A}">
                    <a16:rowId xmlns:a16="http://schemas.microsoft.com/office/drawing/2014/main" val="1245561366"/>
                  </a:ext>
                </a:extLst>
              </a:tr>
              <a:tr h="866482">
                <a:tc>
                  <a:txBody>
                    <a:bodyPr/>
                    <a:lstStyle/>
                    <a:p>
                      <a:r>
                        <a:rPr lang="en-US"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4,5,7,10,15,16,17,19,21,22,24,25,26,28,29,30,31,35,38,44,45,46,50,51,52,53,54,56,57,58,59,14, 2,6,42,43,27, 3,38,47,48,49,39,40</a:t>
                      </a:r>
                    </a:p>
                  </a:txBody>
                  <a:tcPr/>
                </a:tc>
                <a:extLst>
                  <a:ext uri="{0D108BD9-81ED-4DB2-BD59-A6C34878D82A}">
                    <a16:rowId xmlns:a16="http://schemas.microsoft.com/office/drawing/2014/main" val="1234086640"/>
                  </a:ext>
                </a:extLst>
              </a:tr>
              <a:tr h="346593">
                <a:tc>
                  <a:txBody>
                    <a:bodyPr/>
                    <a:lstStyle/>
                    <a:p>
                      <a:r>
                        <a:rPr lang="en-US" dirty="0"/>
                        <a:t>22</a:t>
                      </a:r>
                    </a:p>
                  </a:txBody>
                  <a:tcPr/>
                </a:tc>
                <a:tc>
                  <a:txBody>
                    <a:bodyPr/>
                    <a:lstStyle/>
                    <a:p>
                      <a:r>
                        <a:rPr lang="en-US" dirty="0"/>
                        <a:t>59,14,2,6,42,43,27</a:t>
                      </a:r>
                    </a:p>
                  </a:txBody>
                  <a:tcPr/>
                </a:tc>
                <a:extLst>
                  <a:ext uri="{0D108BD9-81ED-4DB2-BD59-A6C34878D82A}">
                    <a16:rowId xmlns:a16="http://schemas.microsoft.com/office/drawing/2014/main" val="3993201145"/>
                  </a:ext>
                </a:extLst>
              </a:tr>
              <a:tr h="346593">
                <a:tc>
                  <a:txBody>
                    <a:bodyPr/>
                    <a:lstStyle/>
                    <a:p>
                      <a:r>
                        <a:rPr lang="en-US" dirty="0"/>
                        <a:t>32</a:t>
                      </a:r>
                    </a:p>
                  </a:txBody>
                  <a:tcPr/>
                </a:tc>
                <a:tc>
                  <a:txBody>
                    <a:bodyPr/>
                    <a:lstStyle/>
                    <a:p>
                      <a:r>
                        <a:rPr lang="en-US" dirty="0"/>
                        <a:t>55</a:t>
                      </a:r>
                    </a:p>
                  </a:txBody>
                  <a:tcPr/>
                </a:tc>
                <a:extLst>
                  <a:ext uri="{0D108BD9-81ED-4DB2-BD59-A6C34878D82A}">
                    <a16:rowId xmlns:a16="http://schemas.microsoft.com/office/drawing/2014/main" val="3649215273"/>
                  </a:ext>
                </a:extLst>
              </a:tr>
            </a:tbl>
          </a:graphicData>
        </a:graphic>
      </p:graphicFrame>
    </p:spTree>
    <p:extLst>
      <p:ext uri="{BB962C8B-B14F-4D97-AF65-F5344CB8AC3E}">
        <p14:creationId xmlns:p14="http://schemas.microsoft.com/office/powerpoint/2010/main" val="36720588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860</Words>
  <Application>Microsoft Office PowerPoint</Application>
  <PresentationFormat>On-screen Show (4:3)</PresentationFormat>
  <Paragraphs>116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Parcel</vt:lpstr>
      <vt:lpstr>Final Project </vt:lpstr>
      <vt:lpstr>Problem Definition</vt:lpstr>
      <vt:lpstr>Dataset</vt:lpstr>
      <vt:lpstr>Pre-PROCESSING</vt:lpstr>
      <vt:lpstr>CLEANING DATA</vt:lpstr>
      <vt:lpstr>DEMO Code FOR CLEANING</vt:lpstr>
      <vt:lpstr>Analyzing item count day negative values</vt:lpstr>
      <vt:lpstr>Analyzing item price and item count negative values </vt:lpstr>
      <vt:lpstr>OUTLIER DETECTION</vt:lpstr>
      <vt:lpstr>Feature Engineering</vt:lpstr>
      <vt:lpstr>Demo code FOR FEATURE ENGINEERING</vt:lpstr>
      <vt:lpstr>FIRST MODEL</vt:lpstr>
      <vt:lpstr>Demo CODE FOR MODEL ONE</vt:lpstr>
      <vt:lpstr>SECOND MODEL</vt:lpstr>
      <vt:lpstr>DeMO CODE for model2</vt:lpstr>
      <vt:lpstr>comparison</vt:lpstr>
      <vt:lpstr>Who did what (only for groups with 2 members)</vt:lpstr>
      <vt:lpstr>Conclusion</vt:lpstr>
      <vt:lpstr>ROADBLOCKS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dc:creator>Baljinder kaur Smagh</dc:creator>
  <cp:lastModifiedBy>suraj.jha01@outlook.com</cp:lastModifiedBy>
  <cp:revision>5</cp:revision>
  <dcterms:created xsi:type="dcterms:W3CDTF">2019-12-11T03:41:35Z</dcterms:created>
  <dcterms:modified xsi:type="dcterms:W3CDTF">2019-12-11T04:24:14Z</dcterms:modified>
</cp:coreProperties>
</file>