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7" r:id="rId1"/>
  </p:sld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78" r:id="rId16"/>
    <p:sldId id="277" r:id="rId17"/>
    <p:sldId id="272" r:id="rId18"/>
    <p:sldId id="264" r:id="rId19"/>
    <p:sldId id="276" r:id="rId20"/>
    <p:sldId id="273" r:id="rId21"/>
  </p:sldIdLst>
  <p:sldSz cx="5854700" cy="3289300"/>
  <p:notesSz cx="5854700" cy="328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768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851" y="623895"/>
            <a:ext cx="4172999" cy="1203493"/>
          </a:xfrm>
        </p:spPr>
        <p:txBody>
          <a:bodyPr anchor="b">
            <a:normAutofit/>
          </a:bodyPr>
          <a:lstStyle>
            <a:lvl1pPr algn="ctr"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851" y="1863937"/>
            <a:ext cx="4172999" cy="657860"/>
          </a:xfrm>
        </p:spPr>
        <p:txBody>
          <a:bodyPr>
            <a:normAutofit/>
          </a:bodyPr>
          <a:lstStyle>
            <a:lvl1pPr marL="0" indent="0" algn="ctr">
              <a:buNone/>
              <a:defRPr sz="1055">
                <a:solidFill>
                  <a:schemeClr val="bg1">
                    <a:lumMod val="50000"/>
                  </a:schemeClr>
                </a:solidFill>
              </a:defRPr>
            </a:lvl1pPr>
            <a:lvl2pPr marL="219273" indent="0" algn="ctr">
              <a:buNone/>
              <a:defRPr sz="959"/>
            </a:lvl2pPr>
            <a:lvl3pPr marL="438546" indent="0" algn="ctr">
              <a:buNone/>
              <a:defRPr sz="863"/>
            </a:lvl3pPr>
            <a:lvl4pPr marL="657819" indent="0" algn="ctr">
              <a:buNone/>
              <a:defRPr sz="767"/>
            </a:lvl4pPr>
            <a:lvl5pPr marL="877092" indent="0" algn="ctr">
              <a:buNone/>
              <a:defRPr sz="767"/>
            </a:lvl5pPr>
            <a:lvl6pPr marL="1096366" indent="0" algn="ctr">
              <a:buNone/>
              <a:defRPr sz="767"/>
            </a:lvl6pPr>
            <a:lvl7pPr marL="1315639" indent="0" algn="ctr">
              <a:buNone/>
              <a:defRPr sz="767"/>
            </a:lvl7pPr>
            <a:lvl8pPr marL="1534912" indent="0" algn="ctr">
              <a:buNone/>
              <a:defRPr sz="767"/>
            </a:lvl8pPr>
            <a:lvl9pPr marL="1754185" indent="0" algn="ctr">
              <a:buNone/>
              <a:defRPr sz="7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11" y="2057311"/>
            <a:ext cx="4977087" cy="389272"/>
          </a:xfrm>
        </p:spPr>
        <p:txBody>
          <a:bodyPr anchor="b"/>
          <a:lstStyle>
            <a:lvl1pPr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8924" y="334907"/>
            <a:ext cx="4716862" cy="1541595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535"/>
            </a:lvl1pPr>
            <a:lvl2pPr marL="219273" indent="0">
              <a:buNone/>
              <a:defRPr sz="1343"/>
            </a:lvl2pPr>
            <a:lvl3pPr marL="438546" indent="0">
              <a:buNone/>
              <a:defRPr sz="1151"/>
            </a:lvl3pPr>
            <a:lvl4pPr marL="657819" indent="0">
              <a:buNone/>
              <a:defRPr sz="959"/>
            </a:lvl4pPr>
            <a:lvl5pPr marL="877092" indent="0">
              <a:buNone/>
              <a:defRPr sz="959"/>
            </a:lvl5pPr>
            <a:lvl6pPr marL="1096366" indent="0">
              <a:buNone/>
              <a:defRPr sz="959"/>
            </a:lvl6pPr>
            <a:lvl7pPr marL="1315639" indent="0">
              <a:buNone/>
              <a:defRPr sz="959"/>
            </a:lvl7pPr>
            <a:lvl8pPr marL="1534912" indent="0">
              <a:buNone/>
              <a:defRPr sz="959"/>
            </a:lvl8pPr>
            <a:lvl9pPr marL="1754185" indent="0">
              <a:buNone/>
              <a:defRPr sz="9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02" y="2450297"/>
            <a:ext cx="4977096" cy="327334"/>
          </a:xfrm>
        </p:spPr>
        <p:txBody>
          <a:bodyPr/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2" y="292382"/>
            <a:ext cx="4977096" cy="1643808"/>
          </a:xfrm>
        </p:spPr>
        <p:txBody>
          <a:bodyPr anchor="ctr"/>
          <a:lstStyle>
            <a:lvl1pPr algn="ctr"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02" y="2016757"/>
            <a:ext cx="4977096" cy="760875"/>
          </a:xfrm>
        </p:spPr>
        <p:txBody>
          <a:bodyPr anchor="ctr"/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83" y="292382"/>
            <a:ext cx="4467259" cy="1435485"/>
          </a:xfrm>
        </p:spPr>
        <p:txBody>
          <a:bodyPr anchor="ctr"/>
          <a:lstStyle>
            <a:lvl1pPr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26268" y="1731478"/>
            <a:ext cx="4202927" cy="285278"/>
          </a:xfrm>
        </p:spPr>
        <p:txBody>
          <a:bodyPr anchor="t">
            <a:normAutofit/>
          </a:bodyPr>
          <a:lstStyle>
            <a:lvl1pPr marL="0" indent="0">
              <a:buNone/>
              <a:defRPr sz="671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02" y="2097323"/>
            <a:ext cx="4977096" cy="6815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80923" y="361720"/>
            <a:ext cx="292735" cy="280476"/>
          </a:xfrm>
          <a:prstGeom prst="rect">
            <a:avLst/>
          </a:prstGeom>
        </p:spPr>
        <p:txBody>
          <a:bodyPr vert="horz" lIns="43857" tIns="21929" rIns="43857" bIns="2192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3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9827" y="1435809"/>
            <a:ext cx="292735" cy="280476"/>
          </a:xfrm>
          <a:prstGeom prst="rect">
            <a:avLst/>
          </a:prstGeom>
        </p:spPr>
        <p:txBody>
          <a:bodyPr vert="horz" lIns="43857" tIns="21929" rIns="43857" bIns="2192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3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08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2" y="1025794"/>
            <a:ext cx="4977096" cy="1204750"/>
          </a:xfrm>
        </p:spPr>
        <p:txBody>
          <a:bodyPr anchor="b"/>
          <a:lstStyle>
            <a:lvl1pPr algn="ctr"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02" y="2236194"/>
            <a:ext cx="4977096" cy="547087"/>
          </a:xfrm>
        </p:spPr>
        <p:txBody>
          <a:bodyPr anchor="t"/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2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8802" y="292382"/>
            <a:ext cx="4977096" cy="7698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38802" y="1135328"/>
            <a:ext cx="1584196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151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38802" y="1411720"/>
            <a:ext cx="1584196" cy="1365911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8074" y="1135328"/>
            <a:ext cx="1580616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151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32772" y="1411720"/>
            <a:ext cx="1586297" cy="1365911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28844" y="1135328"/>
            <a:ext cx="1587054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151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28844" y="1411720"/>
            <a:ext cx="1587054" cy="1365911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6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8802" y="292944"/>
            <a:ext cx="4977096" cy="769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38802" y="2016756"/>
            <a:ext cx="1582963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055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38802" y="1135328"/>
            <a:ext cx="1582963" cy="730956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7"/>
            </a:lvl1pPr>
            <a:lvl2pPr marL="219273" indent="0">
              <a:buNone/>
              <a:defRPr sz="767"/>
            </a:lvl2pPr>
            <a:lvl3pPr marL="438546" indent="0">
              <a:buNone/>
              <a:defRPr sz="767"/>
            </a:lvl3pPr>
            <a:lvl4pPr marL="657819" indent="0">
              <a:buNone/>
              <a:defRPr sz="767"/>
            </a:lvl4pPr>
            <a:lvl5pPr marL="877092" indent="0">
              <a:buNone/>
              <a:defRPr sz="767"/>
            </a:lvl5pPr>
            <a:lvl6pPr marL="1096366" indent="0">
              <a:buNone/>
              <a:defRPr sz="767"/>
            </a:lvl6pPr>
            <a:lvl7pPr marL="1315639" indent="0">
              <a:buNone/>
              <a:defRPr sz="767"/>
            </a:lvl7pPr>
            <a:lvl8pPr marL="1534912" indent="0">
              <a:buNone/>
              <a:defRPr sz="767"/>
            </a:lvl8pPr>
            <a:lvl9pPr marL="1754185" indent="0">
              <a:buNone/>
              <a:defRPr sz="7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38802" y="2293148"/>
            <a:ext cx="1582963" cy="484483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3450" y="2016756"/>
            <a:ext cx="1585565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055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32772" y="1135328"/>
            <a:ext cx="1586297" cy="730956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7"/>
            </a:lvl1pPr>
            <a:lvl2pPr marL="219273" indent="0">
              <a:buNone/>
              <a:defRPr sz="767"/>
            </a:lvl2pPr>
            <a:lvl3pPr marL="438546" indent="0">
              <a:buNone/>
              <a:defRPr sz="767"/>
            </a:lvl3pPr>
            <a:lvl4pPr marL="657819" indent="0">
              <a:buNone/>
              <a:defRPr sz="767"/>
            </a:lvl4pPr>
            <a:lvl5pPr marL="877092" indent="0">
              <a:buNone/>
              <a:defRPr sz="767"/>
            </a:lvl5pPr>
            <a:lvl6pPr marL="1096366" indent="0">
              <a:buNone/>
              <a:defRPr sz="767"/>
            </a:lvl6pPr>
            <a:lvl7pPr marL="1315639" indent="0">
              <a:buNone/>
              <a:defRPr sz="767"/>
            </a:lvl7pPr>
            <a:lvl8pPr marL="1534912" indent="0">
              <a:buNone/>
              <a:defRPr sz="767"/>
            </a:lvl8pPr>
            <a:lvl9pPr marL="1754185" indent="0">
              <a:buNone/>
              <a:defRPr sz="7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32772" y="2293148"/>
            <a:ext cx="1586297" cy="484483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28844" y="2016756"/>
            <a:ext cx="1585015" cy="27639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055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828844" y="1135328"/>
            <a:ext cx="1587054" cy="730956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7"/>
            </a:lvl1pPr>
            <a:lvl2pPr marL="219273" indent="0">
              <a:buNone/>
              <a:defRPr sz="767"/>
            </a:lvl2pPr>
            <a:lvl3pPr marL="438546" indent="0">
              <a:buNone/>
              <a:defRPr sz="767"/>
            </a:lvl3pPr>
            <a:lvl4pPr marL="657819" indent="0">
              <a:buNone/>
              <a:defRPr sz="767"/>
            </a:lvl4pPr>
            <a:lvl5pPr marL="877092" indent="0">
              <a:buNone/>
              <a:defRPr sz="767"/>
            </a:lvl5pPr>
            <a:lvl6pPr marL="1096366" indent="0">
              <a:buNone/>
              <a:defRPr sz="767"/>
            </a:lvl6pPr>
            <a:lvl7pPr marL="1315639" indent="0">
              <a:buNone/>
              <a:defRPr sz="767"/>
            </a:lvl7pPr>
            <a:lvl8pPr marL="1534912" indent="0">
              <a:buNone/>
              <a:defRPr sz="767"/>
            </a:lvl8pPr>
            <a:lvl9pPr marL="1754185" indent="0">
              <a:buNone/>
              <a:defRPr sz="7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28784" y="2293147"/>
            <a:ext cx="1587114" cy="484484"/>
          </a:xfrm>
        </p:spPr>
        <p:txBody>
          <a:bodyPr anchor="t">
            <a:normAutofit/>
          </a:bodyPr>
          <a:lstStyle>
            <a:lvl1pPr marL="0" indent="0" algn="ctr">
              <a:buNone/>
              <a:defRPr sz="671"/>
            </a:lvl1pPr>
            <a:lvl2pPr marL="219273" indent="0">
              <a:buNone/>
              <a:defRPr sz="576"/>
            </a:lvl2pPr>
            <a:lvl3pPr marL="438546" indent="0">
              <a:buNone/>
              <a:defRPr sz="480"/>
            </a:lvl3pPr>
            <a:lvl4pPr marL="657819" indent="0">
              <a:buNone/>
              <a:defRPr sz="432"/>
            </a:lvl4pPr>
            <a:lvl5pPr marL="877092" indent="0">
              <a:buNone/>
              <a:defRPr sz="432"/>
            </a:lvl5pPr>
            <a:lvl6pPr marL="1096366" indent="0">
              <a:buNone/>
              <a:defRPr sz="432"/>
            </a:lvl6pPr>
            <a:lvl7pPr marL="1315639" indent="0">
              <a:buNone/>
              <a:defRPr sz="432"/>
            </a:lvl7pPr>
            <a:lvl8pPr marL="1534912" indent="0">
              <a:buNone/>
              <a:defRPr sz="432"/>
            </a:lvl8pPr>
            <a:lvl9pPr marL="1754185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3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438802" y="1135328"/>
            <a:ext cx="4977096" cy="1642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2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9770" y="292383"/>
            <a:ext cx="1226128" cy="248524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438802" y="292383"/>
            <a:ext cx="3677783" cy="24852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4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38802" y="1135328"/>
            <a:ext cx="4976796" cy="1642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6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2" y="397404"/>
            <a:ext cx="4970998" cy="1312659"/>
          </a:xfrm>
        </p:spPr>
        <p:txBody>
          <a:bodyPr anchor="b">
            <a:normAutofit/>
          </a:bodyPr>
          <a:lstStyle>
            <a:lvl1pPr>
              <a:defRPr sz="19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02" y="1754225"/>
            <a:ext cx="4970998" cy="656221"/>
          </a:xfrm>
        </p:spPr>
        <p:txBody>
          <a:bodyPr>
            <a:normAutofit/>
          </a:bodyPr>
          <a:lstStyle>
            <a:lvl1pPr marL="0" indent="0" algn="ctr">
              <a:buNone/>
              <a:defRPr sz="959">
                <a:solidFill>
                  <a:schemeClr val="bg1">
                    <a:lumMod val="50000"/>
                  </a:schemeClr>
                </a:solidFill>
              </a:defRPr>
            </a:lvl1pPr>
            <a:lvl2pPr marL="219273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2pPr>
            <a:lvl3pPr marL="438546" indent="0">
              <a:buNone/>
              <a:defRPr sz="863">
                <a:solidFill>
                  <a:schemeClr val="tx1">
                    <a:tint val="75000"/>
                  </a:schemeClr>
                </a:solidFill>
              </a:defRPr>
            </a:lvl3pPr>
            <a:lvl4pPr marL="657819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4pPr>
            <a:lvl5pPr marL="877092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5pPr>
            <a:lvl6pPr marL="1096366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6pPr>
            <a:lvl7pPr marL="1315639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7pPr>
            <a:lvl8pPr marL="1534912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8pPr>
            <a:lvl9pPr marL="1754185" indent="0">
              <a:buNone/>
              <a:defRPr sz="7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8802" y="296659"/>
            <a:ext cx="4977096" cy="765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38802" y="1135328"/>
            <a:ext cx="2451956" cy="1642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963942" y="1135328"/>
            <a:ext cx="2451656" cy="1642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8802" y="296659"/>
            <a:ext cx="4977096" cy="765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6" y="1137211"/>
            <a:ext cx="2340283" cy="326145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247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38802" y="1463356"/>
            <a:ext cx="2451957" cy="131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1616" y="1137211"/>
            <a:ext cx="2344283" cy="326145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247" b="0">
                <a:solidFill>
                  <a:schemeClr val="tx1"/>
                </a:solidFill>
              </a:defRPr>
            </a:lvl1pPr>
            <a:lvl2pPr marL="219273" indent="0">
              <a:buNone/>
              <a:defRPr sz="959" b="1"/>
            </a:lvl2pPr>
            <a:lvl3pPr marL="438546" indent="0">
              <a:buNone/>
              <a:defRPr sz="863" b="1"/>
            </a:lvl3pPr>
            <a:lvl4pPr marL="657819" indent="0">
              <a:buNone/>
              <a:defRPr sz="767" b="1"/>
            </a:lvl4pPr>
            <a:lvl5pPr marL="877092" indent="0">
              <a:buNone/>
              <a:defRPr sz="767" b="1"/>
            </a:lvl5pPr>
            <a:lvl6pPr marL="1096366" indent="0">
              <a:buNone/>
              <a:defRPr sz="767" b="1"/>
            </a:lvl6pPr>
            <a:lvl7pPr marL="1315639" indent="0">
              <a:buNone/>
              <a:defRPr sz="767" b="1"/>
            </a:lvl7pPr>
            <a:lvl8pPr marL="1534912" indent="0">
              <a:buNone/>
              <a:defRPr sz="767" b="1"/>
            </a:lvl8pPr>
            <a:lvl9pPr marL="1754185" indent="0">
              <a:buNone/>
              <a:defRPr sz="7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963942" y="1463356"/>
            <a:ext cx="2451656" cy="131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2" y="292382"/>
            <a:ext cx="1889950" cy="970412"/>
          </a:xfrm>
        </p:spPr>
        <p:txBody>
          <a:bodyPr anchor="b"/>
          <a:lstStyle>
            <a:lvl1pPr algn="ctr"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438528" y="292383"/>
            <a:ext cx="2977370" cy="2485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02" y="1262794"/>
            <a:ext cx="1889951" cy="1514837"/>
          </a:xfrm>
        </p:spPr>
        <p:txBody>
          <a:bodyPr/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2" y="292382"/>
            <a:ext cx="2850022" cy="970413"/>
          </a:xfrm>
        </p:spPr>
        <p:txBody>
          <a:bodyPr anchor="b"/>
          <a:lstStyle>
            <a:lvl1pPr algn="ctr"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5452" y="292383"/>
            <a:ext cx="1563250" cy="248524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535"/>
            </a:lvl1pPr>
            <a:lvl2pPr marL="219273" indent="0">
              <a:buNone/>
              <a:defRPr sz="1343"/>
            </a:lvl2pPr>
            <a:lvl3pPr marL="438546" indent="0">
              <a:buNone/>
              <a:defRPr sz="1151"/>
            </a:lvl3pPr>
            <a:lvl4pPr marL="657819" indent="0">
              <a:buNone/>
              <a:defRPr sz="959"/>
            </a:lvl4pPr>
            <a:lvl5pPr marL="877092" indent="0">
              <a:buNone/>
              <a:defRPr sz="959"/>
            </a:lvl5pPr>
            <a:lvl6pPr marL="1096366" indent="0">
              <a:buNone/>
              <a:defRPr sz="959"/>
            </a:lvl6pPr>
            <a:lvl7pPr marL="1315639" indent="0">
              <a:buNone/>
              <a:defRPr sz="959"/>
            </a:lvl7pPr>
            <a:lvl8pPr marL="1534912" indent="0">
              <a:buNone/>
              <a:defRPr sz="959"/>
            </a:lvl8pPr>
            <a:lvl9pPr marL="1754185" indent="0">
              <a:buNone/>
              <a:defRPr sz="9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812" y="1262794"/>
            <a:ext cx="2850012" cy="1514837"/>
          </a:xfrm>
        </p:spPr>
        <p:txBody>
          <a:bodyPr/>
          <a:lstStyle>
            <a:lvl1pPr marL="0" indent="0" algn="ctr">
              <a:buNone/>
              <a:defRPr sz="767"/>
            </a:lvl1pPr>
            <a:lvl2pPr marL="219273" indent="0">
              <a:buNone/>
              <a:defRPr sz="671"/>
            </a:lvl2pPr>
            <a:lvl3pPr marL="438546" indent="0">
              <a:buNone/>
              <a:defRPr sz="576"/>
            </a:lvl3pPr>
            <a:lvl4pPr marL="657819" indent="0">
              <a:buNone/>
              <a:defRPr sz="480"/>
            </a:lvl4pPr>
            <a:lvl5pPr marL="877092" indent="0">
              <a:buNone/>
              <a:defRPr sz="480"/>
            </a:lvl5pPr>
            <a:lvl6pPr marL="1096366" indent="0">
              <a:buNone/>
              <a:defRPr sz="480"/>
            </a:lvl6pPr>
            <a:lvl7pPr marL="1315639" indent="0">
              <a:buNone/>
              <a:defRPr sz="480"/>
            </a:lvl7pPr>
            <a:lvl8pPr marL="1534912" indent="0">
              <a:buNone/>
              <a:defRPr sz="480"/>
            </a:lvl8pPr>
            <a:lvl9pPr marL="1754185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54701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802" y="296659"/>
            <a:ext cx="4977096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02" y="1135328"/>
            <a:ext cx="4977096" cy="164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393" y="2821793"/>
            <a:ext cx="1317308" cy="17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802" y="2821793"/>
            <a:ext cx="3204376" cy="17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8916" y="2821793"/>
            <a:ext cx="366982" cy="17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  <p:sldLayoutId id="2147484015" r:id="rId18"/>
  </p:sldLayoutIdLst>
  <p:txStyles>
    <p:titleStyle>
      <a:lvl1pPr algn="ctr" defTabSz="438546" rtl="0" eaLnBrk="1" latinLnBrk="0" hangingPunct="1">
        <a:lnSpc>
          <a:spcPct val="90000"/>
        </a:lnSpc>
        <a:spcBef>
          <a:spcPct val="0"/>
        </a:spcBef>
        <a:buNone/>
        <a:defRPr sz="1727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637" indent="-109637" algn="l" defTabSz="438546" rtl="0" eaLnBrk="1" latinLnBrk="0" hangingPunct="1">
        <a:lnSpc>
          <a:spcPct val="120000"/>
        </a:lnSpc>
        <a:spcBef>
          <a:spcPts val="480"/>
        </a:spcBef>
        <a:buClr>
          <a:schemeClr val="tx1"/>
        </a:buClr>
        <a:buFont typeface="Arial" panose="020B0604020202020204" pitchFamily="34" charset="0"/>
        <a:buChar char="•"/>
        <a:defRPr sz="95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8910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86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183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7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7456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6729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6002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5275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4548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3822" indent="-109637" algn="l" defTabSz="438546" rtl="0" eaLnBrk="1" latinLnBrk="0" hangingPunct="1">
        <a:lnSpc>
          <a:spcPct val="120000"/>
        </a:lnSpc>
        <a:spcBef>
          <a:spcPts val="240"/>
        </a:spcBef>
        <a:buClr>
          <a:schemeClr val="tx1"/>
        </a:buClr>
        <a:buFont typeface="Arial" panose="020B0604020202020204" pitchFamily="34" charset="0"/>
        <a:buChar char="•"/>
        <a:defRPr sz="67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1pPr>
      <a:lvl2pPr marL="219273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2pPr>
      <a:lvl3pPr marL="438546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3pPr>
      <a:lvl4pPr marL="657819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4pPr>
      <a:lvl5pPr marL="877092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5pPr>
      <a:lvl6pPr marL="1096366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6pPr>
      <a:lvl7pPr marL="1315639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7pPr>
      <a:lvl8pPr marL="1534912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8pPr>
      <a:lvl9pPr marL="1754185" algn="l" defTabSz="438546" rtl="0" eaLnBrk="1" latinLnBrk="0" hangingPunct="1">
        <a:defRPr sz="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qrcode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A9A906-DDE4-79ED-9BEF-5FE98351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50" y="2101850"/>
            <a:ext cx="4679950" cy="10329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1200" dirty="0">
                <a:solidFill>
                  <a:schemeClr val="tx1"/>
                </a:solidFill>
                <a:latin typeface="Arial Narrow" panose="020B0606020202030204" pitchFamily="34" charset="0"/>
              </a:rPr>
              <a:t>                       </a:t>
            </a:r>
            <a:endParaRPr lang="en-IN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dirty="0">
                <a:solidFill>
                  <a:schemeClr val="tx1"/>
                </a:solidFill>
                <a:latin typeface="Arial Narrow" panose="020B0606020202030204" pitchFamily="34" charset="0"/>
              </a:rPr>
              <a:t>Suraj Kundu – 10200320024                                                     Subhadeep saha – 10200320036</a:t>
            </a:r>
          </a:p>
          <a:p>
            <a:pPr algn="l"/>
            <a:r>
              <a:rPr lang="en-IN" sz="1200" dirty="0">
                <a:solidFill>
                  <a:schemeClr val="tx1"/>
                </a:solidFill>
                <a:latin typeface="Arial Narrow" panose="020B0606020202030204" pitchFamily="34" charset="0"/>
              </a:rPr>
              <a:t>Sk mahafujur rahaman – 10200321059                               Pronay Chandra </a:t>
            </a:r>
            <a:r>
              <a:rPr lang="en-IN" sz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mridha</a:t>
            </a:r>
            <a:r>
              <a:rPr lang="en-IN" sz="1200" dirty="0">
                <a:solidFill>
                  <a:schemeClr val="tx1"/>
                </a:solidFill>
                <a:latin typeface="Arial Narrow" panose="020B0606020202030204" pitchFamily="34" charset="0"/>
              </a:rPr>
              <a:t> – 10200321055</a:t>
            </a:r>
          </a:p>
          <a:p>
            <a:pPr algn="l"/>
            <a:endParaRPr lang="en-IN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IN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639D18-D7E0-57D1-A740-F2C6A783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4" y="34111"/>
            <a:ext cx="5791200" cy="411155"/>
          </a:xfrm>
        </p:spPr>
        <p:txBody>
          <a:bodyPr>
            <a:normAutofit fontScale="90000"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KALYANI GOVERNMENT ENGINEERING COLLEGE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EB61B-A993-C9B1-FD2B-FADCEF7F4E70}"/>
              </a:ext>
            </a:extLst>
          </p:cNvPr>
          <p:cNvSpPr txBox="1"/>
          <p:nvPr/>
        </p:nvSpPr>
        <p:spPr>
          <a:xfrm>
            <a:off x="1974850" y="265528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Narrow" panose="020B0606020202030204" pitchFamily="34" charset="0"/>
              </a:rPr>
              <a:t>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Mr. Dwaipayan Ghosh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38268-08DF-72FD-D58C-66927D56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577850"/>
            <a:ext cx="723900" cy="72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29A46-E938-B2A7-CADE-992D53E5AB60}"/>
              </a:ext>
            </a:extLst>
          </p:cNvPr>
          <p:cNvSpPr txBox="1"/>
          <p:nvPr/>
        </p:nvSpPr>
        <p:spPr>
          <a:xfrm>
            <a:off x="289927" y="1370661"/>
            <a:ext cx="5382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MINI-PROJECT ON THE TOPIC:</a:t>
            </a:r>
          </a:p>
          <a:p>
            <a:pPr algn="ctr"/>
            <a:r>
              <a:rPr lang="en-US" dirty="0"/>
              <a:t>QR CODE GENERATION USING PYTHON</a:t>
            </a:r>
          </a:p>
          <a:p>
            <a:r>
              <a:rPr lang="en-US" dirty="0"/>
              <a:t>                                     </a:t>
            </a:r>
            <a:r>
              <a:rPr lang="en-US" sz="1000" dirty="0"/>
              <a:t>done by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749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FF523-18A2-2A27-0D5B-C44A71D4F45B}"/>
              </a:ext>
            </a:extLst>
          </p:cNvPr>
          <p:cNvSpPr txBox="1"/>
          <p:nvPr/>
        </p:nvSpPr>
        <p:spPr>
          <a:xfrm>
            <a:off x="488950" y="349250"/>
            <a:ext cx="457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100" b="0" i="0" dirty="0">
                <a:effectLst/>
                <a:latin typeface="Georgia" panose="02040502050405020303" pitchFamily="18" charset="0"/>
              </a:rPr>
              <a:t>1. Importing the modules</a:t>
            </a:r>
          </a:p>
          <a:p>
            <a:pPr algn="l" fontAlgn="base"/>
            <a:r>
              <a:rPr lang="en-US" sz="1100" b="0" i="0" dirty="0">
                <a:effectLst/>
                <a:latin typeface="Georgia" panose="02040502050405020303" pitchFamily="18" charset="0"/>
              </a:rPr>
              <a:t>The first step is to import the </a:t>
            </a:r>
            <a:r>
              <a:rPr lang="en-US" sz="1100" b="0" i="0" dirty="0" err="1">
                <a:effectLst/>
                <a:latin typeface="Georgia" panose="02040502050405020303" pitchFamily="18" charset="0"/>
              </a:rPr>
              <a:t>qrcode</a:t>
            </a:r>
            <a:r>
              <a:rPr lang="en-US" sz="1100" b="0" i="0" dirty="0">
                <a:effectLst/>
                <a:latin typeface="Georgia" panose="02040502050405020303" pitchFamily="18" charset="0"/>
              </a:rPr>
              <a:t> and the </a:t>
            </a:r>
            <a:r>
              <a:rPr lang="en-US" sz="1100" b="0" i="0" dirty="0" err="1">
                <a:effectLst/>
                <a:latin typeface="Georgia" panose="02040502050405020303" pitchFamily="18" charset="0"/>
              </a:rPr>
              <a:t>tkinter</a:t>
            </a:r>
            <a:r>
              <a:rPr lang="en-US" sz="1100" b="0" i="0" dirty="0">
                <a:effectLst/>
                <a:latin typeface="Georgia" panose="02040502050405020303" pitchFamily="18" charset="0"/>
              </a:rPr>
              <a:t> module. We use the </a:t>
            </a:r>
            <a:r>
              <a:rPr lang="en-US" sz="1100" b="0" i="0" dirty="0" err="1">
                <a:effectLst/>
                <a:latin typeface="Georgia" panose="02040502050405020303" pitchFamily="18" charset="0"/>
              </a:rPr>
              <a:t>messagebox</a:t>
            </a:r>
            <a:r>
              <a:rPr lang="en-US" sz="1100" b="0" i="0" dirty="0">
                <a:effectLst/>
                <a:latin typeface="Georgia" panose="02040502050405020303" pitchFamily="18" charset="0"/>
              </a:rPr>
              <a:t> in the </a:t>
            </a:r>
            <a:r>
              <a:rPr lang="en-US" sz="1100" b="0" i="0" dirty="0" err="1">
                <a:effectLst/>
                <a:latin typeface="Georgia" panose="02040502050405020303" pitchFamily="18" charset="0"/>
              </a:rPr>
              <a:t>tkinter</a:t>
            </a:r>
            <a:r>
              <a:rPr lang="en-US" sz="1100" b="0" i="0" dirty="0">
                <a:effectLst/>
                <a:latin typeface="Georgia" panose="02040502050405020303" pitchFamily="18" charset="0"/>
              </a:rPr>
              <a:t> module to show the pop up messages.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DF1A1-881A-1EC6-AD64-682258D10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0" t="10618" r="5695" b="75482"/>
          <a:stretch/>
        </p:blipFill>
        <p:spPr>
          <a:xfrm>
            <a:off x="565150" y="958850"/>
            <a:ext cx="38100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9FE44-36C1-4A66-9FB9-4DB497455E04}"/>
              </a:ext>
            </a:extLst>
          </p:cNvPr>
          <p:cNvSpPr txBox="1"/>
          <p:nvPr/>
        </p:nvSpPr>
        <p:spPr>
          <a:xfrm>
            <a:off x="488535" y="1639704"/>
            <a:ext cx="434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Creating the main window</a:t>
            </a:r>
          </a:p>
          <a:p>
            <a:pPr algn="l" fontAlgn="base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we create the main window with title, size and color.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8B6087-4E87-A183-E25A-A09A6173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5" t="30745" r="4511" b="42780"/>
          <a:stretch/>
        </p:blipFill>
        <p:spPr>
          <a:xfrm>
            <a:off x="565150" y="2182921"/>
            <a:ext cx="38862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DF556-C351-1D40-32BC-BDC33F85C6EF}"/>
              </a:ext>
            </a:extLst>
          </p:cNvPr>
          <p:cNvSpPr txBox="1"/>
          <p:nvPr/>
        </p:nvSpPr>
        <p:spPr>
          <a:xfrm>
            <a:off x="184150" y="196850"/>
            <a:ext cx="5562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Taking the inputs ,</a:t>
            </a:r>
          </a:p>
          <a:p>
            <a:pPr algn="l" fontAlgn="base"/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we take the inputs from the user to create the QR Code. We take the following inputs: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Text/URL as Entry() named as ‘text’.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to save the QR Code as Entry() named as ‘loc’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QR Code image when saved in the device as Entry() named as ‘name’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QR Code to be generated as Entry() named ‘size’. In this the user has to give the size in the range 1-40. 1 being the smallest size of 21×21.</a:t>
            </a:r>
          </a:p>
          <a:p>
            <a:pPr algn="l" fontAlgn="base"/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Then we create a button when clicked generates the QR Code and saves it by executing the </a:t>
            </a:r>
            <a:r>
              <a:rPr lang="en-US" sz="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generateCode</a:t>
            </a: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643DF6-1C81-F86E-3E3F-7E183DEC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3" t="10618" r="13513" b="7932"/>
          <a:stretch/>
        </p:blipFill>
        <p:spPr>
          <a:xfrm>
            <a:off x="336550" y="1263650"/>
            <a:ext cx="4038600" cy="1952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6FBEB0-8472-7F03-60E5-1EBCABE1EA14}"/>
              </a:ext>
            </a:extLst>
          </p:cNvPr>
          <p:cNvSpPr txBox="1"/>
          <p:nvPr/>
        </p:nvSpPr>
        <p:spPr>
          <a:xfrm>
            <a:off x="4908550" y="29400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P.T.O</a:t>
            </a:r>
          </a:p>
        </p:txBody>
      </p:sp>
    </p:spTree>
    <p:extLst>
      <p:ext uri="{BB962C8B-B14F-4D97-AF65-F5344CB8AC3E}">
        <p14:creationId xmlns:p14="http://schemas.microsoft.com/office/powerpoint/2010/main" val="207203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9F073-628F-30C5-BA1C-56BCF291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3" t="36101" r="6998" b="24518"/>
          <a:stretch/>
        </p:blipFill>
        <p:spPr>
          <a:xfrm>
            <a:off x="565150" y="730250"/>
            <a:ext cx="441960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798D4-9118-D963-936F-527AE1477D0C}"/>
              </a:ext>
            </a:extLst>
          </p:cNvPr>
          <p:cNvSpPr txBox="1"/>
          <p:nvPr/>
        </p:nvSpPr>
        <p:spPr>
          <a:xfrm>
            <a:off x="488950" y="349250"/>
            <a:ext cx="198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2065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D1CC6C-5199-6D7A-8C4C-AC9E3EA05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3" t="33784" r="10908" b="31467"/>
          <a:stretch/>
        </p:blipFill>
        <p:spPr>
          <a:xfrm>
            <a:off x="426432" y="1565419"/>
            <a:ext cx="4909036" cy="1415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6D8BA6-6612-3B8F-0E60-EAE4FB5243D8}"/>
              </a:ext>
            </a:extLst>
          </p:cNvPr>
          <p:cNvSpPr txBox="1"/>
          <p:nvPr/>
        </p:nvSpPr>
        <p:spPr>
          <a:xfrm>
            <a:off x="488950" y="305822"/>
            <a:ext cx="4648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Creating the function to generate QR code and save it,</a:t>
            </a:r>
          </a:p>
          <a:p>
            <a:pPr algn="l" fontAlgn="base"/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we create the function to generate the code that runs on clicking the button. In this,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we create the </a:t>
            </a:r>
            <a:r>
              <a:rPr lang="en-US" sz="9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the version/size that user gave as input in the size() entry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we add the text that we need to encode by getting from the entry ‘text’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the QR code and save it in the directory that user gave as input</a:t>
            </a:r>
          </a:p>
          <a:p>
            <a:pPr marL="171450" indent="-171450" algn="l" fontAlgn="base">
              <a:buFont typeface="Wingdings" panose="05000000000000000000" pitchFamily="2" charset="2"/>
              <a:buChar char="Ø"/>
            </a:pPr>
            <a:r>
              <a:rPr lang="en-US" sz="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this, we show the pop up message to confirm the user that the image is saved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9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50" y="173810"/>
            <a:ext cx="4860686" cy="8124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 fontAlgn="base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QR Code Generator in Python</a:t>
            </a:r>
            <a:b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of the GUI to take a text as a inputs from the user for generating QR Code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sz="21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0F924-F0D0-4529-2A8B-6EB356F98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806450"/>
            <a:ext cx="1981200" cy="20384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B4FC-51DA-4188-3970-B89C3F6E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6095"/>
            <a:ext cx="4977096" cy="765574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QR code Is as follows: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753A7-DFE3-79B0-1A7B-5700FA471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73" y="577850"/>
            <a:ext cx="1416050" cy="141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04429-6CEA-83C4-89BF-EE14FCA3D475}"/>
              </a:ext>
            </a:extLst>
          </p:cNvPr>
          <p:cNvSpPr txBox="1"/>
          <p:nvPr/>
        </p:nvSpPr>
        <p:spPr>
          <a:xfrm>
            <a:off x="565150" y="2254250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scanning this QR Code , we will get a text “Welcome To KGEC” as a output.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6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EF4F7-44D7-796A-3D0A-07F4B265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806450"/>
            <a:ext cx="1981372" cy="205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97082-0336-5E62-260D-9C2B252C7676}"/>
              </a:ext>
            </a:extLst>
          </p:cNvPr>
          <p:cNvSpPr txBox="1"/>
          <p:nvPr/>
        </p:nvSpPr>
        <p:spPr>
          <a:xfrm>
            <a:off x="641350" y="420311"/>
            <a:ext cx="56388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2)Image of the GUI to take a URL as an input from the user for generating QR Code.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0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4B6A-F66C-A261-7C4C-EFD39F3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30177"/>
            <a:ext cx="4977096" cy="765574"/>
          </a:xfrm>
        </p:spPr>
        <p:txBody>
          <a:bodyPr>
            <a:norm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QR code Is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4EE6A-BEFF-B4E7-3C7F-773BC996F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3" y="686168"/>
            <a:ext cx="129540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CAE62-94C1-0046-2D3F-D6FD9E967BB6}"/>
              </a:ext>
            </a:extLst>
          </p:cNvPr>
          <p:cNvSpPr txBox="1"/>
          <p:nvPr/>
        </p:nvSpPr>
        <p:spPr>
          <a:xfrm>
            <a:off x="742408" y="2203022"/>
            <a:ext cx="427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scanning this QR Code , we will get KGEC website link which will redirect us to our college website.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111B87-ECAE-D591-575A-A3560E0B35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b="75483"/>
          <a:stretch/>
        </p:blipFill>
        <p:spPr>
          <a:xfrm>
            <a:off x="2012950" y="2710286"/>
            <a:ext cx="14801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3350" y="349250"/>
            <a:ext cx="289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350" y="1187450"/>
            <a:ext cx="4648200" cy="585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sz="750" spc="-30" dirty="0">
                <a:latin typeface="Verdana"/>
                <a:cs typeface="Verdana"/>
              </a:rPr>
              <a:t>In </a:t>
            </a:r>
            <a:r>
              <a:rPr sz="750" dirty="0">
                <a:latin typeface="Verdana"/>
                <a:cs typeface="Verdana"/>
              </a:rPr>
              <a:t>this </a:t>
            </a:r>
            <a:r>
              <a:rPr sz="750" spc="-5" dirty="0">
                <a:latin typeface="Verdana"/>
                <a:cs typeface="Verdana"/>
              </a:rPr>
              <a:t>presentation, </a:t>
            </a:r>
            <a:r>
              <a:rPr sz="750" spc="15" dirty="0">
                <a:latin typeface="Verdana"/>
                <a:cs typeface="Verdana"/>
              </a:rPr>
              <a:t>we </a:t>
            </a:r>
            <a:r>
              <a:rPr sz="750" spc="-10" dirty="0">
                <a:latin typeface="Verdana"/>
                <a:cs typeface="Verdana"/>
              </a:rPr>
              <a:t>have </a:t>
            </a:r>
            <a:r>
              <a:rPr sz="750" spc="5" dirty="0">
                <a:latin typeface="Verdana"/>
                <a:cs typeface="Verdana"/>
              </a:rPr>
              <a:t>discussed </a:t>
            </a:r>
            <a:r>
              <a:rPr sz="750" spc="15" dirty="0">
                <a:latin typeface="Verdana"/>
                <a:cs typeface="Verdana"/>
              </a:rPr>
              <a:t>the importance </a:t>
            </a:r>
            <a:r>
              <a:rPr sz="750" dirty="0">
                <a:latin typeface="Verdana"/>
                <a:cs typeface="Verdana"/>
              </a:rPr>
              <a:t>of </a:t>
            </a:r>
            <a:r>
              <a:rPr sz="750" spc="5" dirty="0">
                <a:latin typeface="Verdana"/>
                <a:cs typeface="Verdana"/>
              </a:rPr>
              <a:t> e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45" dirty="0">
                <a:latin typeface="Verdana"/>
                <a:cs typeface="Verdana"/>
              </a:rPr>
              <a:t>ﬁ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eat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ng  </a:t>
            </a:r>
            <a:r>
              <a:rPr sz="750" dirty="0">
                <a:latin typeface="Verdana"/>
                <a:cs typeface="Verdana"/>
              </a:rPr>
              <a:t>Python.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We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have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covered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the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basics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of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codes,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how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to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generate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them </a:t>
            </a:r>
            <a:r>
              <a:rPr sz="750" spc="10" dirty="0">
                <a:latin typeface="Verdana"/>
                <a:cs typeface="Verdana"/>
              </a:rPr>
              <a:t>in </a:t>
            </a:r>
            <a:r>
              <a:rPr sz="750" dirty="0">
                <a:latin typeface="Verdana"/>
                <a:cs typeface="Verdana"/>
              </a:rPr>
              <a:t>Python, </a:t>
            </a:r>
            <a:r>
              <a:rPr sz="750" spc="20" dirty="0">
                <a:latin typeface="Verdana"/>
                <a:cs typeface="Verdana"/>
              </a:rPr>
              <a:t>and </a:t>
            </a:r>
            <a:r>
              <a:rPr sz="750" spc="25" dirty="0">
                <a:latin typeface="Verdana"/>
                <a:cs typeface="Verdana"/>
              </a:rPr>
              <a:t>how </a:t>
            </a:r>
            <a:r>
              <a:rPr sz="750" dirty="0">
                <a:latin typeface="Verdana"/>
                <a:cs typeface="Verdana"/>
              </a:rPr>
              <a:t>to </a:t>
            </a:r>
            <a:r>
              <a:rPr sz="750" spc="10" dirty="0">
                <a:latin typeface="Verdana"/>
                <a:cs typeface="Verdana"/>
              </a:rPr>
              <a:t>optimize </a:t>
            </a:r>
            <a:r>
              <a:rPr sz="750" spc="5" dirty="0">
                <a:latin typeface="Verdana"/>
                <a:cs typeface="Verdana"/>
              </a:rPr>
              <a:t>our </a:t>
            </a:r>
            <a:r>
              <a:rPr sz="750" spc="20" dirty="0">
                <a:latin typeface="Verdana"/>
                <a:cs typeface="Verdana"/>
              </a:rPr>
              <a:t>code </a:t>
            </a:r>
            <a:r>
              <a:rPr sz="750" spc="-10" dirty="0">
                <a:latin typeface="Verdana"/>
                <a:cs typeface="Verdana"/>
              </a:rPr>
              <a:t>for </a:t>
            </a:r>
            <a:r>
              <a:rPr sz="750" spc="-15" dirty="0">
                <a:latin typeface="Verdana"/>
                <a:cs typeface="Verdana"/>
              </a:rPr>
              <a:t>faster </a:t>
            </a:r>
            <a:r>
              <a:rPr sz="750" spc="-1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generation. </a:t>
            </a:r>
            <a:r>
              <a:rPr sz="750" spc="25" dirty="0">
                <a:latin typeface="Verdana"/>
                <a:cs typeface="Verdana"/>
              </a:rPr>
              <a:t>With </a:t>
            </a:r>
            <a:r>
              <a:rPr sz="750" spc="5" dirty="0">
                <a:latin typeface="Verdana"/>
                <a:cs typeface="Verdana"/>
              </a:rPr>
              <a:t>these </a:t>
            </a:r>
            <a:r>
              <a:rPr sz="750" dirty="0">
                <a:latin typeface="Verdana"/>
                <a:cs typeface="Verdana"/>
              </a:rPr>
              <a:t>techniques, </a:t>
            </a:r>
            <a:r>
              <a:rPr sz="750" spc="15" dirty="0">
                <a:latin typeface="Verdana"/>
                <a:cs typeface="Verdana"/>
              </a:rPr>
              <a:t>we can </a:t>
            </a:r>
            <a:r>
              <a:rPr sz="750" spc="-5" dirty="0">
                <a:latin typeface="Verdana"/>
                <a:cs typeface="Verdana"/>
              </a:rPr>
              <a:t>create </a:t>
            </a:r>
            <a:r>
              <a:rPr sz="750" spc="5" dirty="0">
                <a:latin typeface="Verdana"/>
                <a:cs typeface="Verdana"/>
              </a:rPr>
              <a:t>high-quality </a:t>
            </a:r>
            <a:r>
              <a:rPr sz="750" spc="1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codes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quickly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and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efﬁciently.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Finally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we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have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written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code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to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generate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code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lang="en-US" sz="750" spc="25" dirty="0">
                <a:latin typeface="Verdana"/>
                <a:cs typeface="Verdana"/>
              </a:rPr>
              <a:t>using python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and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the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55" dirty="0">
                <a:latin typeface="Verdana"/>
                <a:cs typeface="Verdana"/>
              </a:rPr>
              <a:t>v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10" dirty="0">
                <a:latin typeface="Verdana"/>
                <a:cs typeface="Verdana"/>
              </a:rPr>
              <a:t>t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49FA-A8CF-3D88-F71F-E8F3804A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32197"/>
            <a:ext cx="4977096" cy="765574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9741D-B347-EB5A-BB91-95C93170F8C8}"/>
              </a:ext>
            </a:extLst>
          </p:cNvPr>
          <p:cNvSpPr txBox="1"/>
          <p:nvPr/>
        </p:nvSpPr>
        <p:spPr>
          <a:xfrm>
            <a:off x="641350" y="88265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hlinkClick r:id="rId2"/>
              </a:rPr>
              <a:t>https://docs.python.org/3/library/tkinter.html</a:t>
            </a:r>
            <a:endParaRPr lang="en-IN" sz="1200" dirty="0"/>
          </a:p>
          <a:p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hlinkClick r:id="rId3"/>
              </a:rPr>
              <a:t>https://pypi.org/project/qrcode/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B62F3D-7A94-D8DD-515E-E43F298EF55E}"/>
              </a:ext>
            </a:extLst>
          </p:cNvPr>
          <p:cNvSpPr txBox="1"/>
          <p:nvPr/>
        </p:nvSpPr>
        <p:spPr>
          <a:xfrm>
            <a:off x="1327150" y="1206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B362E-F4F9-FB75-FE23-FA4D67AD0BEB}"/>
              </a:ext>
            </a:extLst>
          </p:cNvPr>
          <p:cNvSpPr txBox="1"/>
          <p:nvPr/>
        </p:nvSpPr>
        <p:spPr>
          <a:xfrm>
            <a:off x="641350" y="57785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400" dirty="0"/>
              <a:t>Introduction.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What are QR codes.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Why use python to generate QR code.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How to generate QR code with python.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Generate QR code in python.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Steps to build QR code generator in python.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Output of the QR code generator in python.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/>
              <a:t>Conclusion.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 err="1"/>
              <a:t>Refrences</a:t>
            </a:r>
            <a:r>
              <a:rPr lang="en-IN" sz="1400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1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00E8-153C-B507-92C9-B18E7AF3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2" y="1035050"/>
            <a:ext cx="4977096" cy="765574"/>
          </a:xfrm>
        </p:spPr>
        <p:txBody>
          <a:bodyPr>
            <a:normAutofit/>
          </a:bodyPr>
          <a:lstStyle/>
          <a:p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72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8725" y="8890"/>
            <a:ext cx="3355975" cy="3280410"/>
          </a:xfrm>
          <a:custGeom>
            <a:avLst/>
            <a:gdLst/>
            <a:ahLst/>
            <a:cxnLst/>
            <a:rect l="l" t="t" r="r" b="b"/>
            <a:pathLst>
              <a:path w="3355975" h="3280410">
                <a:moveTo>
                  <a:pt x="3355842" y="3280157"/>
                </a:moveTo>
                <a:lnTo>
                  <a:pt x="0" y="3280157"/>
                </a:lnTo>
                <a:lnTo>
                  <a:pt x="0" y="0"/>
                </a:lnTo>
                <a:lnTo>
                  <a:pt x="3355842" y="0"/>
                </a:lnTo>
                <a:lnTo>
                  <a:pt x="3355842" y="3280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005" y="806450"/>
            <a:ext cx="2668270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0"/>
              </a:spcBef>
            </a:pPr>
            <a:r>
              <a:rPr sz="2800" spc="-15" dirty="0" err="1">
                <a:solidFill>
                  <a:schemeClr val="bg1"/>
                </a:solidFill>
                <a:latin typeface="Arial"/>
                <a:cs typeface="Arial"/>
              </a:rPr>
              <a:t>Generati</a:t>
            </a:r>
            <a:r>
              <a:rPr lang="en-US" sz="2800" spc="-15" dirty="0" err="1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chemeClr val="bg1"/>
                </a:solidFill>
                <a:latin typeface="Arial"/>
                <a:cs typeface="Arial"/>
              </a:rPr>
              <a:t>ǪR </a:t>
            </a:r>
            <a:r>
              <a:rPr sz="28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800" spc="-1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800" spc="-17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800" spc="-26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800" spc="-2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800" spc="16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800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800" spc="20" dirty="0">
                <a:solidFill>
                  <a:schemeClr val="bg1"/>
                </a:solidFill>
                <a:latin typeface="Arial"/>
                <a:cs typeface="Arial"/>
              </a:rPr>
              <a:t>h  </a:t>
            </a:r>
            <a:r>
              <a:rPr sz="2800" spc="-5" dirty="0">
                <a:solidFill>
                  <a:schemeClr val="bg1"/>
                </a:solidFill>
                <a:latin typeface="Arial"/>
                <a:cs typeface="Arial"/>
              </a:rPr>
              <a:t>Python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55" y="366150"/>
            <a:ext cx="1640078" cy="2562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2701" cy="32801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76020" y="1072692"/>
            <a:ext cx="2493645" cy="944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799"/>
              </a:lnSpc>
              <a:spcBef>
                <a:spcPts val="100"/>
              </a:spcBef>
            </a:pPr>
            <a:r>
              <a:rPr sz="750" spc="5" dirty="0">
                <a:latin typeface="Verdana"/>
                <a:cs typeface="Verdana"/>
              </a:rPr>
              <a:t>Creating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Codes </a:t>
            </a:r>
            <a:r>
              <a:rPr sz="750" spc="1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with </a:t>
            </a:r>
            <a:r>
              <a:rPr sz="750" dirty="0">
                <a:latin typeface="Verdana"/>
                <a:cs typeface="Verdana"/>
              </a:rPr>
              <a:t>Python. </a:t>
            </a:r>
            <a:r>
              <a:rPr sz="750" spc="-30" dirty="0">
                <a:latin typeface="Verdana"/>
                <a:cs typeface="Verdana"/>
              </a:rPr>
              <a:t>In </a:t>
            </a:r>
            <a:r>
              <a:rPr sz="750" dirty="0">
                <a:latin typeface="Verdana"/>
                <a:cs typeface="Verdana"/>
              </a:rPr>
              <a:t>this </a:t>
            </a:r>
            <a:r>
              <a:rPr sz="750" spc="-5" dirty="0">
                <a:latin typeface="Verdana"/>
                <a:cs typeface="Verdana"/>
              </a:rPr>
              <a:t>presentation, </a:t>
            </a:r>
            <a:r>
              <a:rPr sz="750" spc="15" dirty="0">
                <a:latin typeface="Verdana"/>
                <a:cs typeface="Verdana"/>
              </a:rPr>
              <a:t>we </a:t>
            </a:r>
            <a:r>
              <a:rPr sz="750" spc="5" dirty="0">
                <a:latin typeface="Verdana"/>
                <a:cs typeface="Verdana"/>
              </a:rPr>
              <a:t>will </a:t>
            </a:r>
            <a:r>
              <a:rPr sz="750" dirty="0">
                <a:latin typeface="Verdana"/>
                <a:cs typeface="Verdana"/>
              </a:rPr>
              <a:t>discuss </a:t>
            </a:r>
            <a:r>
              <a:rPr sz="750" spc="5" dirty="0">
                <a:latin typeface="Verdana"/>
                <a:cs typeface="Verdana"/>
              </a:rPr>
              <a:t> 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45" dirty="0">
                <a:latin typeface="Verdana"/>
                <a:cs typeface="Verdana"/>
              </a:rPr>
              <a:t>ﬁ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25" dirty="0">
                <a:latin typeface="Verdana"/>
                <a:cs typeface="Verdana"/>
              </a:rPr>
              <a:t>d  how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to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create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codes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using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Python.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We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will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cover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5" dirty="0">
                <a:latin typeface="Verdana"/>
                <a:cs typeface="Verdana"/>
              </a:rPr>
              <a:t>b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5" dirty="0">
                <a:latin typeface="Verdana"/>
                <a:cs typeface="Verdana"/>
              </a:rPr>
              <a:t>e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w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10" dirty="0">
                <a:latin typeface="Verdana"/>
                <a:cs typeface="Verdana"/>
              </a:rPr>
              <a:t>k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20" dirty="0">
                <a:latin typeface="Verdana"/>
                <a:cs typeface="Verdana"/>
              </a:rPr>
              <a:t>h</a:t>
            </a:r>
            <a:r>
              <a:rPr sz="750" spc="-30" dirty="0">
                <a:latin typeface="Verdana"/>
                <a:cs typeface="Verdana"/>
              </a:rPr>
              <a:t>y  </a:t>
            </a:r>
            <a:r>
              <a:rPr sz="750" dirty="0">
                <a:latin typeface="Verdana"/>
                <a:cs typeface="Verdana"/>
              </a:rPr>
              <a:t>they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5" dirty="0">
                <a:latin typeface="Verdana"/>
                <a:cs typeface="Verdana"/>
              </a:rPr>
              <a:t>are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important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in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5" dirty="0">
                <a:latin typeface="Verdana"/>
                <a:cs typeface="Verdana"/>
              </a:rPr>
              <a:t>today's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digital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5" dirty="0">
                <a:latin typeface="Verdana"/>
                <a:cs typeface="Verdana"/>
              </a:rPr>
              <a:t>world</a:t>
            </a:r>
            <a:r>
              <a:rPr lang="en-IN" sz="750" spc="-15" dirty="0">
                <a:latin typeface="Verdana"/>
                <a:cs typeface="Verdana"/>
              </a:rPr>
              <a:t> and at last we will build a QR Code Generator with the help of python modules.</a:t>
            </a:r>
            <a:endParaRPr sz="750" dirty="0">
              <a:latin typeface="Verdana"/>
              <a:cs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96C3F0-647D-01BB-24F9-F1777D9B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425450"/>
            <a:ext cx="4977096" cy="76557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2701" cy="32801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1150" y="1111250"/>
            <a:ext cx="2505075" cy="1375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w</a:t>
            </a:r>
            <a:r>
              <a:rPr sz="750" spc="20" dirty="0">
                <a:latin typeface="Verdana"/>
                <a:cs typeface="Verdana"/>
              </a:rPr>
              <a:t>o</a:t>
            </a:r>
            <a:r>
              <a:rPr sz="750" spc="-50" dirty="0">
                <a:latin typeface="Verdana"/>
                <a:cs typeface="Verdana"/>
              </a:rPr>
              <a:t>-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5" dirty="0">
                <a:latin typeface="Verdana"/>
                <a:cs typeface="Verdana"/>
              </a:rPr>
              <a:t>b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20" dirty="0">
                <a:latin typeface="Verdana"/>
                <a:cs typeface="Verdana"/>
              </a:rPr>
              <a:t>n  </a:t>
            </a:r>
            <a:r>
              <a:rPr sz="750" spc="40" dirty="0">
                <a:latin typeface="Verdana"/>
                <a:cs typeface="Verdana"/>
              </a:rPr>
              <a:t>b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-10" dirty="0">
                <a:latin typeface="Verdana"/>
                <a:cs typeface="Verdana"/>
              </a:rPr>
              <a:t>ar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20" dirty="0">
                <a:latin typeface="Verdana"/>
                <a:cs typeface="Verdana"/>
              </a:rPr>
              <a:t>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0" dirty="0">
                <a:latin typeface="Verdana"/>
                <a:cs typeface="Verdana"/>
              </a:rPr>
              <a:t>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5" dirty="0">
                <a:latin typeface="Verdana"/>
                <a:cs typeface="Verdana"/>
              </a:rPr>
              <a:t>e</a:t>
            </a:r>
            <a:r>
              <a:rPr sz="750" spc="-40" dirty="0">
                <a:latin typeface="Verdana"/>
                <a:cs typeface="Verdana"/>
              </a:rPr>
              <a:t>v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  </a:t>
            </a:r>
            <a:endParaRPr lang="en-US" sz="750" spc="-114" dirty="0">
              <a:latin typeface="Verdana"/>
              <a:cs typeface="Verdana"/>
            </a:endParaRPr>
          </a:p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-10" dirty="0">
                <a:latin typeface="Verdana"/>
                <a:cs typeface="Verdana"/>
              </a:rPr>
              <a:t>They </a:t>
            </a:r>
            <a:r>
              <a:rPr sz="750" spc="-15" dirty="0">
                <a:latin typeface="Verdana"/>
                <a:cs typeface="Verdana"/>
              </a:rPr>
              <a:t>are </a:t>
            </a:r>
            <a:r>
              <a:rPr sz="750" spc="10" dirty="0">
                <a:latin typeface="Verdana"/>
                <a:cs typeface="Verdana"/>
              </a:rPr>
              <a:t>used </a:t>
            </a:r>
            <a:r>
              <a:rPr sz="750" dirty="0">
                <a:latin typeface="Verdana"/>
                <a:cs typeface="Verdana"/>
              </a:rPr>
              <a:t>to </a:t>
            </a:r>
            <a:r>
              <a:rPr sz="750" spc="-10" dirty="0">
                <a:latin typeface="Verdana"/>
                <a:cs typeface="Verdana"/>
              </a:rPr>
              <a:t>store </a:t>
            </a:r>
            <a:r>
              <a:rPr sz="750" spc="5" dirty="0">
                <a:latin typeface="Verdana"/>
                <a:cs typeface="Verdana"/>
              </a:rPr>
              <a:t>information </a:t>
            </a:r>
            <a:r>
              <a:rPr sz="750" spc="15" dirty="0">
                <a:latin typeface="Verdana"/>
                <a:cs typeface="Verdana"/>
              </a:rPr>
              <a:t>such </a:t>
            </a:r>
            <a:r>
              <a:rPr sz="750" spc="-20" dirty="0">
                <a:latin typeface="Verdana"/>
                <a:cs typeface="Verdana"/>
              </a:rPr>
              <a:t>as </a:t>
            </a:r>
            <a:r>
              <a:rPr sz="750" spc="5" dirty="0">
                <a:latin typeface="Verdana"/>
                <a:cs typeface="Verdana"/>
              </a:rPr>
              <a:t>website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URLs, </a:t>
            </a:r>
            <a:r>
              <a:rPr sz="750" spc="15" dirty="0">
                <a:latin typeface="Verdana"/>
                <a:cs typeface="Verdana"/>
              </a:rPr>
              <a:t>contact </a:t>
            </a:r>
            <a:r>
              <a:rPr sz="750" spc="-5" dirty="0">
                <a:latin typeface="Verdana"/>
                <a:cs typeface="Verdana"/>
              </a:rPr>
              <a:t>information, </a:t>
            </a:r>
            <a:r>
              <a:rPr sz="750" spc="20" dirty="0">
                <a:latin typeface="Verdana"/>
                <a:cs typeface="Verdana"/>
              </a:rPr>
              <a:t>and </a:t>
            </a:r>
            <a:r>
              <a:rPr sz="750" spc="15" dirty="0">
                <a:latin typeface="Verdana"/>
                <a:cs typeface="Verdana"/>
              </a:rPr>
              <a:t>product </a:t>
            </a:r>
            <a:r>
              <a:rPr sz="750" spc="-15" dirty="0">
                <a:latin typeface="Verdana"/>
                <a:cs typeface="Verdana"/>
              </a:rPr>
              <a:t>details.</a:t>
            </a:r>
            <a:endParaRPr lang="en-US" sz="750" spc="-15" dirty="0">
              <a:latin typeface="Verdana"/>
              <a:cs typeface="Verdana"/>
            </a:endParaRPr>
          </a:p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25" dirty="0">
                <a:latin typeface="Verdana"/>
                <a:cs typeface="Verdana"/>
              </a:rPr>
              <a:t>QR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codes </a:t>
            </a:r>
            <a:r>
              <a:rPr sz="750" spc="15" dirty="0">
                <a:latin typeface="Verdana"/>
                <a:cs typeface="Verdana"/>
              </a:rPr>
              <a:t>can </a:t>
            </a:r>
            <a:r>
              <a:rPr sz="750" spc="20" dirty="0">
                <a:latin typeface="Verdana"/>
                <a:cs typeface="Verdana"/>
              </a:rPr>
              <a:t>hold </a:t>
            </a:r>
            <a:r>
              <a:rPr sz="750" spc="35" dirty="0">
                <a:latin typeface="Verdana"/>
                <a:cs typeface="Verdana"/>
              </a:rPr>
              <a:t>much </a:t>
            </a:r>
            <a:r>
              <a:rPr sz="750" spc="10" dirty="0">
                <a:latin typeface="Verdana"/>
                <a:cs typeface="Verdana"/>
              </a:rPr>
              <a:t>more </a:t>
            </a:r>
            <a:r>
              <a:rPr sz="750" spc="5" dirty="0">
                <a:latin typeface="Verdana"/>
                <a:cs typeface="Verdana"/>
              </a:rPr>
              <a:t>information </a:t>
            </a:r>
            <a:r>
              <a:rPr sz="750" spc="15" dirty="0">
                <a:latin typeface="Verdana"/>
                <a:cs typeface="Verdana"/>
              </a:rPr>
              <a:t>than </a:t>
            </a:r>
            <a:r>
              <a:rPr sz="750" spc="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traditional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barcodes,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and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spc="-15" dirty="0">
                <a:latin typeface="Verdana"/>
                <a:cs typeface="Verdana"/>
              </a:rPr>
              <a:t>are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becoming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increasingly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popular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in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marketing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and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advertising.</a:t>
            </a:r>
            <a:endParaRPr sz="750" dirty="0">
              <a:latin typeface="Verdana"/>
              <a:cs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448B4B-FB24-1E09-D0F2-620958A1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425450"/>
            <a:ext cx="4977096" cy="76557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QR CODES?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501650"/>
            <a:ext cx="2019935" cy="28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l">
              <a:lnSpc>
                <a:spcPts val="1065"/>
              </a:lnSpc>
              <a:spcBef>
                <a:spcPts val="100"/>
              </a:spcBef>
            </a:pPr>
            <a:r>
              <a:rPr lang="en-IN" sz="900" b="1" dirty="0">
                <a:solidFill>
                  <a:srgbClr val="000000"/>
                </a:solidFill>
                <a:latin typeface="Times New Roman"/>
                <a:cs typeface="Times New Roman"/>
              </a:rPr>
              <a:t>Why</a:t>
            </a:r>
            <a:r>
              <a:rPr lang="en-IN" sz="9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9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lang="en-IN" sz="9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9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lang="en-IN" sz="9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9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IN" sz="9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QR</a:t>
            </a:r>
            <a:r>
              <a:rPr lang="en-IN" sz="9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9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</a:p>
          <a:p>
            <a:pPr marR="5080" algn="l">
              <a:lnSpc>
                <a:spcPts val="1065"/>
              </a:lnSpc>
            </a:pPr>
            <a:r>
              <a:rPr lang="en-IN" sz="9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Generation?</a:t>
            </a:r>
            <a:endParaRPr lang="en-IN" sz="9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843" y="909758"/>
            <a:ext cx="2019935" cy="110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75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y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55" dirty="0">
                <a:latin typeface="Verdana"/>
                <a:cs typeface="Verdana"/>
              </a:rPr>
              <a:t>-</a:t>
            </a:r>
            <a:r>
              <a:rPr sz="750" spc="-5" dirty="0">
                <a:latin typeface="Verdana"/>
                <a:cs typeface="Verdana"/>
              </a:rPr>
              <a:t>le</a:t>
            </a:r>
            <a:r>
              <a:rPr sz="750" spc="-55" dirty="0">
                <a:latin typeface="Verdana"/>
                <a:cs typeface="Verdana"/>
              </a:rPr>
              <a:t>v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65" dirty="0">
                <a:latin typeface="Verdana"/>
                <a:cs typeface="Verdana"/>
              </a:rPr>
              <a:t>mm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ng 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ea</a:t>
            </a:r>
            <a:r>
              <a:rPr sz="750" spc="-35" dirty="0">
                <a:latin typeface="Verdana"/>
                <a:cs typeface="Verdana"/>
              </a:rPr>
              <a:t>s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10" dirty="0">
                <a:latin typeface="Verdana"/>
                <a:cs typeface="Verdana"/>
              </a:rPr>
              <a:t>ea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lang="en-US" sz="750" spc="-114" dirty="0">
              <a:latin typeface="Verdana"/>
              <a:cs typeface="Verdana"/>
            </a:endParaRPr>
          </a:p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90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 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nu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40" dirty="0">
                <a:latin typeface="Verdana"/>
                <a:cs typeface="Verdana"/>
              </a:rPr>
              <a:t>b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0" dirty="0">
                <a:latin typeface="Verdana"/>
                <a:cs typeface="Verdana"/>
              </a:rPr>
              <a:t>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40" dirty="0">
                <a:latin typeface="Verdana"/>
                <a:cs typeface="Verdana"/>
              </a:rPr>
              <a:t>b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25" dirty="0">
                <a:latin typeface="Verdana"/>
                <a:cs typeface="Verdana"/>
              </a:rPr>
              <a:t>d  </a:t>
            </a:r>
            <a:r>
              <a:rPr sz="750" spc="15" dirty="0">
                <a:latin typeface="Verdana"/>
                <a:cs typeface="Verdana"/>
              </a:rPr>
              <a:t>modules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that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make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it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ideal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for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0" dirty="0">
                <a:latin typeface="Verdana"/>
                <a:cs typeface="Verdana"/>
              </a:rPr>
              <a:t>generating </a:t>
            </a:r>
            <a:r>
              <a:rPr sz="750" spc="-25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14" dirty="0">
                <a:latin typeface="Verdana"/>
                <a:cs typeface="Verdana"/>
              </a:rPr>
              <a:t>.</a:t>
            </a:r>
            <a:r>
              <a:rPr sz="750" spc="-70" dirty="0">
                <a:latin typeface="Verdana"/>
                <a:cs typeface="Verdana"/>
              </a:rPr>
              <a:t> </a:t>
            </a:r>
            <a:endParaRPr lang="en-US" sz="750" spc="-70" dirty="0">
              <a:latin typeface="Verdana"/>
              <a:cs typeface="Verdana"/>
            </a:endParaRPr>
          </a:p>
          <a:p>
            <a:pPr marL="184150" marR="5080" indent="-171450">
              <a:lnSpc>
                <a:spcPct val="116799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750" spc="75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y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50" dirty="0">
                <a:latin typeface="Verdana"/>
                <a:cs typeface="Verdana"/>
              </a:rPr>
              <a:t>'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it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25" dirty="0">
                <a:latin typeface="Verdana"/>
                <a:cs typeface="Verdana"/>
              </a:rPr>
              <a:t>d  </a:t>
            </a:r>
            <a:r>
              <a:rPr sz="750" spc="-15" dirty="0">
                <a:latin typeface="Verdana"/>
                <a:cs typeface="Verdana"/>
              </a:rPr>
              <a:t>ﬂ</a:t>
            </a:r>
            <a:r>
              <a:rPr sz="750" spc="-10" dirty="0">
                <a:latin typeface="Verdana"/>
                <a:cs typeface="Verdana"/>
              </a:rPr>
              <a:t>e</a:t>
            </a:r>
            <a:r>
              <a:rPr sz="750" spc="-45" dirty="0">
                <a:latin typeface="Verdana"/>
                <a:cs typeface="Verdana"/>
              </a:rPr>
              <a:t>x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40" dirty="0">
                <a:latin typeface="Verdana"/>
                <a:cs typeface="Verdana"/>
              </a:rPr>
              <a:t>b</a:t>
            </a:r>
            <a:r>
              <a:rPr sz="750" spc="-5" dirty="0">
                <a:latin typeface="Verdana"/>
                <a:cs typeface="Verdana"/>
              </a:rPr>
              <a:t>ilit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15" dirty="0">
                <a:latin typeface="Verdana"/>
                <a:cs typeface="Verdana"/>
              </a:rPr>
              <a:t>k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ea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f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20" dirty="0">
                <a:latin typeface="Verdana"/>
                <a:cs typeface="Verdana"/>
              </a:rPr>
              <a:t>r  </a:t>
            </a:r>
            <a:r>
              <a:rPr sz="750" spc="40" dirty="0">
                <a:latin typeface="Verdana"/>
                <a:cs typeface="Verdana"/>
              </a:rPr>
              <a:t>b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rs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</a:t>
            </a:r>
            <a:r>
              <a:rPr sz="750" spc="-45" dirty="0">
                <a:latin typeface="Verdana"/>
                <a:cs typeface="Verdana"/>
              </a:rPr>
              <a:t>x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0" dirty="0">
                <a:latin typeface="Verdana"/>
                <a:cs typeface="Verdana"/>
              </a:rPr>
              <a:t>r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-15" dirty="0">
                <a:latin typeface="Verdana"/>
                <a:cs typeface="Verdana"/>
              </a:rPr>
              <a:t>k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203" y="0"/>
            <a:ext cx="2925495" cy="3280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623013"/>
            <a:ext cx="3810000" cy="28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l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9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9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9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9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9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9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9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9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9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9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9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9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9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9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9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9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9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9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900" b="1" spc="6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9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b="1" spc="55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9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9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900" b="1" spc="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sz="900" b="1" dirty="0">
              <a:latin typeface="Times New Roman"/>
              <a:cs typeface="Times New Roman"/>
            </a:endParaRPr>
          </a:p>
          <a:p>
            <a:pPr marR="5080" algn="l">
              <a:lnSpc>
                <a:spcPts val="1065"/>
              </a:lnSpc>
            </a:pPr>
            <a:r>
              <a:rPr sz="9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lang="en-US" sz="900" b="1" spc="35" dirty="0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  <a:endParaRPr sz="9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721" y="1035050"/>
            <a:ext cx="1990089" cy="14055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19600"/>
              </a:lnSpc>
              <a:spcBef>
                <a:spcPts val="75"/>
              </a:spcBef>
              <a:buFont typeface="Wingdings" panose="05000000000000000000" pitchFamily="2" charset="2"/>
              <a:buChar char="v"/>
            </a:pPr>
            <a:r>
              <a:rPr sz="750" spc="-8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at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75" dirty="0">
                <a:latin typeface="Verdana"/>
                <a:cs typeface="Verdana"/>
              </a:rPr>
              <a:t>P</a:t>
            </a:r>
            <a:r>
              <a:rPr sz="750" spc="-30" dirty="0">
                <a:latin typeface="Verdana"/>
                <a:cs typeface="Verdana"/>
              </a:rPr>
              <a:t>y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w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20" dirty="0">
                <a:latin typeface="Verdana"/>
                <a:cs typeface="Verdana"/>
              </a:rPr>
              <a:t>n  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Courier New"/>
                <a:cs typeface="Courier New"/>
              </a:rPr>
              <a:t>qrcode</a:t>
            </a:r>
            <a:r>
              <a:rPr sz="750" spc="-254" dirty="0">
                <a:latin typeface="Courier New"/>
                <a:cs typeface="Courier New"/>
              </a:rPr>
              <a:t> 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</a:t>
            </a:r>
            <a:r>
              <a:rPr sz="750" spc="-70" dirty="0">
                <a:latin typeface="Verdana"/>
                <a:cs typeface="Verdana"/>
              </a:rPr>
              <a:t> </a:t>
            </a:r>
            <a:endParaRPr lang="en-US" sz="750" spc="-70" dirty="0">
              <a:latin typeface="Verdana"/>
              <a:cs typeface="Verdana"/>
            </a:endParaRPr>
          </a:p>
          <a:p>
            <a:pPr marL="184150" marR="5080" indent="-171450">
              <a:lnSpc>
                <a:spcPct val="119600"/>
              </a:lnSpc>
              <a:spcBef>
                <a:spcPts val="75"/>
              </a:spcBef>
              <a:buFont typeface="Wingdings" panose="05000000000000000000" pitchFamily="2" charset="2"/>
              <a:buChar char="v"/>
            </a:pPr>
            <a:r>
              <a:rPr sz="750" spc="-3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lang="en-US" sz="750" spc="-5" dirty="0">
                <a:latin typeface="Verdana"/>
                <a:cs typeface="Verdana"/>
              </a:rPr>
              <a:t>e </a:t>
            </a:r>
            <a:r>
              <a:rPr lang="en-IN" sz="750" dirty="0" err="1">
                <a:latin typeface="Courier New"/>
                <a:cs typeface="Courier New"/>
              </a:rPr>
              <a:t>qrcode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dirty="0">
                <a:latin typeface="Verdana"/>
                <a:cs typeface="Verdana"/>
              </a:rPr>
              <a:t>e 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ll</a:t>
            </a:r>
            <a:r>
              <a:rPr sz="750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w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eat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5" dirty="0">
                <a:latin typeface="Verdana"/>
                <a:cs typeface="Verdana"/>
              </a:rPr>
              <a:t>j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  </a:t>
            </a:r>
            <a:r>
              <a:rPr sz="750" spc="-20" dirty="0">
                <a:latin typeface="Verdana"/>
                <a:cs typeface="Verdana"/>
              </a:rPr>
              <a:t>f</a:t>
            </a:r>
            <a:r>
              <a:rPr sz="750" spc="-5" dirty="0">
                <a:latin typeface="Verdana"/>
                <a:cs typeface="Verdana"/>
              </a:rPr>
              <a:t>e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li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lang="en-US" sz="750" spc="-114" dirty="0">
              <a:latin typeface="Verdana"/>
              <a:cs typeface="Verdana"/>
            </a:endParaRPr>
          </a:p>
          <a:p>
            <a:pPr marL="184150" marR="5080" indent="-171450">
              <a:lnSpc>
                <a:spcPct val="119600"/>
              </a:lnSpc>
              <a:spcBef>
                <a:spcPts val="75"/>
              </a:spcBef>
              <a:buFont typeface="Wingdings" panose="05000000000000000000" pitchFamily="2" charset="2"/>
              <a:buChar char="v"/>
            </a:pP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W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5" dirty="0">
                <a:latin typeface="Verdana"/>
                <a:cs typeface="Verdana"/>
              </a:rPr>
              <a:t>if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-25" dirty="0">
                <a:latin typeface="Verdana"/>
                <a:cs typeface="Verdana"/>
              </a:rPr>
              <a:t>z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,  </a:t>
            </a:r>
            <a:r>
              <a:rPr sz="750" spc="-5" dirty="0">
                <a:latin typeface="Verdana"/>
                <a:cs typeface="Verdana"/>
              </a:rPr>
              <a:t>t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40" dirty="0">
                <a:latin typeface="Verdana"/>
                <a:cs typeface="Verdana"/>
              </a:rPr>
              <a:t>p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10" dirty="0">
                <a:latin typeface="Verdana"/>
                <a:cs typeface="Verdana"/>
              </a:rPr>
              <a:t>f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,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25" dirty="0">
                <a:latin typeface="Verdana"/>
                <a:cs typeface="Verdana"/>
              </a:rPr>
              <a:t>d  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20" dirty="0">
                <a:latin typeface="Verdana"/>
                <a:cs typeface="Verdana"/>
              </a:rPr>
              <a:t>a</a:t>
            </a:r>
            <a:r>
              <a:rPr sz="750" spc="-55" dirty="0">
                <a:latin typeface="Verdana"/>
                <a:cs typeface="Verdana"/>
              </a:rPr>
              <a:t>v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30" dirty="0">
                <a:latin typeface="Verdana"/>
                <a:cs typeface="Verdana"/>
              </a:rPr>
              <a:t>n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45" dirty="0">
                <a:latin typeface="Verdana"/>
                <a:cs typeface="Verdana"/>
              </a:rPr>
              <a:t>ﬁ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114" dirty="0">
                <a:latin typeface="Verdana"/>
                <a:cs typeface="Verdana"/>
              </a:rPr>
              <a:t>.</a:t>
            </a:r>
            <a:r>
              <a:rPr sz="750" spc="-70" dirty="0">
                <a:latin typeface="Verdana"/>
                <a:cs typeface="Verdana"/>
              </a:rPr>
              <a:t> </a:t>
            </a:r>
            <a:endParaRPr lang="en-US" sz="750" spc="-70" dirty="0">
              <a:latin typeface="Verdana"/>
              <a:cs typeface="Verdana"/>
            </a:endParaRPr>
          </a:p>
          <a:p>
            <a:pPr marL="184150" marR="5080" indent="-171450">
              <a:lnSpc>
                <a:spcPct val="119600"/>
              </a:lnSpc>
              <a:spcBef>
                <a:spcPts val="75"/>
              </a:spcBef>
              <a:buFont typeface="Wingdings" panose="05000000000000000000" pitchFamily="2" charset="2"/>
              <a:buChar char="v"/>
            </a:pPr>
            <a:r>
              <a:rPr sz="750" spc="-35" dirty="0">
                <a:latin typeface="Verdana"/>
                <a:cs typeface="Verdana"/>
              </a:rPr>
              <a:t>T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dirty="0">
                <a:latin typeface="Courier New"/>
                <a:cs typeface="Courier New"/>
              </a:rPr>
              <a:t>qrcode  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5" dirty="0">
                <a:latin typeface="Verdana"/>
                <a:cs typeface="Verdana"/>
              </a:rPr>
              <a:t>l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65" dirty="0">
                <a:latin typeface="Verdana"/>
                <a:cs typeface="Verdana"/>
              </a:rPr>
              <a:t>m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15" dirty="0">
                <a:latin typeface="Verdana"/>
                <a:cs typeface="Verdana"/>
              </a:rPr>
              <a:t>k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5" dirty="0">
                <a:latin typeface="Verdana"/>
                <a:cs typeface="Verdana"/>
              </a:rPr>
              <a:t>t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ea</a:t>
            </a:r>
            <a:r>
              <a:rPr sz="750" spc="-35" dirty="0">
                <a:latin typeface="Verdana"/>
                <a:cs typeface="Verdana"/>
              </a:rPr>
              <a:t>s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c</a:t>
            </a:r>
            <a:r>
              <a:rPr sz="750" spc="-30" dirty="0">
                <a:latin typeface="Verdana"/>
                <a:cs typeface="Verdana"/>
              </a:rPr>
              <a:t>r</a:t>
            </a:r>
            <a:r>
              <a:rPr sz="750" spc="-10" dirty="0">
                <a:latin typeface="Verdana"/>
                <a:cs typeface="Verdana"/>
              </a:rPr>
              <a:t>eat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sz="750" spc="-5" dirty="0">
                <a:latin typeface="Verdana"/>
                <a:cs typeface="Verdana"/>
              </a:rPr>
              <a:t>i</a:t>
            </a:r>
            <a:r>
              <a:rPr sz="750" spc="45" dirty="0">
                <a:latin typeface="Verdana"/>
                <a:cs typeface="Verdana"/>
              </a:rPr>
              <a:t>g</a:t>
            </a:r>
            <a:r>
              <a:rPr sz="750" spc="30" dirty="0">
                <a:latin typeface="Verdana"/>
                <a:cs typeface="Verdana"/>
              </a:rPr>
              <a:t>h</a:t>
            </a:r>
            <a:r>
              <a:rPr lang="en-IN" sz="750" spc="-55" dirty="0">
                <a:latin typeface="Verdana"/>
                <a:cs typeface="Verdana"/>
              </a:rPr>
              <a:t>-</a:t>
            </a:r>
            <a:r>
              <a:rPr sz="750" spc="40" dirty="0">
                <a:latin typeface="Verdana"/>
                <a:cs typeface="Verdana"/>
              </a:rPr>
              <a:t>q</a:t>
            </a:r>
            <a:r>
              <a:rPr sz="750" spc="30" dirty="0">
                <a:latin typeface="Verdana"/>
                <a:cs typeface="Verdana"/>
              </a:rPr>
              <a:t>u</a:t>
            </a:r>
            <a:r>
              <a:rPr sz="750" spc="-10" dirty="0">
                <a:latin typeface="Verdana"/>
                <a:cs typeface="Verdana"/>
              </a:rPr>
              <a:t>a</a:t>
            </a:r>
            <a:r>
              <a:rPr sz="750" spc="-5" dirty="0">
                <a:latin typeface="Verdana"/>
                <a:cs typeface="Verdana"/>
              </a:rPr>
              <a:t>lit</a:t>
            </a:r>
            <a:r>
              <a:rPr sz="750" spc="-40" dirty="0">
                <a:latin typeface="Verdana"/>
                <a:cs typeface="Verdana"/>
              </a:rPr>
              <a:t>y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5" dirty="0">
                <a:latin typeface="Verdana"/>
                <a:cs typeface="Verdana"/>
              </a:rPr>
              <a:t>QR</a:t>
            </a:r>
            <a:r>
              <a:rPr sz="750" spc="-70" dirty="0">
                <a:latin typeface="Verdana"/>
                <a:cs typeface="Verdana"/>
              </a:rPr>
              <a:t> </a:t>
            </a:r>
            <a:r>
              <a:rPr sz="750" spc="20" dirty="0">
                <a:latin typeface="Verdana"/>
                <a:cs typeface="Verdana"/>
              </a:rPr>
              <a:t>c</a:t>
            </a:r>
            <a:r>
              <a:rPr sz="750" spc="15" dirty="0">
                <a:latin typeface="Verdana"/>
                <a:cs typeface="Verdana"/>
              </a:rPr>
              <a:t>o</a:t>
            </a:r>
            <a:r>
              <a:rPr sz="750" spc="40" dirty="0">
                <a:latin typeface="Verdana"/>
                <a:cs typeface="Verdana"/>
              </a:rPr>
              <a:t>d</a:t>
            </a:r>
            <a:r>
              <a:rPr sz="750" spc="5" dirty="0">
                <a:latin typeface="Verdana"/>
                <a:cs typeface="Verdana"/>
              </a:rPr>
              <a:t>e</a:t>
            </a:r>
            <a:r>
              <a:rPr sz="750" spc="-25" dirty="0">
                <a:latin typeface="Verdana"/>
                <a:cs typeface="Verdana"/>
              </a:rPr>
              <a:t>s</a:t>
            </a:r>
            <a:r>
              <a:rPr sz="750" spc="-114" dirty="0">
                <a:latin typeface="Verdana"/>
                <a:cs typeface="Verdana"/>
              </a:rPr>
              <a:t>.</a:t>
            </a:r>
            <a:endParaRPr sz="7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203" y="0"/>
            <a:ext cx="2925495" cy="3280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FAE25-2996-B21B-4992-B139C0CDC899}"/>
              </a:ext>
            </a:extLst>
          </p:cNvPr>
          <p:cNvSpPr txBox="1"/>
          <p:nvPr/>
        </p:nvSpPr>
        <p:spPr>
          <a:xfrm>
            <a:off x="107950" y="501650"/>
            <a:ext cx="48768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QR Code in Python</a:t>
            </a:r>
          </a:p>
          <a:p>
            <a:pPr algn="l" fontAlgn="base"/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1200" b="1" i="0" u="sng" dirty="0"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will be using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9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kinter</a:t>
            </a: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IN" sz="800" dirty="0" err="1">
                <a:latin typeface="Courier New"/>
                <a:cs typeface="Courier New"/>
              </a:rPr>
              <a:t>qrcode</a:t>
            </a:r>
            <a:r>
              <a:rPr lang="en-IN" sz="800" dirty="0">
                <a:latin typeface="Courier New"/>
                <a:cs typeface="Courier New"/>
              </a:rPr>
              <a:t> </a:t>
            </a: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modules in Python to build this project. We use the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9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kinter</a:t>
            </a: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module to build the GUI to take the following inputs:</a:t>
            </a:r>
          </a:p>
          <a:p>
            <a:pPr algn="l" fontAlgn="base"/>
            <a:endParaRPr lang="en-US" sz="9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text/URL to convert to QR Code.</a:t>
            </a:r>
          </a:p>
          <a:p>
            <a:pPr algn="l" fontAlgn="base">
              <a:buFont typeface="+mj-lt"/>
              <a:buAutoNum type="arabicPeriod"/>
            </a:pPr>
            <a:endParaRPr lang="en-US" sz="9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location to save the QR code with name.</a:t>
            </a:r>
          </a:p>
          <a:p>
            <a:pPr algn="l" fontAlgn="base">
              <a:buFont typeface="+mj-lt"/>
              <a:buAutoNum type="arabicPeriod"/>
            </a:pPr>
            <a:endParaRPr lang="en-US" sz="9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size of the QR code.</a:t>
            </a:r>
          </a:p>
          <a:p>
            <a:pPr algn="l" fontAlgn="base">
              <a:buFont typeface="+mj-lt"/>
              <a:buAutoNum type="arabicPeriod"/>
            </a:pPr>
            <a:endParaRPr lang="en-US" sz="9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 we generate the QR code from the above inputs and save in the given location using the </a:t>
            </a:r>
            <a:r>
              <a:rPr lang="en-IN" sz="800" dirty="0" err="1">
                <a:latin typeface="Courier New"/>
                <a:cs typeface="Courier New"/>
              </a:rPr>
              <a:t>qrcode</a:t>
            </a:r>
            <a:r>
              <a:rPr lang="en-IN" sz="800" dirty="0">
                <a:latin typeface="Courier New"/>
                <a:cs typeface="Courier New"/>
              </a:rPr>
              <a:t> </a:t>
            </a: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38A-990C-4C95-331E-C7127D4B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232"/>
            <a:ext cx="5092898" cy="723646"/>
          </a:xfrm>
        </p:spPr>
        <p:txBody>
          <a:bodyPr>
            <a:normAutofit/>
          </a:bodyPr>
          <a:lstStyle/>
          <a:p>
            <a:r>
              <a:rPr lang="en-US" sz="1200" b="1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Steps to build the QR Code Generator in Python:</a:t>
            </a:r>
            <a:br>
              <a:rPr lang="en-US" sz="1200" b="1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A9716-2479-7475-9576-2C3807F8D5F2}"/>
              </a:ext>
            </a:extLst>
          </p:cNvPr>
          <p:cNvSpPr txBox="1"/>
          <p:nvPr/>
        </p:nvSpPr>
        <p:spPr>
          <a:xfrm>
            <a:off x="107950" y="111125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build the QR code generator project using Python we need to follow the below steps:</a:t>
            </a:r>
          </a:p>
          <a:p>
            <a:b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Importing the modules.</a:t>
            </a:r>
          </a:p>
          <a:p>
            <a:b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Creating the main window.</a:t>
            </a:r>
          </a:p>
          <a:p>
            <a:b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3. Taking the input of the text/URL, location to store the QR code, name of the QR code and the size of the QR code.</a:t>
            </a:r>
          </a:p>
          <a:p>
            <a:b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Writing the function to generate and save the QR Code.</a:t>
            </a:r>
            <a:endParaRPr lang="en-IN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907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571</TotalTime>
  <Words>1056</Words>
  <Application>Microsoft Office PowerPoint</Application>
  <PresentationFormat>Custom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Courier New</vt:lpstr>
      <vt:lpstr>Georgia</vt:lpstr>
      <vt:lpstr>Times New Roman</vt:lpstr>
      <vt:lpstr>Tw Cen MT</vt:lpstr>
      <vt:lpstr>Verdana</vt:lpstr>
      <vt:lpstr>Wingdings</vt:lpstr>
      <vt:lpstr>Droplet</vt:lpstr>
      <vt:lpstr>KALYANI GOVERNMENT ENGINEERING COLLEGE</vt:lpstr>
      <vt:lpstr>PowerPoint Presentation</vt:lpstr>
      <vt:lpstr>GeneratiNG ǪR  Codes with  Python</vt:lpstr>
      <vt:lpstr>INTRODUCTION</vt:lpstr>
      <vt:lpstr>WHAT ARE QR CODES?</vt:lpstr>
      <vt:lpstr>Why use Python for QR Code Generation?</vt:lpstr>
      <vt:lpstr>How to Generate QR Codes with Python?</vt:lpstr>
      <vt:lpstr>PowerPoint Presentation</vt:lpstr>
      <vt:lpstr>Steps to build the QR Code Generator in Python: </vt:lpstr>
      <vt:lpstr>PowerPoint Presentation</vt:lpstr>
      <vt:lpstr>PowerPoint Presentation</vt:lpstr>
      <vt:lpstr>PowerPoint Presentation</vt:lpstr>
      <vt:lpstr>PowerPoint Presentation</vt:lpstr>
      <vt:lpstr>Output of the QR Code Generator in Python  1)Image of the GUI to take a text as a inputs from the user for generating QR Code </vt:lpstr>
      <vt:lpstr>Generated QR code Is as follows: </vt:lpstr>
      <vt:lpstr>PowerPoint Presentation</vt:lpstr>
      <vt:lpstr>Generated QR code Is as follows: 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Code  Generation:  Creating ǪR  Codes with  Python</dc:title>
  <dc:creator>Subhadeep Saha</dc:creator>
  <cp:lastModifiedBy>Subhadeep Saha</cp:lastModifiedBy>
  <cp:revision>8</cp:revision>
  <dcterms:created xsi:type="dcterms:W3CDTF">2023-05-20T14:35:11Z</dcterms:created>
  <dcterms:modified xsi:type="dcterms:W3CDTF">2023-05-21T12:10:13Z</dcterms:modified>
</cp:coreProperties>
</file>