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7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rgbClr val="4F010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4F010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4F010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4F010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1748" y="6614119"/>
            <a:ext cx="1475538" cy="158176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74366" y="0"/>
            <a:ext cx="3947208" cy="51672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6280" y="9730276"/>
            <a:ext cx="7487284" cy="0"/>
          </a:xfrm>
          <a:custGeom>
            <a:avLst/>
            <a:gdLst/>
            <a:ahLst/>
            <a:cxnLst/>
            <a:rect l="l" t="t" r="r" b="b"/>
            <a:pathLst>
              <a:path w="7487284">
                <a:moveTo>
                  <a:pt x="0" y="0"/>
                </a:moveTo>
                <a:lnTo>
                  <a:pt x="7486779" y="0"/>
                </a:lnTo>
              </a:path>
            </a:pathLst>
          </a:custGeom>
          <a:ln w="8612">
            <a:solidFill>
              <a:srgbClr val="28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187820" y="9715922"/>
            <a:ext cx="4231640" cy="0"/>
          </a:xfrm>
          <a:custGeom>
            <a:avLst/>
            <a:gdLst/>
            <a:ahLst/>
            <a:cxnLst/>
            <a:rect l="l" t="t" r="r" b="b"/>
            <a:pathLst>
              <a:path w="4231640">
                <a:moveTo>
                  <a:pt x="0" y="0"/>
                </a:moveTo>
                <a:lnTo>
                  <a:pt x="4231408" y="0"/>
                </a:lnTo>
              </a:path>
            </a:pathLst>
          </a:custGeom>
          <a:ln w="8612">
            <a:solidFill>
              <a:srgbClr val="280C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55622" y="10004429"/>
            <a:ext cx="169371" cy="17511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5876" y="10027394"/>
            <a:ext cx="172241" cy="175113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23643" y="10004429"/>
            <a:ext cx="169371" cy="172242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34798" y="9786255"/>
            <a:ext cx="7484109" cy="904875"/>
          </a:xfrm>
          <a:custGeom>
            <a:avLst/>
            <a:gdLst/>
            <a:ahLst/>
            <a:cxnLst/>
            <a:rect l="l" t="t" r="r" b="b"/>
            <a:pathLst>
              <a:path w="7484109" h="904875">
                <a:moveTo>
                  <a:pt x="7483909" y="904273"/>
                </a:moveTo>
                <a:lnTo>
                  <a:pt x="0" y="904273"/>
                </a:lnTo>
                <a:lnTo>
                  <a:pt x="0" y="0"/>
                </a:lnTo>
                <a:lnTo>
                  <a:pt x="7483909" y="0"/>
                </a:lnTo>
                <a:lnTo>
                  <a:pt x="7483909" y="904273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5105" y="318148"/>
            <a:ext cx="1656080" cy="6934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rgbClr val="4F010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mailto:contact@globizs.com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://www.globiz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3001" y="9967089"/>
            <a:ext cx="1943735" cy="41211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-635">
              <a:lnSpc>
                <a:spcPct val="91000"/>
              </a:lnSpc>
              <a:spcBef>
                <a:spcPts val="190"/>
              </a:spcBef>
            </a:pPr>
            <a:r>
              <a:rPr sz="900" spc="-20" dirty="0">
                <a:solidFill>
                  <a:srgbClr val="FFFFFF"/>
                </a:solidFill>
                <a:latin typeface="Arial MT"/>
                <a:cs typeface="Arial MT"/>
              </a:rPr>
              <a:t>Globizs</a:t>
            </a:r>
            <a:r>
              <a:rPr sz="9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40" dirty="0">
                <a:solidFill>
                  <a:srgbClr val="FFFFFF"/>
                </a:solidFill>
                <a:latin typeface="Arial MT"/>
                <a:cs typeface="Arial MT"/>
              </a:rPr>
              <a:t>Web </a:t>
            </a:r>
            <a:r>
              <a:rPr sz="900" spc="-10" dirty="0">
                <a:solidFill>
                  <a:srgbClr val="FFFFFF"/>
                </a:solidFill>
                <a:latin typeface="Arial MT"/>
                <a:cs typeface="Arial MT"/>
              </a:rPr>
              <a:t>Solutions</a:t>
            </a:r>
            <a:r>
              <a:rPr sz="9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Arial MT"/>
                <a:cs typeface="Arial MT"/>
              </a:rPr>
              <a:t>Pvt.</a:t>
            </a:r>
            <a:r>
              <a:rPr sz="900" spc="-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Arial MT"/>
                <a:cs typeface="Arial MT"/>
              </a:rPr>
              <a:t>1td.</a:t>
            </a:r>
            <a:r>
              <a:rPr sz="900" spc="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Konung</a:t>
            </a:r>
            <a:r>
              <a:rPr sz="9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Mamang</a:t>
            </a:r>
            <a:r>
              <a:rPr sz="9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New</a:t>
            </a:r>
            <a:r>
              <a:rPr sz="9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Arial MT"/>
                <a:cs typeface="Arial MT"/>
              </a:rPr>
              <a:t>Checkon</a:t>
            </a:r>
            <a:r>
              <a:rPr sz="9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Arial MT"/>
                <a:cs typeface="Arial MT"/>
              </a:rPr>
              <a:t>Road.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lmphal</a:t>
            </a:r>
            <a:r>
              <a:rPr sz="9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45" dirty="0">
                <a:solidFill>
                  <a:srgbClr val="FFFFFF"/>
                </a:solidFill>
                <a:latin typeface="Arial MT"/>
                <a:cs typeface="Arial MT"/>
              </a:rPr>
              <a:t>East,</a:t>
            </a:r>
            <a:r>
              <a:rPr sz="9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B5AA"/>
                </a:solidFill>
                <a:latin typeface="Arial MT"/>
                <a:cs typeface="Arial MT"/>
              </a:rPr>
              <a:t>Manipur</a:t>
            </a:r>
            <a:r>
              <a:rPr sz="900" spc="70" dirty="0">
                <a:solidFill>
                  <a:srgbClr val="FFB5AA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EBE9"/>
                </a:solidFill>
                <a:latin typeface="Arial MT"/>
                <a:cs typeface="Arial MT"/>
              </a:rPr>
              <a:t>-</a:t>
            </a:r>
            <a:r>
              <a:rPr sz="900" spc="-60" dirty="0">
                <a:solidFill>
                  <a:srgbClr val="FFEBE9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Arial MT"/>
                <a:cs typeface="Arial MT"/>
              </a:rPr>
              <a:t>795001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36412" y="9949864"/>
            <a:ext cx="688340" cy="288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>
              <a:lnSpc>
                <a:spcPts val="1035"/>
              </a:lnSpc>
              <a:spcBef>
                <a:spcPts val="95"/>
              </a:spcBef>
            </a:pPr>
            <a:r>
              <a:rPr sz="900" spc="-110" dirty="0">
                <a:solidFill>
                  <a:srgbClr val="FFFFFF"/>
                </a:solidFill>
                <a:latin typeface="Arial Black"/>
                <a:cs typeface="Arial Black"/>
              </a:rPr>
              <a:t>84484-</a:t>
            </a:r>
            <a:r>
              <a:rPr sz="900" spc="-95" dirty="0">
                <a:solidFill>
                  <a:srgbClr val="FFFFFF"/>
                </a:solidFill>
                <a:latin typeface="Arial Black"/>
                <a:cs typeface="Arial Black"/>
              </a:rPr>
              <a:t>47720</a:t>
            </a:r>
            <a:endParaRPr sz="900">
              <a:latin typeface="Arial Black"/>
              <a:cs typeface="Arial Black"/>
            </a:endParaRPr>
          </a:p>
          <a:p>
            <a:pPr marL="12700">
              <a:lnSpc>
                <a:spcPts val="1035"/>
              </a:lnSpc>
            </a:pPr>
            <a:r>
              <a:rPr sz="900" spc="-110" dirty="0">
                <a:solidFill>
                  <a:srgbClr val="FFFFFF"/>
                </a:solidFill>
                <a:latin typeface="Arial Black"/>
                <a:cs typeface="Arial Black"/>
              </a:rPr>
              <a:t>87986-</a:t>
            </a:r>
            <a:r>
              <a:rPr sz="900" spc="-90" dirty="0">
                <a:solidFill>
                  <a:srgbClr val="FFFFFF"/>
                </a:solidFill>
                <a:latin typeface="Arial Black"/>
                <a:cs typeface="Arial Black"/>
              </a:rPr>
              <a:t>48717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8955" y="9944123"/>
            <a:ext cx="1159510" cy="2940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 marR="30480" indent="635">
              <a:lnSpc>
                <a:spcPts val="1040"/>
              </a:lnSpc>
              <a:spcBef>
                <a:spcPts val="160"/>
              </a:spcBef>
            </a:pPr>
            <a:r>
              <a:rPr sz="900" spc="-10" dirty="0">
                <a:solidFill>
                  <a:srgbClr val="FFFFFF"/>
                </a:solidFill>
                <a:latin typeface="Arial MT"/>
                <a:cs typeface="Arial MT"/>
                <a:hlinkClick r:id="rId2"/>
              </a:rPr>
              <a:t>www.globizs.com</a:t>
            </a:r>
            <a:r>
              <a:rPr sz="9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15" baseline="9259" dirty="0">
                <a:solidFill>
                  <a:srgbClr val="FFFFFF"/>
                </a:solidFill>
                <a:latin typeface="Arial MT"/>
                <a:cs typeface="Arial MT"/>
                <a:hlinkClick r:id="rId3"/>
              </a:rPr>
              <a:t>co</a:t>
            </a:r>
            <a:r>
              <a:rPr sz="1350" spc="-15" baseline="6172" dirty="0">
                <a:solidFill>
                  <a:srgbClr val="FFFFFF"/>
                </a:solidFill>
                <a:latin typeface="Arial MT"/>
                <a:cs typeface="Arial MT"/>
                <a:hlinkClick r:id="rId3"/>
              </a:rPr>
              <a:t>ntact@globiz</a:t>
            </a:r>
            <a:r>
              <a:rPr sz="900" spc="-10" dirty="0">
                <a:solidFill>
                  <a:srgbClr val="FFFFFF"/>
                </a:solidFill>
                <a:latin typeface="Arial MT"/>
                <a:cs typeface="Arial MT"/>
                <a:hlinkClick r:id="rId3"/>
              </a:rPr>
              <a:t>s.com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55123" y="622943"/>
            <a:ext cx="28706" cy="29855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01529" y="645910"/>
            <a:ext cx="976036" cy="25549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24117" y="614332"/>
            <a:ext cx="1395158" cy="38754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07266" y="2014261"/>
            <a:ext cx="1065530" cy="1782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dirty="0">
                <a:latin typeface="Times New Roman"/>
                <a:cs typeface="Times New Roman"/>
              </a:rPr>
              <a:t>Date: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-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lang="en-US" sz="1050" b="1" spc="-10" dirty="0">
                <a:latin typeface="Times New Roman"/>
                <a:cs typeface="Times New Roman"/>
              </a:rPr>
              <a:t>12</a:t>
            </a:r>
            <a:r>
              <a:rPr sz="1050" b="1" spc="-10" dirty="0">
                <a:latin typeface="Times New Roman"/>
                <a:cs typeface="Times New Roman"/>
              </a:rPr>
              <a:t>/0</a:t>
            </a:r>
            <a:r>
              <a:rPr lang="en-US" sz="1050" b="1" spc="-10" dirty="0">
                <a:latin typeface="Times New Roman"/>
                <a:cs typeface="Times New Roman"/>
              </a:rPr>
              <a:t>6</a:t>
            </a:r>
            <a:r>
              <a:rPr sz="1050" b="1" spc="-10" dirty="0">
                <a:latin typeface="Times New Roman"/>
                <a:cs typeface="Times New Roman"/>
              </a:rPr>
              <a:t>/2025</a:t>
            </a: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25014" y="539432"/>
            <a:ext cx="696595" cy="341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spc="-10" dirty="0">
                <a:latin typeface="Times New Roman"/>
                <a:cs typeface="Times New Roman"/>
              </a:rPr>
              <a:t>1000*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3042" y="802342"/>
            <a:ext cx="655955" cy="11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00" dirty="0">
                <a:latin typeface="Times New Roman"/>
                <a:cs typeface="Times New Roman"/>
              </a:rPr>
              <a:t>C</a:t>
            </a:r>
            <a:r>
              <a:rPr sz="600" spc="60" dirty="0">
                <a:latin typeface="Times New Roman"/>
                <a:cs typeface="Times New Roman"/>
              </a:rPr>
              <a:t> </a:t>
            </a:r>
            <a:r>
              <a:rPr sz="600" spc="-25" dirty="0">
                <a:latin typeface="Times New Roman"/>
                <a:cs typeface="Times New Roman"/>
              </a:rPr>
              <a:t>1.</a:t>
            </a:r>
            <a:r>
              <a:rPr sz="600" spc="7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I</a:t>
            </a:r>
            <a:r>
              <a:rPr sz="600" spc="9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E</a:t>
            </a:r>
            <a:r>
              <a:rPr sz="600" spc="10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N</a:t>
            </a:r>
            <a:r>
              <a:rPr sz="600" spc="7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T</a:t>
            </a:r>
            <a:r>
              <a:rPr sz="600" spc="8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é</a:t>
            </a:r>
            <a:r>
              <a:rPr sz="600" spc="13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I.</a:t>
            </a:r>
            <a:r>
              <a:rPr sz="600" spc="55" dirty="0">
                <a:latin typeface="Times New Roman"/>
                <a:cs typeface="Times New Roman"/>
              </a:rPr>
              <a:t> </a:t>
            </a:r>
            <a:r>
              <a:rPr sz="600" spc="-70" dirty="0">
                <a:latin typeface="Times New Roman"/>
                <a:cs typeface="Times New Roman"/>
              </a:rPr>
              <a:t>P.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09415" y="3032618"/>
            <a:ext cx="3429404" cy="59118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lang="en-US" sz="1400" b="1" u="sng" spc="-65" dirty="0">
                <a:uFill>
                  <a:solidFill>
                    <a:srgbClr val="0F0F0F"/>
                  </a:solidFill>
                </a:uFill>
                <a:latin typeface="Times New Roman"/>
                <a:cs typeface="Times New Roman"/>
              </a:rPr>
              <a:t>TO WHOMEVER IT MAY CONCERN</a:t>
            </a:r>
            <a:endParaRPr lang="en-US" sz="1400" dirty="0">
              <a:latin typeface="Times New Roman"/>
              <a:cs typeface="Times New Roman"/>
            </a:endParaRPr>
          </a:p>
          <a:p>
            <a:pPr marL="26670" algn="ctr">
              <a:lnSpc>
                <a:spcPct val="100000"/>
              </a:lnSpc>
              <a:spcBef>
                <a:spcPts val="1240"/>
              </a:spcBef>
            </a:pPr>
            <a:r>
              <a:rPr lang="en-US" sz="1350" b="1" spc="-10" dirty="0">
                <a:uFill>
                  <a:solidFill>
                    <a:srgbClr val="080808"/>
                  </a:solidFill>
                </a:uFill>
                <a:latin typeface="Times New Roman"/>
                <a:cs typeface="Times New Roman"/>
              </a:rPr>
              <a:t>Project Completion</a:t>
            </a:r>
            <a:r>
              <a:rPr sz="1350" b="1" spc="45" dirty="0">
                <a:uFill>
                  <a:solidFill>
                    <a:srgbClr val="080808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50" b="1" spc="-10" dirty="0">
                <a:uFill>
                  <a:solidFill>
                    <a:srgbClr val="080808"/>
                  </a:solidFill>
                </a:uFill>
                <a:latin typeface="Times New Roman"/>
                <a:cs typeface="Times New Roman"/>
              </a:rPr>
              <a:t>Certificate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9325" y="3979262"/>
            <a:ext cx="5657850" cy="19879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390" marR="55880" indent="-9525" algn="just">
              <a:lnSpc>
                <a:spcPct val="111400"/>
              </a:lnSpc>
              <a:spcBef>
                <a:spcPts val="95"/>
              </a:spcBef>
            </a:pPr>
            <a:r>
              <a:rPr lang="en-US" sz="1150" dirty="0">
                <a:latin typeface="Times New Roman"/>
                <a:cs typeface="Times New Roman"/>
              </a:rPr>
              <a:t>This is to certify that the students </a:t>
            </a:r>
            <a:r>
              <a:rPr lang="en-US" sz="1150" b="1" dirty="0">
                <a:latin typeface="Times New Roman"/>
                <a:cs typeface="Times New Roman"/>
              </a:rPr>
              <a:t>Satyam </a:t>
            </a:r>
            <a:r>
              <a:rPr lang="en-US" sz="1150" b="1" dirty="0" err="1">
                <a:latin typeface="Times New Roman"/>
                <a:cs typeface="Times New Roman"/>
              </a:rPr>
              <a:t>Mayengbam</a:t>
            </a:r>
            <a:r>
              <a:rPr lang="en-US" sz="1150" b="1" dirty="0">
                <a:latin typeface="Times New Roman"/>
                <a:cs typeface="Times New Roman"/>
              </a:rPr>
              <a:t> (22WJ1A05U5), Suraj Ranjan (22WJ1A05W2) , Yash Gupta (22WJ1A05AC) </a:t>
            </a:r>
            <a:r>
              <a:rPr lang="en-US" sz="1150" dirty="0">
                <a:latin typeface="Times New Roman"/>
                <a:cs typeface="Times New Roman"/>
              </a:rPr>
              <a:t>have successfully completed their project titled “</a:t>
            </a:r>
            <a:r>
              <a:rPr lang="en-US" sz="1150" b="1" dirty="0">
                <a:latin typeface="Times New Roman"/>
                <a:cs typeface="Times New Roman"/>
              </a:rPr>
              <a:t>Plagiarism Checker</a:t>
            </a:r>
            <a:r>
              <a:rPr lang="en-US" sz="1150" dirty="0">
                <a:latin typeface="Times New Roman"/>
                <a:cs typeface="Times New Roman"/>
              </a:rPr>
              <a:t>” under the guidance of </a:t>
            </a:r>
            <a:r>
              <a:rPr lang="en-US" sz="1150" b="1" dirty="0">
                <a:latin typeface="Times New Roman"/>
                <a:cs typeface="Times New Roman"/>
              </a:rPr>
              <a:t>Dr. Khushbu Doulani, Assistant Professor, CSE, GNITC </a:t>
            </a:r>
            <a:r>
              <a:rPr lang="en-US" sz="1150" dirty="0">
                <a:latin typeface="Times New Roman"/>
                <a:cs typeface="Times New Roman"/>
              </a:rPr>
              <a:t>in collaboration with </a:t>
            </a:r>
            <a:r>
              <a:rPr lang="en-US" sz="1150" b="1" i="1" dirty="0" err="1">
                <a:latin typeface="Times New Roman"/>
                <a:cs typeface="Times New Roman"/>
              </a:rPr>
              <a:t>Globizs</a:t>
            </a:r>
            <a:r>
              <a:rPr lang="en-US" sz="1150" b="1" i="1" dirty="0">
                <a:latin typeface="Times New Roman"/>
                <a:cs typeface="Times New Roman"/>
              </a:rPr>
              <a:t> Web Solutions Pvt. Ltd</a:t>
            </a:r>
            <a:r>
              <a:rPr lang="en-US" sz="1150" dirty="0">
                <a:latin typeface="Times New Roman"/>
                <a:cs typeface="Times New Roman"/>
              </a:rPr>
              <a:t>., as a part of their academic requirements for the Computer Science &amp; Engineering course during the academic year [2024-2025].</a:t>
            </a:r>
          </a:p>
          <a:p>
            <a:pPr marL="72390" marR="55880" indent="-9525" algn="just">
              <a:lnSpc>
                <a:spcPct val="111400"/>
              </a:lnSpc>
              <a:spcBef>
                <a:spcPts val="95"/>
              </a:spcBef>
            </a:pPr>
            <a:endParaRPr lang="en-US" sz="1150" dirty="0">
              <a:latin typeface="Times New Roman"/>
              <a:cs typeface="Times New Roman"/>
            </a:endParaRPr>
          </a:p>
          <a:p>
            <a:pPr marL="72390" marR="55880" indent="-9525" algn="just">
              <a:lnSpc>
                <a:spcPct val="111400"/>
              </a:lnSpc>
              <a:spcBef>
                <a:spcPts val="95"/>
              </a:spcBef>
            </a:pPr>
            <a:r>
              <a:rPr lang="en-US" sz="1150" dirty="0">
                <a:latin typeface="Times New Roman"/>
                <a:cs typeface="Times New Roman"/>
              </a:rPr>
              <a:t>The project was executed with dedication, technical understanding, and excellent teamwork. We acknowledge the group’s effort and validate the successful completion of the project through this certificate.</a:t>
            </a:r>
            <a:endParaRPr sz="115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7396" y="8363565"/>
            <a:ext cx="184594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b="1" spc="-35" dirty="0">
                <a:latin typeface="Times New Roman"/>
                <a:cs typeface="Times New Roman"/>
              </a:rPr>
              <a:t>(Globizs</a:t>
            </a:r>
            <a:r>
              <a:rPr sz="1050" b="1" spc="-30" dirty="0">
                <a:latin typeface="Times New Roman"/>
                <a:cs typeface="Times New Roman"/>
              </a:rPr>
              <a:t> </a:t>
            </a:r>
            <a:r>
              <a:rPr sz="1050" b="1" spc="-20" dirty="0">
                <a:latin typeface="Times New Roman"/>
                <a:cs typeface="Times New Roman"/>
              </a:rPr>
              <a:t>Web</a:t>
            </a:r>
            <a:r>
              <a:rPr sz="1050" b="1" spc="-65" dirty="0">
                <a:latin typeface="Times New Roman"/>
                <a:cs typeface="Times New Roman"/>
              </a:rPr>
              <a:t> </a:t>
            </a:r>
            <a:r>
              <a:rPr sz="1050" b="1" spc="-10" dirty="0">
                <a:latin typeface="Times New Roman"/>
                <a:cs typeface="Times New Roman"/>
              </a:rPr>
              <a:t>Solutions</a:t>
            </a:r>
            <a:r>
              <a:rPr sz="1050" b="1" spc="20" dirty="0">
                <a:latin typeface="Times New Roman"/>
                <a:cs typeface="Times New Roman"/>
              </a:rPr>
              <a:t> </a:t>
            </a:r>
            <a:r>
              <a:rPr sz="1050" b="1" spc="-10" dirty="0">
                <a:latin typeface="Times New Roman"/>
                <a:cs typeface="Times New Roman"/>
              </a:rPr>
              <a:t>Pvt.</a:t>
            </a:r>
            <a:r>
              <a:rPr sz="1050" b="1" spc="20" dirty="0">
                <a:latin typeface="Times New Roman"/>
                <a:cs typeface="Times New Roman"/>
              </a:rPr>
              <a:t> </a:t>
            </a:r>
            <a:r>
              <a:rPr sz="1050" b="1" spc="-35" dirty="0">
                <a:latin typeface="Times New Roman"/>
                <a:cs typeface="Times New Roman"/>
              </a:rPr>
              <a:t>Ltd.)</a:t>
            </a:r>
            <a:endParaRPr sz="1050" dirty="0">
              <a:latin typeface="Times New Roman"/>
              <a:cs typeface="Times New Roman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44EBA19-FC95-D8DC-17DD-D534FE8DD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235" y="6563089"/>
            <a:ext cx="2267266" cy="18004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D272FA-93EB-5D46-0480-CE585EF585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538" y="467376"/>
            <a:ext cx="1848108" cy="6096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CC3B97-BBBD-458F-E7A0-8146E30F32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9662908"/>
            <a:ext cx="7556500" cy="10304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AEFEE6-C383-9A61-F21D-5940BA8DB6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9796233"/>
            <a:ext cx="7588250" cy="8898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178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Black</vt:lpstr>
      <vt:lpstr>Arial MT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Satyam Mayengbam</dc:creator>
  <cp:lastModifiedBy>Satyam Mayengbam</cp:lastModifiedBy>
  <cp:revision>2</cp:revision>
  <cp:lastPrinted>2025-06-13T13:47:43Z</cp:lastPrinted>
  <dcterms:created xsi:type="dcterms:W3CDTF">2025-06-13T13:33:44Z</dcterms:created>
  <dcterms:modified xsi:type="dcterms:W3CDTF">2025-06-13T15:47:22Z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2025-06-13T00:00:00Z</vt:filetime>
  </property>
  <property fmtid="{D5CDD505-2E9C-101B-9397-08002B2CF9AE}" pid="3" name="LastSaved">
    <vt:filetime>2025-06-13T00:00:00Z</vt:filetime>
  </property>
  <property fmtid="{D5CDD505-2E9C-101B-9397-08002B2CF9AE}" pid="4" name="Producer">
    <vt:lpwstr>OpenPDF UNKNOWN</vt:lpwstr>
  </property>
</Properties>
</file>