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660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93313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337316"/>
            <a:ext cx="7477601" cy="1916430"/>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Exploratory Data Analysis (EDA) </a:t>
            </a:r>
            <a:endParaRPr lang="en-US" sz="6036" dirty="0"/>
          </a:p>
        </p:txBody>
      </p:sp>
      <p:sp>
        <p:nvSpPr>
          <p:cNvPr id="6" name="Text 3"/>
          <p:cNvSpPr/>
          <p:nvPr/>
        </p:nvSpPr>
        <p:spPr>
          <a:xfrm>
            <a:off x="833199" y="4587002"/>
            <a:ext cx="7477601" cy="666512"/>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Unveiling insights from data through a comprehensive exploration and feature engineering process.</a:t>
            </a:r>
            <a:endParaRPr lang="en-US" sz="1750" dirty="0"/>
          </a:p>
        </p:txBody>
      </p:sp>
      <p:sp>
        <p:nvSpPr>
          <p:cNvPr id="7" name="Shape 4"/>
          <p:cNvSpPr/>
          <p:nvPr/>
        </p:nvSpPr>
        <p:spPr>
          <a:xfrm>
            <a:off x="833199" y="5520095"/>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527715"/>
            <a:ext cx="340162" cy="340162"/>
          </a:xfrm>
          <a:prstGeom prst="rect">
            <a:avLst/>
          </a:prstGeom>
        </p:spPr>
      </p:pic>
      <p:sp>
        <p:nvSpPr>
          <p:cNvPr id="9" name="Text 5"/>
          <p:cNvSpPr/>
          <p:nvPr/>
        </p:nvSpPr>
        <p:spPr>
          <a:xfrm>
            <a:off x="1299686" y="5503426"/>
            <a:ext cx="1745694" cy="388858"/>
          </a:xfrm>
          <a:prstGeom prst="rect">
            <a:avLst/>
          </a:prstGeom>
          <a:noFill/>
          <a:ln/>
        </p:spPr>
        <p:txBody>
          <a:bodyPr wrap="none" rtlCol="0" anchor="t"/>
          <a:lstStyle/>
          <a:p>
            <a:pPr marL="0" indent="0" algn="l">
              <a:lnSpc>
                <a:spcPts val="3062"/>
              </a:lnSpc>
              <a:buNone/>
            </a:pPr>
            <a:r>
              <a:rPr lang="en-US" sz="2187" b="1" dirty="0">
                <a:solidFill>
                  <a:srgbClr val="746558"/>
                </a:solidFill>
                <a:latin typeface="Gelasio" pitchFamily="34" charset="0"/>
                <a:ea typeface="Gelasio" pitchFamily="34" charset="-122"/>
                <a:cs typeface="Gelasio" pitchFamily="34" charset="-120"/>
              </a:rPr>
              <a:t>by G.S Suraj</a:t>
            </a:r>
            <a:endParaRPr lang="en-US" sz="2187"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1386"/>
          </a:xfrm>
          <a:prstGeom prst="rect">
            <a:avLst/>
          </a:prstGeom>
          <a:solidFill>
            <a:srgbClr val="F9F6F0"/>
          </a:solidFill>
          <a:ln/>
        </p:spPr>
      </p:sp>
      <p:sp>
        <p:nvSpPr>
          <p:cNvPr id="4" name="Text 2"/>
          <p:cNvSpPr/>
          <p:nvPr/>
        </p:nvSpPr>
        <p:spPr>
          <a:xfrm>
            <a:off x="2820353" y="520422"/>
            <a:ext cx="6010037" cy="591383"/>
          </a:xfrm>
          <a:prstGeom prst="rect">
            <a:avLst/>
          </a:prstGeom>
          <a:noFill/>
          <a:ln/>
        </p:spPr>
        <p:txBody>
          <a:bodyPr wrap="none" rtlCol="0" anchor="t"/>
          <a:lstStyle/>
          <a:p>
            <a:pPr marL="0" indent="0">
              <a:lnSpc>
                <a:spcPts val="4657"/>
              </a:lnSpc>
              <a:buNone/>
            </a:pPr>
            <a:r>
              <a:rPr lang="en-US" sz="3725" b="1" dirty="0">
                <a:solidFill>
                  <a:srgbClr val="484237"/>
                </a:solidFill>
                <a:latin typeface="Gelasio" pitchFamily="34" charset="0"/>
                <a:ea typeface="Gelasio" pitchFamily="34" charset="-122"/>
                <a:cs typeface="Gelasio" pitchFamily="34" charset="-120"/>
              </a:rPr>
              <a:t>Graphical Representation</a:t>
            </a:r>
            <a:endParaRPr lang="en-US" sz="3725" dirty="0"/>
          </a:p>
        </p:txBody>
      </p:sp>
      <p:pic>
        <p:nvPicPr>
          <p:cNvPr id="5" name="Image 0" descr="preencoded.png"/>
          <p:cNvPicPr>
            <a:picLocks noChangeAspect="1"/>
          </p:cNvPicPr>
          <p:nvPr/>
        </p:nvPicPr>
        <p:blipFill>
          <a:blip r:embed="rId3"/>
          <a:stretch>
            <a:fillRect/>
          </a:stretch>
        </p:blipFill>
        <p:spPr>
          <a:xfrm>
            <a:off x="2827972" y="1613416"/>
            <a:ext cx="2586752" cy="1419344"/>
          </a:xfrm>
          <a:prstGeom prst="rect">
            <a:avLst/>
          </a:prstGeom>
        </p:spPr>
      </p:pic>
      <p:pic>
        <p:nvPicPr>
          <p:cNvPr id="6" name="Image 1" descr="preencoded.png"/>
          <p:cNvPicPr>
            <a:picLocks noChangeAspect="1"/>
          </p:cNvPicPr>
          <p:nvPr/>
        </p:nvPicPr>
        <p:blipFill>
          <a:blip r:embed="rId4"/>
          <a:stretch>
            <a:fillRect/>
          </a:stretch>
        </p:blipFill>
        <p:spPr>
          <a:xfrm>
            <a:off x="5566053" y="1613416"/>
            <a:ext cx="2075736" cy="1419344"/>
          </a:xfrm>
          <a:prstGeom prst="rect">
            <a:avLst/>
          </a:prstGeom>
        </p:spPr>
      </p:pic>
      <p:pic>
        <p:nvPicPr>
          <p:cNvPr id="7" name="Image 2" descr="preencoded.png"/>
          <p:cNvPicPr>
            <a:picLocks noChangeAspect="1"/>
          </p:cNvPicPr>
          <p:nvPr/>
        </p:nvPicPr>
        <p:blipFill>
          <a:blip r:embed="rId5"/>
          <a:stretch>
            <a:fillRect/>
          </a:stretch>
        </p:blipFill>
        <p:spPr>
          <a:xfrm>
            <a:off x="7793117" y="1613416"/>
            <a:ext cx="1316355" cy="1419344"/>
          </a:xfrm>
          <a:prstGeom prst="rect">
            <a:avLst/>
          </a:prstGeom>
        </p:spPr>
      </p:pic>
      <p:pic>
        <p:nvPicPr>
          <p:cNvPr id="8" name="Image 3" descr="preencoded.png"/>
          <p:cNvPicPr>
            <a:picLocks noChangeAspect="1"/>
          </p:cNvPicPr>
          <p:nvPr/>
        </p:nvPicPr>
        <p:blipFill>
          <a:blip r:embed="rId6"/>
          <a:stretch>
            <a:fillRect/>
          </a:stretch>
        </p:blipFill>
        <p:spPr>
          <a:xfrm>
            <a:off x="9260800" y="1613416"/>
            <a:ext cx="1784747" cy="1419344"/>
          </a:xfrm>
          <a:prstGeom prst="rect">
            <a:avLst/>
          </a:prstGeom>
        </p:spPr>
      </p:pic>
      <p:pic>
        <p:nvPicPr>
          <p:cNvPr id="9" name="Image 4" descr="preencoded.png"/>
          <p:cNvPicPr>
            <a:picLocks noChangeAspect="1"/>
          </p:cNvPicPr>
          <p:nvPr/>
        </p:nvPicPr>
        <p:blipFill>
          <a:blip r:embed="rId7"/>
          <a:stretch>
            <a:fillRect/>
          </a:stretch>
        </p:blipFill>
        <p:spPr>
          <a:xfrm>
            <a:off x="2820353" y="3368754"/>
            <a:ext cx="8989576" cy="434220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63063"/>
            <a:ext cx="14630400" cy="8231386"/>
          </a:xfrm>
          <a:prstGeom prst="rect">
            <a:avLst/>
          </a:prstGeom>
          <a:solidFill>
            <a:srgbClr val="F9F6F0"/>
          </a:solidFill>
          <a:ln/>
        </p:spPr>
      </p:sp>
      <p:sp>
        <p:nvSpPr>
          <p:cNvPr id="4" name="Text 2"/>
          <p:cNvSpPr/>
          <p:nvPr/>
        </p:nvSpPr>
        <p:spPr>
          <a:xfrm>
            <a:off x="5195691" y="1534510"/>
            <a:ext cx="7458764" cy="4519449"/>
          </a:xfrm>
          <a:prstGeom prst="rect">
            <a:avLst/>
          </a:prstGeom>
          <a:noFill/>
          <a:ln/>
        </p:spPr>
        <p:txBody>
          <a:bodyPr wrap="none" rtlCol="0" anchor="t"/>
          <a:lstStyle/>
          <a:p>
            <a:pPr marL="0" indent="0">
              <a:lnSpc>
                <a:spcPts val="4657"/>
              </a:lnSpc>
              <a:buNone/>
            </a:pPr>
            <a:r>
              <a:rPr lang="en-US" sz="3725" b="1" dirty="0" err="1" smtClean="0">
                <a:solidFill>
                  <a:srgbClr val="484237"/>
                </a:solidFill>
                <a:latin typeface="Gelasio" pitchFamily="34" charset="0"/>
                <a:ea typeface="Gelasio" pitchFamily="34" charset="-122"/>
              </a:rPr>
              <a:t>Thank_You</a:t>
            </a:r>
            <a:endParaRPr lang="en-US" sz="3725" b="1" dirty="0" smtClean="0">
              <a:solidFill>
                <a:srgbClr val="484237"/>
              </a:solidFill>
              <a:latin typeface="Gelasio" pitchFamily="34" charset="0"/>
              <a:ea typeface="Gelasio" pitchFamily="34" charset="-122"/>
            </a:endParaRPr>
          </a:p>
          <a:p>
            <a:pPr marL="0" indent="0">
              <a:lnSpc>
                <a:spcPts val="4657"/>
              </a:lnSpc>
              <a:buNone/>
            </a:pPr>
            <a:endParaRPr lang="en-US" sz="3725" dirty="0"/>
          </a:p>
        </p:txBody>
      </p:sp>
    </p:spTree>
    <p:extLst>
      <p:ext uri="{BB962C8B-B14F-4D97-AF65-F5344CB8AC3E}">
        <p14:creationId xmlns:p14="http://schemas.microsoft.com/office/powerpoint/2010/main" val="3046427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2601158"/>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Problem Statement</a:t>
            </a:r>
            <a:endParaRPr lang="en-US" sz="4374" dirty="0"/>
          </a:p>
        </p:txBody>
      </p:sp>
      <p:sp>
        <p:nvSpPr>
          <p:cNvPr id="7" name="Text 4"/>
          <p:cNvSpPr/>
          <p:nvPr/>
        </p:nvSpPr>
        <p:spPr>
          <a:xfrm>
            <a:off x="2037993" y="3628787"/>
            <a:ext cx="10554414" cy="1999536"/>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81432"/>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Definition of EDA</a:t>
            </a:r>
            <a:endParaRPr lang="en-US" sz="4374" dirty="0"/>
          </a:p>
        </p:txBody>
      </p:sp>
      <p:pic>
        <p:nvPicPr>
          <p:cNvPr id="5" name="Image 0" descr="preencoded.png"/>
          <p:cNvPicPr>
            <a:picLocks noChangeAspect="1"/>
          </p:cNvPicPr>
          <p:nvPr/>
        </p:nvPicPr>
        <p:blipFill>
          <a:blip r:embed="rId3"/>
          <a:stretch>
            <a:fillRect/>
          </a:stretch>
        </p:blipFill>
        <p:spPr>
          <a:xfrm>
            <a:off x="2037993" y="2120146"/>
            <a:ext cx="3295888" cy="2036921"/>
          </a:xfrm>
          <a:prstGeom prst="rect">
            <a:avLst/>
          </a:prstGeom>
        </p:spPr>
      </p:pic>
      <p:sp>
        <p:nvSpPr>
          <p:cNvPr id="6" name="Text 3"/>
          <p:cNvSpPr/>
          <p:nvPr/>
        </p:nvSpPr>
        <p:spPr>
          <a:xfrm>
            <a:off x="2037993" y="4434721"/>
            <a:ext cx="3295888"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Exploratory Data Analysis</a:t>
            </a:r>
            <a:endParaRPr lang="en-US" sz="2187" dirty="0"/>
          </a:p>
        </p:txBody>
      </p:sp>
      <p:sp>
        <p:nvSpPr>
          <p:cNvPr id="7" name="Text 4"/>
          <p:cNvSpPr/>
          <p:nvPr/>
        </p:nvSpPr>
        <p:spPr>
          <a:xfrm>
            <a:off x="2037993" y="5262324"/>
            <a:ext cx="3295888" cy="1666280"/>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EDA is an approach to analyzing and understanding data through visual and statistical methods. It involves examining the data to uncover insights and patterns.</a:t>
            </a:r>
            <a:endParaRPr lang="en-US" sz="1750" dirty="0"/>
          </a:p>
        </p:txBody>
      </p:sp>
      <p:pic>
        <p:nvPicPr>
          <p:cNvPr id="8" name="Image 1" descr="preencoded.png"/>
          <p:cNvPicPr>
            <a:picLocks noChangeAspect="1"/>
          </p:cNvPicPr>
          <p:nvPr/>
        </p:nvPicPr>
        <p:blipFill>
          <a:blip r:embed="rId4"/>
          <a:stretch>
            <a:fillRect/>
          </a:stretch>
        </p:blipFill>
        <p:spPr>
          <a:xfrm>
            <a:off x="5667137" y="2120146"/>
            <a:ext cx="3296007" cy="2037040"/>
          </a:xfrm>
          <a:prstGeom prst="rect">
            <a:avLst/>
          </a:prstGeom>
        </p:spPr>
      </p:pic>
      <p:sp>
        <p:nvSpPr>
          <p:cNvPr id="9" name="Text 5"/>
          <p:cNvSpPr/>
          <p:nvPr/>
        </p:nvSpPr>
        <p:spPr>
          <a:xfrm>
            <a:off x="5667137" y="443484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Uncovering Insights</a:t>
            </a:r>
            <a:endParaRPr lang="en-US" sz="2187" dirty="0"/>
          </a:p>
        </p:txBody>
      </p:sp>
      <p:sp>
        <p:nvSpPr>
          <p:cNvPr id="10" name="Text 6"/>
          <p:cNvSpPr/>
          <p:nvPr/>
        </p:nvSpPr>
        <p:spPr>
          <a:xfrm>
            <a:off x="5667137" y="4915257"/>
            <a:ext cx="3296007" cy="2332792"/>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The primary goal of EDA is to gain a deeper understanding of a dataset, identify its key characteristics, and uncover hidden insights that can inform further analysis and decision-making.</a:t>
            </a:r>
            <a:endParaRPr lang="en-US" sz="1750" dirty="0"/>
          </a:p>
        </p:txBody>
      </p:sp>
      <p:pic>
        <p:nvPicPr>
          <p:cNvPr id="11" name="Image 2" descr="preencoded.png"/>
          <p:cNvPicPr>
            <a:picLocks noChangeAspect="1"/>
          </p:cNvPicPr>
          <p:nvPr/>
        </p:nvPicPr>
        <p:blipFill>
          <a:blip r:embed="rId5"/>
          <a:stretch>
            <a:fillRect/>
          </a:stretch>
        </p:blipFill>
        <p:spPr>
          <a:xfrm>
            <a:off x="9296400" y="2120146"/>
            <a:ext cx="3296007" cy="2037040"/>
          </a:xfrm>
          <a:prstGeom prst="rect">
            <a:avLst/>
          </a:prstGeom>
        </p:spPr>
      </p:pic>
      <p:sp>
        <p:nvSpPr>
          <p:cNvPr id="12" name="Text 7"/>
          <p:cNvSpPr/>
          <p:nvPr/>
        </p:nvSpPr>
        <p:spPr>
          <a:xfrm>
            <a:off x="9296400" y="443484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Iterative Process</a:t>
            </a:r>
            <a:endParaRPr lang="en-US" sz="2187" dirty="0"/>
          </a:p>
        </p:txBody>
      </p:sp>
      <p:sp>
        <p:nvSpPr>
          <p:cNvPr id="13" name="Text 8"/>
          <p:cNvSpPr/>
          <p:nvPr/>
        </p:nvSpPr>
        <p:spPr>
          <a:xfrm>
            <a:off x="9296400" y="4915257"/>
            <a:ext cx="3296007" cy="1999536"/>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EDA is an iterative process that involves generating hypotheses, exploring the data, and refining the analysis to obtain a comprehensive understanding of the information.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61417"/>
            <a:ext cx="7687270" cy="555427"/>
          </a:xfrm>
          <a:prstGeom prst="rect">
            <a:avLst/>
          </a:prstGeom>
          <a:noFill/>
          <a:ln/>
        </p:spPr>
        <p:txBody>
          <a:bodyPr wrap="none" rtlCol="0" anchor="t"/>
          <a:lstStyle/>
          <a:p>
            <a:pPr marL="0" indent="0">
              <a:lnSpc>
                <a:spcPts val="4374"/>
              </a:lnSpc>
              <a:buNone/>
            </a:pPr>
            <a:r>
              <a:rPr lang="en-US" sz="3499" b="1" dirty="0">
                <a:solidFill>
                  <a:srgbClr val="484237"/>
                </a:solidFill>
                <a:latin typeface="Gelasio" pitchFamily="34" charset="0"/>
                <a:ea typeface="Gelasio" pitchFamily="34" charset="-122"/>
                <a:cs typeface="Gelasio" pitchFamily="34" charset="-120"/>
              </a:rPr>
              <a:t>Importance of EDA in Data Science</a:t>
            </a:r>
            <a:endParaRPr lang="en-US" sz="3499" dirty="0"/>
          </a:p>
        </p:txBody>
      </p:sp>
      <p:sp>
        <p:nvSpPr>
          <p:cNvPr id="5" name="Text 3"/>
          <p:cNvSpPr/>
          <p:nvPr/>
        </p:nvSpPr>
        <p:spPr>
          <a:xfrm>
            <a:off x="2037993" y="1861185"/>
            <a:ext cx="10554414" cy="1999536"/>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EDA is indispensable in extracting actionable insights from raw data, especially in domains like real estate where numerous factors contribute to the final property value. Through EDA, we can identify key variables that significantly impact house prices, allowing us to tailor pricing strategies, enhance customer satisfaction, and gain a competitive edge in the market. Moreover, EDA helps us uncover hidden relationships, outliers, and trends that may be obscured at first glance, ensuring a comprehensive analysis that goes beyond surface-level observations.</a:t>
            </a:r>
            <a:endParaRPr lang="en-US" sz="1750" dirty="0"/>
          </a:p>
        </p:txBody>
      </p:sp>
      <p:pic>
        <p:nvPicPr>
          <p:cNvPr id="6" name="Image 0" descr="preencoded.png"/>
          <p:cNvPicPr>
            <a:picLocks noChangeAspect="1"/>
          </p:cNvPicPr>
          <p:nvPr/>
        </p:nvPicPr>
        <p:blipFill>
          <a:blip r:embed="rId3"/>
          <a:stretch>
            <a:fillRect/>
          </a:stretch>
        </p:blipFill>
        <p:spPr>
          <a:xfrm>
            <a:off x="2037993" y="4110633"/>
            <a:ext cx="555427" cy="555427"/>
          </a:xfrm>
          <a:prstGeom prst="rect">
            <a:avLst/>
          </a:prstGeom>
        </p:spPr>
      </p:pic>
      <p:sp>
        <p:nvSpPr>
          <p:cNvPr id="7" name="Text 4"/>
          <p:cNvSpPr/>
          <p:nvPr/>
        </p:nvSpPr>
        <p:spPr>
          <a:xfrm>
            <a:off x="2037993" y="488823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Insights</a:t>
            </a:r>
            <a:endParaRPr lang="en-US" sz="2187" dirty="0"/>
          </a:p>
        </p:txBody>
      </p:sp>
      <p:sp>
        <p:nvSpPr>
          <p:cNvPr id="8" name="Text 5"/>
          <p:cNvSpPr/>
          <p:nvPr/>
        </p:nvSpPr>
        <p:spPr>
          <a:xfrm>
            <a:off x="2037993" y="5368647"/>
            <a:ext cx="3295888" cy="1999536"/>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EDA helps uncover hidden insights and nuances within the data that may be overlooked in a cursory glance, guiding the data scientist towards more informed decisions.</a:t>
            </a:r>
            <a:endParaRPr lang="en-US" sz="1750" dirty="0"/>
          </a:p>
        </p:txBody>
      </p:sp>
      <p:pic>
        <p:nvPicPr>
          <p:cNvPr id="9" name="Image 1" descr="preencoded.png"/>
          <p:cNvPicPr>
            <a:picLocks noChangeAspect="1"/>
          </p:cNvPicPr>
          <p:nvPr/>
        </p:nvPicPr>
        <p:blipFill>
          <a:blip r:embed="rId4"/>
          <a:stretch>
            <a:fillRect/>
          </a:stretch>
        </p:blipFill>
        <p:spPr>
          <a:xfrm>
            <a:off x="5667137" y="4110633"/>
            <a:ext cx="555427" cy="555427"/>
          </a:xfrm>
          <a:prstGeom prst="rect">
            <a:avLst/>
          </a:prstGeom>
        </p:spPr>
      </p:pic>
      <p:sp>
        <p:nvSpPr>
          <p:cNvPr id="10" name="Text 6"/>
          <p:cNvSpPr/>
          <p:nvPr/>
        </p:nvSpPr>
        <p:spPr>
          <a:xfrm>
            <a:off x="5667137" y="488823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Preparation</a:t>
            </a:r>
            <a:endParaRPr lang="en-US" sz="2187" dirty="0"/>
          </a:p>
        </p:txBody>
      </p:sp>
      <p:sp>
        <p:nvSpPr>
          <p:cNvPr id="11" name="Text 7"/>
          <p:cNvSpPr/>
          <p:nvPr/>
        </p:nvSpPr>
        <p:spPr>
          <a:xfrm>
            <a:off x="5667137" y="5368647"/>
            <a:ext cx="3296007" cy="1999536"/>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EDA informs the data cleaning and preprocessing steps, ensuring the data is fit for purpose and ready for subsequent modeling and analysis.</a:t>
            </a:r>
            <a:endParaRPr lang="en-US" sz="1750" dirty="0"/>
          </a:p>
        </p:txBody>
      </p:sp>
      <p:pic>
        <p:nvPicPr>
          <p:cNvPr id="12" name="Image 2" descr="preencoded.png"/>
          <p:cNvPicPr>
            <a:picLocks noChangeAspect="1"/>
          </p:cNvPicPr>
          <p:nvPr/>
        </p:nvPicPr>
        <p:blipFill>
          <a:blip r:embed="rId3"/>
          <a:stretch>
            <a:fillRect/>
          </a:stretch>
        </p:blipFill>
        <p:spPr>
          <a:xfrm>
            <a:off x="9296400" y="4110633"/>
            <a:ext cx="555427" cy="555427"/>
          </a:xfrm>
          <a:prstGeom prst="rect">
            <a:avLst/>
          </a:prstGeom>
        </p:spPr>
      </p:pic>
      <p:sp>
        <p:nvSpPr>
          <p:cNvPr id="13" name="Text 8"/>
          <p:cNvSpPr/>
          <p:nvPr/>
        </p:nvSpPr>
        <p:spPr>
          <a:xfrm>
            <a:off x="9296400" y="488823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Model Selection</a:t>
            </a:r>
            <a:endParaRPr lang="en-US" sz="2187" dirty="0"/>
          </a:p>
        </p:txBody>
      </p:sp>
      <p:sp>
        <p:nvSpPr>
          <p:cNvPr id="14" name="Text 9"/>
          <p:cNvSpPr/>
          <p:nvPr/>
        </p:nvSpPr>
        <p:spPr>
          <a:xfrm>
            <a:off x="9296400" y="5368647"/>
            <a:ext cx="3296007" cy="1999536"/>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By understanding the data characteristics, EDA assists in selecting the most appropriate machine learning algorithms and techniques, leading to better model performance.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431965"/>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Goals of EDA</a:t>
            </a:r>
            <a:endParaRPr lang="en-US" sz="4374" dirty="0"/>
          </a:p>
        </p:txBody>
      </p:sp>
      <p:sp>
        <p:nvSpPr>
          <p:cNvPr id="5" name="Text 3"/>
          <p:cNvSpPr/>
          <p:nvPr/>
        </p:nvSpPr>
        <p:spPr>
          <a:xfrm>
            <a:off x="2037993" y="2681764"/>
            <a:ext cx="223206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Gain Insights</a:t>
            </a:r>
            <a:endParaRPr lang="en-US" sz="2187" dirty="0"/>
          </a:p>
        </p:txBody>
      </p:sp>
      <p:sp>
        <p:nvSpPr>
          <p:cNvPr id="6" name="Text 4"/>
          <p:cNvSpPr/>
          <p:nvPr/>
        </p:nvSpPr>
        <p:spPr>
          <a:xfrm>
            <a:off x="2037993" y="3251121"/>
            <a:ext cx="2232065" cy="2332792"/>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EDA aims to uncover patterns, trends, and relationships within the data to gain a deeper understanding of the problem at hand.</a:t>
            </a:r>
            <a:endParaRPr lang="en-US" sz="1750" dirty="0"/>
          </a:p>
        </p:txBody>
      </p:sp>
      <p:sp>
        <p:nvSpPr>
          <p:cNvPr id="7" name="Text 5"/>
          <p:cNvSpPr/>
          <p:nvPr/>
        </p:nvSpPr>
        <p:spPr>
          <a:xfrm>
            <a:off x="4819650" y="2681764"/>
            <a:ext cx="223206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Identify Issues</a:t>
            </a:r>
            <a:endParaRPr lang="en-US" sz="2187" dirty="0"/>
          </a:p>
        </p:txBody>
      </p:sp>
      <p:sp>
        <p:nvSpPr>
          <p:cNvPr id="8" name="Text 6"/>
          <p:cNvSpPr/>
          <p:nvPr/>
        </p:nvSpPr>
        <p:spPr>
          <a:xfrm>
            <a:off x="4819650" y="3251121"/>
            <a:ext cx="2232065" cy="2999303"/>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EDA helps detect data quality issues, such as missing values, outliers, and data distribution anomalies, allowing for better data cleaning and preprocessing.</a:t>
            </a:r>
            <a:endParaRPr lang="en-US" sz="1750" dirty="0"/>
          </a:p>
        </p:txBody>
      </p:sp>
      <p:sp>
        <p:nvSpPr>
          <p:cNvPr id="9" name="Text 7"/>
          <p:cNvSpPr/>
          <p:nvPr/>
        </p:nvSpPr>
        <p:spPr>
          <a:xfrm>
            <a:off x="7601307" y="2681764"/>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Inform Modeling</a:t>
            </a:r>
            <a:endParaRPr lang="en-US" sz="2187" dirty="0"/>
          </a:p>
        </p:txBody>
      </p:sp>
      <p:sp>
        <p:nvSpPr>
          <p:cNvPr id="10" name="Text 8"/>
          <p:cNvSpPr/>
          <p:nvPr/>
        </p:nvSpPr>
        <p:spPr>
          <a:xfrm>
            <a:off x="7601307" y="3598307"/>
            <a:ext cx="2232065" cy="2332792"/>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Insights from EDA can guide the feature engineering process and inform the selection of appropriate machine learning models.</a:t>
            </a:r>
            <a:endParaRPr lang="en-US" sz="1750" dirty="0"/>
          </a:p>
        </p:txBody>
      </p:sp>
      <p:sp>
        <p:nvSpPr>
          <p:cNvPr id="11" name="Text 9"/>
          <p:cNvSpPr/>
          <p:nvPr/>
        </p:nvSpPr>
        <p:spPr>
          <a:xfrm>
            <a:off x="10382964" y="2681764"/>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Communicate Findings</a:t>
            </a:r>
            <a:endParaRPr lang="en-US" sz="2187" dirty="0"/>
          </a:p>
        </p:txBody>
      </p:sp>
      <p:sp>
        <p:nvSpPr>
          <p:cNvPr id="12" name="Text 10"/>
          <p:cNvSpPr/>
          <p:nvPr/>
        </p:nvSpPr>
        <p:spPr>
          <a:xfrm>
            <a:off x="10382964" y="3598307"/>
            <a:ext cx="2232065" cy="2999303"/>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EDA results can be effectively communicated through visualizations, summaries, and narratives, aiding in the presentation of data-driven insights.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309574"/>
            <a:ext cx="6481048"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Overview of the Dataset</a:t>
            </a:r>
            <a:endParaRPr lang="en-US" sz="4374" dirty="0"/>
          </a:p>
        </p:txBody>
      </p:sp>
      <p:sp>
        <p:nvSpPr>
          <p:cNvPr id="6" name="Text 3"/>
          <p:cNvSpPr/>
          <p:nvPr/>
        </p:nvSpPr>
        <p:spPr>
          <a:xfrm>
            <a:off x="833199" y="3337203"/>
            <a:ext cx="7477601" cy="1333024"/>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The dataset we will be exploring provides a comprehensive view of various customer and product attributes. It includes numeric data such as sales figures and customer demographics, as well as categorical variables describing customer profiles and product features.</a:t>
            </a:r>
            <a:endParaRPr lang="en-US" sz="1750" dirty="0"/>
          </a:p>
        </p:txBody>
      </p:sp>
      <p:sp>
        <p:nvSpPr>
          <p:cNvPr id="7" name="Text 4"/>
          <p:cNvSpPr/>
          <p:nvPr/>
        </p:nvSpPr>
        <p:spPr>
          <a:xfrm>
            <a:off x="833199" y="4920139"/>
            <a:ext cx="7477601" cy="999768"/>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The dataset covers a wide range of industries, offering an opportunity to uncover valuable insights through detailed Exploratory Data Analysis (EDA).</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270034" y="2120503"/>
            <a:ext cx="3102173" cy="3988594"/>
          </a:xfrm>
          <a:prstGeom prst="rect">
            <a:avLst/>
          </a:prstGeom>
        </p:spPr>
      </p:pic>
      <p:sp>
        <p:nvSpPr>
          <p:cNvPr id="6" name="Text 2"/>
          <p:cNvSpPr/>
          <p:nvPr/>
        </p:nvSpPr>
        <p:spPr>
          <a:xfrm>
            <a:off x="4490799" y="1079302"/>
            <a:ext cx="93064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Data Types: Numeric, Categorical, Textual</a:t>
            </a:r>
            <a:endParaRPr lang="en-US" sz="4374" dirty="0"/>
          </a:p>
        </p:txBody>
      </p:sp>
      <p:sp>
        <p:nvSpPr>
          <p:cNvPr id="7" name="Shape 3"/>
          <p:cNvSpPr/>
          <p:nvPr/>
        </p:nvSpPr>
        <p:spPr>
          <a:xfrm>
            <a:off x="4490799" y="3051215"/>
            <a:ext cx="499943" cy="499943"/>
          </a:xfrm>
          <a:prstGeom prst="roundRect">
            <a:avLst>
              <a:gd name="adj" fmla="val 26667"/>
            </a:avLst>
          </a:prstGeom>
          <a:solidFill>
            <a:srgbClr val="EFE7D6"/>
          </a:solidFill>
          <a:ln/>
        </p:spPr>
      </p:sp>
      <p:sp>
        <p:nvSpPr>
          <p:cNvPr id="8" name="Text 4"/>
          <p:cNvSpPr/>
          <p:nvPr/>
        </p:nvSpPr>
        <p:spPr>
          <a:xfrm>
            <a:off x="4662130" y="3092887"/>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9" name="Text 5"/>
          <p:cNvSpPr/>
          <p:nvPr/>
        </p:nvSpPr>
        <p:spPr>
          <a:xfrm>
            <a:off x="5212913" y="305121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Numeric Data</a:t>
            </a:r>
            <a:endParaRPr lang="en-US" sz="2187" dirty="0"/>
          </a:p>
        </p:txBody>
      </p:sp>
      <p:sp>
        <p:nvSpPr>
          <p:cNvPr id="10" name="Text 6"/>
          <p:cNvSpPr/>
          <p:nvPr/>
        </p:nvSpPr>
        <p:spPr>
          <a:xfrm>
            <a:off x="5212913" y="3531632"/>
            <a:ext cx="3820001" cy="1333024"/>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Quantitative measurements or counts, such as age, income, or sales figures. These can be used for statistical analysis and modeling.</a:t>
            </a:r>
            <a:endParaRPr lang="en-US" sz="1750" dirty="0"/>
          </a:p>
        </p:txBody>
      </p:sp>
      <p:sp>
        <p:nvSpPr>
          <p:cNvPr id="11" name="Shape 7"/>
          <p:cNvSpPr/>
          <p:nvPr/>
        </p:nvSpPr>
        <p:spPr>
          <a:xfrm>
            <a:off x="9255085" y="3051215"/>
            <a:ext cx="499943" cy="499943"/>
          </a:xfrm>
          <a:prstGeom prst="roundRect">
            <a:avLst>
              <a:gd name="adj" fmla="val 26667"/>
            </a:avLst>
          </a:prstGeom>
          <a:solidFill>
            <a:srgbClr val="EFE7D6"/>
          </a:solidFill>
          <a:ln/>
        </p:spPr>
      </p:sp>
      <p:sp>
        <p:nvSpPr>
          <p:cNvPr id="12" name="Text 8"/>
          <p:cNvSpPr/>
          <p:nvPr/>
        </p:nvSpPr>
        <p:spPr>
          <a:xfrm>
            <a:off x="9404033" y="3092887"/>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3" name="Text 9"/>
          <p:cNvSpPr/>
          <p:nvPr/>
        </p:nvSpPr>
        <p:spPr>
          <a:xfrm>
            <a:off x="9977199" y="305121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Categorical Data</a:t>
            </a:r>
            <a:endParaRPr lang="en-US" sz="2187" dirty="0"/>
          </a:p>
        </p:txBody>
      </p:sp>
      <p:sp>
        <p:nvSpPr>
          <p:cNvPr id="14" name="Text 10"/>
          <p:cNvSpPr/>
          <p:nvPr/>
        </p:nvSpPr>
        <p:spPr>
          <a:xfrm>
            <a:off x="9977199" y="3531632"/>
            <a:ext cx="3820001" cy="1666280"/>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Data that can be divided into distinct groups or categories, like gender, product type, or region. Categorical data is often used for grouping and classification.</a:t>
            </a:r>
            <a:endParaRPr lang="en-US" sz="1750" dirty="0"/>
          </a:p>
        </p:txBody>
      </p:sp>
      <p:sp>
        <p:nvSpPr>
          <p:cNvPr id="15" name="Shape 11"/>
          <p:cNvSpPr/>
          <p:nvPr/>
        </p:nvSpPr>
        <p:spPr>
          <a:xfrm>
            <a:off x="4490799" y="5669994"/>
            <a:ext cx="499943" cy="499943"/>
          </a:xfrm>
          <a:prstGeom prst="roundRect">
            <a:avLst>
              <a:gd name="adj" fmla="val 26667"/>
            </a:avLst>
          </a:prstGeom>
          <a:solidFill>
            <a:srgbClr val="EFE7D6"/>
          </a:solidFill>
          <a:ln/>
        </p:spPr>
      </p:sp>
      <p:sp>
        <p:nvSpPr>
          <p:cNvPr id="16" name="Text 12"/>
          <p:cNvSpPr/>
          <p:nvPr/>
        </p:nvSpPr>
        <p:spPr>
          <a:xfrm>
            <a:off x="4640342" y="5711666"/>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7" name="Text 13"/>
          <p:cNvSpPr/>
          <p:nvPr/>
        </p:nvSpPr>
        <p:spPr>
          <a:xfrm>
            <a:off x="5212913" y="566999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Textual Data</a:t>
            </a:r>
            <a:endParaRPr lang="en-US" sz="2187" dirty="0"/>
          </a:p>
        </p:txBody>
      </p:sp>
      <p:sp>
        <p:nvSpPr>
          <p:cNvPr id="18" name="Text 14"/>
          <p:cNvSpPr/>
          <p:nvPr/>
        </p:nvSpPr>
        <p:spPr>
          <a:xfrm>
            <a:off x="5212913" y="6150412"/>
            <a:ext cx="8584287" cy="999768"/>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Unstructured data in the form of text, such as customer reviews, social media posts, or product descriptions. Textual data requires specialized techniques for analysis and feature extraction.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793796"/>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Summary Statistics</a:t>
            </a:r>
            <a:endParaRPr lang="en-US" sz="4374" dirty="0"/>
          </a:p>
        </p:txBody>
      </p:sp>
      <p:sp>
        <p:nvSpPr>
          <p:cNvPr id="5" name="Text 3"/>
          <p:cNvSpPr/>
          <p:nvPr/>
        </p:nvSpPr>
        <p:spPr>
          <a:xfrm>
            <a:off x="2037993" y="2932509"/>
            <a:ext cx="10554414" cy="1333024"/>
          </a:xfrm>
          <a:prstGeom prst="rect">
            <a:avLst/>
          </a:prstGeom>
          <a:noFill/>
          <a:ln/>
        </p:spPr>
        <p:txBody>
          <a:bodyPr wrap="square" rtlCol="0" anchor="t"/>
          <a:lstStyle/>
          <a:p>
            <a:pPr marL="0" indent="0">
              <a:lnSpc>
                <a:spcPts val="2624"/>
              </a:lnSpc>
              <a:buNone/>
            </a:pPr>
            <a:r>
              <a:rPr lang="en-US" sz="1750" dirty="0">
                <a:solidFill>
                  <a:srgbClr val="746558"/>
                </a:solidFill>
                <a:latin typeface="Gelasio" pitchFamily="34" charset="0"/>
                <a:ea typeface="Gelasio" pitchFamily="34" charset="-122"/>
                <a:cs typeface="Gelasio" pitchFamily="34" charset="-120"/>
              </a:rPr>
              <a:t>Analyzing the summary statistics of the dataset is a crucial step in understanding its key characteristics. This includes examining measures of central tendency (mean, median, mode) as well as measures of dispersion (standard deviation, range, quartiles) for the numeric variables. Additionally, reviewing the unique value counts and value distributions for categorical variables can provide valuable insights.</a:t>
            </a:r>
            <a:endParaRPr lang="en-US" sz="1750" dirty="0"/>
          </a:p>
        </p:txBody>
      </p:sp>
      <p:pic>
        <p:nvPicPr>
          <p:cNvPr id="6" name="Image 0" descr="preencoded.png"/>
          <p:cNvPicPr>
            <a:picLocks noChangeAspect="1"/>
          </p:cNvPicPr>
          <p:nvPr/>
        </p:nvPicPr>
        <p:blipFill>
          <a:blip r:embed="rId3"/>
          <a:stretch>
            <a:fillRect/>
          </a:stretch>
        </p:blipFill>
        <p:spPr>
          <a:xfrm>
            <a:off x="2045613" y="4658558"/>
            <a:ext cx="10539174" cy="13887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9552384"/>
          </a:xfrm>
          <a:prstGeom prst="rect">
            <a:avLst/>
          </a:prstGeom>
          <a:solidFill>
            <a:srgbClr val="F9F6F0"/>
          </a:solidFill>
          <a:ln/>
        </p:spPr>
      </p:sp>
      <p:sp>
        <p:nvSpPr>
          <p:cNvPr id="4" name="Text 2"/>
          <p:cNvSpPr/>
          <p:nvPr/>
        </p:nvSpPr>
        <p:spPr>
          <a:xfrm>
            <a:off x="3621167" y="427673"/>
            <a:ext cx="4776788" cy="486013"/>
          </a:xfrm>
          <a:prstGeom prst="rect">
            <a:avLst/>
          </a:prstGeom>
          <a:noFill/>
          <a:ln/>
        </p:spPr>
        <p:txBody>
          <a:bodyPr wrap="none" rtlCol="0" anchor="t"/>
          <a:lstStyle/>
          <a:p>
            <a:pPr marL="0" indent="0">
              <a:lnSpc>
                <a:spcPts val="3827"/>
              </a:lnSpc>
              <a:buNone/>
            </a:pPr>
            <a:r>
              <a:rPr lang="en-US" sz="3062" b="1" dirty="0">
                <a:solidFill>
                  <a:srgbClr val="484237"/>
                </a:solidFill>
                <a:latin typeface="Gelasio" pitchFamily="34" charset="0"/>
                <a:ea typeface="Gelasio" pitchFamily="34" charset="-122"/>
                <a:cs typeface="Gelasio" pitchFamily="34" charset="-120"/>
              </a:rPr>
              <a:t>Handling Missing Values</a:t>
            </a:r>
            <a:endParaRPr lang="en-US" sz="3062" dirty="0"/>
          </a:p>
        </p:txBody>
      </p:sp>
      <p:sp>
        <p:nvSpPr>
          <p:cNvPr id="5" name="Shape 3"/>
          <p:cNvSpPr/>
          <p:nvPr/>
        </p:nvSpPr>
        <p:spPr>
          <a:xfrm>
            <a:off x="3621167" y="1224677"/>
            <a:ext cx="1231225" cy="880467"/>
          </a:xfrm>
          <a:prstGeom prst="roundRect">
            <a:avLst>
              <a:gd name="adj" fmla="val 10599"/>
            </a:avLst>
          </a:prstGeom>
          <a:solidFill>
            <a:srgbClr val="EFE7D6"/>
          </a:solidFill>
          <a:ln/>
        </p:spPr>
      </p:sp>
      <p:sp>
        <p:nvSpPr>
          <p:cNvPr id="6" name="Text 4"/>
          <p:cNvSpPr/>
          <p:nvPr/>
        </p:nvSpPr>
        <p:spPr>
          <a:xfrm>
            <a:off x="3776662" y="1519118"/>
            <a:ext cx="91678" cy="291584"/>
          </a:xfrm>
          <a:prstGeom prst="rect">
            <a:avLst/>
          </a:prstGeom>
          <a:noFill/>
          <a:ln/>
        </p:spPr>
        <p:txBody>
          <a:bodyPr wrap="none" rtlCol="0" anchor="t"/>
          <a:lstStyle/>
          <a:p>
            <a:pPr marL="0" indent="0" algn="ctr">
              <a:lnSpc>
                <a:spcPts val="2296"/>
              </a:lnSpc>
              <a:buNone/>
            </a:pPr>
            <a:r>
              <a:rPr lang="en-US" sz="1531" b="1" dirty="0">
                <a:solidFill>
                  <a:srgbClr val="484237"/>
                </a:solidFill>
                <a:latin typeface="Gelasio" pitchFamily="34" charset="0"/>
                <a:ea typeface="Gelasio" pitchFamily="34" charset="-122"/>
                <a:cs typeface="Gelasio" pitchFamily="34" charset="-120"/>
              </a:rPr>
              <a:t>1</a:t>
            </a:r>
            <a:endParaRPr lang="en-US" sz="1531" dirty="0"/>
          </a:p>
        </p:txBody>
      </p:sp>
      <p:sp>
        <p:nvSpPr>
          <p:cNvPr id="7" name="Text 5"/>
          <p:cNvSpPr/>
          <p:nvPr/>
        </p:nvSpPr>
        <p:spPr>
          <a:xfrm>
            <a:off x="5007888" y="1380173"/>
            <a:ext cx="1944172"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Identify</a:t>
            </a:r>
            <a:endParaRPr lang="en-US" sz="1531" dirty="0"/>
          </a:p>
        </p:txBody>
      </p:sp>
      <p:sp>
        <p:nvSpPr>
          <p:cNvPr id="8" name="Text 6"/>
          <p:cNvSpPr/>
          <p:nvPr/>
        </p:nvSpPr>
        <p:spPr>
          <a:xfrm>
            <a:off x="5007888" y="1716405"/>
            <a:ext cx="2450306" cy="233243"/>
          </a:xfrm>
          <a:prstGeom prst="rect">
            <a:avLst/>
          </a:prstGeom>
          <a:noFill/>
          <a:ln/>
        </p:spPr>
        <p:txBody>
          <a:bodyPr wrap="none" rtlCol="0" anchor="t"/>
          <a:lstStyle/>
          <a:p>
            <a:pPr marL="0" indent="0" algn="l">
              <a:lnSpc>
                <a:spcPts val="1837"/>
              </a:lnSpc>
              <a:buNone/>
            </a:pPr>
            <a:r>
              <a:rPr lang="en-US" sz="1225" dirty="0">
                <a:solidFill>
                  <a:srgbClr val="746558"/>
                </a:solidFill>
                <a:latin typeface="Gelasio" pitchFamily="34" charset="0"/>
                <a:ea typeface="Gelasio" pitchFamily="34" charset="-122"/>
                <a:cs typeface="Gelasio" pitchFamily="34" charset="-120"/>
              </a:rPr>
              <a:t>Detect missing values in the dataset</a:t>
            </a:r>
            <a:endParaRPr lang="en-US" sz="1225" dirty="0"/>
          </a:p>
        </p:txBody>
      </p:sp>
      <p:sp>
        <p:nvSpPr>
          <p:cNvPr id="9" name="Shape 7"/>
          <p:cNvSpPr/>
          <p:nvPr/>
        </p:nvSpPr>
        <p:spPr>
          <a:xfrm>
            <a:off x="4930140" y="2089458"/>
            <a:ext cx="6001345" cy="15538"/>
          </a:xfrm>
          <a:prstGeom prst="rect">
            <a:avLst/>
          </a:prstGeom>
          <a:solidFill>
            <a:srgbClr val="D2CCC5"/>
          </a:solidFill>
          <a:ln/>
        </p:spPr>
      </p:sp>
      <p:sp>
        <p:nvSpPr>
          <p:cNvPr id="10" name="Shape 8"/>
          <p:cNvSpPr/>
          <p:nvPr/>
        </p:nvSpPr>
        <p:spPr>
          <a:xfrm>
            <a:off x="3621167" y="2182892"/>
            <a:ext cx="2462570" cy="880467"/>
          </a:xfrm>
          <a:prstGeom prst="roundRect">
            <a:avLst>
              <a:gd name="adj" fmla="val 10599"/>
            </a:avLst>
          </a:prstGeom>
          <a:solidFill>
            <a:srgbClr val="EFE7D6"/>
          </a:solidFill>
          <a:ln/>
        </p:spPr>
      </p:sp>
      <p:sp>
        <p:nvSpPr>
          <p:cNvPr id="11" name="Text 9"/>
          <p:cNvSpPr/>
          <p:nvPr/>
        </p:nvSpPr>
        <p:spPr>
          <a:xfrm>
            <a:off x="3776662" y="2477333"/>
            <a:ext cx="117753" cy="291584"/>
          </a:xfrm>
          <a:prstGeom prst="rect">
            <a:avLst/>
          </a:prstGeom>
          <a:noFill/>
          <a:ln/>
        </p:spPr>
        <p:txBody>
          <a:bodyPr wrap="none" rtlCol="0" anchor="t"/>
          <a:lstStyle/>
          <a:p>
            <a:pPr marL="0" indent="0" algn="ctr">
              <a:lnSpc>
                <a:spcPts val="2296"/>
              </a:lnSpc>
              <a:buNone/>
            </a:pPr>
            <a:r>
              <a:rPr lang="en-US" sz="1531" b="1" dirty="0">
                <a:solidFill>
                  <a:srgbClr val="484237"/>
                </a:solidFill>
                <a:latin typeface="Gelasio" pitchFamily="34" charset="0"/>
                <a:ea typeface="Gelasio" pitchFamily="34" charset="-122"/>
                <a:cs typeface="Gelasio" pitchFamily="34" charset="-120"/>
              </a:rPr>
              <a:t>2</a:t>
            </a:r>
            <a:endParaRPr lang="en-US" sz="1531" dirty="0"/>
          </a:p>
        </p:txBody>
      </p:sp>
      <p:sp>
        <p:nvSpPr>
          <p:cNvPr id="12" name="Text 10"/>
          <p:cNvSpPr/>
          <p:nvPr/>
        </p:nvSpPr>
        <p:spPr>
          <a:xfrm>
            <a:off x="6239232" y="2338387"/>
            <a:ext cx="1944172"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Analyze</a:t>
            </a:r>
            <a:endParaRPr lang="en-US" sz="1531" dirty="0"/>
          </a:p>
        </p:txBody>
      </p:sp>
      <p:sp>
        <p:nvSpPr>
          <p:cNvPr id="13" name="Text 11"/>
          <p:cNvSpPr/>
          <p:nvPr/>
        </p:nvSpPr>
        <p:spPr>
          <a:xfrm>
            <a:off x="6239232" y="2674620"/>
            <a:ext cx="2863572" cy="233243"/>
          </a:xfrm>
          <a:prstGeom prst="rect">
            <a:avLst/>
          </a:prstGeom>
          <a:noFill/>
          <a:ln/>
        </p:spPr>
        <p:txBody>
          <a:bodyPr wrap="none" rtlCol="0" anchor="t"/>
          <a:lstStyle/>
          <a:p>
            <a:pPr marL="0" indent="0" algn="l">
              <a:lnSpc>
                <a:spcPts val="1837"/>
              </a:lnSpc>
              <a:buNone/>
            </a:pPr>
            <a:r>
              <a:rPr lang="en-US" sz="1225" dirty="0">
                <a:solidFill>
                  <a:srgbClr val="746558"/>
                </a:solidFill>
                <a:latin typeface="Gelasio" pitchFamily="34" charset="0"/>
                <a:ea typeface="Gelasio" pitchFamily="34" charset="-122"/>
                <a:cs typeface="Gelasio" pitchFamily="34" charset="-120"/>
              </a:rPr>
              <a:t>Understand patterns and potential causes</a:t>
            </a:r>
            <a:endParaRPr lang="en-US" sz="1225" dirty="0"/>
          </a:p>
        </p:txBody>
      </p:sp>
      <p:sp>
        <p:nvSpPr>
          <p:cNvPr id="14" name="Shape 12"/>
          <p:cNvSpPr/>
          <p:nvPr/>
        </p:nvSpPr>
        <p:spPr>
          <a:xfrm>
            <a:off x="6161484" y="3047673"/>
            <a:ext cx="4770001" cy="15538"/>
          </a:xfrm>
          <a:prstGeom prst="rect">
            <a:avLst/>
          </a:prstGeom>
          <a:solidFill>
            <a:srgbClr val="D2CCC5"/>
          </a:solidFill>
          <a:ln/>
        </p:spPr>
      </p:sp>
      <p:sp>
        <p:nvSpPr>
          <p:cNvPr id="15" name="Shape 13"/>
          <p:cNvSpPr/>
          <p:nvPr/>
        </p:nvSpPr>
        <p:spPr>
          <a:xfrm>
            <a:off x="3621167" y="3141107"/>
            <a:ext cx="3694033" cy="880467"/>
          </a:xfrm>
          <a:prstGeom prst="roundRect">
            <a:avLst>
              <a:gd name="adj" fmla="val 10599"/>
            </a:avLst>
          </a:prstGeom>
          <a:solidFill>
            <a:srgbClr val="EFE7D6"/>
          </a:solidFill>
          <a:ln/>
        </p:spPr>
      </p:sp>
      <p:sp>
        <p:nvSpPr>
          <p:cNvPr id="16" name="Text 14"/>
          <p:cNvSpPr/>
          <p:nvPr/>
        </p:nvSpPr>
        <p:spPr>
          <a:xfrm>
            <a:off x="3776662" y="3435548"/>
            <a:ext cx="117157" cy="291584"/>
          </a:xfrm>
          <a:prstGeom prst="rect">
            <a:avLst/>
          </a:prstGeom>
          <a:noFill/>
          <a:ln/>
        </p:spPr>
        <p:txBody>
          <a:bodyPr wrap="none" rtlCol="0" anchor="t"/>
          <a:lstStyle/>
          <a:p>
            <a:pPr marL="0" indent="0" algn="ctr">
              <a:lnSpc>
                <a:spcPts val="2296"/>
              </a:lnSpc>
              <a:buNone/>
            </a:pPr>
            <a:r>
              <a:rPr lang="en-US" sz="1531" b="1" dirty="0">
                <a:solidFill>
                  <a:srgbClr val="484237"/>
                </a:solidFill>
                <a:latin typeface="Gelasio" pitchFamily="34" charset="0"/>
                <a:ea typeface="Gelasio" pitchFamily="34" charset="-122"/>
                <a:cs typeface="Gelasio" pitchFamily="34" charset="-120"/>
              </a:rPr>
              <a:t>3</a:t>
            </a:r>
            <a:endParaRPr lang="en-US" sz="1531" dirty="0"/>
          </a:p>
        </p:txBody>
      </p:sp>
      <p:sp>
        <p:nvSpPr>
          <p:cNvPr id="17" name="Text 15"/>
          <p:cNvSpPr/>
          <p:nvPr/>
        </p:nvSpPr>
        <p:spPr>
          <a:xfrm>
            <a:off x="7470696" y="3296603"/>
            <a:ext cx="1944172"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Impute</a:t>
            </a:r>
            <a:endParaRPr lang="en-US" sz="1531" dirty="0"/>
          </a:p>
        </p:txBody>
      </p:sp>
      <p:sp>
        <p:nvSpPr>
          <p:cNvPr id="18" name="Text 16"/>
          <p:cNvSpPr/>
          <p:nvPr/>
        </p:nvSpPr>
        <p:spPr>
          <a:xfrm>
            <a:off x="7470696" y="3632835"/>
            <a:ext cx="2813685" cy="233243"/>
          </a:xfrm>
          <a:prstGeom prst="rect">
            <a:avLst/>
          </a:prstGeom>
          <a:noFill/>
          <a:ln/>
        </p:spPr>
        <p:txBody>
          <a:bodyPr wrap="none" rtlCol="0" anchor="t"/>
          <a:lstStyle/>
          <a:p>
            <a:pPr marL="0" indent="0" algn="l">
              <a:lnSpc>
                <a:spcPts val="1837"/>
              </a:lnSpc>
              <a:buNone/>
            </a:pPr>
            <a:r>
              <a:rPr lang="en-US" sz="1225" dirty="0">
                <a:solidFill>
                  <a:srgbClr val="746558"/>
                </a:solidFill>
                <a:latin typeface="Gelasio" pitchFamily="34" charset="0"/>
                <a:ea typeface="Gelasio" pitchFamily="34" charset="-122"/>
                <a:cs typeface="Gelasio" pitchFamily="34" charset="-120"/>
              </a:rPr>
              <a:t>Use appropriate techniques to fill in gaps</a:t>
            </a:r>
            <a:endParaRPr lang="en-US" sz="1225" dirty="0"/>
          </a:p>
        </p:txBody>
      </p:sp>
      <p:sp>
        <p:nvSpPr>
          <p:cNvPr id="19" name="Text 17"/>
          <p:cNvSpPr/>
          <p:nvPr/>
        </p:nvSpPr>
        <p:spPr>
          <a:xfrm>
            <a:off x="3621167" y="4196477"/>
            <a:ext cx="7388066" cy="699730"/>
          </a:xfrm>
          <a:prstGeom prst="rect">
            <a:avLst/>
          </a:prstGeom>
          <a:noFill/>
          <a:ln/>
        </p:spPr>
        <p:txBody>
          <a:bodyPr wrap="square" rtlCol="0" anchor="t"/>
          <a:lstStyle/>
          <a:p>
            <a:pPr marL="0" indent="0">
              <a:lnSpc>
                <a:spcPts val="1837"/>
              </a:lnSpc>
              <a:buNone/>
            </a:pPr>
            <a:r>
              <a:rPr lang="en-US" sz="1225" dirty="0">
                <a:solidFill>
                  <a:srgbClr val="746558"/>
                </a:solidFill>
                <a:latin typeface="Gelasio" pitchFamily="34" charset="0"/>
                <a:ea typeface="Gelasio" pitchFamily="34" charset="-122"/>
                <a:cs typeface="Gelasio" pitchFamily="34" charset="-120"/>
              </a:rPr>
              <a:t>Dealing with missing data is a crucial step in the EDA process. We first identify the missing values, analyze their patterns and potential causes. Then, we employ appropriate imputation techniques to fill in the gaps, ensuring the dataset is complete and ready for further analysis.</a:t>
            </a:r>
            <a:endParaRPr lang="en-US" sz="1225" dirty="0"/>
          </a:p>
        </p:txBody>
      </p:sp>
      <p:pic>
        <p:nvPicPr>
          <p:cNvPr id="20" name="Image 0" descr="preencoded.png"/>
          <p:cNvPicPr>
            <a:picLocks noChangeAspect="1"/>
          </p:cNvPicPr>
          <p:nvPr/>
        </p:nvPicPr>
        <p:blipFill>
          <a:blip r:embed="rId3"/>
          <a:stretch>
            <a:fillRect/>
          </a:stretch>
        </p:blipFill>
        <p:spPr>
          <a:xfrm>
            <a:off x="3621167" y="5071110"/>
            <a:ext cx="4389953" cy="405360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250">
        <p15:prstTrans prst="drap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840</Words>
  <Application>Microsoft Office PowerPoint</Application>
  <PresentationFormat>Custom</PresentationFormat>
  <Paragraphs>68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4</cp:revision>
  <dcterms:created xsi:type="dcterms:W3CDTF">2024-06-10T12:52:31Z</dcterms:created>
  <dcterms:modified xsi:type="dcterms:W3CDTF">2024-06-10T13:04:29Z</dcterms:modified>
</cp:coreProperties>
</file>