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84" r:id="rId3"/>
    <p:sldId id="285" r:id="rId4"/>
    <p:sldId id="289" r:id="rId5"/>
    <p:sldId id="288" r:id="rId6"/>
    <p:sldId id="290" r:id="rId7"/>
    <p:sldId id="275" r:id="rId8"/>
    <p:sldId id="276" r:id="rId9"/>
    <p:sldId id="291" r:id="rId10"/>
    <p:sldId id="277" r:id="rId11"/>
    <p:sldId id="278" r:id="rId12"/>
    <p:sldId id="282" r:id="rId13"/>
    <p:sldId id="279" r:id="rId14"/>
    <p:sldId id="281" r:id="rId15"/>
    <p:sldId id="292" r:id="rId16"/>
    <p:sldId id="293" r:id="rId17"/>
    <p:sldId id="296" r:id="rId18"/>
    <p:sldId id="294" r:id="rId19"/>
    <p:sldId id="295" r:id="rId20"/>
    <p:sldId id="297"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F265C90-E484-48E4-B9F6-A50BA15D5FBA}" type="datetimeFigureOut">
              <a:rPr lang="en-US" smtClean="0"/>
              <a:t>4/23/2024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203489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265C90-E484-48E4-B9F6-A50BA15D5FB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20893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265C90-E484-48E4-B9F6-A50BA15D5FB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2431509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265C90-E484-48E4-B9F6-A50BA15D5FB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1200522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65C90-E484-48E4-B9F6-A50BA15D5FB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996688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265C90-E484-48E4-B9F6-A50BA15D5FBA}"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346157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265C90-E484-48E4-B9F6-A50BA15D5FBA}" type="datetimeFigureOut">
              <a:rPr lang="en-US" smtClean="0"/>
              <a:t>4/23/2024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883108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F265C90-E484-48E4-B9F6-A50BA15D5FB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1708142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F265C90-E484-48E4-B9F6-A50BA15D5FB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134399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65C90-E484-48E4-B9F6-A50BA15D5FB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85420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65C90-E484-48E4-B9F6-A50BA15D5FB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386039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65C90-E484-48E4-B9F6-A50BA15D5FB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173818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65C90-E484-48E4-B9F6-A50BA15D5FBA}"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340857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65C90-E484-48E4-B9F6-A50BA15D5FBA}"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112705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65C90-E484-48E4-B9F6-A50BA15D5FBA}"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313625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265C90-E484-48E4-B9F6-A50BA15D5FB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413652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265C90-E484-48E4-B9F6-A50BA15D5FB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8BC5C8-7990-4C93-99FD-ACA2860C5868}" type="slidenum">
              <a:rPr lang="en-US" smtClean="0"/>
              <a:t>‹#›</a:t>
            </a:fld>
            <a:endParaRPr lang="en-US"/>
          </a:p>
        </p:txBody>
      </p:sp>
    </p:spTree>
    <p:extLst>
      <p:ext uri="{BB962C8B-B14F-4D97-AF65-F5344CB8AC3E}">
        <p14:creationId xmlns:p14="http://schemas.microsoft.com/office/powerpoint/2010/main" val="351512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F265C90-E484-48E4-B9F6-A50BA15D5FBA}" type="datetimeFigureOut">
              <a:rPr lang="en-US" smtClean="0"/>
              <a:t>4/23/2024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C8BC5C8-7990-4C93-99FD-ACA2860C5868}" type="slidenum">
              <a:rPr lang="en-US" smtClean="0"/>
              <a:t>‹#›</a:t>
            </a:fld>
            <a:endParaRPr lang="en-US"/>
          </a:p>
        </p:txBody>
      </p:sp>
    </p:spTree>
    <p:extLst>
      <p:ext uri="{BB962C8B-B14F-4D97-AF65-F5344CB8AC3E}">
        <p14:creationId xmlns:p14="http://schemas.microsoft.com/office/powerpoint/2010/main" val="275712699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2B8E-85A8-4681-BEE2-260394EF2BE0}"/>
              </a:ext>
            </a:extLst>
          </p:cNvPr>
          <p:cNvSpPr>
            <a:spLocks noGrp="1"/>
          </p:cNvSpPr>
          <p:nvPr>
            <p:ph type="title"/>
          </p:nvPr>
        </p:nvSpPr>
        <p:spPr>
          <a:xfrm>
            <a:off x="1680092" y="1060994"/>
            <a:ext cx="8831816" cy="1372986"/>
          </a:xfrm>
        </p:spPr>
        <p:txBody>
          <a:bodyPr>
            <a:normAutofit/>
          </a:bodyPr>
          <a:lstStyle/>
          <a:p>
            <a:pPr algn="ctr"/>
            <a:r>
              <a:rPr lang="en-US" sz="4400" b="1" dirty="0"/>
              <a:t>Tender Management System</a:t>
            </a:r>
          </a:p>
        </p:txBody>
      </p:sp>
      <p:sp>
        <p:nvSpPr>
          <p:cNvPr id="3" name="Text Placeholder 2">
            <a:extLst>
              <a:ext uri="{FF2B5EF4-FFF2-40B4-BE49-F238E27FC236}">
                <a16:creationId xmlns:a16="http://schemas.microsoft.com/office/drawing/2014/main" id="{1D0309E6-8901-44F6-AB3F-5FBEE92FAC2C}"/>
              </a:ext>
            </a:extLst>
          </p:cNvPr>
          <p:cNvSpPr>
            <a:spLocks noGrp="1"/>
          </p:cNvSpPr>
          <p:nvPr>
            <p:ph type="body" sz="half" idx="2"/>
          </p:nvPr>
        </p:nvSpPr>
        <p:spPr>
          <a:xfrm>
            <a:off x="1023932" y="3742428"/>
            <a:ext cx="9893123" cy="2054578"/>
          </a:xfrm>
        </p:spPr>
        <p:txBody>
          <a:bodyPr>
            <a:normAutofit/>
          </a:bodyPr>
          <a:lstStyle/>
          <a:p>
            <a:pPr algn="l"/>
            <a:r>
              <a:rPr lang="en-US" sz="2400" dirty="0"/>
              <a:t>Name : Suraj Bhagwan Shinde</a:t>
            </a:r>
          </a:p>
          <a:p>
            <a:pPr algn="l"/>
            <a:r>
              <a:rPr lang="en-US" sz="2400" dirty="0"/>
              <a:t>Division : B</a:t>
            </a:r>
          </a:p>
          <a:p>
            <a:pPr algn="l"/>
            <a:r>
              <a:rPr lang="en-US" sz="2400" dirty="0"/>
              <a:t>Roll No : 244</a:t>
            </a:r>
          </a:p>
        </p:txBody>
      </p:sp>
    </p:spTree>
    <p:extLst>
      <p:ext uri="{BB962C8B-B14F-4D97-AF65-F5344CB8AC3E}">
        <p14:creationId xmlns:p14="http://schemas.microsoft.com/office/powerpoint/2010/main" val="19684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36326A-9BF5-F121-900F-11E1B7F4A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291080" y="992816"/>
            <a:ext cx="6857999" cy="4669167"/>
          </a:xfrm>
          <a:prstGeom prst="rect">
            <a:avLst/>
          </a:prstGeom>
        </p:spPr>
      </p:pic>
    </p:spTree>
    <p:extLst>
      <p:ext uri="{BB962C8B-B14F-4D97-AF65-F5344CB8AC3E}">
        <p14:creationId xmlns:p14="http://schemas.microsoft.com/office/powerpoint/2010/main" val="63519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44B942-1BC1-9432-8672-1A29AAE5E89F}"/>
              </a:ext>
            </a:extLst>
          </p:cNvPr>
          <p:cNvPicPr>
            <a:picLocks noChangeAspect="1"/>
          </p:cNvPicPr>
          <p:nvPr/>
        </p:nvPicPr>
        <p:blipFill rotWithShape="1">
          <a:blip r:embed="rId2">
            <a:extLst>
              <a:ext uri="{28A0092B-C50C-407E-A947-70E740481C1C}">
                <a14:useLocalDpi xmlns:a14="http://schemas.microsoft.com/office/drawing/2010/main" val="0"/>
              </a:ext>
            </a:extLst>
          </a:blip>
          <a:srcRect t="1" b="814"/>
          <a:stretch/>
        </p:blipFill>
        <p:spPr>
          <a:xfrm rot="16200000">
            <a:off x="2413393" y="1001148"/>
            <a:ext cx="6857999" cy="4855701"/>
          </a:xfrm>
          <a:prstGeom prst="rect">
            <a:avLst/>
          </a:prstGeom>
        </p:spPr>
      </p:pic>
    </p:spTree>
    <p:extLst>
      <p:ext uri="{BB962C8B-B14F-4D97-AF65-F5344CB8AC3E}">
        <p14:creationId xmlns:p14="http://schemas.microsoft.com/office/powerpoint/2010/main" val="67911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E7728D-9A41-707F-AC1F-83F714012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67000" y="1659855"/>
            <a:ext cx="6857999" cy="3538290"/>
          </a:xfrm>
          <a:prstGeom prst="rect">
            <a:avLst/>
          </a:prstGeom>
        </p:spPr>
      </p:pic>
    </p:spTree>
    <p:extLst>
      <p:ext uri="{BB962C8B-B14F-4D97-AF65-F5344CB8AC3E}">
        <p14:creationId xmlns:p14="http://schemas.microsoft.com/office/powerpoint/2010/main" val="106356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1E81A9-710C-E0EA-1331-56831A812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767" y="0"/>
            <a:ext cx="9508545" cy="6858000"/>
          </a:xfrm>
          <a:prstGeom prst="rect">
            <a:avLst/>
          </a:prstGeom>
        </p:spPr>
      </p:pic>
    </p:spTree>
    <p:extLst>
      <p:ext uri="{BB962C8B-B14F-4D97-AF65-F5344CB8AC3E}">
        <p14:creationId xmlns:p14="http://schemas.microsoft.com/office/powerpoint/2010/main" val="261699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B28FED-927D-3A52-F0EA-8EB956DA5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070" y="502920"/>
            <a:ext cx="8663940" cy="5852160"/>
          </a:xfrm>
          <a:prstGeom prst="rect">
            <a:avLst/>
          </a:prstGeom>
        </p:spPr>
      </p:pic>
    </p:spTree>
    <p:extLst>
      <p:ext uri="{BB962C8B-B14F-4D97-AF65-F5344CB8AC3E}">
        <p14:creationId xmlns:p14="http://schemas.microsoft.com/office/powerpoint/2010/main" val="379650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BC060-945D-1B9D-50F2-04C3DDD32758}"/>
              </a:ext>
            </a:extLst>
          </p:cNvPr>
          <p:cNvSpPr txBox="1"/>
          <p:nvPr/>
        </p:nvSpPr>
        <p:spPr>
          <a:xfrm>
            <a:off x="1023620" y="729368"/>
            <a:ext cx="2501006" cy="646331"/>
          </a:xfrm>
          <a:prstGeom prst="rect">
            <a:avLst/>
          </a:prstGeom>
          <a:noFill/>
        </p:spPr>
        <p:txBody>
          <a:bodyPr wrap="none" rtlCol="0">
            <a:spAutoFit/>
          </a:bodyPr>
          <a:lstStyle/>
          <a:p>
            <a:r>
              <a:rPr lang="en-US" sz="1800" b="1" dirty="0">
                <a:effectLst/>
                <a:ea typeface="Calibri" panose="020F0502020204030204" pitchFamily="34" charset="0"/>
                <a:cs typeface="Mangal" panose="02040503050203030202" pitchFamily="18" charset="0"/>
              </a:rPr>
              <a:t>Table Name: </a:t>
            </a:r>
            <a:r>
              <a:rPr lang="en-US" sz="1800" dirty="0">
                <a:effectLst/>
                <a:ea typeface="Calibri" panose="020F0502020204030204" pitchFamily="34" charset="0"/>
                <a:cs typeface="Mangal" panose="02040503050203030202" pitchFamily="18" charset="0"/>
              </a:rPr>
              <a:t>Vendor</a:t>
            </a:r>
          </a:p>
          <a:p>
            <a:endParaRPr lang="en-US" dirty="0"/>
          </a:p>
        </p:txBody>
      </p:sp>
      <p:graphicFrame>
        <p:nvGraphicFramePr>
          <p:cNvPr id="5" name="Table 4">
            <a:extLst>
              <a:ext uri="{FF2B5EF4-FFF2-40B4-BE49-F238E27FC236}">
                <a16:creationId xmlns:a16="http://schemas.microsoft.com/office/drawing/2014/main" id="{855B8054-896C-C257-A5F4-0DBA51982238}"/>
              </a:ext>
            </a:extLst>
          </p:cNvPr>
          <p:cNvGraphicFramePr>
            <a:graphicFrameLocks noGrp="1"/>
          </p:cNvGraphicFramePr>
          <p:nvPr>
            <p:extLst>
              <p:ext uri="{D42A27DB-BD31-4B8C-83A1-F6EECF244321}">
                <p14:modId xmlns:p14="http://schemas.microsoft.com/office/powerpoint/2010/main" val="4121734757"/>
              </p:ext>
            </p:extLst>
          </p:nvPr>
        </p:nvGraphicFramePr>
        <p:xfrm>
          <a:off x="932180" y="1666240"/>
          <a:ext cx="10020036" cy="4287124"/>
        </p:xfrm>
        <a:graphic>
          <a:graphicData uri="http://schemas.openxmlformats.org/drawingml/2006/table">
            <a:tbl>
              <a:tblPr firstRow="1" firstCol="1" bandRow="1">
                <a:tableStyleId>{5C22544A-7EE6-4342-B048-85BDC9FD1C3A}</a:tableStyleId>
              </a:tblPr>
              <a:tblGrid>
                <a:gridCol w="795655">
                  <a:extLst>
                    <a:ext uri="{9D8B030D-6E8A-4147-A177-3AD203B41FA5}">
                      <a16:colId xmlns:a16="http://schemas.microsoft.com/office/drawing/2014/main" val="2851559641"/>
                    </a:ext>
                  </a:extLst>
                </a:gridCol>
                <a:gridCol w="1817741">
                  <a:extLst>
                    <a:ext uri="{9D8B030D-6E8A-4147-A177-3AD203B41FA5}">
                      <a16:colId xmlns:a16="http://schemas.microsoft.com/office/drawing/2014/main" val="3338792068"/>
                    </a:ext>
                  </a:extLst>
                </a:gridCol>
                <a:gridCol w="1198880">
                  <a:extLst>
                    <a:ext uri="{9D8B030D-6E8A-4147-A177-3AD203B41FA5}">
                      <a16:colId xmlns:a16="http://schemas.microsoft.com/office/drawing/2014/main" val="3223481669"/>
                    </a:ext>
                  </a:extLst>
                </a:gridCol>
                <a:gridCol w="1117600">
                  <a:extLst>
                    <a:ext uri="{9D8B030D-6E8A-4147-A177-3AD203B41FA5}">
                      <a16:colId xmlns:a16="http://schemas.microsoft.com/office/drawing/2014/main" val="812723754"/>
                    </a:ext>
                  </a:extLst>
                </a:gridCol>
                <a:gridCol w="2062326">
                  <a:extLst>
                    <a:ext uri="{9D8B030D-6E8A-4147-A177-3AD203B41FA5}">
                      <a16:colId xmlns:a16="http://schemas.microsoft.com/office/drawing/2014/main" val="2470633357"/>
                    </a:ext>
                  </a:extLst>
                </a:gridCol>
                <a:gridCol w="3027834">
                  <a:extLst>
                    <a:ext uri="{9D8B030D-6E8A-4147-A177-3AD203B41FA5}">
                      <a16:colId xmlns:a16="http://schemas.microsoft.com/office/drawing/2014/main" val="1102766833"/>
                    </a:ext>
                  </a:extLst>
                </a:gridCol>
              </a:tblGrid>
              <a:tr h="670560">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Sr. No</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Field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Data Type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Size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Constraint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Description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5596202"/>
                  </a:ext>
                </a:extLst>
              </a:tr>
              <a:tr h="516652">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err="1">
                          <a:effectLst/>
                          <a:latin typeface="Times New Roman" panose="02020603050405020304" pitchFamily="18" charset="0"/>
                          <a:cs typeface="Times New Roman" panose="02020603050405020304" pitchFamily="18" charset="0"/>
                        </a:rPr>
                        <a:t>vendor_id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int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1800">
                          <a:effectLst/>
                          <a:latin typeface="Times New Roman" panose="02020603050405020304" pitchFamily="18" charset="0"/>
                          <a:cs typeface="Times New Roman" panose="02020603050405020304" pitchFamily="18" charset="0"/>
                        </a:rPr>
                        <a:t>PRIMARY KEY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1800">
                          <a:effectLst/>
                          <a:latin typeface="Times New Roman" panose="02020603050405020304" pitchFamily="18" charset="0"/>
                          <a:cs typeface="Times New Roman" panose="02020603050405020304" pitchFamily="18" charset="0"/>
                        </a:rPr>
                        <a:t>Vendor Id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3608862"/>
                  </a:ext>
                </a:extLst>
              </a:tr>
              <a:tr h="516652">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vendor_name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varchar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NOT NULL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Vendor name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768489"/>
                  </a:ext>
                </a:extLst>
              </a:tr>
              <a:tr h="516652">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err="1">
                          <a:effectLst/>
                          <a:latin typeface="Times New Roman" panose="02020603050405020304" pitchFamily="18" charset="0"/>
                          <a:cs typeface="Times New Roman" panose="02020603050405020304" pitchFamily="18" charset="0"/>
                        </a:rPr>
                        <a:t>vendor_email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varchar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NOT NULL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Vendor email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8988245"/>
                  </a:ext>
                </a:extLst>
              </a:tr>
              <a:tr h="516652">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vendor_password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varchar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NOT NULL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Vendor password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4568195"/>
                  </a:ext>
                </a:extLst>
              </a:tr>
              <a:tr h="516652">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vendor_mob</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int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NOT NULL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Vendor mobile number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2202724"/>
                  </a:ext>
                </a:extLst>
              </a:tr>
              <a:tr h="516652">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6.</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vendor_address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varchar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50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Vendor address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1712406"/>
                  </a:ext>
                </a:extLst>
              </a:tr>
              <a:tr h="516652">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7.</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vendor_company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varchar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NOT NULL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Vendor company name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1388430"/>
                  </a:ext>
                </a:extLst>
              </a:tr>
            </a:tbl>
          </a:graphicData>
        </a:graphic>
      </p:graphicFrame>
    </p:spTree>
    <p:extLst>
      <p:ext uri="{BB962C8B-B14F-4D97-AF65-F5344CB8AC3E}">
        <p14:creationId xmlns:p14="http://schemas.microsoft.com/office/powerpoint/2010/main" val="764396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C6B279-E4AD-BE95-9C94-DDCA54550ED4}"/>
              </a:ext>
            </a:extLst>
          </p:cNvPr>
          <p:cNvSpPr txBox="1"/>
          <p:nvPr/>
        </p:nvSpPr>
        <p:spPr>
          <a:xfrm>
            <a:off x="762000" y="538480"/>
            <a:ext cx="2417650" cy="646331"/>
          </a:xfrm>
          <a:prstGeom prst="rect">
            <a:avLst/>
          </a:prstGeom>
          <a:noFill/>
        </p:spPr>
        <p:txBody>
          <a:bodyPr wrap="none" rtlCol="0">
            <a:spAutoFit/>
          </a:bodyPr>
          <a:lstStyle/>
          <a:p>
            <a:r>
              <a:rPr lang="en-US" sz="1800" b="1" dirty="0">
                <a:effectLst/>
                <a:ea typeface="Calibri" panose="020F0502020204030204" pitchFamily="34" charset="0"/>
                <a:cs typeface="Mangal" panose="02040503050203030202" pitchFamily="18" charset="0"/>
              </a:rPr>
              <a:t>Table Name: </a:t>
            </a:r>
            <a:r>
              <a:rPr lang="en-US" sz="1800" dirty="0">
                <a:effectLst/>
                <a:ea typeface="Calibri" panose="020F0502020204030204" pitchFamily="34" charset="0"/>
                <a:cs typeface="Mangal" panose="02040503050203030202" pitchFamily="18" charset="0"/>
              </a:rPr>
              <a:t>tender</a:t>
            </a:r>
          </a:p>
          <a:p>
            <a:endParaRPr lang="en-US" dirty="0"/>
          </a:p>
        </p:txBody>
      </p:sp>
      <p:graphicFrame>
        <p:nvGraphicFramePr>
          <p:cNvPr id="3" name="Table 2">
            <a:extLst>
              <a:ext uri="{FF2B5EF4-FFF2-40B4-BE49-F238E27FC236}">
                <a16:creationId xmlns:a16="http://schemas.microsoft.com/office/drawing/2014/main" id="{0307E59A-71A7-905B-4E15-8E2041CF316A}"/>
              </a:ext>
            </a:extLst>
          </p:cNvPr>
          <p:cNvGraphicFramePr>
            <a:graphicFrameLocks noGrp="1"/>
          </p:cNvGraphicFramePr>
          <p:nvPr>
            <p:extLst>
              <p:ext uri="{D42A27DB-BD31-4B8C-83A1-F6EECF244321}">
                <p14:modId xmlns:p14="http://schemas.microsoft.com/office/powerpoint/2010/main" val="1177619009"/>
              </p:ext>
            </p:extLst>
          </p:nvPr>
        </p:nvGraphicFramePr>
        <p:xfrm>
          <a:off x="762000" y="1489611"/>
          <a:ext cx="9431020" cy="4534871"/>
        </p:xfrm>
        <a:graphic>
          <a:graphicData uri="http://schemas.openxmlformats.org/drawingml/2006/table">
            <a:tbl>
              <a:tblPr firstRow="1" firstCol="1" bandRow="1">
                <a:tableStyleId>{5C22544A-7EE6-4342-B048-85BDC9FD1C3A}</a:tableStyleId>
              </a:tblPr>
              <a:tblGrid>
                <a:gridCol w="901744">
                  <a:extLst>
                    <a:ext uri="{9D8B030D-6E8A-4147-A177-3AD203B41FA5}">
                      <a16:colId xmlns:a16="http://schemas.microsoft.com/office/drawing/2014/main" val="3131966993"/>
                    </a:ext>
                  </a:extLst>
                </a:gridCol>
                <a:gridCol w="1675627">
                  <a:extLst>
                    <a:ext uri="{9D8B030D-6E8A-4147-A177-3AD203B41FA5}">
                      <a16:colId xmlns:a16="http://schemas.microsoft.com/office/drawing/2014/main" val="1388019658"/>
                    </a:ext>
                  </a:extLst>
                </a:gridCol>
                <a:gridCol w="1303749">
                  <a:extLst>
                    <a:ext uri="{9D8B030D-6E8A-4147-A177-3AD203B41FA5}">
                      <a16:colId xmlns:a16="http://schemas.microsoft.com/office/drawing/2014/main" val="1319547061"/>
                    </a:ext>
                  </a:extLst>
                </a:gridCol>
                <a:gridCol w="855257">
                  <a:extLst>
                    <a:ext uri="{9D8B030D-6E8A-4147-A177-3AD203B41FA5}">
                      <a16:colId xmlns:a16="http://schemas.microsoft.com/office/drawing/2014/main" val="377430912"/>
                    </a:ext>
                  </a:extLst>
                </a:gridCol>
                <a:gridCol w="1867623">
                  <a:extLst>
                    <a:ext uri="{9D8B030D-6E8A-4147-A177-3AD203B41FA5}">
                      <a16:colId xmlns:a16="http://schemas.microsoft.com/office/drawing/2014/main" val="1024399853"/>
                    </a:ext>
                  </a:extLst>
                </a:gridCol>
                <a:gridCol w="2827020">
                  <a:extLst>
                    <a:ext uri="{9D8B030D-6E8A-4147-A177-3AD203B41FA5}">
                      <a16:colId xmlns:a16="http://schemas.microsoft.com/office/drawing/2014/main" val="2834619024"/>
                    </a:ext>
                  </a:extLst>
                </a:gridCol>
              </a:tblGrid>
              <a:tr h="643989">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Sr. No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Field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Data Type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Size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Constraint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146428"/>
                  </a:ext>
                </a:extLst>
              </a:tr>
              <a:tr h="575722">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err="1">
                          <a:effectLst/>
                          <a:latin typeface="Times New Roman" panose="02020603050405020304" pitchFamily="18" charset="0"/>
                          <a:cs typeface="Times New Roman" panose="02020603050405020304" pitchFamily="18" charset="0"/>
                        </a:rPr>
                        <a:t>tender_id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int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11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2000">
                          <a:effectLst/>
                          <a:latin typeface="Times New Roman" panose="02020603050405020304" pitchFamily="18" charset="0"/>
                          <a:cs typeface="Times New Roman" panose="02020603050405020304" pitchFamily="18" charset="0"/>
                        </a:rPr>
                        <a:t>PRIMARY KEY</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2000" dirty="0">
                          <a:effectLst/>
                          <a:latin typeface="Times New Roman" panose="02020603050405020304" pitchFamily="18" charset="0"/>
                          <a:cs typeface="Times New Roman" panose="02020603050405020304" pitchFamily="18" charset="0"/>
                        </a:rPr>
                        <a:t>Tender Id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3151898"/>
                  </a:ext>
                </a:extLst>
              </a:tr>
              <a:tr h="491112">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tender_name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varchar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20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 NULL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 name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2322732"/>
                  </a:ext>
                </a:extLst>
              </a:tr>
              <a:tr h="491112">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tender_type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varchar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20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 NULL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 Type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3131037"/>
                  </a:ext>
                </a:extLst>
              </a:tr>
              <a:tr h="491112">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tender_desc</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varchar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30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 NULL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 description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1219359"/>
                  </a:ext>
                </a:extLst>
              </a:tr>
              <a:tr h="491112">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5.</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tender_price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int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10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 NULL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 price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6939572"/>
                  </a:ext>
                </a:extLst>
              </a:tr>
              <a:tr h="491112">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tender_loc</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varchar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20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 lock</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5994746"/>
                  </a:ext>
                </a:extLst>
              </a:tr>
              <a:tr h="491112">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7.</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tender_deadline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varchar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10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 NULL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Tender deadline date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8604841"/>
                  </a:ext>
                </a:extLst>
              </a:tr>
            </a:tbl>
          </a:graphicData>
        </a:graphic>
      </p:graphicFrame>
    </p:spTree>
    <p:extLst>
      <p:ext uri="{BB962C8B-B14F-4D97-AF65-F5344CB8AC3E}">
        <p14:creationId xmlns:p14="http://schemas.microsoft.com/office/powerpoint/2010/main" val="2453637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D1C75-C007-60A9-15C0-0A762534631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0B289DE-E8AB-3D4A-EDFC-325A1755DEE2}"/>
              </a:ext>
            </a:extLst>
          </p:cNvPr>
          <p:cNvSpPr txBox="1"/>
          <p:nvPr/>
        </p:nvSpPr>
        <p:spPr>
          <a:xfrm>
            <a:off x="650240" y="629920"/>
            <a:ext cx="2031325" cy="923330"/>
          </a:xfrm>
          <a:prstGeom prst="rect">
            <a:avLst/>
          </a:prstGeom>
          <a:noFill/>
        </p:spPr>
        <p:txBody>
          <a:bodyPr wrap="none" rtlCol="0">
            <a:spAutoFit/>
          </a:bodyPr>
          <a:lstStyle/>
          <a:p>
            <a:r>
              <a:rPr lang="en-US" sz="1800" b="1" dirty="0">
                <a:effectLst/>
                <a:ea typeface="Calibri" panose="020F0502020204030204" pitchFamily="34" charset="0"/>
                <a:cs typeface="Mangal" panose="02040503050203030202" pitchFamily="18" charset="0"/>
              </a:rPr>
              <a:t>Table Name: </a:t>
            </a:r>
            <a:r>
              <a:rPr lang="en-US" sz="1800" dirty="0">
                <a:effectLst/>
                <a:ea typeface="Calibri" panose="020F0502020204030204" pitchFamily="34" charset="0"/>
                <a:cs typeface="Mangal" panose="02040503050203030202" pitchFamily="18" charset="0"/>
              </a:rPr>
              <a:t>bid</a:t>
            </a:r>
          </a:p>
          <a:p>
            <a:endParaRPr lang="en-US" dirty="0"/>
          </a:p>
          <a:p>
            <a:endParaRPr lang="en-US" dirty="0"/>
          </a:p>
        </p:txBody>
      </p:sp>
      <p:graphicFrame>
        <p:nvGraphicFramePr>
          <p:cNvPr id="3" name="Table 2">
            <a:extLst>
              <a:ext uri="{FF2B5EF4-FFF2-40B4-BE49-F238E27FC236}">
                <a16:creationId xmlns:a16="http://schemas.microsoft.com/office/drawing/2014/main" id="{04F73F1F-FE4E-35C1-9555-D61EF474F64C}"/>
              </a:ext>
            </a:extLst>
          </p:cNvPr>
          <p:cNvGraphicFramePr>
            <a:graphicFrameLocks noGrp="1"/>
          </p:cNvGraphicFramePr>
          <p:nvPr>
            <p:extLst>
              <p:ext uri="{D42A27DB-BD31-4B8C-83A1-F6EECF244321}">
                <p14:modId xmlns:p14="http://schemas.microsoft.com/office/powerpoint/2010/main" val="2493738638"/>
              </p:ext>
            </p:extLst>
          </p:nvPr>
        </p:nvGraphicFramePr>
        <p:xfrm>
          <a:off x="650240" y="1685330"/>
          <a:ext cx="10243819" cy="4065232"/>
        </p:xfrm>
        <a:graphic>
          <a:graphicData uri="http://schemas.openxmlformats.org/drawingml/2006/table">
            <a:tbl>
              <a:tblPr firstRow="1" firstCol="1" bandRow="1">
                <a:tableStyleId>{5C22544A-7EE6-4342-B048-85BDC9FD1C3A}</a:tableStyleId>
              </a:tblPr>
              <a:tblGrid>
                <a:gridCol w="825500">
                  <a:extLst>
                    <a:ext uri="{9D8B030D-6E8A-4147-A177-3AD203B41FA5}">
                      <a16:colId xmlns:a16="http://schemas.microsoft.com/office/drawing/2014/main" val="4179560349"/>
                    </a:ext>
                  </a:extLst>
                </a:gridCol>
                <a:gridCol w="1973998">
                  <a:extLst>
                    <a:ext uri="{9D8B030D-6E8A-4147-A177-3AD203B41FA5}">
                      <a16:colId xmlns:a16="http://schemas.microsoft.com/office/drawing/2014/main" val="1205453220"/>
                    </a:ext>
                  </a:extLst>
                </a:gridCol>
                <a:gridCol w="1283656">
                  <a:extLst>
                    <a:ext uri="{9D8B030D-6E8A-4147-A177-3AD203B41FA5}">
                      <a16:colId xmlns:a16="http://schemas.microsoft.com/office/drawing/2014/main" val="3379134320"/>
                    </a:ext>
                  </a:extLst>
                </a:gridCol>
                <a:gridCol w="1061421">
                  <a:extLst>
                    <a:ext uri="{9D8B030D-6E8A-4147-A177-3AD203B41FA5}">
                      <a16:colId xmlns:a16="http://schemas.microsoft.com/office/drawing/2014/main" val="3169526011"/>
                    </a:ext>
                  </a:extLst>
                </a:gridCol>
                <a:gridCol w="1962523">
                  <a:extLst>
                    <a:ext uri="{9D8B030D-6E8A-4147-A177-3AD203B41FA5}">
                      <a16:colId xmlns:a16="http://schemas.microsoft.com/office/drawing/2014/main" val="3788618781"/>
                    </a:ext>
                  </a:extLst>
                </a:gridCol>
                <a:gridCol w="3136721">
                  <a:extLst>
                    <a:ext uri="{9D8B030D-6E8A-4147-A177-3AD203B41FA5}">
                      <a16:colId xmlns:a16="http://schemas.microsoft.com/office/drawing/2014/main" val="235498959"/>
                    </a:ext>
                  </a:extLst>
                </a:gridCol>
              </a:tblGrid>
              <a:tr h="646526">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Sr. No</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Field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Data Type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Size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Constraint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Description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1305823"/>
                  </a:ext>
                </a:extLst>
              </a:tr>
              <a:tr h="660520">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bid_id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int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1800">
                          <a:effectLst/>
                          <a:latin typeface="Times New Roman" panose="02020603050405020304" pitchFamily="18" charset="0"/>
                          <a:cs typeface="Times New Roman" panose="02020603050405020304" pitchFamily="18" charset="0"/>
                        </a:rPr>
                        <a:t>PRIMARY KEY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1800">
                          <a:effectLst/>
                          <a:latin typeface="Times New Roman" panose="02020603050405020304" pitchFamily="18" charset="0"/>
                          <a:cs typeface="Times New Roman" panose="02020603050405020304" pitchFamily="18" charset="0"/>
                        </a:rPr>
                        <a:t>Bid id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328883"/>
                  </a:ext>
                </a:extLst>
              </a:tr>
              <a:tr h="514921">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bid_status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varchar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NOT NULL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Bid status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0853702"/>
                  </a:ext>
                </a:extLst>
              </a:tr>
              <a:tr h="514921">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bid_deadline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varchar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NOT NULL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Bid status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5916672"/>
                  </a:ext>
                </a:extLst>
              </a:tr>
              <a:tr h="615860">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tender_id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int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FOREIGN KEY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Tender id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8899392"/>
                  </a:ext>
                </a:extLst>
              </a:tr>
              <a:tr h="514921">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bid_amount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int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NOT NULL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Bid amount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3971783"/>
                  </a:ext>
                </a:extLst>
              </a:tr>
              <a:tr h="597563">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6.</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vendor_id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int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FOREIGN KEY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Vendor id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4124473"/>
                  </a:ext>
                </a:extLst>
              </a:tr>
            </a:tbl>
          </a:graphicData>
        </a:graphic>
      </p:graphicFrame>
    </p:spTree>
    <p:extLst>
      <p:ext uri="{BB962C8B-B14F-4D97-AF65-F5344CB8AC3E}">
        <p14:creationId xmlns:p14="http://schemas.microsoft.com/office/powerpoint/2010/main" val="289708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DBDC7-6B0E-72D1-AAAA-7DE538B6FC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934B5F6-9FFF-D8DF-499D-C6F225CC668D}"/>
              </a:ext>
            </a:extLst>
          </p:cNvPr>
          <p:cNvSpPr txBox="1"/>
          <p:nvPr/>
        </p:nvSpPr>
        <p:spPr>
          <a:xfrm>
            <a:off x="762000" y="878661"/>
            <a:ext cx="2385589" cy="1200329"/>
          </a:xfrm>
          <a:prstGeom prst="rect">
            <a:avLst/>
          </a:prstGeom>
          <a:noFill/>
        </p:spPr>
        <p:txBody>
          <a:bodyPr wrap="none" rtlCol="0">
            <a:spAutoFit/>
          </a:bodyPr>
          <a:lstStyle/>
          <a:p>
            <a:r>
              <a:rPr lang="en-US" sz="1800" b="1" dirty="0">
                <a:effectLst/>
                <a:ea typeface="Calibri" panose="020F0502020204030204" pitchFamily="34" charset="0"/>
                <a:cs typeface="Mangal" panose="02040503050203030202" pitchFamily="18" charset="0"/>
              </a:rPr>
              <a:t>Table Name: </a:t>
            </a:r>
            <a:r>
              <a:rPr lang="en-US" sz="1800" dirty="0">
                <a:effectLst/>
                <a:ea typeface="Calibri" panose="020F0502020204030204" pitchFamily="34" charset="0"/>
                <a:cs typeface="Mangal" panose="02040503050203030202" pitchFamily="18" charset="0"/>
              </a:rPr>
              <a:t>notice</a:t>
            </a:r>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88FA22E5-68F8-EB21-562F-8953F4DE4F9B}"/>
              </a:ext>
            </a:extLst>
          </p:cNvPr>
          <p:cNvGraphicFramePr>
            <a:graphicFrameLocks noGrp="1"/>
          </p:cNvGraphicFramePr>
          <p:nvPr>
            <p:extLst>
              <p:ext uri="{D42A27DB-BD31-4B8C-83A1-F6EECF244321}">
                <p14:modId xmlns:p14="http://schemas.microsoft.com/office/powerpoint/2010/main" val="2310195659"/>
              </p:ext>
            </p:extLst>
          </p:nvPr>
        </p:nvGraphicFramePr>
        <p:xfrm>
          <a:off x="596900" y="2078990"/>
          <a:ext cx="10396220" cy="3082290"/>
        </p:xfrm>
        <a:graphic>
          <a:graphicData uri="http://schemas.openxmlformats.org/drawingml/2006/table">
            <a:tbl>
              <a:tblPr firstRow="1" firstCol="1" bandRow="1">
                <a:tableStyleId>{5C22544A-7EE6-4342-B048-85BDC9FD1C3A}</a:tableStyleId>
              </a:tblPr>
              <a:tblGrid>
                <a:gridCol w="937260">
                  <a:extLst>
                    <a:ext uri="{9D8B030D-6E8A-4147-A177-3AD203B41FA5}">
                      <a16:colId xmlns:a16="http://schemas.microsoft.com/office/drawing/2014/main" val="1865285808"/>
                    </a:ext>
                  </a:extLst>
                </a:gridCol>
                <a:gridCol w="1864207">
                  <a:extLst>
                    <a:ext uri="{9D8B030D-6E8A-4147-A177-3AD203B41FA5}">
                      <a16:colId xmlns:a16="http://schemas.microsoft.com/office/drawing/2014/main" val="47607380"/>
                    </a:ext>
                  </a:extLst>
                </a:gridCol>
                <a:gridCol w="1797980">
                  <a:extLst>
                    <a:ext uri="{9D8B030D-6E8A-4147-A177-3AD203B41FA5}">
                      <a16:colId xmlns:a16="http://schemas.microsoft.com/office/drawing/2014/main" val="2779850018"/>
                    </a:ext>
                  </a:extLst>
                </a:gridCol>
                <a:gridCol w="1153303">
                  <a:extLst>
                    <a:ext uri="{9D8B030D-6E8A-4147-A177-3AD203B41FA5}">
                      <a16:colId xmlns:a16="http://schemas.microsoft.com/office/drawing/2014/main" val="2646600291"/>
                    </a:ext>
                  </a:extLst>
                </a:gridCol>
                <a:gridCol w="2865047">
                  <a:extLst>
                    <a:ext uri="{9D8B030D-6E8A-4147-A177-3AD203B41FA5}">
                      <a16:colId xmlns:a16="http://schemas.microsoft.com/office/drawing/2014/main" val="1363143218"/>
                    </a:ext>
                  </a:extLst>
                </a:gridCol>
                <a:gridCol w="1778423">
                  <a:extLst>
                    <a:ext uri="{9D8B030D-6E8A-4147-A177-3AD203B41FA5}">
                      <a16:colId xmlns:a16="http://schemas.microsoft.com/office/drawing/2014/main" val="886400923"/>
                    </a:ext>
                  </a:extLst>
                </a:gridCol>
              </a:tblGrid>
              <a:tr h="843788">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Sr. No</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Field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Data Type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Size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Constraint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Description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0090438"/>
                  </a:ext>
                </a:extLst>
              </a:tr>
              <a:tr h="672711">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err="1">
                          <a:effectLst/>
                          <a:latin typeface="Times New Roman" panose="02020603050405020304" pitchFamily="18" charset="0"/>
                          <a:cs typeface="Times New Roman" panose="02020603050405020304" pitchFamily="18" charset="0"/>
                        </a:rPr>
                        <a:t>notice_id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int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10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2000">
                          <a:effectLst/>
                          <a:latin typeface="Times New Roman" panose="02020603050405020304" pitchFamily="18" charset="0"/>
                          <a:cs typeface="Times New Roman" panose="02020603050405020304" pitchFamily="18" charset="0"/>
                        </a:rPr>
                        <a:t>PRIMARY KEY</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2000">
                          <a:effectLst/>
                          <a:latin typeface="Times New Roman" panose="02020603050405020304" pitchFamily="18" charset="0"/>
                          <a:cs typeface="Times New Roman" panose="02020603050405020304" pitchFamily="18" charset="0"/>
                        </a:rPr>
                        <a:t>Notice id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044650"/>
                  </a:ext>
                </a:extLst>
              </a:tr>
              <a:tr h="773708">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notice_title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varchar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20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 NULL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Notice title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4627653"/>
                  </a:ext>
                </a:extLst>
              </a:tr>
              <a:tr h="792083">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notice_sub</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varchar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50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 NULL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Notice Subject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2018505"/>
                  </a:ext>
                </a:extLst>
              </a:tr>
            </a:tbl>
          </a:graphicData>
        </a:graphic>
      </p:graphicFrame>
    </p:spTree>
    <p:extLst>
      <p:ext uri="{BB962C8B-B14F-4D97-AF65-F5344CB8AC3E}">
        <p14:creationId xmlns:p14="http://schemas.microsoft.com/office/powerpoint/2010/main" val="151186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D0F10-9589-BD3F-30BB-9DFCAA6E66B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D1292B6-4669-D3B3-ACAB-80F7989D93F0}"/>
              </a:ext>
            </a:extLst>
          </p:cNvPr>
          <p:cNvSpPr txBox="1"/>
          <p:nvPr/>
        </p:nvSpPr>
        <p:spPr>
          <a:xfrm>
            <a:off x="680720" y="715556"/>
            <a:ext cx="3165139" cy="369332"/>
          </a:xfrm>
          <a:prstGeom prst="rect">
            <a:avLst/>
          </a:prstGeom>
          <a:noFill/>
        </p:spPr>
        <p:txBody>
          <a:bodyPr wrap="square">
            <a:spAutoFit/>
          </a:bodyPr>
          <a:lstStyle/>
          <a:p>
            <a:r>
              <a:rPr lang="en-US" sz="1800" b="1" dirty="0">
                <a:effectLst/>
                <a:ea typeface="Calibri" panose="020F0502020204030204" pitchFamily="34" charset="0"/>
                <a:cs typeface="Mangal" panose="02040503050203030202" pitchFamily="18" charset="0"/>
              </a:rPr>
              <a:t>Table Name: </a:t>
            </a:r>
            <a:r>
              <a:rPr lang="en-US" sz="1800" dirty="0">
                <a:effectLst/>
                <a:ea typeface="Calibri" panose="020F0502020204030204" pitchFamily="34" charset="0"/>
                <a:cs typeface="Mangal" panose="02040503050203030202" pitchFamily="18" charset="0"/>
              </a:rPr>
              <a:t>tenderstatus</a:t>
            </a:r>
            <a:endParaRPr lang="en-US" dirty="0"/>
          </a:p>
        </p:txBody>
      </p:sp>
      <p:graphicFrame>
        <p:nvGraphicFramePr>
          <p:cNvPr id="4" name="Table 3">
            <a:extLst>
              <a:ext uri="{FF2B5EF4-FFF2-40B4-BE49-F238E27FC236}">
                <a16:creationId xmlns:a16="http://schemas.microsoft.com/office/drawing/2014/main" id="{72F904EC-4A28-4F8D-8845-EEF85B5444A0}"/>
              </a:ext>
            </a:extLst>
          </p:cNvPr>
          <p:cNvGraphicFramePr>
            <a:graphicFrameLocks noGrp="1"/>
          </p:cNvGraphicFramePr>
          <p:nvPr>
            <p:extLst>
              <p:ext uri="{D42A27DB-BD31-4B8C-83A1-F6EECF244321}">
                <p14:modId xmlns:p14="http://schemas.microsoft.com/office/powerpoint/2010/main" val="4016820791"/>
              </p:ext>
            </p:extLst>
          </p:nvPr>
        </p:nvGraphicFramePr>
        <p:xfrm>
          <a:off x="779780" y="1748790"/>
          <a:ext cx="9563099" cy="3360420"/>
        </p:xfrm>
        <a:graphic>
          <a:graphicData uri="http://schemas.openxmlformats.org/drawingml/2006/table">
            <a:tbl>
              <a:tblPr firstRow="1" firstCol="1" bandRow="1">
                <a:tableStyleId>{5C22544A-7EE6-4342-B048-85BDC9FD1C3A}</a:tableStyleId>
              </a:tblPr>
              <a:tblGrid>
                <a:gridCol w="927100">
                  <a:extLst>
                    <a:ext uri="{9D8B030D-6E8A-4147-A177-3AD203B41FA5}">
                      <a16:colId xmlns:a16="http://schemas.microsoft.com/office/drawing/2014/main" val="71305324"/>
                    </a:ext>
                  </a:extLst>
                </a:gridCol>
                <a:gridCol w="1686367">
                  <a:extLst>
                    <a:ext uri="{9D8B030D-6E8A-4147-A177-3AD203B41FA5}">
                      <a16:colId xmlns:a16="http://schemas.microsoft.com/office/drawing/2014/main" val="183464545"/>
                    </a:ext>
                  </a:extLst>
                </a:gridCol>
                <a:gridCol w="1198354">
                  <a:extLst>
                    <a:ext uri="{9D8B030D-6E8A-4147-A177-3AD203B41FA5}">
                      <a16:colId xmlns:a16="http://schemas.microsoft.com/office/drawing/2014/main" val="1611191105"/>
                    </a:ext>
                  </a:extLst>
                </a:gridCol>
                <a:gridCol w="990887">
                  <a:extLst>
                    <a:ext uri="{9D8B030D-6E8A-4147-A177-3AD203B41FA5}">
                      <a16:colId xmlns:a16="http://schemas.microsoft.com/office/drawing/2014/main" val="4257894550"/>
                    </a:ext>
                  </a:extLst>
                </a:gridCol>
                <a:gridCol w="2546313">
                  <a:extLst>
                    <a:ext uri="{9D8B030D-6E8A-4147-A177-3AD203B41FA5}">
                      <a16:colId xmlns:a16="http://schemas.microsoft.com/office/drawing/2014/main" val="689748994"/>
                    </a:ext>
                  </a:extLst>
                </a:gridCol>
                <a:gridCol w="2214078">
                  <a:extLst>
                    <a:ext uri="{9D8B030D-6E8A-4147-A177-3AD203B41FA5}">
                      <a16:colId xmlns:a16="http://schemas.microsoft.com/office/drawing/2014/main" val="4204858524"/>
                    </a:ext>
                  </a:extLst>
                </a:gridCol>
              </a:tblGrid>
              <a:tr h="607060">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Sr. No</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Field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Data Type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Size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Constraint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Description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7059445"/>
                  </a:ext>
                </a:extLst>
              </a:tr>
              <a:tr h="701040">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tender_id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int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1800">
                          <a:effectLst/>
                          <a:latin typeface="Times New Roman" panose="02020603050405020304" pitchFamily="18" charset="0"/>
                          <a:cs typeface="Times New Roman" panose="02020603050405020304" pitchFamily="18" charset="0"/>
                        </a:rPr>
                        <a:t>PRIMARY KEY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1800">
                          <a:effectLst/>
                          <a:latin typeface="Times New Roman" panose="02020603050405020304" pitchFamily="18" charset="0"/>
                          <a:cs typeface="Times New Roman" panose="02020603050405020304" pitchFamily="18" charset="0"/>
                        </a:rPr>
                        <a:t>Tender id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6489060"/>
                  </a:ext>
                </a:extLst>
              </a:tr>
              <a:tr h="741680">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vendor_id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int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FOREIGN KEY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Vendor id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5712140"/>
                  </a:ext>
                </a:extLst>
              </a:tr>
              <a:tr h="721360">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bidder_id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Int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FOREIGN KEY</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Bidder id</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1775196"/>
                  </a:ext>
                </a:extLst>
              </a:tr>
              <a:tr h="589280">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tender_status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varchar</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20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a:effectLst/>
                          <a:latin typeface="Times New Roman" panose="02020603050405020304" pitchFamily="18" charset="0"/>
                          <a:cs typeface="Times New Roman" panose="02020603050405020304" pitchFamily="18" charset="0"/>
                        </a:rPr>
                        <a:t>NOT NULL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800" dirty="0">
                          <a:effectLst/>
                          <a:latin typeface="Times New Roman" panose="02020603050405020304" pitchFamily="18" charset="0"/>
                          <a:cs typeface="Times New Roman" panose="02020603050405020304" pitchFamily="18" charset="0"/>
                        </a:rPr>
                        <a:t>Tender status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481713"/>
                  </a:ext>
                </a:extLst>
              </a:tr>
            </a:tbl>
          </a:graphicData>
        </a:graphic>
      </p:graphicFrame>
    </p:spTree>
    <p:extLst>
      <p:ext uri="{BB962C8B-B14F-4D97-AF65-F5344CB8AC3E}">
        <p14:creationId xmlns:p14="http://schemas.microsoft.com/office/powerpoint/2010/main" val="84120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0AB7-D145-4BBE-AE76-0C74AC593E81}"/>
              </a:ext>
            </a:extLst>
          </p:cNvPr>
          <p:cNvSpPr>
            <a:spLocks noGrp="1"/>
          </p:cNvSpPr>
          <p:nvPr>
            <p:ph type="title"/>
          </p:nvPr>
        </p:nvSpPr>
        <p:spPr/>
        <p:txBody>
          <a:bodyPr/>
          <a:lstStyle/>
          <a:p>
            <a:pPr algn="ctr"/>
            <a:r>
              <a:rPr lang="en-US" b="1" dirty="0"/>
              <a:t>Introduction</a:t>
            </a:r>
          </a:p>
        </p:txBody>
      </p:sp>
      <p:sp>
        <p:nvSpPr>
          <p:cNvPr id="3" name="TextBox 2">
            <a:extLst>
              <a:ext uri="{FF2B5EF4-FFF2-40B4-BE49-F238E27FC236}">
                <a16:creationId xmlns:a16="http://schemas.microsoft.com/office/drawing/2014/main" id="{B19646F8-F89E-48C1-8830-8FE4BF388551}"/>
              </a:ext>
            </a:extLst>
          </p:cNvPr>
          <p:cNvSpPr txBox="1"/>
          <p:nvPr/>
        </p:nvSpPr>
        <p:spPr>
          <a:xfrm>
            <a:off x="661448" y="2796065"/>
            <a:ext cx="10869104" cy="2948179"/>
          </a:xfrm>
          <a:prstGeom prst="rect">
            <a:avLst/>
          </a:prstGeom>
          <a:noFill/>
        </p:spPr>
        <p:txBody>
          <a:bodyPr wrap="square" rtlCol="0">
            <a:spAutoFit/>
          </a:bodyPr>
          <a:lstStyle/>
          <a:p>
            <a:pPr algn="just">
              <a:lnSpc>
                <a:spcPct val="150000"/>
              </a:lnSpc>
            </a:pPr>
            <a:r>
              <a:rPr lang="en-US" dirty="0">
                <a:solidFill>
                  <a:schemeClr val="tx1">
                    <a:lumMod val="75000"/>
                    <a:lumOff val="25000"/>
                  </a:schemeClr>
                </a:solidFill>
              </a:rPr>
              <a:t>A tender management system (TMS) is a web-based software solution designed to automate the entire tender management process, from the creation of tender to accepting bids from vendors. By centralizing data and streamlining workflows, it enhances transparency, efficiency, and accountability. A tender management system enhances the tendering process by simplifying tasks, improving communication and efficiency, saving time and resources. Key features include user management, tender management, bid submission, and notice management, all accessible through a basic user interface</a:t>
            </a:r>
          </a:p>
        </p:txBody>
      </p:sp>
      <p:sp>
        <p:nvSpPr>
          <p:cNvPr id="4" name="TextBox 3">
            <a:extLst>
              <a:ext uri="{FF2B5EF4-FFF2-40B4-BE49-F238E27FC236}">
                <a16:creationId xmlns:a16="http://schemas.microsoft.com/office/drawing/2014/main" id="{7257D4AB-1360-4839-9FA6-E01F2BC659AE}"/>
              </a:ext>
            </a:extLst>
          </p:cNvPr>
          <p:cNvSpPr txBox="1"/>
          <p:nvPr/>
        </p:nvSpPr>
        <p:spPr>
          <a:xfrm>
            <a:off x="5991441" y="3304802"/>
            <a:ext cx="4572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21935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ED6B3BD-1602-E453-C31F-A8028B1F1EAF}"/>
              </a:ext>
            </a:extLst>
          </p:cNvPr>
          <p:cNvGraphicFramePr>
            <a:graphicFrameLocks noGrp="1"/>
          </p:cNvGraphicFramePr>
          <p:nvPr>
            <p:extLst>
              <p:ext uri="{D42A27DB-BD31-4B8C-83A1-F6EECF244321}">
                <p14:modId xmlns:p14="http://schemas.microsoft.com/office/powerpoint/2010/main" val="728983515"/>
              </p:ext>
            </p:extLst>
          </p:nvPr>
        </p:nvGraphicFramePr>
        <p:xfrm>
          <a:off x="789940" y="2146300"/>
          <a:ext cx="10203179" cy="3604260"/>
        </p:xfrm>
        <a:graphic>
          <a:graphicData uri="http://schemas.openxmlformats.org/drawingml/2006/table">
            <a:tbl>
              <a:tblPr firstRow="1" firstCol="1" bandRow="1">
                <a:tableStyleId>{5C22544A-7EE6-4342-B048-85BDC9FD1C3A}</a:tableStyleId>
              </a:tblPr>
              <a:tblGrid>
                <a:gridCol w="876300">
                  <a:extLst>
                    <a:ext uri="{9D8B030D-6E8A-4147-A177-3AD203B41FA5}">
                      <a16:colId xmlns:a16="http://schemas.microsoft.com/office/drawing/2014/main" val="1336547783"/>
                    </a:ext>
                  </a:extLst>
                </a:gridCol>
                <a:gridCol w="1912091">
                  <a:extLst>
                    <a:ext uri="{9D8B030D-6E8A-4147-A177-3AD203B41FA5}">
                      <a16:colId xmlns:a16="http://schemas.microsoft.com/office/drawing/2014/main" val="1890054600"/>
                    </a:ext>
                  </a:extLst>
                </a:gridCol>
                <a:gridCol w="1278564">
                  <a:extLst>
                    <a:ext uri="{9D8B030D-6E8A-4147-A177-3AD203B41FA5}">
                      <a16:colId xmlns:a16="http://schemas.microsoft.com/office/drawing/2014/main" val="1768734265"/>
                    </a:ext>
                  </a:extLst>
                </a:gridCol>
                <a:gridCol w="1057210">
                  <a:extLst>
                    <a:ext uri="{9D8B030D-6E8A-4147-A177-3AD203B41FA5}">
                      <a16:colId xmlns:a16="http://schemas.microsoft.com/office/drawing/2014/main" val="1099600172"/>
                    </a:ext>
                  </a:extLst>
                </a:gridCol>
                <a:gridCol w="1954737">
                  <a:extLst>
                    <a:ext uri="{9D8B030D-6E8A-4147-A177-3AD203B41FA5}">
                      <a16:colId xmlns:a16="http://schemas.microsoft.com/office/drawing/2014/main" val="187859246"/>
                    </a:ext>
                  </a:extLst>
                </a:gridCol>
                <a:gridCol w="3124277">
                  <a:extLst>
                    <a:ext uri="{9D8B030D-6E8A-4147-A177-3AD203B41FA5}">
                      <a16:colId xmlns:a16="http://schemas.microsoft.com/office/drawing/2014/main" val="2693055294"/>
                    </a:ext>
                  </a:extLst>
                </a:gridCol>
              </a:tblGrid>
              <a:tr h="813765">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Sr. No</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Field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Data Type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Size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Constraint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6977598"/>
                  </a:ext>
                </a:extLst>
              </a:tr>
              <a:tr h="558099">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feedback_id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int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10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2000">
                          <a:effectLst/>
                          <a:latin typeface="Times New Roman" panose="02020603050405020304" pitchFamily="18" charset="0"/>
                          <a:cs typeface="Times New Roman" panose="02020603050405020304" pitchFamily="18" charset="0"/>
                        </a:rPr>
                        <a:t>PRIMARY KEY</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354330" algn="ctr"/>
                        </a:tabLst>
                      </a:pPr>
                      <a:r>
                        <a:rPr lang="en-IN" sz="2000" dirty="0">
                          <a:effectLst/>
                          <a:latin typeface="Times New Roman" panose="02020603050405020304" pitchFamily="18" charset="0"/>
                          <a:cs typeface="Times New Roman" panose="02020603050405020304" pitchFamily="18" charset="0"/>
                        </a:rPr>
                        <a:t>Feedback id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4929244"/>
                  </a:ext>
                </a:extLst>
              </a:tr>
              <a:tr h="558099">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feedback_title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varchar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20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 NULL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Feedback title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0694156"/>
                  </a:ext>
                </a:extLst>
              </a:tr>
              <a:tr h="558099">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feedback_desc</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varchar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50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 NULL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Feedback 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4175836"/>
                  </a:ext>
                </a:extLst>
              </a:tr>
              <a:tr h="558099">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vendor_id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int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10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FOREIGN KEY</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Vendor Id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758731"/>
                  </a:ext>
                </a:extLst>
              </a:tr>
              <a:tr h="558099">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5.</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vendor_email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varchar</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20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a:effectLst/>
                          <a:latin typeface="Times New Roman" panose="02020603050405020304" pitchFamily="18" charset="0"/>
                          <a:cs typeface="Times New Roman" panose="02020603050405020304" pitchFamily="18" charset="0"/>
                        </a:rPr>
                        <a:t>NOT NULL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dirty="0">
                          <a:effectLst/>
                          <a:latin typeface="Times New Roman" panose="02020603050405020304" pitchFamily="18" charset="0"/>
                          <a:cs typeface="Times New Roman" panose="02020603050405020304" pitchFamily="18" charset="0"/>
                        </a:rPr>
                        <a:t>Vendor Email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8018950"/>
                  </a:ext>
                </a:extLst>
              </a:tr>
            </a:tbl>
          </a:graphicData>
        </a:graphic>
      </p:graphicFrame>
      <p:sp>
        <p:nvSpPr>
          <p:cNvPr id="5" name="TextBox 4">
            <a:extLst>
              <a:ext uri="{FF2B5EF4-FFF2-40B4-BE49-F238E27FC236}">
                <a16:creationId xmlns:a16="http://schemas.microsoft.com/office/drawing/2014/main" id="{B8911950-4194-61E4-D1DA-E297AF4D7C38}"/>
              </a:ext>
            </a:extLst>
          </p:cNvPr>
          <p:cNvSpPr txBox="1"/>
          <p:nvPr/>
        </p:nvSpPr>
        <p:spPr>
          <a:xfrm>
            <a:off x="789940" y="738108"/>
            <a:ext cx="2779928" cy="369332"/>
          </a:xfrm>
          <a:prstGeom prst="rect">
            <a:avLst/>
          </a:prstGeom>
          <a:noFill/>
        </p:spPr>
        <p:txBody>
          <a:bodyPr wrap="none" rtlCol="0">
            <a:spAutoFit/>
          </a:bodyPr>
          <a:lstStyle/>
          <a:p>
            <a:r>
              <a:rPr lang="en-US" sz="1800" b="1" dirty="0">
                <a:effectLst/>
                <a:ea typeface="Calibri" panose="020F0502020204030204" pitchFamily="34" charset="0"/>
                <a:cs typeface="Mangal" panose="02040503050203030202" pitchFamily="18" charset="0"/>
              </a:rPr>
              <a:t>Table Name: </a:t>
            </a:r>
            <a:r>
              <a:rPr lang="en-US" sz="1800" dirty="0">
                <a:effectLst/>
                <a:ea typeface="Calibri" panose="020F0502020204030204" pitchFamily="34" charset="0"/>
                <a:cs typeface="Mangal" panose="02040503050203030202" pitchFamily="18" charset="0"/>
              </a:rPr>
              <a:t>feedback</a:t>
            </a:r>
            <a:endParaRPr lang="en-US" dirty="0"/>
          </a:p>
        </p:txBody>
      </p:sp>
    </p:spTree>
    <p:extLst>
      <p:ext uri="{BB962C8B-B14F-4D97-AF65-F5344CB8AC3E}">
        <p14:creationId xmlns:p14="http://schemas.microsoft.com/office/powerpoint/2010/main" val="3664209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F910-75EE-4DC4-9E06-A366E2F29617}"/>
              </a:ext>
            </a:extLst>
          </p:cNvPr>
          <p:cNvSpPr>
            <a:spLocks noGrp="1"/>
          </p:cNvSpPr>
          <p:nvPr>
            <p:ph type="title"/>
          </p:nvPr>
        </p:nvSpPr>
        <p:spPr>
          <a:xfrm>
            <a:off x="1400889" y="3545929"/>
            <a:ext cx="8761413" cy="706964"/>
          </a:xfrm>
        </p:spPr>
        <p:txBody>
          <a:bodyPr/>
          <a:lstStyle/>
          <a:p>
            <a:pPr algn="ctr"/>
            <a:r>
              <a:rPr lang="en-US" sz="8800" dirty="0"/>
              <a:t>Thank You</a:t>
            </a:r>
          </a:p>
        </p:txBody>
      </p:sp>
    </p:spTree>
    <p:extLst>
      <p:ext uri="{BB962C8B-B14F-4D97-AF65-F5344CB8AC3E}">
        <p14:creationId xmlns:p14="http://schemas.microsoft.com/office/powerpoint/2010/main" val="390723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0AB7-D145-4BBE-AE76-0C74AC593E81}"/>
              </a:ext>
            </a:extLst>
          </p:cNvPr>
          <p:cNvSpPr>
            <a:spLocks noGrp="1"/>
          </p:cNvSpPr>
          <p:nvPr>
            <p:ph type="title"/>
          </p:nvPr>
        </p:nvSpPr>
        <p:spPr/>
        <p:txBody>
          <a:bodyPr/>
          <a:lstStyle/>
          <a:p>
            <a:pPr algn="ctr"/>
            <a:r>
              <a:rPr lang="en-US" b="1" dirty="0"/>
              <a:t>Scope of the System</a:t>
            </a:r>
          </a:p>
        </p:txBody>
      </p:sp>
      <p:sp>
        <p:nvSpPr>
          <p:cNvPr id="4" name="TextBox 3">
            <a:extLst>
              <a:ext uri="{FF2B5EF4-FFF2-40B4-BE49-F238E27FC236}">
                <a16:creationId xmlns:a16="http://schemas.microsoft.com/office/drawing/2014/main" id="{7257D4AB-1360-4839-9FA6-E01F2BC659AE}"/>
              </a:ext>
            </a:extLst>
          </p:cNvPr>
          <p:cNvSpPr txBox="1"/>
          <p:nvPr/>
        </p:nvSpPr>
        <p:spPr>
          <a:xfrm>
            <a:off x="5991441" y="3304802"/>
            <a:ext cx="4572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C915A35-80CF-4347-A23E-CF3A7635FE4E}"/>
              </a:ext>
            </a:extLst>
          </p:cNvPr>
          <p:cNvSpPr txBox="1"/>
          <p:nvPr/>
        </p:nvSpPr>
        <p:spPr>
          <a:xfrm>
            <a:off x="770964" y="2415986"/>
            <a:ext cx="10699676" cy="3881575"/>
          </a:xfrm>
          <a:prstGeom prst="rect">
            <a:avLst/>
          </a:prstGeom>
          <a:noFill/>
        </p:spPr>
        <p:txBody>
          <a:bodyPr wrap="square" rtlCol="0">
            <a:spAutoFit/>
          </a:bodyPr>
          <a:lstStyle/>
          <a:p>
            <a:pPr marL="342900" indent="-342900">
              <a:lnSpc>
                <a:spcPct val="150000"/>
              </a:lnSpc>
              <a:buFont typeface="Symbol" panose="05050102010706020507" pitchFamily="18" charset="2"/>
              <a:buChar char=""/>
            </a:pPr>
            <a:r>
              <a:rPr lang="en-US" b="1" dirty="0">
                <a:solidFill>
                  <a:schemeClr val="tx1">
                    <a:lumMod val="75000"/>
                    <a:lumOff val="25000"/>
                  </a:schemeClr>
                </a:solidFill>
                <a:effectLst/>
                <a:ea typeface="Calibri" panose="020F0502020204030204" pitchFamily="34" charset="0"/>
                <a:cs typeface="Mangal" panose="02040503050203030202" pitchFamily="18" charset="0"/>
              </a:rPr>
              <a:t>Tender Management:</a:t>
            </a:r>
            <a:r>
              <a:rPr lang="en-US" dirty="0">
                <a:solidFill>
                  <a:schemeClr val="tx1">
                    <a:lumMod val="75000"/>
                    <a:lumOff val="25000"/>
                  </a:schemeClr>
                </a:solidFill>
                <a:effectLst/>
                <a:ea typeface="Calibri" panose="020F0502020204030204" pitchFamily="34" charset="0"/>
                <a:cs typeface="Mangal" panose="02040503050203030202" pitchFamily="18" charset="0"/>
              </a:rPr>
              <a:t> </a:t>
            </a:r>
            <a:r>
              <a:rPr lang="en-US" b="0" i="0" dirty="0">
                <a:solidFill>
                  <a:schemeClr val="tx1">
                    <a:lumMod val="75000"/>
                    <a:lumOff val="25000"/>
                  </a:schemeClr>
                </a:solidFill>
                <a:effectLst/>
              </a:rPr>
              <a:t>Ability for administrators to create, publish, and manage tender opportunities.</a:t>
            </a:r>
          </a:p>
          <a:p>
            <a:pPr marL="342900" indent="-342900">
              <a:lnSpc>
                <a:spcPct val="150000"/>
              </a:lnSpc>
              <a:buFont typeface="Symbol" panose="05050102010706020507" pitchFamily="18" charset="2"/>
              <a:buChar char=""/>
            </a:pPr>
            <a:r>
              <a:rPr lang="en-US" b="1" dirty="0">
                <a:solidFill>
                  <a:schemeClr val="tx1">
                    <a:lumMod val="75000"/>
                    <a:lumOff val="25000"/>
                  </a:schemeClr>
                </a:solidFill>
                <a:ea typeface="Calibri" panose="020F0502020204030204" pitchFamily="34" charset="0"/>
                <a:cs typeface="Mangal" panose="02040503050203030202" pitchFamily="18" charset="0"/>
              </a:rPr>
              <a:t>User Authentication:</a:t>
            </a:r>
            <a:r>
              <a:rPr lang="en-US" dirty="0">
                <a:solidFill>
                  <a:schemeClr val="tx1">
                    <a:lumMod val="75000"/>
                    <a:lumOff val="25000"/>
                  </a:schemeClr>
                </a:solidFill>
                <a:ea typeface="Calibri" panose="020F0502020204030204" pitchFamily="34" charset="0"/>
                <a:cs typeface="Mangal" panose="02040503050203030202" pitchFamily="18" charset="0"/>
              </a:rPr>
              <a:t> </a:t>
            </a:r>
            <a:r>
              <a:rPr lang="en-US" dirty="0">
                <a:solidFill>
                  <a:schemeClr val="tx1">
                    <a:lumMod val="75000"/>
                    <a:lumOff val="25000"/>
                  </a:schemeClr>
                </a:solidFill>
              </a:rPr>
              <a:t>Secure login for administrators and vendors to access the system.</a:t>
            </a:r>
            <a:endParaRPr lang="en-US" dirty="0">
              <a:solidFill>
                <a:schemeClr val="tx1">
                  <a:lumMod val="75000"/>
                  <a:lumOff val="25000"/>
                </a:schemeClr>
              </a:solidFill>
              <a:effectLst/>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b="1" dirty="0">
                <a:solidFill>
                  <a:schemeClr val="tx1">
                    <a:lumMod val="75000"/>
                    <a:lumOff val="25000"/>
                  </a:schemeClr>
                </a:solidFill>
                <a:effectLst/>
                <a:ea typeface="Calibri" panose="020F0502020204030204" pitchFamily="34" charset="0"/>
                <a:cs typeface="Mangal" panose="02040503050203030202" pitchFamily="18" charset="0"/>
              </a:rPr>
              <a:t>Bid Submission: </a:t>
            </a:r>
            <a:r>
              <a:rPr lang="en-US" dirty="0">
                <a:solidFill>
                  <a:schemeClr val="tx1">
                    <a:lumMod val="75000"/>
                    <a:lumOff val="25000"/>
                  </a:schemeClr>
                </a:solidFill>
                <a:effectLst/>
                <a:ea typeface="Calibri" panose="020F0502020204030204" pitchFamily="34" charset="0"/>
                <a:cs typeface="Mangal" panose="02040503050203030202" pitchFamily="18" charset="0"/>
              </a:rPr>
              <a:t>Functionality to the vendors to submit bids for available tenders.</a:t>
            </a:r>
          </a:p>
          <a:p>
            <a:pPr marL="342900" marR="0" lvl="0" indent="-342900">
              <a:lnSpc>
                <a:spcPct val="150000"/>
              </a:lnSpc>
              <a:spcBef>
                <a:spcPts val="0"/>
              </a:spcBef>
              <a:spcAft>
                <a:spcPts val="0"/>
              </a:spcAft>
              <a:buFont typeface="Symbol" panose="05050102010706020507" pitchFamily="18" charset="2"/>
              <a:buChar char=""/>
            </a:pPr>
            <a:r>
              <a:rPr lang="en-US" b="1" dirty="0">
                <a:solidFill>
                  <a:schemeClr val="tx1">
                    <a:lumMod val="75000"/>
                    <a:lumOff val="25000"/>
                  </a:schemeClr>
                </a:solidFill>
                <a:effectLst/>
                <a:ea typeface="Calibri" panose="020F0502020204030204" pitchFamily="34" charset="0"/>
                <a:cs typeface="Mangal" panose="02040503050203030202" pitchFamily="18" charset="0"/>
              </a:rPr>
              <a:t>Notice Management: </a:t>
            </a:r>
            <a:r>
              <a:rPr lang="en-US" dirty="0">
                <a:solidFill>
                  <a:schemeClr val="tx1">
                    <a:lumMod val="75000"/>
                    <a:lumOff val="25000"/>
                  </a:schemeClr>
                </a:solidFill>
                <a:effectLst/>
                <a:ea typeface="Calibri" panose="020F0502020204030204" pitchFamily="34" charset="0"/>
                <a:cs typeface="Mangal" panose="02040503050203030202" pitchFamily="18" charset="0"/>
              </a:rPr>
              <a:t>Functionality to the administrators to create and publish notice for system users.</a:t>
            </a:r>
          </a:p>
          <a:p>
            <a:pPr marL="342900" marR="0" lvl="0" indent="-342900">
              <a:lnSpc>
                <a:spcPct val="150000"/>
              </a:lnSpc>
              <a:spcBef>
                <a:spcPts val="0"/>
              </a:spcBef>
              <a:spcAft>
                <a:spcPts val="800"/>
              </a:spcAft>
              <a:buFont typeface="Symbol" panose="05050102010706020507" pitchFamily="18" charset="2"/>
              <a:buChar char=""/>
            </a:pPr>
            <a:r>
              <a:rPr lang="en-US" b="1" dirty="0">
                <a:solidFill>
                  <a:schemeClr val="tx1">
                    <a:lumMod val="75000"/>
                    <a:lumOff val="25000"/>
                  </a:schemeClr>
                </a:solidFill>
                <a:effectLst/>
                <a:ea typeface="Calibri" panose="020F0502020204030204" pitchFamily="34" charset="0"/>
                <a:cs typeface="Mangal" panose="02040503050203030202" pitchFamily="18" charset="0"/>
              </a:rPr>
              <a:t>Feedback Submission: </a:t>
            </a:r>
            <a:r>
              <a:rPr lang="en-US" dirty="0">
                <a:solidFill>
                  <a:schemeClr val="tx1">
                    <a:lumMod val="75000"/>
                    <a:lumOff val="25000"/>
                  </a:schemeClr>
                </a:solidFill>
                <a:effectLst/>
                <a:ea typeface="Calibri" panose="020F0502020204030204" pitchFamily="34" charset="0"/>
                <a:cs typeface="Mangal" panose="02040503050203030202" pitchFamily="18" charset="0"/>
              </a:rPr>
              <a:t>Allowing  users to provides feedback on their tender experience.</a:t>
            </a:r>
          </a:p>
          <a:p>
            <a:pPr marL="342900" marR="0" lvl="0" indent="-342900">
              <a:lnSpc>
                <a:spcPct val="150000"/>
              </a:lnSpc>
              <a:spcBef>
                <a:spcPts val="0"/>
              </a:spcBef>
              <a:spcAft>
                <a:spcPts val="800"/>
              </a:spcAft>
              <a:buFont typeface="Symbol" panose="05050102010706020507" pitchFamily="18" charset="2"/>
              <a:buChar char=""/>
            </a:pPr>
            <a:r>
              <a:rPr lang="en-US" b="1" dirty="0">
                <a:solidFill>
                  <a:schemeClr val="tx1">
                    <a:lumMod val="75000"/>
                    <a:lumOff val="25000"/>
                  </a:schemeClr>
                </a:solidFill>
                <a:ea typeface="Calibri" panose="020F0502020204030204" pitchFamily="34" charset="0"/>
                <a:cs typeface="Mangal" panose="02040503050203030202" pitchFamily="18" charset="0"/>
              </a:rPr>
              <a:t>User Experience: </a:t>
            </a:r>
            <a:r>
              <a:rPr lang="en-US" dirty="0">
                <a:solidFill>
                  <a:schemeClr val="tx1">
                    <a:lumMod val="75000"/>
                    <a:lumOff val="25000"/>
                  </a:schemeClr>
                </a:solidFill>
                <a:ea typeface="Calibri" panose="020F0502020204030204" pitchFamily="34" charset="0"/>
                <a:cs typeface="Mangal" panose="02040503050203030202" pitchFamily="18" charset="0"/>
              </a:rPr>
              <a:t>User-friendly interface with navigation and responsive design for seamless user experience.</a:t>
            </a:r>
            <a:endParaRPr lang="en-US" b="1" dirty="0">
              <a:solidFill>
                <a:schemeClr val="tx1">
                  <a:lumMod val="75000"/>
                  <a:lumOff val="25000"/>
                </a:schemeClr>
              </a:solidFill>
            </a:endParaRPr>
          </a:p>
        </p:txBody>
      </p:sp>
    </p:spTree>
    <p:extLst>
      <p:ext uri="{BB962C8B-B14F-4D97-AF65-F5344CB8AC3E}">
        <p14:creationId xmlns:p14="http://schemas.microsoft.com/office/powerpoint/2010/main" val="400798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4943-13B2-546A-F290-F1A829C26411}"/>
              </a:ext>
            </a:extLst>
          </p:cNvPr>
          <p:cNvSpPr>
            <a:spLocks noGrp="1"/>
          </p:cNvSpPr>
          <p:nvPr>
            <p:ph type="title"/>
          </p:nvPr>
        </p:nvSpPr>
        <p:spPr/>
        <p:txBody>
          <a:bodyPr/>
          <a:lstStyle/>
          <a:p>
            <a:pPr algn="ctr"/>
            <a:r>
              <a:rPr lang="en-US" b="1" dirty="0"/>
              <a:t>Operating Environment</a:t>
            </a:r>
          </a:p>
        </p:txBody>
      </p:sp>
      <p:sp>
        <p:nvSpPr>
          <p:cNvPr id="3" name="Content Placeholder 2">
            <a:extLst>
              <a:ext uri="{FF2B5EF4-FFF2-40B4-BE49-F238E27FC236}">
                <a16:creationId xmlns:a16="http://schemas.microsoft.com/office/drawing/2014/main" id="{F130A214-AA03-80EA-ECF0-171C5B6B7216}"/>
              </a:ext>
            </a:extLst>
          </p:cNvPr>
          <p:cNvSpPr>
            <a:spLocks noGrp="1"/>
          </p:cNvSpPr>
          <p:nvPr>
            <p:ph idx="1"/>
          </p:nvPr>
        </p:nvSpPr>
        <p:spPr>
          <a:xfrm>
            <a:off x="1144794" y="2979420"/>
            <a:ext cx="8825659" cy="2395220"/>
          </a:xfrm>
        </p:spPr>
        <p:txBody>
          <a:bodyPr>
            <a:normAutofit/>
          </a:bodyPr>
          <a:lstStyle/>
          <a:p>
            <a:r>
              <a:rPr lang="en-US" sz="2200" b="1" dirty="0"/>
              <a:t>Operating System: </a:t>
            </a:r>
            <a:r>
              <a:rPr lang="en-US" sz="2200" dirty="0"/>
              <a:t>Windows 7 + </a:t>
            </a:r>
          </a:p>
          <a:p>
            <a:r>
              <a:rPr lang="en-US" sz="2200" b="1" dirty="0"/>
              <a:t>Processor: </a:t>
            </a:r>
            <a:r>
              <a:rPr lang="en-US" sz="2200" dirty="0"/>
              <a:t>Intel core i3 or Ryzen 3</a:t>
            </a:r>
          </a:p>
          <a:p>
            <a:r>
              <a:rPr lang="en-US" sz="2200" b="1" dirty="0"/>
              <a:t>Ram: </a:t>
            </a:r>
            <a:r>
              <a:rPr lang="en-US" sz="2200" dirty="0"/>
              <a:t>4GB</a:t>
            </a:r>
          </a:p>
          <a:p>
            <a:r>
              <a:rPr lang="en-US" sz="2200" b="1" dirty="0"/>
              <a:t>Hard-disk:</a:t>
            </a:r>
            <a:r>
              <a:rPr lang="en-US" sz="2200" dirty="0"/>
              <a:t> 10Gb</a:t>
            </a:r>
          </a:p>
          <a:p>
            <a:r>
              <a:rPr lang="en-US" sz="2200" b="1" dirty="0"/>
              <a:t>IDE: </a:t>
            </a:r>
            <a:r>
              <a:rPr lang="en-US" sz="2200" dirty="0"/>
              <a:t>Eclipse</a:t>
            </a:r>
          </a:p>
          <a:p>
            <a:endParaRPr lang="en-US" sz="2200" dirty="0"/>
          </a:p>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424740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AD8B-5129-91D5-581A-73B02CDEB87E}"/>
              </a:ext>
            </a:extLst>
          </p:cNvPr>
          <p:cNvSpPr>
            <a:spLocks noGrp="1"/>
          </p:cNvSpPr>
          <p:nvPr>
            <p:ph type="title"/>
          </p:nvPr>
        </p:nvSpPr>
        <p:spPr/>
        <p:txBody>
          <a:bodyPr/>
          <a:lstStyle/>
          <a:p>
            <a:pPr algn="ctr"/>
            <a:r>
              <a:rPr lang="en-US" b="1" dirty="0"/>
              <a:t>Technology Used</a:t>
            </a:r>
          </a:p>
        </p:txBody>
      </p:sp>
      <p:sp>
        <p:nvSpPr>
          <p:cNvPr id="3" name="Content Placeholder 2">
            <a:extLst>
              <a:ext uri="{FF2B5EF4-FFF2-40B4-BE49-F238E27FC236}">
                <a16:creationId xmlns:a16="http://schemas.microsoft.com/office/drawing/2014/main" id="{166DF40D-2DDC-B5FC-C1F7-22E8C13940EF}"/>
              </a:ext>
            </a:extLst>
          </p:cNvPr>
          <p:cNvSpPr>
            <a:spLocks noGrp="1"/>
          </p:cNvSpPr>
          <p:nvPr>
            <p:ph idx="1"/>
          </p:nvPr>
        </p:nvSpPr>
        <p:spPr>
          <a:xfrm>
            <a:off x="1090708" y="2908300"/>
            <a:ext cx="8825659" cy="2506980"/>
          </a:xfrm>
        </p:spPr>
        <p:txBody>
          <a:bodyPr>
            <a:normAutofit/>
          </a:bodyPr>
          <a:lstStyle/>
          <a:p>
            <a:r>
              <a:rPr lang="en-US" sz="2200" b="1" dirty="0"/>
              <a:t>Frontend:</a:t>
            </a:r>
            <a:r>
              <a:rPr lang="en-US" sz="2200" dirty="0"/>
              <a:t> JSP(Java Server Pages), HTML, CSS.</a:t>
            </a:r>
          </a:p>
          <a:p>
            <a:r>
              <a:rPr lang="en-US" sz="2200" b="1" dirty="0"/>
              <a:t>Backend:</a:t>
            </a:r>
            <a:r>
              <a:rPr lang="en-US" sz="2200" dirty="0"/>
              <a:t> Java and Servlet.</a:t>
            </a:r>
          </a:p>
          <a:p>
            <a:r>
              <a:rPr lang="en-US" sz="2200" b="1" dirty="0"/>
              <a:t>Database:</a:t>
            </a:r>
            <a:r>
              <a:rPr lang="en-US" sz="2200" dirty="0"/>
              <a:t> MySQL. </a:t>
            </a:r>
          </a:p>
          <a:p>
            <a:r>
              <a:rPr lang="en-US" sz="2200" b="1" dirty="0"/>
              <a:t>Server:</a:t>
            </a:r>
            <a:r>
              <a:rPr lang="en-US" sz="2200" dirty="0"/>
              <a:t> Apache tomcat.</a:t>
            </a:r>
          </a:p>
        </p:txBody>
      </p:sp>
    </p:spTree>
    <p:extLst>
      <p:ext uri="{BB962C8B-B14F-4D97-AF65-F5344CB8AC3E}">
        <p14:creationId xmlns:p14="http://schemas.microsoft.com/office/powerpoint/2010/main" val="217199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9F8A-3A01-AB38-6530-D67E27A8F805}"/>
              </a:ext>
            </a:extLst>
          </p:cNvPr>
          <p:cNvSpPr>
            <a:spLocks noGrp="1"/>
          </p:cNvSpPr>
          <p:nvPr>
            <p:ph type="title"/>
          </p:nvPr>
        </p:nvSpPr>
        <p:spPr/>
        <p:txBody>
          <a:bodyPr/>
          <a:lstStyle/>
          <a:p>
            <a:pPr algn="ctr"/>
            <a:r>
              <a:rPr lang="en-US" b="1" dirty="0"/>
              <a:t>Module Specification</a:t>
            </a:r>
          </a:p>
        </p:txBody>
      </p:sp>
      <p:sp>
        <p:nvSpPr>
          <p:cNvPr id="3" name="Content Placeholder 2">
            <a:extLst>
              <a:ext uri="{FF2B5EF4-FFF2-40B4-BE49-F238E27FC236}">
                <a16:creationId xmlns:a16="http://schemas.microsoft.com/office/drawing/2014/main" id="{9E602FA2-62F9-954F-B825-55B4BA8A7B40}"/>
              </a:ext>
            </a:extLst>
          </p:cNvPr>
          <p:cNvSpPr>
            <a:spLocks noGrp="1"/>
          </p:cNvSpPr>
          <p:nvPr>
            <p:ph idx="1"/>
          </p:nvPr>
        </p:nvSpPr>
        <p:spPr>
          <a:xfrm>
            <a:off x="1154954" y="2918460"/>
            <a:ext cx="8825659" cy="2750820"/>
          </a:xfrm>
        </p:spPr>
        <p:txBody>
          <a:bodyPr>
            <a:normAutofit/>
          </a:bodyPr>
          <a:lstStyle/>
          <a:p>
            <a:r>
              <a:rPr lang="en-US" sz="2000" dirty="0">
                <a:effectLst/>
                <a:ea typeface="Calibri" panose="020F0502020204030204" pitchFamily="34" charset="0"/>
                <a:cs typeface="Mangal" panose="02040503050203030202" pitchFamily="18" charset="0"/>
              </a:rPr>
              <a:t>Vendor Module</a:t>
            </a:r>
          </a:p>
          <a:p>
            <a:r>
              <a:rPr lang="en-US" sz="2000" dirty="0">
                <a:effectLst/>
                <a:ea typeface="Calibri" panose="020F0502020204030204" pitchFamily="34" charset="0"/>
                <a:cs typeface="Mangal" panose="02040503050203030202" pitchFamily="18" charset="0"/>
              </a:rPr>
              <a:t>Admin Module</a:t>
            </a:r>
          </a:p>
          <a:p>
            <a:r>
              <a:rPr lang="en-US" sz="2000" dirty="0">
                <a:effectLst/>
                <a:ea typeface="Calibri" panose="020F0502020204030204" pitchFamily="34" charset="0"/>
                <a:cs typeface="Mangal" panose="02040503050203030202" pitchFamily="18" charset="0"/>
              </a:rPr>
              <a:t>Tender Module</a:t>
            </a:r>
          </a:p>
          <a:p>
            <a:r>
              <a:rPr lang="en-US" sz="2000" dirty="0">
                <a:effectLst/>
                <a:ea typeface="Calibri" panose="020F0502020204030204" pitchFamily="34" charset="0"/>
                <a:cs typeface="Mangal" panose="02040503050203030202" pitchFamily="18" charset="0"/>
              </a:rPr>
              <a:t>Bids Module</a:t>
            </a:r>
          </a:p>
          <a:p>
            <a:r>
              <a:rPr lang="en-US" sz="2000" dirty="0">
                <a:effectLst/>
                <a:ea typeface="Calibri" panose="020F0502020204030204" pitchFamily="34" charset="0"/>
                <a:cs typeface="Mangal" panose="02040503050203030202" pitchFamily="18" charset="0"/>
              </a:rPr>
              <a:t>Notice Module</a:t>
            </a:r>
          </a:p>
          <a:p>
            <a:r>
              <a:rPr lang="en-US" sz="2000" dirty="0">
                <a:effectLst/>
                <a:ea typeface="Calibri" panose="020F0502020204030204" pitchFamily="34" charset="0"/>
                <a:cs typeface="Mangal" panose="02040503050203030202" pitchFamily="18" charset="0"/>
              </a:rPr>
              <a:t>Feedback Module</a:t>
            </a:r>
          </a:p>
          <a:p>
            <a:pPr marL="0" indent="0">
              <a:buNone/>
            </a:pPr>
            <a:endParaRPr lang="en-US" sz="2000" dirty="0">
              <a:effectLst/>
              <a:ea typeface="Calibri" panose="020F0502020204030204" pitchFamily="34" charset="0"/>
              <a:cs typeface="Mangal" panose="02040503050203030202" pitchFamily="18" charset="0"/>
            </a:endParaRPr>
          </a:p>
          <a:p>
            <a:endParaRPr lang="en-US" sz="2000" dirty="0">
              <a:effectLst/>
              <a:ea typeface="Calibri" panose="020F0502020204030204" pitchFamily="34" charset="0"/>
              <a:cs typeface="Mangal" panose="02040503050203030202" pitchFamily="18" charset="0"/>
            </a:endParaRPr>
          </a:p>
          <a:p>
            <a:endParaRPr lang="en-US" sz="2000" dirty="0">
              <a:effectLst/>
              <a:ea typeface="Calibri" panose="020F0502020204030204" pitchFamily="34" charset="0"/>
              <a:cs typeface="Mangal" panose="02040503050203030202" pitchFamily="18" charset="0"/>
            </a:endParaRPr>
          </a:p>
          <a:p>
            <a:endParaRPr lang="en-US" sz="2000" dirty="0">
              <a:effectLst/>
              <a:ea typeface="Calibri" panose="020F0502020204030204" pitchFamily="34" charset="0"/>
              <a:cs typeface="Mangal" panose="02040503050203030202" pitchFamily="18" charset="0"/>
            </a:endParaRPr>
          </a:p>
          <a:p>
            <a:endParaRPr lang="en-US" sz="2000" dirty="0">
              <a:effectLst/>
              <a:ea typeface="Calibri" panose="020F0502020204030204" pitchFamily="34" charset="0"/>
              <a:cs typeface="Mangal" panose="02040503050203030202" pitchFamily="18" charset="0"/>
            </a:endParaRPr>
          </a:p>
          <a:p>
            <a:endParaRPr lang="en-US" sz="2000" dirty="0"/>
          </a:p>
        </p:txBody>
      </p:sp>
    </p:spTree>
    <p:extLst>
      <p:ext uri="{BB962C8B-B14F-4D97-AF65-F5344CB8AC3E}">
        <p14:creationId xmlns:p14="http://schemas.microsoft.com/office/powerpoint/2010/main" val="378169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37625C-B268-DB6A-1018-127774FEB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77" y="0"/>
            <a:ext cx="11969646" cy="6858000"/>
          </a:xfrm>
          <a:prstGeom prst="rect">
            <a:avLst/>
          </a:prstGeom>
        </p:spPr>
      </p:pic>
    </p:spTree>
    <p:extLst>
      <p:ext uri="{BB962C8B-B14F-4D97-AF65-F5344CB8AC3E}">
        <p14:creationId xmlns:p14="http://schemas.microsoft.com/office/powerpoint/2010/main" val="106748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41D3BE-C635-5BA2-A89A-F6EED0FD4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986280" y="1161873"/>
            <a:ext cx="6857999" cy="4534255"/>
          </a:xfrm>
          <a:prstGeom prst="rect">
            <a:avLst/>
          </a:prstGeom>
        </p:spPr>
      </p:pic>
    </p:spTree>
    <p:extLst>
      <p:ext uri="{BB962C8B-B14F-4D97-AF65-F5344CB8AC3E}">
        <p14:creationId xmlns:p14="http://schemas.microsoft.com/office/powerpoint/2010/main" val="386731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AFD639-F4CB-3BEA-BF70-909DAB354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67001" y="853027"/>
            <a:ext cx="6857998" cy="5151945"/>
          </a:xfrm>
          <a:prstGeom prst="rect">
            <a:avLst/>
          </a:prstGeom>
        </p:spPr>
      </p:pic>
    </p:spTree>
    <p:extLst>
      <p:ext uri="{BB962C8B-B14F-4D97-AF65-F5344CB8AC3E}">
        <p14:creationId xmlns:p14="http://schemas.microsoft.com/office/powerpoint/2010/main" val="1016475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595</TotalTime>
  <Words>702</Words>
  <Application>Microsoft Office PowerPoint</Application>
  <PresentationFormat>Widescreen</PresentationFormat>
  <Paragraphs>274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Symbol</vt:lpstr>
      <vt:lpstr>Times New Roman</vt:lpstr>
      <vt:lpstr>Wingdings 3</vt:lpstr>
      <vt:lpstr>Ion Boardroom</vt:lpstr>
      <vt:lpstr>Tender Management System</vt:lpstr>
      <vt:lpstr>Introduction</vt:lpstr>
      <vt:lpstr>Scope of the System</vt:lpstr>
      <vt:lpstr>Operating Environment</vt:lpstr>
      <vt:lpstr>Technology Used</vt:lpstr>
      <vt:lpstr>Module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shinde</dc:creator>
  <cp:lastModifiedBy>suraj shinde</cp:lastModifiedBy>
  <cp:revision>302</cp:revision>
  <dcterms:created xsi:type="dcterms:W3CDTF">2023-03-17T17:30:49Z</dcterms:created>
  <dcterms:modified xsi:type="dcterms:W3CDTF">2024-04-23T06:05:10Z</dcterms:modified>
</cp:coreProperties>
</file>