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7" r:id="rId2"/>
    <p:sldId id="260" r:id="rId3"/>
    <p:sldId id="275" r:id="rId4"/>
    <p:sldId id="276" r:id="rId5"/>
    <p:sldId id="277" r:id="rId6"/>
    <p:sldId id="278" r:id="rId7"/>
    <p:sldId id="282" r:id="rId8"/>
    <p:sldId id="279" r:id="rId9"/>
    <p:sldId id="280" r:id="rId10"/>
    <p:sldId id="281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F265C90-E484-48E4-B9F6-A50BA15D5FB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C8BC5C8-7990-4C93-99FD-ACA2860C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9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5C90-E484-48E4-B9F6-A50BA15D5FB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C5C8-7990-4C93-99FD-ACA2860C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5C90-E484-48E4-B9F6-A50BA15D5FB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C5C8-7990-4C93-99FD-ACA2860C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09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5C90-E484-48E4-B9F6-A50BA15D5FB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C5C8-7990-4C93-99FD-ACA2860C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22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5C90-E484-48E4-B9F6-A50BA15D5FB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C5C8-7990-4C93-99FD-ACA2860C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88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5C90-E484-48E4-B9F6-A50BA15D5FB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C5C8-7990-4C93-99FD-ACA2860C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7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5C90-E484-48E4-B9F6-A50BA15D5FB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C5C8-7990-4C93-99FD-ACA2860C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08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F265C90-E484-48E4-B9F6-A50BA15D5FB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C5C8-7990-4C93-99FD-ACA2860C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42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F265C90-E484-48E4-B9F6-A50BA15D5FB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C5C8-7990-4C93-99FD-ACA2860C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9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5C90-E484-48E4-B9F6-A50BA15D5FB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C5C8-7990-4C93-99FD-ACA2860C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0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5C90-E484-48E4-B9F6-A50BA15D5FB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C5C8-7990-4C93-99FD-ACA2860C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9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5C90-E484-48E4-B9F6-A50BA15D5FB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C5C8-7990-4C93-99FD-ACA2860C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8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5C90-E484-48E4-B9F6-A50BA15D5FB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C5C8-7990-4C93-99FD-ACA2860C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7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5C90-E484-48E4-B9F6-A50BA15D5FB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C5C8-7990-4C93-99FD-ACA2860C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5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5C90-E484-48E4-B9F6-A50BA15D5FB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C5C8-7990-4C93-99FD-ACA2860C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5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5C90-E484-48E4-B9F6-A50BA15D5FB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C5C8-7990-4C93-99FD-ACA2860C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2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5C90-E484-48E4-B9F6-A50BA15D5FB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C5C8-7990-4C93-99FD-ACA2860C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2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F265C90-E484-48E4-B9F6-A50BA15D5FB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C8BC5C8-7990-4C93-99FD-ACA2860C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2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72B8E-85A8-4681-BEE2-260394EF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092" y="1060994"/>
            <a:ext cx="8831816" cy="1372986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Airline Reservation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309E6-8901-44F6-AB3F-5FBEE92FA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9438" y="4044565"/>
            <a:ext cx="9893123" cy="2054578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Name : Shinde Suraj </a:t>
            </a:r>
            <a:r>
              <a:rPr lang="en-US" sz="2400" dirty="0" err="1"/>
              <a:t>Bhagwan</a:t>
            </a:r>
            <a:endParaRPr lang="en-US" sz="2400" dirty="0"/>
          </a:p>
          <a:p>
            <a:pPr algn="l"/>
            <a:r>
              <a:rPr lang="en-US" sz="2400" dirty="0" err="1"/>
              <a:t>Div</a:t>
            </a:r>
            <a:r>
              <a:rPr lang="en-US" sz="2400" dirty="0"/>
              <a:t> : B</a:t>
            </a:r>
          </a:p>
          <a:p>
            <a:pPr algn="l"/>
            <a:r>
              <a:rPr lang="en-US" sz="2400" dirty="0"/>
              <a:t>Roll No : 244</a:t>
            </a:r>
          </a:p>
          <a:p>
            <a:pPr algn="l"/>
            <a:r>
              <a:rPr lang="en-US" sz="2400" dirty="0"/>
              <a:t>Seat No </a:t>
            </a:r>
            <a:r>
              <a:rPr lang="en-US" sz="2400"/>
              <a:t>: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848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3AA595-2F79-44DF-B71D-6532C9D1D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60" y="0"/>
            <a:ext cx="97933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00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68C7-63B0-4778-915B-B1237D71E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Normalized Database Table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3603D31-BA4B-46EA-B32A-B7DB1FEF9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179415"/>
              </p:ext>
            </p:extLst>
          </p:nvPr>
        </p:nvGraphicFramePr>
        <p:xfrm>
          <a:off x="1812758" y="3919833"/>
          <a:ext cx="8566483" cy="18237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0000">
                  <a:extLst>
                    <a:ext uri="{9D8B030D-6E8A-4147-A177-3AD203B41FA5}">
                      <a16:colId xmlns:a16="http://schemas.microsoft.com/office/drawing/2014/main" val="1772966454"/>
                    </a:ext>
                  </a:extLst>
                </a:gridCol>
                <a:gridCol w="1575867">
                  <a:extLst>
                    <a:ext uri="{9D8B030D-6E8A-4147-A177-3AD203B41FA5}">
                      <a16:colId xmlns:a16="http://schemas.microsoft.com/office/drawing/2014/main" val="3359691237"/>
                    </a:ext>
                  </a:extLst>
                </a:gridCol>
                <a:gridCol w="1145252">
                  <a:extLst>
                    <a:ext uri="{9D8B030D-6E8A-4147-A177-3AD203B41FA5}">
                      <a16:colId xmlns:a16="http://schemas.microsoft.com/office/drawing/2014/main" val="3220967144"/>
                    </a:ext>
                  </a:extLst>
                </a:gridCol>
                <a:gridCol w="885966">
                  <a:extLst>
                    <a:ext uri="{9D8B030D-6E8A-4147-A177-3AD203B41FA5}">
                      <a16:colId xmlns:a16="http://schemas.microsoft.com/office/drawing/2014/main" val="920940882"/>
                    </a:ext>
                  </a:extLst>
                </a:gridCol>
                <a:gridCol w="1752693">
                  <a:extLst>
                    <a:ext uri="{9D8B030D-6E8A-4147-A177-3AD203B41FA5}">
                      <a16:colId xmlns:a16="http://schemas.microsoft.com/office/drawing/2014/main" val="1688946530"/>
                    </a:ext>
                  </a:extLst>
                </a:gridCol>
                <a:gridCol w="2386705">
                  <a:extLst>
                    <a:ext uri="{9D8B030D-6E8A-4147-A177-3AD203B41FA5}">
                      <a16:colId xmlns:a16="http://schemas.microsoft.com/office/drawing/2014/main" val="1029210034"/>
                    </a:ext>
                  </a:extLst>
                </a:gridCol>
              </a:tblGrid>
              <a:tr h="3405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Sr. 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Field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Description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032024"/>
                  </a:ext>
                </a:extLst>
              </a:tr>
              <a:tr h="3682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admin_id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Int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4330" algn="ctr"/>
                        </a:tabLst>
                      </a:pPr>
                      <a:r>
                        <a:rPr lang="en-IN" sz="11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4330" algn="ctr"/>
                        </a:tabLst>
                      </a:pPr>
                      <a:r>
                        <a:rPr lang="en-IN" sz="1100">
                          <a:effectLst/>
                        </a:rPr>
                        <a:t>Admin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8497950"/>
                  </a:ext>
                </a:extLst>
              </a:tr>
              <a:tr h="378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admin_uname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UNIQUE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Admin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3472749"/>
                  </a:ext>
                </a:extLst>
              </a:tr>
              <a:tr h="3682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admin_email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UNIQUE KEY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Admin Email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9155304"/>
                  </a:ext>
                </a:extLst>
              </a:tr>
              <a:tr h="3682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admin_pwd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Admin password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081358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8C5501D5-7DCD-4036-AF91-97D07394BA10}"/>
              </a:ext>
            </a:extLst>
          </p:cNvPr>
          <p:cNvSpPr txBox="1"/>
          <p:nvPr/>
        </p:nvSpPr>
        <p:spPr>
          <a:xfrm>
            <a:off x="1411704" y="2661482"/>
            <a:ext cx="9095875" cy="76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Table Name: Admin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	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	This table is used to store details about the admin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605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5EA24B-E220-46CC-983D-A4201E914479}"/>
              </a:ext>
            </a:extLst>
          </p:cNvPr>
          <p:cNvSpPr txBox="1"/>
          <p:nvPr/>
        </p:nvSpPr>
        <p:spPr>
          <a:xfrm>
            <a:off x="1179671" y="509359"/>
            <a:ext cx="9095875" cy="862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2.Table Name: Airline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	This table is used to store details about the Airline (company) names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AC6FF9-7C55-444E-99C4-9488048CCEEE}"/>
              </a:ext>
            </a:extLst>
          </p:cNvPr>
          <p:cNvSpPr txBox="1"/>
          <p:nvPr/>
        </p:nvSpPr>
        <p:spPr>
          <a:xfrm>
            <a:off x="1179670" y="3287600"/>
            <a:ext cx="9095875" cy="862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3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. Table Name: users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	This table is used to store details about the Users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AE7682-00C8-4D48-B286-EDE878CF8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550197"/>
              </p:ext>
            </p:extLst>
          </p:nvPr>
        </p:nvGraphicFramePr>
        <p:xfrm>
          <a:off x="1719420" y="1498611"/>
          <a:ext cx="8186580" cy="14173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2760">
                  <a:extLst>
                    <a:ext uri="{9D8B030D-6E8A-4147-A177-3AD203B41FA5}">
                      <a16:colId xmlns:a16="http://schemas.microsoft.com/office/drawing/2014/main" val="3383824199"/>
                    </a:ext>
                  </a:extLst>
                </a:gridCol>
                <a:gridCol w="1182895">
                  <a:extLst>
                    <a:ext uri="{9D8B030D-6E8A-4147-A177-3AD203B41FA5}">
                      <a16:colId xmlns:a16="http://schemas.microsoft.com/office/drawing/2014/main" val="318357913"/>
                    </a:ext>
                  </a:extLst>
                </a:gridCol>
                <a:gridCol w="1182020">
                  <a:extLst>
                    <a:ext uri="{9D8B030D-6E8A-4147-A177-3AD203B41FA5}">
                      <a16:colId xmlns:a16="http://schemas.microsoft.com/office/drawing/2014/main" val="2587098975"/>
                    </a:ext>
                  </a:extLst>
                </a:gridCol>
                <a:gridCol w="788013">
                  <a:extLst>
                    <a:ext uri="{9D8B030D-6E8A-4147-A177-3AD203B41FA5}">
                      <a16:colId xmlns:a16="http://schemas.microsoft.com/office/drawing/2014/main" val="3133165157"/>
                    </a:ext>
                  </a:extLst>
                </a:gridCol>
                <a:gridCol w="1812430">
                  <a:extLst>
                    <a:ext uri="{9D8B030D-6E8A-4147-A177-3AD203B41FA5}">
                      <a16:colId xmlns:a16="http://schemas.microsoft.com/office/drawing/2014/main" val="3092575307"/>
                    </a:ext>
                  </a:extLst>
                </a:gridCol>
                <a:gridCol w="2438462">
                  <a:extLst>
                    <a:ext uri="{9D8B030D-6E8A-4147-A177-3AD203B41FA5}">
                      <a16:colId xmlns:a16="http://schemas.microsoft.com/office/drawing/2014/main" val="4220462280"/>
                    </a:ext>
                  </a:extLst>
                </a:gridCol>
              </a:tblGrid>
              <a:tr h="3612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SR. 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Field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Data Type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934400"/>
                  </a:ext>
                </a:extLst>
              </a:tr>
              <a:tr h="3473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airline_id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Airline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9282078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UNIQUE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Airline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1306084"/>
                  </a:ext>
                </a:extLst>
              </a:tr>
              <a:tr h="3473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seats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Airline Seats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769773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EB73E31-2A0C-4C3F-927D-B1223203A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138296"/>
              </p:ext>
            </p:extLst>
          </p:nvPr>
        </p:nvGraphicFramePr>
        <p:xfrm>
          <a:off x="1719420" y="4305566"/>
          <a:ext cx="8186581" cy="17602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3359">
                  <a:extLst>
                    <a:ext uri="{9D8B030D-6E8A-4147-A177-3AD203B41FA5}">
                      <a16:colId xmlns:a16="http://schemas.microsoft.com/office/drawing/2014/main" val="1175802115"/>
                    </a:ext>
                  </a:extLst>
                </a:gridCol>
                <a:gridCol w="1064693">
                  <a:extLst>
                    <a:ext uri="{9D8B030D-6E8A-4147-A177-3AD203B41FA5}">
                      <a16:colId xmlns:a16="http://schemas.microsoft.com/office/drawing/2014/main" val="20315845"/>
                    </a:ext>
                  </a:extLst>
                </a:gridCol>
                <a:gridCol w="1182020">
                  <a:extLst>
                    <a:ext uri="{9D8B030D-6E8A-4147-A177-3AD203B41FA5}">
                      <a16:colId xmlns:a16="http://schemas.microsoft.com/office/drawing/2014/main" val="2750083456"/>
                    </a:ext>
                  </a:extLst>
                </a:gridCol>
                <a:gridCol w="945616">
                  <a:extLst>
                    <a:ext uri="{9D8B030D-6E8A-4147-A177-3AD203B41FA5}">
                      <a16:colId xmlns:a16="http://schemas.microsoft.com/office/drawing/2014/main" val="1080071997"/>
                    </a:ext>
                  </a:extLst>
                </a:gridCol>
                <a:gridCol w="1733629">
                  <a:extLst>
                    <a:ext uri="{9D8B030D-6E8A-4147-A177-3AD203B41FA5}">
                      <a16:colId xmlns:a16="http://schemas.microsoft.com/office/drawing/2014/main" val="2877297041"/>
                    </a:ext>
                  </a:extLst>
                </a:gridCol>
                <a:gridCol w="2517264">
                  <a:extLst>
                    <a:ext uri="{9D8B030D-6E8A-4147-A177-3AD203B41FA5}">
                      <a16:colId xmlns:a16="http://schemas.microsoft.com/office/drawing/2014/main" val="2522286474"/>
                    </a:ext>
                  </a:extLst>
                </a:gridCol>
              </a:tblGrid>
              <a:tr h="3073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SR. 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Field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5905" algn="l"/>
                          <a:tab pos="407670" algn="ctr"/>
                        </a:tabLst>
                      </a:pPr>
                      <a:r>
                        <a:rPr lang="en-IN" sz="11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7240276"/>
                  </a:ext>
                </a:extLst>
              </a:tr>
              <a:tr h="3361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user_id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PRIMARY KEY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User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193654"/>
                  </a:ext>
                </a:extLst>
              </a:tr>
              <a:tr h="3903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user_name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UNIQUE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User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0613375"/>
                  </a:ext>
                </a:extLst>
              </a:tr>
              <a:tr h="3361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email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UNIQUE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User Email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2736757"/>
                  </a:ext>
                </a:extLst>
              </a:tr>
              <a:tr h="3903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password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User Password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0481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301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5EA24B-E220-46CC-983D-A4201E914479}"/>
              </a:ext>
            </a:extLst>
          </p:cNvPr>
          <p:cNvSpPr txBox="1"/>
          <p:nvPr/>
        </p:nvSpPr>
        <p:spPr>
          <a:xfrm>
            <a:off x="1179671" y="509359"/>
            <a:ext cx="9095875" cy="862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4. Table Name: feedback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	This table is used to store details about the Feedback from the users.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AC6FF9-7C55-444E-99C4-9488048CCEEE}"/>
              </a:ext>
            </a:extLst>
          </p:cNvPr>
          <p:cNvSpPr txBox="1"/>
          <p:nvPr/>
        </p:nvSpPr>
        <p:spPr>
          <a:xfrm>
            <a:off x="1179670" y="3920136"/>
            <a:ext cx="9095875" cy="862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5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. Table Name: cities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	This table is used to store details about the city names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2E20358-3BD3-44AF-8310-4693A8B1A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22780"/>
              </p:ext>
            </p:extLst>
          </p:nvPr>
        </p:nvGraphicFramePr>
        <p:xfrm>
          <a:off x="1694020" y="1550035"/>
          <a:ext cx="8126878" cy="21917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7921">
                  <a:extLst>
                    <a:ext uri="{9D8B030D-6E8A-4147-A177-3AD203B41FA5}">
                      <a16:colId xmlns:a16="http://schemas.microsoft.com/office/drawing/2014/main" val="1399881445"/>
                    </a:ext>
                  </a:extLst>
                </a:gridCol>
                <a:gridCol w="1095173">
                  <a:extLst>
                    <a:ext uri="{9D8B030D-6E8A-4147-A177-3AD203B41FA5}">
                      <a16:colId xmlns:a16="http://schemas.microsoft.com/office/drawing/2014/main" val="867318398"/>
                    </a:ext>
                  </a:extLst>
                </a:gridCol>
                <a:gridCol w="1095173">
                  <a:extLst>
                    <a:ext uri="{9D8B030D-6E8A-4147-A177-3AD203B41FA5}">
                      <a16:colId xmlns:a16="http://schemas.microsoft.com/office/drawing/2014/main" val="2163056236"/>
                    </a:ext>
                  </a:extLst>
                </a:gridCol>
                <a:gridCol w="860493">
                  <a:extLst>
                    <a:ext uri="{9D8B030D-6E8A-4147-A177-3AD203B41FA5}">
                      <a16:colId xmlns:a16="http://schemas.microsoft.com/office/drawing/2014/main" val="1546118234"/>
                    </a:ext>
                  </a:extLst>
                </a:gridCol>
                <a:gridCol w="1877439">
                  <a:extLst>
                    <a:ext uri="{9D8B030D-6E8A-4147-A177-3AD203B41FA5}">
                      <a16:colId xmlns:a16="http://schemas.microsoft.com/office/drawing/2014/main" val="3612947491"/>
                    </a:ext>
                  </a:extLst>
                </a:gridCol>
                <a:gridCol w="2420679">
                  <a:extLst>
                    <a:ext uri="{9D8B030D-6E8A-4147-A177-3AD203B41FA5}">
                      <a16:colId xmlns:a16="http://schemas.microsoft.com/office/drawing/2014/main" val="2779710149"/>
                    </a:ext>
                  </a:extLst>
                </a:gridCol>
              </a:tblGrid>
              <a:tr h="2726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SR. 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Field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Description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0412002"/>
                  </a:ext>
                </a:extLst>
              </a:tr>
              <a:tr h="311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feed_id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Feedback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0899738"/>
                  </a:ext>
                </a:extLst>
              </a:tr>
              <a:tr h="324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email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UNIQUE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User Email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7421842"/>
                  </a:ext>
                </a:extLst>
              </a:tr>
              <a:tr h="311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q1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Question 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6228490"/>
                  </a:ext>
                </a:extLst>
              </a:tr>
              <a:tr h="324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q2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Question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3036559"/>
                  </a:ext>
                </a:extLst>
              </a:tr>
              <a:tr h="324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q3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Question 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3707838"/>
                  </a:ext>
                </a:extLst>
              </a:tr>
              <a:tr h="324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rate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Ratings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460193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E7C52C-03AD-4DD8-8666-B9DB551D0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953422"/>
              </p:ext>
            </p:extLst>
          </p:nvPr>
        </p:nvGraphicFramePr>
        <p:xfrm>
          <a:off x="1634317" y="4960812"/>
          <a:ext cx="8186580" cy="11518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6169">
                  <a:extLst>
                    <a:ext uri="{9D8B030D-6E8A-4147-A177-3AD203B41FA5}">
                      <a16:colId xmlns:a16="http://schemas.microsoft.com/office/drawing/2014/main" val="2738466471"/>
                    </a:ext>
                  </a:extLst>
                </a:gridCol>
                <a:gridCol w="971883">
                  <a:extLst>
                    <a:ext uri="{9D8B030D-6E8A-4147-A177-3AD203B41FA5}">
                      <a16:colId xmlns:a16="http://schemas.microsoft.com/office/drawing/2014/main" val="2714496210"/>
                    </a:ext>
                  </a:extLst>
                </a:gridCol>
                <a:gridCol w="1182020">
                  <a:extLst>
                    <a:ext uri="{9D8B030D-6E8A-4147-A177-3AD203B41FA5}">
                      <a16:colId xmlns:a16="http://schemas.microsoft.com/office/drawing/2014/main" val="4076486197"/>
                    </a:ext>
                  </a:extLst>
                </a:gridCol>
                <a:gridCol w="866814">
                  <a:extLst>
                    <a:ext uri="{9D8B030D-6E8A-4147-A177-3AD203B41FA5}">
                      <a16:colId xmlns:a16="http://schemas.microsoft.com/office/drawing/2014/main" val="363705731"/>
                    </a:ext>
                  </a:extLst>
                </a:gridCol>
                <a:gridCol w="1891231">
                  <a:extLst>
                    <a:ext uri="{9D8B030D-6E8A-4147-A177-3AD203B41FA5}">
                      <a16:colId xmlns:a16="http://schemas.microsoft.com/office/drawing/2014/main" val="2727116688"/>
                    </a:ext>
                  </a:extLst>
                </a:gridCol>
                <a:gridCol w="2438463">
                  <a:extLst>
                    <a:ext uri="{9D8B030D-6E8A-4147-A177-3AD203B41FA5}">
                      <a16:colId xmlns:a16="http://schemas.microsoft.com/office/drawing/2014/main" val="2336203873"/>
                    </a:ext>
                  </a:extLst>
                </a:gridCol>
              </a:tblGrid>
              <a:tr h="3941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5745" algn="ctr"/>
                        </a:tabLst>
                      </a:pPr>
                      <a:r>
                        <a:rPr lang="en-IN" sz="1100">
                          <a:effectLst/>
                        </a:rPr>
                        <a:t>SR. 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5745" algn="ctr"/>
                        </a:tabLst>
                      </a:pPr>
                      <a:r>
                        <a:rPr lang="en-IN" sz="1100">
                          <a:effectLst/>
                        </a:rPr>
                        <a:t>Field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7786426"/>
                  </a:ext>
                </a:extLst>
              </a:tr>
              <a:tr h="3788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 err="1">
                          <a:effectLst/>
                        </a:rPr>
                        <a:t>c_id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City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4009053"/>
                  </a:ext>
                </a:extLst>
              </a:tr>
              <a:tr h="3788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UNIQUE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City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4893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353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5EA24B-E220-46CC-983D-A4201E914479}"/>
              </a:ext>
            </a:extLst>
          </p:cNvPr>
          <p:cNvSpPr txBox="1"/>
          <p:nvPr/>
        </p:nvSpPr>
        <p:spPr>
          <a:xfrm>
            <a:off x="1179670" y="936079"/>
            <a:ext cx="9095875" cy="862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6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. Table Name: Flight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	This table is used to store details about the Flight	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76274C-E3B3-4C81-AE43-35C464D39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780351"/>
              </p:ext>
            </p:extLst>
          </p:nvPr>
        </p:nvGraphicFramePr>
        <p:xfrm>
          <a:off x="1575899" y="2146300"/>
          <a:ext cx="8303418" cy="3111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3931">
                  <a:extLst>
                    <a:ext uri="{9D8B030D-6E8A-4147-A177-3AD203B41FA5}">
                      <a16:colId xmlns:a16="http://schemas.microsoft.com/office/drawing/2014/main" val="1939774077"/>
                    </a:ext>
                  </a:extLst>
                </a:gridCol>
                <a:gridCol w="1049694">
                  <a:extLst>
                    <a:ext uri="{9D8B030D-6E8A-4147-A177-3AD203B41FA5}">
                      <a16:colId xmlns:a16="http://schemas.microsoft.com/office/drawing/2014/main" val="392601541"/>
                    </a:ext>
                  </a:extLst>
                </a:gridCol>
                <a:gridCol w="1189121">
                  <a:extLst>
                    <a:ext uri="{9D8B030D-6E8A-4147-A177-3AD203B41FA5}">
                      <a16:colId xmlns:a16="http://schemas.microsoft.com/office/drawing/2014/main" val="2718540740"/>
                    </a:ext>
                  </a:extLst>
                </a:gridCol>
                <a:gridCol w="959111">
                  <a:extLst>
                    <a:ext uri="{9D8B030D-6E8A-4147-A177-3AD203B41FA5}">
                      <a16:colId xmlns:a16="http://schemas.microsoft.com/office/drawing/2014/main" val="1132910605"/>
                    </a:ext>
                  </a:extLst>
                </a:gridCol>
                <a:gridCol w="1758371">
                  <a:extLst>
                    <a:ext uri="{9D8B030D-6E8A-4147-A177-3AD203B41FA5}">
                      <a16:colId xmlns:a16="http://schemas.microsoft.com/office/drawing/2014/main" val="1883333069"/>
                    </a:ext>
                  </a:extLst>
                </a:gridCol>
                <a:gridCol w="2553190">
                  <a:extLst>
                    <a:ext uri="{9D8B030D-6E8A-4147-A177-3AD203B41FA5}">
                      <a16:colId xmlns:a16="http://schemas.microsoft.com/office/drawing/2014/main" val="412274919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SR. 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Field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Data Type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0437393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flight_id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Flight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270437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admin_id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FOREIGN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Admin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098789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arrival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datetime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Arrival 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984077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departure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datetime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Departure 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1843818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destination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Destination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5732928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source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Source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387303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airline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Airline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48447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seats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Seat 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8743286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price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Ticket Price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2987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909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5EA24B-E220-46CC-983D-A4201E914479}"/>
              </a:ext>
            </a:extLst>
          </p:cNvPr>
          <p:cNvSpPr txBox="1"/>
          <p:nvPr/>
        </p:nvSpPr>
        <p:spPr>
          <a:xfrm>
            <a:off x="1179670" y="936079"/>
            <a:ext cx="9095875" cy="981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7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.Table Name: Reservation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	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This table is used to store details about the Reservation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E6FEA0E-369F-41FD-9C74-82466E5E8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499571"/>
              </p:ext>
            </p:extLst>
          </p:nvPr>
        </p:nvGraphicFramePr>
        <p:xfrm>
          <a:off x="1673700" y="2316480"/>
          <a:ext cx="8059579" cy="2062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1478">
                  <a:extLst>
                    <a:ext uri="{9D8B030D-6E8A-4147-A177-3AD203B41FA5}">
                      <a16:colId xmlns:a16="http://schemas.microsoft.com/office/drawing/2014/main" val="335063522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392301454"/>
                    </a:ext>
                  </a:extLst>
                </a:gridCol>
                <a:gridCol w="1163683">
                  <a:extLst>
                    <a:ext uri="{9D8B030D-6E8A-4147-A177-3AD203B41FA5}">
                      <a16:colId xmlns:a16="http://schemas.microsoft.com/office/drawing/2014/main" val="2963701078"/>
                    </a:ext>
                  </a:extLst>
                </a:gridCol>
                <a:gridCol w="853367">
                  <a:extLst>
                    <a:ext uri="{9D8B030D-6E8A-4147-A177-3AD203B41FA5}">
                      <a16:colId xmlns:a16="http://schemas.microsoft.com/office/drawing/2014/main" val="3585200231"/>
                    </a:ext>
                  </a:extLst>
                </a:gridCol>
                <a:gridCol w="1784313">
                  <a:extLst>
                    <a:ext uri="{9D8B030D-6E8A-4147-A177-3AD203B41FA5}">
                      <a16:colId xmlns:a16="http://schemas.microsoft.com/office/drawing/2014/main" val="4036974661"/>
                    </a:ext>
                  </a:extLst>
                </a:gridCol>
                <a:gridCol w="2400634">
                  <a:extLst>
                    <a:ext uri="{9D8B030D-6E8A-4147-A177-3AD203B41FA5}">
                      <a16:colId xmlns:a16="http://schemas.microsoft.com/office/drawing/2014/main" val="4290422008"/>
                    </a:ext>
                  </a:extLst>
                </a:gridCol>
              </a:tblGrid>
              <a:tr h="3484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SR. 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Field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5741873"/>
                  </a:ext>
                </a:extLst>
              </a:tr>
              <a:tr h="3343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reser_id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Reservation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9688526"/>
                  </a:ext>
                </a:extLst>
              </a:tr>
              <a:tr h="3484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user_id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FOREIGN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User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1960699"/>
                  </a:ext>
                </a:extLst>
              </a:tr>
              <a:tr h="3343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flight_id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FOREIGN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Flight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5879991"/>
                  </a:ext>
                </a:extLst>
              </a:tr>
              <a:tr h="3484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seat_no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Seat 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2452473"/>
                  </a:ext>
                </a:extLst>
              </a:tr>
              <a:tr h="3484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Cost of Flight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3307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597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68C7-63B0-4778-915B-B1237D71E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Inputs Screens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3D7FA6-AC03-4EF3-8BB1-0D56D1C9C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086" y="2849697"/>
            <a:ext cx="6117828" cy="34412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15CB2C-E78A-40C1-9344-2B4E5927D908}"/>
              </a:ext>
            </a:extLst>
          </p:cNvPr>
          <p:cNvSpPr txBox="1"/>
          <p:nvPr/>
        </p:nvSpPr>
        <p:spPr>
          <a:xfrm>
            <a:off x="538480" y="2373387"/>
            <a:ext cx="2966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User Login Page :</a:t>
            </a:r>
          </a:p>
        </p:txBody>
      </p:sp>
    </p:spTree>
    <p:extLst>
      <p:ext uri="{BB962C8B-B14F-4D97-AF65-F5344CB8AC3E}">
        <p14:creationId xmlns:p14="http://schemas.microsoft.com/office/powerpoint/2010/main" val="1065723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FEB613-C001-484A-A865-C47D81804F00}"/>
              </a:ext>
            </a:extLst>
          </p:cNvPr>
          <p:cNvSpPr txBox="1"/>
          <p:nvPr/>
        </p:nvSpPr>
        <p:spPr>
          <a:xfrm>
            <a:off x="726739" y="454940"/>
            <a:ext cx="2966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User Feedback Page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699FCD-74C1-4A12-8DA8-43F219E56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71" y="1181399"/>
            <a:ext cx="9282952" cy="522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67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FEB613-C001-484A-A865-C47D81804F00}"/>
              </a:ext>
            </a:extLst>
          </p:cNvPr>
          <p:cNvSpPr txBox="1"/>
          <p:nvPr/>
        </p:nvSpPr>
        <p:spPr>
          <a:xfrm>
            <a:off x="726739" y="454940"/>
            <a:ext cx="2966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User Home Page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0C29A7-A5A8-4A99-A185-F35840E04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18" y="1209114"/>
            <a:ext cx="8910917" cy="501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91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FEB613-C001-484A-A865-C47D81804F00}"/>
              </a:ext>
            </a:extLst>
          </p:cNvPr>
          <p:cNvSpPr txBox="1"/>
          <p:nvPr/>
        </p:nvSpPr>
        <p:spPr>
          <a:xfrm>
            <a:off x="726739" y="454940"/>
            <a:ext cx="2966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User Feedback Page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699FCD-74C1-4A12-8DA8-43F219E56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12" y="1105759"/>
            <a:ext cx="9417423" cy="529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7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A0E42-93B0-4E2B-BB92-F98AA848B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973668"/>
            <a:ext cx="8761413" cy="706964"/>
          </a:xfrm>
        </p:spPr>
        <p:txBody>
          <a:bodyPr/>
          <a:lstStyle/>
          <a:p>
            <a:pPr algn="ctr"/>
            <a:r>
              <a:rPr lang="en-US" dirty="0"/>
              <a:t>UML Diagrams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4E884-0645-41E0-95B8-AD9DBDB64585}"/>
              </a:ext>
            </a:extLst>
          </p:cNvPr>
          <p:cNvSpPr txBox="1"/>
          <p:nvPr/>
        </p:nvSpPr>
        <p:spPr>
          <a:xfrm>
            <a:off x="1093693" y="2944905"/>
            <a:ext cx="47871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1. Entity-Relationship Diagram</a:t>
            </a:r>
          </a:p>
          <a:p>
            <a:r>
              <a:rPr lang="en-US" sz="2000" dirty="0"/>
              <a:t>2. Use case Diagram</a:t>
            </a:r>
          </a:p>
          <a:p>
            <a:r>
              <a:rPr lang="en-US" sz="2000" dirty="0"/>
              <a:t>3. Activity Diagram for Admin</a:t>
            </a:r>
          </a:p>
          <a:p>
            <a:r>
              <a:rPr lang="en-US" sz="2000" dirty="0"/>
              <a:t>4. Activity Diagram for User </a:t>
            </a:r>
          </a:p>
          <a:p>
            <a:r>
              <a:rPr lang="en-US" sz="2000" dirty="0"/>
              <a:t>5. Sequence Diagram </a:t>
            </a:r>
          </a:p>
          <a:p>
            <a:r>
              <a:rPr lang="en-US" sz="2000" dirty="0"/>
              <a:t>6. Class Diagram</a:t>
            </a:r>
          </a:p>
          <a:p>
            <a:r>
              <a:rPr lang="en-US" sz="2000" dirty="0"/>
              <a:t>7. Component Diagram</a:t>
            </a:r>
          </a:p>
          <a:p>
            <a:r>
              <a:rPr lang="en-US" sz="2000" dirty="0"/>
              <a:t>8. Deployment Diagram</a:t>
            </a:r>
          </a:p>
        </p:txBody>
      </p:sp>
    </p:spTree>
    <p:extLst>
      <p:ext uri="{BB962C8B-B14F-4D97-AF65-F5344CB8AC3E}">
        <p14:creationId xmlns:p14="http://schemas.microsoft.com/office/powerpoint/2010/main" val="3376750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FEB613-C001-484A-A865-C47D81804F00}"/>
              </a:ext>
            </a:extLst>
          </p:cNvPr>
          <p:cNvSpPr txBox="1"/>
          <p:nvPr/>
        </p:nvSpPr>
        <p:spPr>
          <a:xfrm>
            <a:off x="726739" y="454940"/>
            <a:ext cx="342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User Flight Status Page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71B6BB-7385-4D90-9CB4-135239C45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04" y="1257319"/>
            <a:ext cx="9147984" cy="514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76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FEB613-C001-484A-A865-C47D81804F00}"/>
              </a:ext>
            </a:extLst>
          </p:cNvPr>
          <p:cNvSpPr txBox="1"/>
          <p:nvPr/>
        </p:nvSpPr>
        <p:spPr>
          <a:xfrm>
            <a:off x="726739" y="454940"/>
            <a:ext cx="342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User Ticket Page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96FDAE-C797-462B-BF0E-14EC8CCF6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24" y="1254161"/>
            <a:ext cx="9404574" cy="529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21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FEB613-C001-484A-A865-C47D81804F00}"/>
              </a:ext>
            </a:extLst>
          </p:cNvPr>
          <p:cNvSpPr txBox="1"/>
          <p:nvPr/>
        </p:nvSpPr>
        <p:spPr>
          <a:xfrm>
            <a:off x="726739" y="454940"/>
            <a:ext cx="342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Admin Login Page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B9271C-8456-4C8E-B932-667D8CC32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9" y="1192306"/>
            <a:ext cx="9263563" cy="52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82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FEB613-C001-484A-A865-C47D81804F00}"/>
              </a:ext>
            </a:extLst>
          </p:cNvPr>
          <p:cNvSpPr txBox="1"/>
          <p:nvPr/>
        </p:nvSpPr>
        <p:spPr>
          <a:xfrm>
            <a:off x="726739" y="454940"/>
            <a:ext cx="342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Admin Home Page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72C830-FF63-4982-BEF2-B3450A05D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52" y="1066800"/>
            <a:ext cx="9375123" cy="527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31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FEB613-C001-484A-A865-C47D81804F00}"/>
              </a:ext>
            </a:extLst>
          </p:cNvPr>
          <p:cNvSpPr txBox="1"/>
          <p:nvPr/>
        </p:nvSpPr>
        <p:spPr>
          <a:xfrm>
            <a:off x="726739" y="454940"/>
            <a:ext cx="342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Admin Add Flight Page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99162B-BA0C-4728-8F37-062E1F122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64" y="1183920"/>
            <a:ext cx="9278471" cy="521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5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9FDBE8-F7C0-401C-8417-286D6A105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98" y="0"/>
            <a:ext cx="108158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89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0528FA-FF2C-4FB1-8328-548E7E6DC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46" y="0"/>
            <a:ext cx="69147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1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3038B6-D877-47DF-8272-FA2083AF9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972" y="0"/>
            <a:ext cx="4551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95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6CB082-FEC1-4365-86C0-1F3B0D9CF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634" y="0"/>
            <a:ext cx="41717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1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675CFA-FB84-4D98-85FF-8D79BEF74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45" y="0"/>
            <a:ext cx="101797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65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12041A-46BD-4570-972D-CA1123AE3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09" y="0"/>
            <a:ext cx="94211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997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60A6F1-4287-44C7-A967-28DA0FBD0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378" y="185737"/>
            <a:ext cx="6153150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64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62</TotalTime>
  <Words>618</Words>
  <Application>Microsoft Office PowerPoint</Application>
  <PresentationFormat>Widescreen</PresentationFormat>
  <Paragraphs>279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Gothic</vt:lpstr>
      <vt:lpstr>Times New Roman</vt:lpstr>
      <vt:lpstr>Wingdings 3</vt:lpstr>
      <vt:lpstr>Ion Boardroom</vt:lpstr>
      <vt:lpstr>Airline Reservation System</vt:lpstr>
      <vt:lpstr>UML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Normalized Database Table</vt:lpstr>
      <vt:lpstr>PowerPoint Presentation</vt:lpstr>
      <vt:lpstr>PowerPoint Presentation</vt:lpstr>
      <vt:lpstr>PowerPoint Presentation</vt:lpstr>
      <vt:lpstr>PowerPoint Presentation</vt:lpstr>
      <vt:lpstr>Inputs Screens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suraj shinde</dc:creator>
  <cp:lastModifiedBy>suraj shinde</cp:lastModifiedBy>
  <cp:revision>98</cp:revision>
  <dcterms:created xsi:type="dcterms:W3CDTF">2023-03-17T17:30:49Z</dcterms:created>
  <dcterms:modified xsi:type="dcterms:W3CDTF">2023-06-21T03:40:28Z</dcterms:modified>
</cp:coreProperties>
</file>