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b507d698d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b507d698d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b507d698d7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b507d698d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b507d698d7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b507d698d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b507d698d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b507d698d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b507d698d7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b507d698d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b507d698d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b507d698d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b507d698d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b507d698d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b507d698d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b507d698d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b49de9816f_0_1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b49de9816f_0_1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b49de9816f_0_1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b49de9816f_0_1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b49de9816f_0_1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b49de9816f_0_1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b507d698d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b507d698d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b507d698d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b507d698d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b507d698d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b507d698d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b507d698d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b507d698d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ata.ca.gov/dataset/local-area-unemployment-statistics-laus/resource/b4bc4656-7866-420f-8d87-4eda4c9996ed"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CS 547 - Deep Dive Project - Group 21 - Project 1 California Unemployment</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275"/>
              <a:buNone/>
            </a:pPr>
            <a:r>
              <a:rPr lang="en" sz="1500"/>
              <a:t>Team members: </a:t>
            </a:r>
            <a:endParaRPr sz="1500"/>
          </a:p>
          <a:p>
            <a:pPr indent="0" lvl="0" marL="0" rtl="0" algn="l">
              <a:lnSpc>
                <a:spcPct val="90000"/>
              </a:lnSpc>
              <a:spcBef>
                <a:spcPts val="0"/>
              </a:spcBef>
              <a:spcAft>
                <a:spcPts val="0"/>
              </a:spcAft>
              <a:buSzPts val="275"/>
              <a:buNone/>
            </a:pPr>
            <a:br>
              <a:rPr lang="en" sz="1500"/>
            </a:br>
            <a:r>
              <a:rPr lang="en" sz="1500"/>
              <a:t>Pritham Sriram Govindaraj (psg4)</a:t>
            </a:r>
            <a:endParaRPr sz="1500"/>
          </a:p>
          <a:p>
            <a:pPr indent="0" lvl="0" marL="0" rtl="0" algn="l">
              <a:lnSpc>
                <a:spcPct val="90000"/>
              </a:lnSpc>
              <a:spcBef>
                <a:spcPts val="0"/>
              </a:spcBef>
              <a:spcAft>
                <a:spcPts val="0"/>
              </a:spcAft>
              <a:buSzPts val="275"/>
              <a:buNone/>
            </a:pPr>
            <a:r>
              <a:rPr lang="en" sz="1500"/>
              <a:t>Saiharshith Karuneegar Ramesh (sk120)</a:t>
            </a:r>
            <a:endParaRPr sz="1500"/>
          </a:p>
          <a:p>
            <a:pPr indent="0" lvl="0" marL="0" rtl="0" algn="l">
              <a:lnSpc>
                <a:spcPct val="90000"/>
              </a:lnSpc>
              <a:spcBef>
                <a:spcPts val="0"/>
              </a:spcBef>
              <a:spcAft>
                <a:spcPts val="0"/>
              </a:spcAft>
              <a:buSzPts val="275"/>
              <a:buNone/>
            </a:pPr>
            <a:r>
              <a:rPr lang="en" sz="1500"/>
              <a:t>Suraj Vashista Bettadapura Krishna (sb70)</a:t>
            </a:r>
            <a:endParaRPr sz="1500"/>
          </a:p>
          <a:p>
            <a:pPr indent="0" lvl="0" marL="0" rtl="0" algn="l">
              <a:lnSpc>
                <a:spcPct val="90000"/>
              </a:lnSpc>
              <a:spcBef>
                <a:spcPts val="0"/>
              </a:spcBef>
              <a:spcAft>
                <a:spcPts val="0"/>
              </a:spcAft>
              <a:buSzPts val="275"/>
              <a:buNone/>
            </a:pPr>
            <a:r>
              <a:rPr lang="en" sz="1500"/>
              <a:t>Maahi Patel (maahidp23)</a:t>
            </a:r>
            <a:endParaRPr sz="1500"/>
          </a:p>
        </p:txBody>
      </p:sp>
      <p:sp>
        <p:nvSpPr>
          <p:cNvPr id="88" name="Google Shape;88;p13"/>
          <p:cNvSpPr txBox="1"/>
          <p:nvPr/>
        </p:nvSpPr>
        <p:spPr>
          <a:xfrm>
            <a:off x="7341925" y="0"/>
            <a:ext cx="1524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psg4, sk120, sb70, maahidp23 </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head</a:t>
            </a:r>
            <a:endParaRPr/>
          </a:p>
          <a:p>
            <a:pPr indent="0" lvl="0" marL="0" rtl="0" algn="l">
              <a:spcBef>
                <a:spcPts val="0"/>
              </a:spcBef>
              <a:spcAft>
                <a:spcPts val="0"/>
              </a:spcAft>
              <a:buNone/>
            </a:pPr>
            <a:r>
              <a:t/>
            </a:r>
            <a:endParaRPr/>
          </a:p>
        </p:txBody>
      </p:sp>
      <p:sp>
        <p:nvSpPr>
          <p:cNvPr id="153" name="Google Shape;153;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4" name="Google Shape;154;p22"/>
          <p:cNvPicPr preferRelativeResize="0"/>
          <p:nvPr/>
        </p:nvPicPr>
        <p:blipFill>
          <a:blip r:embed="rId3">
            <a:alphaModFix/>
          </a:blip>
          <a:stretch>
            <a:fillRect/>
          </a:stretch>
        </p:blipFill>
        <p:spPr>
          <a:xfrm>
            <a:off x="729450" y="2078875"/>
            <a:ext cx="7688699" cy="2111800"/>
          </a:xfrm>
          <a:prstGeom prst="rect">
            <a:avLst/>
          </a:prstGeom>
          <a:noFill/>
          <a:ln>
            <a:noFill/>
          </a:ln>
        </p:spPr>
      </p:pic>
      <p:sp>
        <p:nvSpPr>
          <p:cNvPr id="155" name="Google Shape;155;p22"/>
          <p:cNvSpPr txBox="1"/>
          <p:nvPr/>
        </p:nvSpPr>
        <p:spPr>
          <a:xfrm>
            <a:off x="7341925" y="0"/>
            <a:ext cx="152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sk120, sb70</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Baseline - Linear Regression</a:t>
            </a:r>
            <a:endParaRPr/>
          </a:p>
          <a:p>
            <a:pPr indent="0" lvl="0" marL="0" rtl="0" algn="l">
              <a:spcBef>
                <a:spcPts val="0"/>
              </a:spcBef>
              <a:spcAft>
                <a:spcPts val="0"/>
              </a:spcAft>
              <a:buNone/>
            </a:pPr>
            <a:r>
              <a:t/>
            </a:r>
            <a:endParaRPr/>
          </a:p>
        </p:txBody>
      </p:sp>
      <p:sp>
        <p:nvSpPr>
          <p:cNvPr id="161" name="Google Shape;161;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2" name="Google Shape;162;p23"/>
          <p:cNvPicPr preferRelativeResize="0"/>
          <p:nvPr/>
        </p:nvPicPr>
        <p:blipFill>
          <a:blip r:embed="rId3">
            <a:alphaModFix/>
          </a:blip>
          <a:stretch>
            <a:fillRect/>
          </a:stretch>
        </p:blipFill>
        <p:spPr>
          <a:xfrm>
            <a:off x="860797" y="1853850"/>
            <a:ext cx="6721628" cy="3078575"/>
          </a:xfrm>
          <a:prstGeom prst="rect">
            <a:avLst/>
          </a:prstGeom>
          <a:noFill/>
          <a:ln>
            <a:noFill/>
          </a:ln>
        </p:spPr>
      </p:pic>
      <p:sp>
        <p:nvSpPr>
          <p:cNvPr id="163" name="Google Shape;163;p23"/>
          <p:cNvSpPr txBox="1"/>
          <p:nvPr/>
        </p:nvSpPr>
        <p:spPr>
          <a:xfrm>
            <a:off x="7341925" y="0"/>
            <a:ext cx="152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psg4, sk120</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LSTM model and the output</a:t>
            </a:r>
            <a:endParaRPr/>
          </a:p>
          <a:p>
            <a:pPr indent="0" lvl="0" marL="0" rtl="0" algn="l">
              <a:spcBef>
                <a:spcPts val="0"/>
              </a:spcBef>
              <a:spcAft>
                <a:spcPts val="0"/>
              </a:spcAft>
              <a:buNone/>
            </a:pPr>
            <a:r>
              <a:t/>
            </a:r>
            <a:endParaRPr/>
          </a:p>
        </p:txBody>
      </p:sp>
      <p:sp>
        <p:nvSpPr>
          <p:cNvPr id="169" name="Google Shape;169;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0" name="Google Shape;170;p24"/>
          <p:cNvPicPr preferRelativeResize="0"/>
          <p:nvPr/>
        </p:nvPicPr>
        <p:blipFill>
          <a:blip r:embed="rId3">
            <a:alphaModFix/>
          </a:blip>
          <a:stretch>
            <a:fillRect/>
          </a:stretch>
        </p:blipFill>
        <p:spPr>
          <a:xfrm>
            <a:off x="729450" y="2078876"/>
            <a:ext cx="3842550" cy="2261100"/>
          </a:xfrm>
          <a:prstGeom prst="rect">
            <a:avLst/>
          </a:prstGeom>
          <a:noFill/>
          <a:ln>
            <a:noFill/>
          </a:ln>
        </p:spPr>
      </p:pic>
      <p:pic>
        <p:nvPicPr>
          <p:cNvPr id="171" name="Google Shape;171;p24"/>
          <p:cNvPicPr preferRelativeResize="0"/>
          <p:nvPr/>
        </p:nvPicPr>
        <p:blipFill>
          <a:blip r:embed="rId4">
            <a:alphaModFix/>
          </a:blip>
          <a:stretch>
            <a:fillRect/>
          </a:stretch>
        </p:blipFill>
        <p:spPr>
          <a:xfrm>
            <a:off x="4887900" y="2078875"/>
            <a:ext cx="4029151" cy="2261100"/>
          </a:xfrm>
          <a:prstGeom prst="rect">
            <a:avLst/>
          </a:prstGeom>
          <a:noFill/>
          <a:ln>
            <a:noFill/>
          </a:ln>
        </p:spPr>
      </p:pic>
      <p:sp>
        <p:nvSpPr>
          <p:cNvPr id="172" name="Google Shape;172;p24"/>
          <p:cNvSpPr txBox="1"/>
          <p:nvPr/>
        </p:nvSpPr>
        <p:spPr>
          <a:xfrm>
            <a:off x="7341925" y="0"/>
            <a:ext cx="152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a:t>
            </a:r>
            <a:r>
              <a:rPr lang="en">
                <a:latin typeface="Lato"/>
                <a:ea typeface="Lato"/>
                <a:cs typeface="Lato"/>
                <a:sym typeface="Lato"/>
              </a:rPr>
              <a:t>sg3,maahidp23</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Predicted graph				    Actual graph</a:t>
            </a:r>
            <a:endParaRPr/>
          </a:p>
        </p:txBody>
      </p:sp>
      <p:sp>
        <p:nvSpPr>
          <p:cNvPr id="178" name="Google Shape;178;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9" name="Google Shape;179;p25"/>
          <p:cNvPicPr preferRelativeResize="0"/>
          <p:nvPr/>
        </p:nvPicPr>
        <p:blipFill>
          <a:blip r:embed="rId3">
            <a:alphaModFix/>
          </a:blip>
          <a:stretch>
            <a:fillRect/>
          </a:stretch>
        </p:blipFill>
        <p:spPr>
          <a:xfrm>
            <a:off x="729450" y="2078875"/>
            <a:ext cx="3170076" cy="2063850"/>
          </a:xfrm>
          <a:prstGeom prst="rect">
            <a:avLst/>
          </a:prstGeom>
          <a:noFill/>
          <a:ln>
            <a:noFill/>
          </a:ln>
        </p:spPr>
      </p:pic>
      <p:pic>
        <p:nvPicPr>
          <p:cNvPr id="180" name="Google Shape;180;p25"/>
          <p:cNvPicPr preferRelativeResize="0"/>
          <p:nvPr/>
        </p:nvPicPr>
        <p:blipFill>
          <a:blip r:embed="rId4">
            <a:alphaModFix/>
          </a:blip>
          <a:stretch>
            <a:fillRect/>
          </a:stretch>
        </p:blipFill>
        <p:spPr>
          <a:xfrm>
            <a:off x="4892900" y="2081771"/>
            <a:ext cx="3170075" cy="2058066"/>
          </a:xfrm>
          <a:prstGeom prst="rect">
            <a:avLst/>
          </a:prstGeom>
          <a:noFill/>
          <a:ln>
            <a:noFill/>
          </a:ln>
        </p:spPr>
      </p:pic>
      <p:sp>
        <p:nvSpPr>
          <p:cNvPr id="181" name="Google Shape;181;p25"/>
          <p:cNvSpPr txBox="1"/>
          <p:nvPr/>
        </p:nvSpPr>
        <p:spPr>
          <a:xfrm>
            <a:off x="7341925" y="0"/>
            <a:ext cx="1524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Sb70, sk120, maahidp23</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prediction graph</a:t>
            </a:r>
            <a:endParaRPr/>
          </a:p>
        </p:txBody>
      </p:sp>
      <p:sp>
        <p:nvSpPr>
          <p:cNvPr id="187" name="Google Shape;187;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8" name="Google Shape;188;p26"/>
          <p:cNvPicPr preferRelativeResize="0"/>
          <p:nvPr/>
        </p:nvPicPr>
        <p:blipFill>
          <a:blip r:embed="rId3">
            <a:alphaModFix/>
          </a:blip>
          <a:stretch>
            <a:fillRect/>
          </a:stretch>
        </p:blipFill>
        <p:spPr>
          <a:xfrm>
            <a:off x="1411600" y="2029175"/>
            <a:ext cx="4998351" cy="2832000"/>
          </a:xfrm>
          <a:prstGeom prst="rect">
            <a:avLst/>
          </a:prstGeom>
          <a:noFill/>
          <a:ln>
            <a:noFill/>
          </a:ln>
        </p:spPr>
      </p:pic>
      <p:sp>
        <p:nvSpPr>
          <p:cNvPr id="189" name="Google Shape;189;p26"/>
          <p:cNvSpPr txBox="1"/>
          <p:nvPr/>
        </p:nvSpPr>
        <p:spPr>
          <a:xfrm>
            <a:off x="7341925" y="0"/>
            <a:ext cx="1524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sb70, sk120, maahidp23</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and Conclusion</a:t>
            </a:r>
            <a:endParaRPr/>
          </a:p>
        </p:txBody>
      </p:sp>
      <p:sp>
        <p:nvSpPr>
          <p:cNvPr id="195" name="Google Shape;195;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tried with different mini batch sizes and </a:t>
            </a:r>
            <a:r>
              <a:rPr lang="en"/>
              <a:t>different</a:t>
            </a:r>
            <a:r>
              <a:rPr lang="en"/>
              <a:t> optimizers. We have found that the batch size of 16 and Adam optimizer is giving us the optimal results. </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As for </a:t>
            </a:r>
            <a:r>
              <a:rPr lang="en"/>
              <a:t>future</a:t>
            </a:r>
            <a:r>
              <a:rPr lang="en"/>
              <a:t> scope, we can try to find more meaningful features which can affect the unemployment rate, improving the accuracy of the model. We can also use models like ARIMA and SARIMA which can give us much better performance.  </a:t>
            </a:r>
            <a:br>
              <a:rPr lang="en"/>
            </a:br>
            <a:endParaRPr/>
          </a:p>
        </p:txBody>
      </p:sp>
      <p:sp>
        <p:nvSpPr>
          <p:cNvPr id="196" name="Google Shape;196;p27"/>
          <p:cNvSpPr txBox="1"/>
          <p:nvPr/>
        </p:nvSpPr>
        <p:spPr>
          <a:xfrm>
            <a:off x="7341925" y="0"/>
            <a:ext cx="152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a:t>
            </a:r>
            <a:r>
              <a:rPr lang="en">
                <a:latin typeface="Lato"/>
                <a:ea typeface="Lato"/>
                <a:cs typeface="Lato"/>
                <a:sym typeface="Lato"/>
              </a:rPr>
              <a:t>sg4,maahidp3</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Thank you Professor Dr. Sowers and all TAs for your support!</a:t>
            </a:r>
            <a:endParaRPr/>
          </a:p>
        </p:txBody>
      </p:sp>
      <p:sp>
        <p:nvSpPr>
          <p:cNvPr id="202" name="Google Shape;202;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03" name="Google Shape;203;p28"/>
          <p:cNvSpPr txBox="1"/>
          <p:nvPr/>
        </p:nvSpPr>
        <p:spPr>
          <a:xfrm>
            <a:off x="7341925" y="0"/>
            <a:ext cx="1524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psg4, sk120, sb70, maahidp23 </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	</a:t>
            </a: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Background</a:t>
            </a:r>
            <a:endParaRPr/>
          </a:p>
          <a:p>
            <a:pPr indent="-311150" lvl="0" marL="457200" rtl="0" algn="l">
              <a:spcBef>
                <a:spcPts val="0"/>
              </a:spcBef>
              <a:spcAft>
                <a:spcPts val="0"/>
              </a:spcAft>
              <a:buSzPts val="1300"/>
              <a:buChar char="➔"/>
            </a:pPr>
            <a:r>
              <a:rPr lang="en"/>
              <a:t>Problem Statement</a:t>
            </a:r>
            <a:endParaRPr/>
          </a:p>
          <a:p>
            <a:pPr indent="-311150" lvl="0" marL="457200" rtl="0" algn="l">
              <a:spcBef>
                <a:spcPts val="0"/>
              </a:spcBef>
              <a:spcAft>
                <a:spcPts val="0"/>
              </a:spcAft>
              <a:buSzPts val="1300"/>
              <a:buChar char="➔"/>
            </a:pPr>
            <a:r>
              <a:rPr lang="en"/>
              <a:t>Data</a:t>
            </a:r>
            <a:endParaRPr/>
          </a:p>
          <a:p>
            <a:pPr indent="-311150" lvl="0" marL="457200" rtl="0" algn="l">
              <a:spcBef>
                <a:spcPts val="0"/>
              </a:spcBef>
              <a:spcAft>
                <a:spcPts val="0"/>
              </a:spcAft>
              <a:buSzPts val="1300"/>
              <a:buChar char="➔"/>
            </a:pPr>
            <a:r>
              <a:rPr lang="en"/>
              <a:t>Challenges</a:t>
            </a:r>
            <a:endParaRPr/>
          </a:p>
          <a:p>
            <a:pPr indent="-311150" lvl="0" marL="457200" rtl="0" algn="l">
              <a:spcBef>
                <a:spcPts val="0"/>
              </a:spcBef>
              <a:spcAft>
                <a:spcPts val="0"/>
              </a:spcAft>
              <a:buSzPts val="1300"/>
              <a:buChar char="➔"/>
            </a:pPr>
            <a:r>
              <a:rPr lang="en"/>
              <a:t>Solution</a:t>
            </a:r>
            <a:endParaRPr/>
          </a:p>
          <a:p>
            <a:pPr indent="-311150" lvl="0" marL="457200" rtl="0" algn="l">
              <a:spcBef>
                <a:spcPts val="0"/>
              </a:spcBef>
              <a:spcAft>
                <a:spcPts val="0"/>
              </a:spcAft>
              <a:buSzPts val="1300"/>
              <a:buChar char="➔"/>
            </a:pPr>
            <a:r>
              <a:rPr lang="en"/>
              <a:t>Results</a:t>
            </a:r>
            <a:endParaRPr/>
          </a:p>
          <a:p>
            <a:pPr indent="-311150" lvl="0" marL="457200" rtl="0" algn="l">
              <a:spcBef>
                <a:spcPts val="0"/>
              </a:spcBef>
              <a:spcAft>
                <a:spcPts val="0"/>
              </a:spcAft>
              <a:buSzPts val="1300"/>
              <a:buChar char="➔"/>
            </a:pPr>
            <a:r>
              <a:rPr lang="en"/>
              <a:t>Conclusion and Future Work</a:t>
            </a:r>
            <a:endParaRPr/>
          </a:p>
        </p:txBody>
      </p:sp>
      <p:sp>
        <p:nvSpPr>
          <p:cNvPr id="95" name="Google Shape;95;p14"/>
          <p:cNvSpPr txBox="1"/>
          <p:nvPr/>
        </p:nvSpPr>
        <p:spPr>
          <a:xfrm>
            <a:off x="7341925" y="0"/>
            <a:ext cx="152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psg4, sk120 </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101" name="Google Shape;101;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California, being the tech powerhouse that it is, may be a top choice for recent UIUC grads. </a:t>
            </a:r>
            <a:endParaRPr sz="1500"/>
          </a:p>
          <a:p>
            <a:pPr indent="0" lvl="0" marL="0" rtl="0" algn="l">
              <a:spcBef>
                <a:spcPts val="1200"/>
              </a:spcBef>
              <a:spcAft>
                <a:spcPts val="0"/>
              </a:spcAft>
              <a:buNone/>
            </a:pPr>
            <a:r>
              <a:rPr lang="en" sz="1500"/>
              <a:t>Many people opt to leave everything behind in search of their dream career in Silicon Valley, captivated by the charm of the Golden State. </a:t>
            </a:r>
            <a:endParaRPr sz="1500"/>
          </a:p>
          <a:p>
            <a:pPr indent="0" lvl="0" marL="0" rtl="0" algn="l">
              <a:spcBef>
                <a:spcPts val="1200"/>
              </a:spcBef>
              <a:spcAft>
                <a:spcPts val="1200"/>
              </a:spcAft>
              <a:buNone/>
            </a:pPr>
            <a:r>
              <a:rPr lang="en" sz="1500"/>
              <a:t>However, it's one thing to have a job lined up before making such a move, and quite another to have a few backup jobs in mind in case there are any problems with the present work.</a:t>
            </a:r>
            <a:endParaRPr sz="1500"/>
          </a:p>
        </p:txBody>
      </p:sp>
      <p:sp>
        <p:nvSpPr>
          <p:cNvPr id="102" name="Google Shape;102;p15"/>
          <p:cNvSpPr txBox="1"/>
          <p:nvPr/>
        </p:nvSpPr>
        <p:spPr>
          <a:xfrm>
            <a:off x="7341925" y="0"/>
            <a:ext cx="152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sb70, maahidp23 </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108" name="Google Shape;108;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With a population of almost 40 million, the state of California's politicians are continuously battling high inflation and poverty rates, which are in many ways linked to employment—or the lack thereof.</a:t>
            </a:r>
            <a:endParaRPr sz="1500"/>
          </a:p>
          <a:p>
            <a:pPr indent="0" lvl="0" marL="0" rtl="0" algn="l">
              <a:spcBef>
                <a:spcPts val="1200"/>
              </a:spcBef>
              <a:spcAft>
                <a:spcPts val="0"/>
              </a:spcAft>
              <a:buNone/>
            </a:pPr>
            <a:r>
              <a:rPr lang="en" sz="1500"/>
              <a:t>Having stated that, is it feasible to forecast California's employment rate for the remainder of the decade? </a:t>
            </a:r>
            <a:endParaRPr sz="1500"/>
          </a:p>
          <a:p>
            <a:pPr indent="0" lvl="0" marL="0" rtl="0" algn="l">
              <a:spcBef>
                <a:spcPts val="1200"/>
              </a:spcBef>
              <a:spcAft>
                <a:spcPts val="0"/>
              </a:spcAft>
              <a:buNone/>
            </a:pPr>
            <a:r>
              <a:rPr lang="en" sz="1500"/>
              <a:t>A forecast like this can be helpful for someone who is considering moving to California, running for office there, or is already a resident who wants to leave or stay in their home state.</a:t>
            </a:r>
            <a:endParaRPr sz="1500"/>
          </a:p>
          <a:p>
            <a:pPr indent="0" lvl="0" marL="0" rtl="0" algn="l">
              <a:spcBef>
                <a:spcPts val="1200"/>
              </a:spcBef>
              <a:spcAft>
                <a:spcPts val="1200"/>
              </a:spcAft>
              <a:buNone/>
            </a:pPr>
            <a:r>
              <a:t/>
            </a:r>
            <a:endParaRPr sz="1500"/>
          </a:p>
        </p:txBody>
      </p:sp>
      <p:sp>
        <p:nvSpPr>
          <p:cNvPr id="109" name="Google Shape;109;p16"/>
          <p:cNvSpPr txBox="1"/>
          <p:nvPr/>
        </p:nvSpPr>
        <p:spPr>
          <a:xfrm>
            <a:off x="7341925" y="0"/>
            <a:ext cx="152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psg4, maahidp23 </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a:t>
            </a:r>
            <a:endParaRPr/>
          </a:p>
        </p:txBody>
      </p:sp>
      <p:sp>
        <p:nvSpPr>
          <p:cNvPr id="115" name="Google Shape;115;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solidFill>
                  <a:srgbClr val="000000"/>
                </a:solidFill>
              </a:rPr>
              <a:t>Dataset on California’s Unemployment Rate</a:t>
            </a:r>
            <a:endParaRPr b="1">
              <a:solidFill>
                <a:srgbClr val="000000"/>
              </a:solidFill>
            </a:endParaRPr>
          </a:p>
          <a:p>
            <a:pPr indent="0" lvl="0" marL="0" rtl="0" algn="ctr">
              <a:spcBef>
                <a:spcPts val="0"/>
              </a:spcBef>
              <a:spcAft>
                <a:spcPts val="0"/>
              </a:spcAft>
              <a:buNone/>
            </a:pPr>
            <a:r>
              <a:rPr lang="en" sz="12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https://data.ca.gov/dataset/local-area-unemployment-statistics-laus/resource/b4bc4656-7866-420f-8d87-4eda4c9996ed</a:t>
            </a:r>
            <a:r>
              <a:rPr lang="en"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rPr lang="en"/>
              <a:t>For the dataset, we have used the data provided by the Local Area Unemployment Statistics (LAUS). </a:t>
            </a:r>
            <a:br>
              <a:rPr lang="en"/>
            </a:br>
            <a:br>
              <a:rPr lang="en"/>
            </a:br>
            <a:r>
              <a:rPr b="1" lang="en"/>
              <a:t>About LAUS:</a:t>
            </a:r>
            <a:br>
              <a:rPr lang="en"/>
            </a:br>
            <a:r>
              <a:rPr lang="en"/>
              <a:t>A joint Federal-State program called Local Area Unemployment Statistics (LAUS) compiles monthly estimates of total employment and unemployment for around 7,300 locations, including counties, cities, and metropolitan statistical areas. These projections serve as important gauges of the state of the local economy.</a:t>
            </a:r>
            <a:br>
              <a:rPr lang="en"/>
            </a:br>
            <a:endParaRPr/>
          </a:p>
        </p:txBody>
      </p:sp>
      <p:sp>
        <p:nvSpPr>
          <p:cNvPr id="116" name="Google Shape;116;p17"/>
          <p:cNvSpPr txBox="1"/>
          <p:nvPr/>
        </p:nvSpPr>
        <p:spPr>
          <a:xfrm>
            <a:off x="7341925" y="0"/>
            <a:ext cx="152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sk120, sb70</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122" name="Google Shape;122;p18"/>
          <p:cNvSpPr txBox="1"/>
          <p:nvPr>
            <p:ph idx="1" type="body"/>
          </p:nvPr>
        </p:nvSpPr>
        <p:spPr>
          <a:xfrm>
            <a:off x="729450" y="1853850"/>
            <a:ext cx="7688700" cy="2261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We have around 150K samples including both </a:t>
            </a:r>
            <a:r>
              <a:rPr lang="en" sz="1200"/>
              <a:t>training</a:t>
            </a:r>
            <a:r>
              <a:rPr lang="en" sz="1200"/>
              <a:t> and testing data. </a:t>
            </a:r>
            <a:br>
              <a:rPr lang="en" sz="1200"/>
            </a:br>
            <a:endParaRPr sz="1200"/>
          </a:p>
          <a:p>
            <a:pPr indent="-304800" lvl="0" marL="457200" rtl="0" algn="l">
              <a:spcBef>
                <a:spcPts val="0"/>
              </a:spcBef>
              <a:spcAft>
                <a:spcPts val="0"/>
              </a:spcAft>
              <a:buSzPts val="1200"/>
              <a:buChar char="➔"/>
            </a:pPr>
            <a:r>
              <a:rPr lang="en" sz="1200"/>
              <a:t>Input features:</a:t>
            </a:r>
            <a:br>
              <a:rPr lang="en" sz="1200"/>
            </a:br>
            <a:r>
              <a:rPr lang="en" sz="1200"/>
              <a:t>Month </a:t>
            </a:r>
            <a:br>
              <a:rPr lang="en" sz="1200"/>
            </a:br>
            <a:r>
              <a:rPr lang="en" sz="1200"/>
              <a:t>Year</a:t>
            </a:r>
            <a:br>
              <a:rPr lang="en" sz="1200"/>
            </a:br>
            <a:r>
              <a:rPr lang="en" sz="1200"/>
              <a:t>Area</a:t>
            </a:r>
            <a:br>
              <a:rPr lang="en" sz="1200"/>
            </a:br>
            <a:r>
              <a:rPr lang="en" sz="1200"/>
              <a:t>Total Labor Force</a:t>
            </a:r>
            <a:br>
              <a:rPr lang="en" sz="1200"/>
            </a:br>
            <a:r>
              <a:rPr lang="en" sz="1200"/>
              <a:t>Employment</a:t>
            </a:r>
            <a:br>
              <a:rPr lang="en" sz="1200"/>
            </a:br>
            <a:r>
              <a:rPr lang="en" sz="1200"/>
              <a:t>Unemployment</a:t>
            </a:r>
            <a:br>
              <a:rPr lang="en" sz="1200"/>
            </a:br>
            <a:r>
              <a:rPr lang="en" sz="1200"/>
              <a:t>Area Type</a:t>
            </a:r>
            <a:br>
              <a:rPr lang="en" sz="1200"/>
            </a:br>
            <a:endParaRPr sz="1200"/>
          </a:p>
          <a:p>
            <a:pPr indent="-304800" lvl="0" marL="457200" rtl="0" algn="l">
              <a:spcBef>
                <a:spcPts val="0"/>
              </a:spcBef>
              <a:spcAft>
                <a:spcPts val="0"/>
              </a:spcAft>
              <a:buSzPts val="1200"/>
              <a:buChar char="➔"/>
            </a:pPr>
            <a:r>
              <a:rPr lang="en" sz="1200"/>
              <a:t>Output Features:</a:t>
            </a:r>
            <a:br>
              <a:rPr lang="en" sz="1200"/>
            </a:br>
            <a:r>
              <a:rPr lang="en" sz="1200"/>
              <a:t>Unemployment rate</a:t>
            </a:r>
            <a:endParaRPr sz="1200"/>
          </a:p>
        </p:txBody>
      </p:sp>
      <p:sp>
        <p:nvSpPr>
          <p:cNvPr id="123" name="Google Shape;123;p18"/>
          <p:cNvSpPr txBox="1"/>
          <p:nvPr/>
        </p:nvSpPr>
        <p:spPr>
          <a:xfrm>
            <a:off x="7341925" y="0"/>
            <a:ext cx="152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psg4, sb70</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a:t>
            </a:r>
            <a:endParaRPr/>
          </a:p>
        </p:txBody>
      </p:sp>
      <p:sp>
        <p:nvSpPr>
          <p:cNvPr id="129" name="Google Shape;129;p19"/>
          <p:cNvSpPr txBox="1"/>
          <p:nvPr>
            <p:ph idx="1" type="body"/>
          </p:nvPr>
        </p:nvSpPr>
        <p:spPr>
          <a:xfrm>
            <a:off x="727650" y="1853850"/>
            <a:ext cx="7688700" cy="2802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t>We faced various challenges while preprocessing the dataset.</a:t>
            </a:r>
            <a:endParaRPr sz="1500"/>
          </a:p>
          <a:p>
            <a:pPr indent="-323850" lvl="0" marL="457200" rtl="0" algn="l">
              <a:lnSpc>
                <a:spcPct val="150000"/>
              </a:lnSpc>
              <a:spcBef>
                <a:spcPts val="1200"/>
              </a:spcBef>
              <a:spcAft>
                <a:spcPts val="0"/>
              </a:spcAft>
              <a:buSzPts val="1500"/>
              <a:buChar char="➔"/>
            </a:pPr>
            <a:r>
              <a:rPr lang="en" sz="1500"/>
              <a:t>Few features were relevant and few were irrelevant for the performance of the model, so we faced difficulty choosing the relevant features.</a:t>
            </a:r>
            <a:endParaRPr sz="1500"/>
          </a:p>
          <a:p>
            <a:pPr indent="-323850" lvl="0" marL="457200" rtl="0" algn="l">
              <a:lnSpc>
                <a:spcPct val="150000"/>
              </a:lnSpc>
              <a:spcBef>
                <a:spcPts val="0"/>
              </a:spcBef>
              <a:spcAft>
                <a:spcPts val="0"/>
              </a:spcAft>
              <a:buSzPts val="1500"/>
              <a:buChar char="➔"/>
            </a:pPr>
            <a:r>
              <a:rPr lang="en" sz="1500"/>
              <a:t>Since some </a:t>
            </a:r>
            <a:r>
              <a:rPr lang="en" sz="1500"/>
              <a:t>features</a:t>
            </a:r>
            <a:r>
              <a:rPr lang="en" sz="1500"/>
              <a:t> were categorical, w</a:t>
            </a:r>
            <a:r>
              <a:rPr lang="en" sz="1500"/>
              <a:t>e performed one-hot encoding to them to find correlation matrix</a:t>
            </a:r>
            <a:r>
              <a:rPr lang="en" sz="1500">
                <a:solidFill>
                  <a:srgbClr val="000000"/>
                </a:solidFill>
              </a:rPr>
              <a:t>	</a:t>
            </a:r>
            <a:endParaRPr sz="1500"/>
          </a:p>
          <a:p>
            <a:pPr indent="-323850" lvl="0" marL="457200" rtl="0" algn="l">
              <a:lnSpc>
                <a:spcPct val="150000"/>
              </a:lnSpc>
              <a:spcBef>
                <a:spcPts val="0"/>
              </a:spcBef>
              <a:spcAft>
                <a:spcPts val="0"/>
              </a:spcAft>
              <a:buSzPts val="1500"/>
              <a:buChar char="➔"/>
            </a:pPr>
            <a:r>
              <a:rPr lang="en" sz="1500"/>
              <a:t>We have removed the unnecessary features which were not affecting the unemployment rate.</a:t>
            </a:r>
            <a:endParaRPr sz="1500"/>
          </a:p>
        </p:txBody>
      </p:sp>
      <p:sp>
        <p:nvSpPr>
          <p:cNvPr id="130" name="Google Shape;130;p19"/>
          <p:cNvSpPr txBox="1"/>
          <p:nvPr/>
        </p:nvSpPr>
        <p:spPr>
          <a:xfrm>
            <a:off x="7341925" y="0"/>
            <a:ext cx="152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psg4, sk120</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136" name="Google Shape;136;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7" name="Google Shape;137;p20"/>
          <p:cNvPicPr preferRelativeResize="0"/>
          <p:nvPr/>
        </p:nvPicPr>
        <p:blipFill>
          <a:blip r:embed="rId3">
            <a:alphaModFix/>
          </a:blip>
          <a:stretch>
            <a:fillRect/>
          </a:stretch>
        </p:blipFill>
        <p:spPr>
          <a:xfrm>
            <a:off x="2405700" y="714625"/>
            <a:ext cx="5111050" cy="3996550"/>
          </a:xfrm>
          <a:prstGeom prst="rect">
            <a:avLst/>
          </a:prstGeom>
          <a:noFill/>
          <a:ln>
            <a:noFill/>
          </a:ln>
        </p:spPr>
      </p:pic>
      <p:sp>
        <p:nvSpPr>
          <p:cNvPr id="138" name="Google Shape;138;p20"/>
          <p:cNvSpPr txBox="1"/>
          <p:nvPr/>
        </p:nvSpPr>
        <p:spPr>
          <a:xfrm>
            <a:off x="7341925" y="0"/>
            <a:ext cx="152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sb70, maahidp23 </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visualization</a:t>
            </a:r>
            <a:endParaRPr/>
          </a:p>
        </p:txBody>
      </p:sp>
      <p:sp>
        <p:nvSpPr>
          <p:cNvPr id="144" name="Google Shape;144;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5" name="Google Shape;145;p21"/>
          <p:cNvPicPr preferRelativeResize="0"/>
          <p:nvPr/>
        </p:nvPicPr>
        <p:blipFill>
          <a:blip r:embed="rId3">
            <a:alphaModFix/>
          </a:blip>
          <a:stretch>
            <a:fillRect/>
          </a:stretch>
        </p:blipFill>
        <p:spPr>
          <a:xfrm>
            <a:off x="4746475" y="2078875"/>
            <a:ext cx="3323725" cy="2410350"/>
          </a:xfrm>
          <a:prstGeom prst="rect">
            <a:avLst/>
          </a:prstGeom>
          <a:noFill/>
          <a:ln>
            <a:noFill/>
          </a:ln>
        </p:spPr>
      </p:pic>
      <p:pic>
        <p:nvPicPr>
          <p:cNvPr id="146" name="Google Shape;146;p21"/>
          <p:cNvPicPr preferRelativeResize="0"/>
          <p:nvPr/>
        </p:nvPicPr>
        <p:blipFill>
          <a:blip r:embed="rId4">
            <a:alphaModFix/>
          </a:blip>
          <a:stretch>
            <a:fillRect/>
          </a:stretch>
        </p:blipFill>
        <p:spPr>
          <a:xfrm>
            <a:off x="767550" y="2117400"/>
            <a:ext cx="3440776" cy="2410349"/>
          </a:xfrm>
          <a:prstGeom prst="rect">
            <a:avLst/>
          </a:prstGeom>
          <a:noFill/>
          <a:ln>
            <a:noFill/>
          </a:ln>
        </p:spPr>
      </p:pic>
      <p:sp>
        <p:nvSpPr>
          <p:cNvPr id="147" name="Google Shape;147;p21"/>
          <p:cNvSpPr txBox="1"/>
          <p:nvPr/>
        </p:nvSpPr>
        <p:spPr>
          <a:xfrm>
            <a:off x="7341925" y="0"/>
            <a:ext cx="152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psg4, maahidp23 </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