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vinodhini%20v\Downloads\vinothini.L%20%20EMPLOYEE%20DATA%20SET.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[vinothini.L  EMPLOYEE DATA SET.xlsx]SHEET 2!PivotTable2</c:name>
    <c:fmtId val="-1"/>
  </c:pivotSource>
  <c:chart>
    <c:title>
      <c:tx>
        <c:rich>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r>
              <a:rPr lang="en-IN"/>
              <a:t>EMPLOYEE PERFORMANCE ANALYSIS</a:t>
            </a:r>
          </a:p>
        </c:rich>
      </c:tx>
      <c:overlay val="0"/>
      <c:spPr>
        <a:noFill/>
        <a:ln>
          <a:noFill/>
        </a:ln>
        <a:effectLst/>
      </c:spPr>
      <c:txPr>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endParaRPr lang="en-US"/>
        </a:p>
      </c:txPr>
    </c:title>
    <c:autoTitleDeleted val="0"/>
    <c:pivotFmts>
      <c:pivotFmt>
        <c:idx val="0"/>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 2'!$B$3:$B$4</c:f>
              <c:strCache>
                <c:ptCount val="1"/>
                <c:pt idx="0">
                  <c:v>HIGH</c:v>
                </c:pt>
              </c:strCache>
            </c:strRef>
          </c:tx>
          <c:spPr>
            <a:solidFill>
              <a:schemeClr val="accent1">
                <a:alpha val="70000"/>
              </a:schemeClr>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2'!$B$5:$B$15</c:f>
              <c:numCache>
                <c:formatCode>General</c:formatCode>
                <c:ptCount val="10"/>
                <c:pt idx="0">
                  <c:v>3.0</c:v>
                </c:pt>
                <c:pt idx="1">
                  <c:v>6.0</c:v>
                </c:pt>
                <c:pt idx="2">
                  <c:v>9.0</c:v>
                </c:pt>
                <c:pt idx="3">
                  <c:v>8.0</c:v>
                </c:pt>
                <c:pt idx="4">
                  <c:v>9.0</c:v>
                </c:pt>
                <c:pt idx="5">
                  <c:v>9.0</c:v>
                </c:pt>
                <c:pt idx="6">
                  <c:v>8.0</c:v>
                </c:pt>
                <c:pt idx="7">
                  <c:v>7.0</c:v>
                </c:pt>
                <c:pt idx="8">
                  <c:v>3.0</c:v>
                </c:pt>
                <c:pt idx="9">
                  <c:v>6.0</c:v>
                </c:pt>
              </c:numCache>
            </c:numRef>
          </c:val>
        </c:ser>
        <c:ser>
          <c:idx val="1"/>
          <c:order val="1"/>
          <c:tx>
            <c:strRef>
              <c:f>'SHEET 2'!$C$3:$C$4</c:f>
              <c:strCache>
                <c:ptCount val="1"/>
                <c:pt idx="0">
                  <c:v>LOW</c:v>
                </c:pt>
              </c:strCache>
            </c:strRef>
          </c:tx>
          <c:spPr>
            <a:solidFill>
              <a:schemeClr val="accent2">
                <a:alpha val="70000"/>
              </a:schemeClr>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2'!$C$5:$C$15</c:f>
              <c:numCache>
                <c:formatCode>General</c:formatCode>
                <c:ptCount val="10"/>
                <c:pt idx="0">
                  <c:v>6.0</c:v>
                </c:pt>
                <c:pt idx="1">
                  <c:v>17.0</c:v>
                </c:pt>
                <c:pt idx="2">
                  <c:v>14.0</c:v>
                </c:pt>
                <c:pt idx="3">
                  <c:v>15.0</c:v>
                </c:pt>
                <c:pt idx="4">
                  <c:v>18.0</c:v>
                </c:pt>
                <c:pt idx="5">
                  <c:v>8.0</c:v>
                </c:pt>
                <c:pt idx="6">
                  <c:v>10.0</c:v>
                </c:pt>
                <c:pt idx="7">
                  <c:v>15.0</c:v>
                </c:pt>
                <c:pt idx="8">
                  <c:v>14.0</c:v>
                </c:pt>
                <c:pt idx="9">
                  <c:v>13.0</c:v>
                </c:pt>
              </c:numCache>
            </c:numRef>
          </c:val>
        </c:ser>
        <c:ser>
          <c:idx val="2"/>
          <c:order val="2"/>
          <c:tx>
            <c:strRef>
              <c:f>'SHEET 2'!$D$3:$D$4</c:f>
              <c:strCache>
                <c:ptCount val="1"/>
                <c:pt idx="0">
                  <c:v>MED</c:v>
                </c:pt>
              </c:strCache>
            </c:strRef>
          </c:tx>
          <c:spPr>
            <a:solidFill>
              <a:schemeClr val="accent3">
                <a:alpha val="70000"/>
              </a:schemeClr>
            </a:solidFill>
            <a:ln>
              <a:noFill/>
            </a:ln>
            <a:effectLst/>
          </c:spPr>
          <c:invertIfNegative val="0"/>
          <c:trendline>
            <c:spPr>
              <a:ln w="15875" cap="rnd">
                <a:solidFill>
                  <a:schemeClr val="accent3"/>
                </a:solidFill>
              </a:ln>
              <a:effectLst/>
            </c:spPr>
            <c:trendlineType val="linear"/>
            <c:dispRSqr val="0"/>
            <c:dispEq val="0"/>
          </c:trendline>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2'!$D$5:$D$15</c:f>
              <c:numCache>
                <c:formatCode>General</c:formatCode>
                <c:ptCount val="10"/>
                <c:pt idx="0">
                  <c:v>26.0</c:v>
                </c:pt>
                <c:pt idx="1">
                  <c:v>22.0</c:v>
                </c:pt>
                <c:pt idx="2">
                  <c:v>24.0</c:v>
                </c:pt>
                <c:pt idx="3">
                  <c:v>31.0</c:v>
                </c:pt>
                <c:pt idx="4">
                  <c:v>30.0</c:v>
                </c:pt>
                <c:pt idx="5">
                  <c:v>23.0</c:v>
                </c:pt>
                <c:pt idx="6">
                  <c:v>19.0</c:v>
                </c:pt>
                <c:pt idx="7">
                  <c:v>30.0</c:v>
                </c:pt>
                <c:pt idx="8">
                  <c:v>25.0</c:v>
                </c:pt>
                <c:pt idx="9">
                  <c:v>33.0</c:v>
                </c:pt>
              </c:numCache>
            </c:numRef>
          </c:val>
        </c:ser>
        <c:ser>
          <c:idx val="3"/>
          <c:order val="3"/>
          <c:tx>
            <c:strRef>
              <c:f>'SHEET 2'!$E$3:$E$4</c:f>
              <c:strCache>
                <c:ptCount val="1"/>
                <c:pt idx="0">
                  <c:v>VERY HIGH</c:v>
                </c:pt>
              </c:strCache>
            </c:strRef>
          </c:tx>
          <c:spPr>
            <a:solidFill>
              <a:schemeClr val="accent4">
                <a:alpha val="70000"/>
              </a:schemeClr>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2'!$E$5:$E$15</c:f>
              <c:numCache>
                <c:formatCode>General</c:formatCode>
                <c:ptCount val="10"/>
                <c:pt idx="0">
                  <c:v>3.0</c:v>
                </c:pt>
                <c:pt idx="1">
                  <c:v>3.0</c:v>
                </c:pt>
                <c:pt idx="2">
                  <c:v>5.0</c:v>
                </c:pt>
                <c:pt idx="3">
                  <c:v>3.0</c:v>
                </c:pt>
                <c:pt idx="4">
                  <c:v>7.0</c:v>
                </c:pt>
                <c:pt idx="5">
                  <c:v>7.0</c:v>
                </c:pt>
                <c:pt idx="6">
                  <c:v>5.0</c:v>
                </c:pt>
                <c:pt idx="7">
                  <c:v>5.0</c:v>
                </c:pt>
                <c:pt idx="8">
                  <c:v>9.0</c:v>
                </c:pt>
                <c:pt idx="9">
                  <c:v>6.0</c:v>
                </c:pt>
              </c:numCache>
            </c:numRef>
          </c:val>
        </c:ser>
        <c:dLbls>
          <c:showLegendKey val="0"/>
          <c:showVal val="0"/>
          <c:showCatName val="0"/>
          <c:showSerName val="0"/>
          <c:showPercent val="0"/>
          <c:showBubbleSize val="0"/>
        </c:dLbls>
        <c:gapWidth val="80"/>
        <c:overlap val="25"/>
        <c:axId val="1795015648"/>
        <c:axId val="1795020928"/>
      </c:barChart>
      <c:catAx>
        <c:axId val="1795015648"/>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cap="none" spc="20" normalizeH="0" baseline="0">
                <a:solidFill>
                  <a:schemeClr val="tx1">
                    <a:lumMod val="65000"/>
                    <a:lumOff val="35000"/>
                  </a:schemeClr>
                </a:solidFill>
                <a:latin typeface="+mn-lt"/>
                <a:ea typeface="+mn-ea"/>
                <a:cs typeface="+mn-cs"/>
              </a:defRPr>
            </a:pPr>
            <a:endParaRPr lang="en-US"/>
          </a:p>
        </c:txPr>
        <c:crossAx val="1795020928"/>
        <c:crosses val="autoZero"/>
        <c:auto val="1"/>
        <c:lblAlgn val="ctr"/>
        <c:lblOffset val="100"/>
        <c:noMultiLvlLbl val="0"/>
      </c:catAx>
      <c:valAx>
        <c:axId val="1795020928"/>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tx1">
                    <a:lumMod val="65000"/>
                    <a:lumOff val="35000"/>
                  </a:schemeClr>
                </a:solidFill>
                <a:latin typeface="+mn-lt"/>
                <a:ea typeface="+mn-ea"/>
                <a:cs typeface="+mn-cs"/>
              </a:defRPr>
            </a:pPr>
            <a:endParaRPr lang="en-US"/>
          </a:p>
        </c:txPr>
        <c:crossAx val="179501564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1600"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1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0" name="Holder 3"/>
          <p:cNvSpPr>
            <a:spLocks noGrp="1"/>
          </p:cNvSpPr>
          <p:nvPr>
            <p:ph type="body" idx="1"/>
          </p:nvPr>
        </p:nvSpPr>
        <p:spPr/>
        <p:txBody>
          <a:bodyPr bIns="0" lIns="0" rIns="0" tIns="0"/>
          <a:p/>
        </p:txBody>
      </p:sp>
      <p:sp>
        <p:nvSpPr>
          <p:cNvPr id="104870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1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1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5.png"/><Relationship Id="rId3" Type="http://schemas.openxmlformats.org/officeDocument/2006/relationships/image" Target="../media/image8.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39"/>
          </a:xfrm>
          <a:prstGeom prst="rect"/>
          <a:noFill/>
        </p:spPr>
        <p:txBody>
          <a:bodyPr rtlCol="0" wrap="square">
            <a:spAutoFit/>
          </a:bodyPr>
          <a:p>
            <a:r>
              <a:rPr dirty="0" sz="2400" lang="en-US"/>
              <a:t>STUDENT NAME</a:t>
            </a:r>
            <a:r>
              <a:rPr dirty="0" sz="2400" lang="en-US"/>
              <a:t>:</a:t>
            </a:r>
            <a:r>
              <a:rPr dirty="0" sz="2400" lang="en-US"/>
              <a:t> </a:t>
            </a:r>
            <a:r>
              <a:rPr dirty="0" sz="2400" lang="en-US"/>
              <a:t>S</a:t>
            </a:r>
            <a:r>
              <a:rPr dirty="0" sz="2400" lang="en-US"/>
              <a:t>U</a:t>
            </a:r>
            <a:r>
              <a:rPr dirty="0" sz="2400" lang="en-US"/>
              <a:t>R</a:t>
            </a:r>
            <a:r>
              <a:rPr dirty="0" sz="2400" lang="en-US"/>
              <a:t>A</a:t>
            </a:r>
            <a:r>
              <a:rPr dirty="0" sz="2400" lang="en-US"/>
              <a:t>J</a:t>
            </a:r>
            <a:r>
              <a:rPr dirty="0" sz="2400" lang="en-US"/>
              <a:t> </a:t>
            </a:r>
            <a:r>
              <a:rPr dirty="0" sz="2400" lang="en-US"/>
              <a:t>G</a:t>
            </a:r>
            <a:r>
              <a:rPr dirty="0" sz="2400" lang="en-US"/>
              <a:t>O</a:t>
            </a:r>
            <a:r>
              <a:rPr dirty="0" sz="2400" lang="en-US"/>
              <a:t>S</a:t>
            </a:r>
            <a:r>
              <a:rPr dirty="0" sz="2400" lang="en-US"/>
              <a:t>H</a:t>
            </a:r>
            <a:r>
              <a:rPr dirty="0" sz="2400" lang="en-US"/>
              <a:t> </a:t>
            </a:r>
            <a:r>
              <a:rPr dirty="0" sz="2400" lang="en-US"/>
              <a:t>D</a:t>
            </a:r>
            <a:endParaRPr altLang="en-US" lang="zh-CN"/>
          </a:p>
          <a:p>
            <a:r>
              <a:rPr dirty="0" sz="2400" lang="en-US"/>
              <a:t>REGISTER NO:31221</a:t>
            </a:r>
            <a:r>
              <a:rPr dirty="0" sz="2400" lang="en-US"/>
              <a:t>4</a:t>
            </a:r>
            <a:r>
              <a:rPr dirty="0" sz="2400" lang="en-US"/>
              <a:t>1</a:t>
            </a:r>
            <a:r>
              <a:rPr dirty="0" sz="2400" lang="en-US"/>
              <a:t>3</a:t>
            </a:r>
            <a:r>
              <a:rPr dirty="0" sz="2400" lang="en-US"/>
              <a:t>4</a:t>
            </a:r>
            <a:endParaRPr altLang="en-US" lang="zh-CN"/>
          </a:p>
          <a:p>
            <a:r>
              <a:rPr dirty="0" sz="2400" lang="en-US"/>
              <a:t>DEPARTMENT:</a:t>
            </a:r>
            <a:r>
              <a:rPr dirty="0" sz="2400" lang="en-IN"/>
              <a:t> B.COM (GENERAL)</a:t>
            </a:r>
            <a:endParaRPr dirty="0" sz="2400" lang="en-US"/>
          </a:p>
          <a:p>
            <a:r>
              <a:rPr dirty="0" sz="2400" lang="en-US"/>
              <a:t>COLLEGE</a:t>
            </a:r>
            <a:r>
              <a:rPr dirty="0" sz="2400" lang="en-IN"/>
              <a:t>: ST.THOMAS COLLEGE OF ARTS AND SCIENCE </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9"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9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pic>
        <p:nvPicPr>
          <p:cNvPr id="2097171" name="object 6"/>
          <p:cNvPicPr>
            <a:picLocks/>
          </p:cNvPicPr>
          <p:nvPr/>
        </p:nvPicPr>
        <p:blipFill>
          <a:blip xmlns:r="http://schemas.openxmlformats.org/officeDocument/2006/relationships" r:embed="rId2" cstate="print"/>
          <a:stretch>
            <a:fillRect/>
          </a:stretch>
        </p:blipFill>
        <p:spPr>
          <a:xfrm>
            <a:off x="6366867" y="291147"/>
            <a:ext cx="3014943" cy="2887822"/>
          </a:xfrm>
          <a:prstGeom prst="rect"/>
        </p:spPr>
      </p:pic>
      <p:sp>
        <p:nvSpPr>
          <p:cNvPr id="1048691" name="TextBox 1"/>
          <p:cNvSpPr txBox="1"/>
          <p:nvPr/>
        </p:nvSpPr>
        <p:spPr>
          <a:xfrm>
            <a:off x="764698" y="1720840"/>
            <a:ext cx="6557962" cy="3693319"/>
          </a:xfrm>
          <a:prstGeom prst="rect"/>
          <a:noFill/>
        </p:spPr>
        <p:txBody>
          <a:bodyPr rtlCol="0" wrap="square">
            <a:spAutoFit/>
          </a:bodyPr>
          <a:p>
            <a:pPr algn="just" indent="-285750" marL="285750">
              <a:buFont typeface="Arial" panose="020B0604020202020204" pitchFamily="34" charset="0"/>
              <a:buChar char="•"/>
            </a:pPr>
            <a:endParaRPr dirty="0" lang="en-IN"/>
          </a:p>
          <a:p>
            <a:pPr algn="just" indent="-285750" marL="285750">
              <a:buFont typeface="Arial" panose="020B0604020202020204" pitchFamily="34" charset="0"/>
              <a:buChar char="•"/>
            </a:pPr>
            <a:r>
              <a:rPr dirty="0" lang="en-IN"/>
              <a:t>DATA COLLECTION 
Identification 
Gathering 
Preparation 
DATA CLEANING </a:t>
            </a:r>
          </a:p>
          <a:p>
            <a:pPr algn="just" indent="-285750" marL="285750">
              <a:buFont typeface="Arial" panose="020B0604020202020204" pitchFamily="34" charset="0"/>
              <a:buChar char="•"/>
            </a:pPr>
            <a:r>
              <a:rPr dirty="0" lang="en-IN"/>
              <a:t>Standardization 
Correction
Validation 
SUMMARY </a:t>
            </a:r>
          </a:p>
          <a:p>
            <a:pPr algn="just" indent="-285750" marL="285750">
              <a:buFont typeface="Arial" panose="020B0604020202020204" pitchFamily="34" charset="0"/>
              <a:buChar char="•"/>
            </a:pPr>
            <a:r>
              <a:rPr dirty="0" lang="en-IN"/>
              <a:t>Data analysis involves examining, transforming, and </a:t>
            </a:r>
            <a:r>
              <a:rPr dirty="0" lang="en-IN" err="1"/>
              <a:t>modeling</a:t>
            </a:r>
            <a:r>
              <a:rPr dirty="0" lang="en-IN"/>
              <a:t> data to extract meaningful insights, identify patterns, and support decision-making. </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5"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1"/>
          <p:cNvGraphicFramePr>
            <a:graphicFrameLocks/>
          </p:cNvGraphicFramePr>
          <p:nvPr/>
        </p:nvGraphicFramePr>
        <p:xfrm>
          <a:off x="2362201" y="1447800"/>
          <a:ext cx="5872108" cy="39624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7"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8" name="TextBox 2"/>
          <p:cNvSpPr txBox="1"/>
          <p:nvPr/>
        </p:nvSpPr>
        <p:spPr>
          <a:xfrm>
            <a:off x="514231" y="1625202"/>
            <a:ext cx="8120776" cy="2000548"/>
          </a:xfrm>
          <a:prstGeom prst="rect"/>
          <a:noFill/>
        </p:spPr>
        <p:txBody>
          <a:bodyPr rtlCol="0" wrap="square">
            <a:spAutoFit/>
          </a:bodyPr>
          <a:p>
            <a:pPr algn="l"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dirty="0" sz="2000" lang="en-IN"/>
              <a:t>ployee satisfaction.</a:t>
            </a:r>
            <a:endParaRPr dirty="0" lang="en-US"/>
          </a:p>
        </p:txBody>
      </p:sp>
      <p:pic>
        <p:nvPicPr>
          <p:cNvPr id="2097173" name="Picture 3"/>
          <p:cNvPicPr>
            <a:picLocks noChangeAspect="1"/>
          </p:cNvPicPr>
          <p:nvPr/>
        </p:nvPicPr>
        <p:blipFill>
          <a:blip xmlns:r="http://schemas.openxmlformats.org/officeDocument/2006/relationships" r:embed="rId1"/>
          <a:stretch>
            <a:fillRect/>
          </a:stretch>
        </p:blipFill>
        <p:spPr>
          <a:xfrm>
            <a:off x="2625422" y="4107317"/>
            <a:ext cx="4670728" cy="200054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39"/>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39"/>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a:off x="5193506" y="2523529"/>
            <a:ext cx="1828800" cy="358139"/>
          </a:xfrm>
          <a:prstGeom prst="rect"/>
          <a:noFill/>
        </p:spPr>
        <p:txBody>
          <a:bodyPr rtlCol="0" wrap="square">
            <a:spAutoFit/>
          </a:bodyPr>
          <a:p>
            <a:pPr algn="l"/>
            <a:endParaRPr dirty="0" lang="en-US"/>
          </a:p>
        </p:txBody>
      </p:sp>
      <p:sp>
        <p:nvSpPr>
          <p:cNvPr id="1048650" name="TextBox 10"/>
          <p:cNvSpPr txBox="1"/>
          <p:nvPr/>
        </p:nvSpPr>
        <p:spPr>
          <a:xfrm>
            <a:off x="676275" y="1695450"/>
            <a:ext cx="6739666" cy="3202940"/>
          </a:xfrm>
          <a:prstGeom prst="rect"/>
          <a:noFill/>
        </p:spPr>
        <p:txBody>
          <a:bodyPr rtlCol="0" wrap="square">
            <a:spAutoFit/>
          </a:bodyPr>
          <a:p>
            <a:pPr algn="l"/>
            <a:endParaRPr dirty="0" lang="en-IN"/>
          </a:p>
          <a:p>
            <a:pPr algn="just"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Utilize Excel to efficiently analyse employee data by leveraging functions such as PivotTables, and conditional formatting. 
This enables the identification of key trends, such as current employee rates, performance levels.
Decision-making processes by visualizing this data through pie chart.”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739775" y="829627"/>
            <a:ext cx="5263515" cy="638809"/>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6" name="TextBox 10"/>
          <p:cNvSpPr txBox="1"/>
          <p:nvPr/>
        </p:nvSpPr>
        <p:spPr>
          <a:xfrm>
            <a:off x="990600" y="2133600"/>
            <a:ext cx="7924800" cy="802640"/>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7" name="TextBox 8"/>
          <p:cNvSpPr txBox="1"/>
          <p:nvPr/>
        </p:nvSpPr>
        <p:spPr>
          <a:xfrm>
            <a:off x="676275" y="1725483"/>
            <a:ext cx="7924799" cy="4358640"/>
          </a:xfrm>
          <a:prstGeom prst="rect"/>
          <a:noFill/>
        </p:spPr>
        <p:txBody>
          <a:bodyPr rtlCol="0" wrap="square">
            <a:spAutoFit/>
          </a:bodyPr>
          <a:p>
            <a:pPr algn="l"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6"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5"/>
          <p:cNvSpPr txBox="1">
            <a:spLocks noGrp="1"/>
          </p:cNvSpPr>
          <p:nvPr>
            <p:ph type="title"/>
          </p:nvPr>
        </p:nvSpPr>
        <p:spPr>
          <a:xfrm>
            <a:off x="699452" y="891793"/>
            <a:ext cx="5014595" cy="499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2"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3" name="TextBox 6"/>
          <p:cNvSpPr txBox="1"/>
          <p:nvPr/>
        </p:nvSpPr>
        <p:spPr>
          <a:xfrm>
            <a:off x="5193506" y="2523529"/>
            <a:ext cx="1828800" cy="358139"/>
          </a:xfrm>
          <a:prstGeom prst="rect"/>
          <a:noFill/>
        </p:spPr>
        <p:txBody>
          <a:bodyPr rtlCol="0" wrap="square">
            <a:spAutoFit/>
          </a:bodyPr>
          <a:p>
            <a:pPr algn="l"/>
            <a:endParaRPr dirty="0" lang="en-US"/>
          </a:p>
        </p:txBody>
      </p:sp>
      <p:grpSp>
        <p:nvGrpSpPr>
          <p:cNvPr id="37" name="object 2"/>
          <p:cNvGrpSpPr/>
          <p:nvPr/>
        </p:nvGrpSpPr>
        <p:grpSpPr>
          <a:xfrm>
            <a:off x="7991475" y="2933700"/>
            <a:ext cx="2762250" cy="3257550"/>
            <a:chOff x="7991475" y="2933700"/>
            <a:chExt cx="2762250" cy="3257550"/>
          </a:xfrm>
        </p:grpSpPr>
        <p:sp>
          <p:nvSpPr>
            <p:cNvPr id="104866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grpSp>
        <p:nvGrpSpPr>
          <p:cNvPr id="38" name="object 2"/>
          <p:cNvGrpSpPr/>
          <p:nvPr/>
        </p:nvGrpSpPr>
        <p:grpSpPr>
          <a:xfrm>
            <a:off x="8143875" y="3086100"/>
            <a:ext cx="2762250" cy="3257550"/>
            <a:chOff x="7991475" y="2933700"/>
            <a:chExt cx="2762250" cy="3257550"/>
          </a:xfrm>
        </p:grpSpPr>
        <p:sp>
          <p:nvSpPr>
            <p:cNvPr id="104866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sp>
        <p:nvSpPr>
          <p:cNvPr id="1048668" name="TextBox 8"/>
          <p:cNvSpPr txBox="1"/>
          <p:nvPr/>
        </p:nvSpPr>
        <p:spPr>
          <a:xfrm>
            <a:off x="5193506" y="2523529"/>
            <a:ext cx="1828800" cy="358139"/>
          </a:xfrm>
          <a:prstGeom prst="rect"/>
          <a:noFill/>
        </p:spPr>
        <p:txBody>
          <a:bodyPr rtlCol="0" wrap="square">
            <a:spAutoFit/>
          </a:bodyPr>
          <a:p>
            <a:pPr algn="l"/>
            <a:endParaRPr dirty="0" lang="en-US"/>
          </a:p>
        </p:txBody>
      </p:sp>
      <p:pic>
        <p:nvPicPr>
          <p:cNvPr id="2097165" name="Picture 13"/>
          <p:cNvPicPr>
            <a:picLocks noChangeAspect="1"/>
          </p:cNvPicPr>
          <p:nvPr/>
        </p:nvPicPr>
        <p:blipFill>
          <a:blip xmlns:r="http://schemas.openxmlformats.org/officeDocument/2006/relationships" r:embed="rId3"/>
          <a:stretch>
            <a:fillRect/>
          </a:stretch>
        </p:blipFill>
        <p:spPr>
          <a:xfrm>
            <a:off x="2019300" y="3132877"/>
            <a:ext cx="4676775" cy="2686897"/>
          </a:xfrm>
          <a:prstGeom prst="rect"/>
        </p:spPr>
      </p:pic>
      <p:sp>
        <p:nvSpPr>
          <p:cNvPr id="1048669" name="TextBox 18"/>
          <p:cNvSpPr txBox="1"/>
          <p:nvPr/>
        </p:nvSpPr>
        <p:spPr>
          <a:xfrm>
            <a:off x="5193506" y="2523529"/>
            <a:ext cx="1828800" cy="358139"/>
          </a:xfrm>
          <a:prstGeom prst="rect"/>
          <a:noFill/>
        </p:spPr>
        <p:txBody>
          <a:bodyPr rtlCol="0" wrap="square">
            <a:spAutoFit/>
          </a:bodyPr>
          <a:p>
            <a:pPr algn="l"/>
            <a:endParaRPr dirty="0" lang="en-US"/>
          </a:p>
        </p:txBody>
      </p:sp>
      <p:sp>
        <p:nvSpPr>
          <p:cNvPr id="1048670" name="TextBox 19"/>
          <p:cNvSpPr txBox="1"/>
          <p:nvPr/>
        </p:nvSpPr>
        <p:spPr>
          <a:xfrm>
            <a:off x="517922" y="1643575"/>
            <a:ext cx="6093618" cy="1158240"/>
          </a:xfrm>
          <a:prstGeom prst="rect"/>
          <a:noFill/>
        </p:spPr>
        <p:txBody>
          <a:bodyPr rtlCol="0" wrap="square">
            <a:spAutoFit/>
          </a:bodyPr>
          <a:p>
            <a:pPr algn="l"/>
            <a:r>
              <a:rPr dirty="0" sz="2400" lang="en-IN">
                <a:latin typeface="Times New Roman" panose="02020603050405020304" pitchFamily="18" charset="0"/>
                <a:cs typeface="Times New Roman" panose="02020603050405020304" pitchFamily="18" charset="0"/>
              </a:rPr>
              <a:t>The end users of the employee data analysis are HR managers, team leads, and senior management.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4"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6" name="TextBox 7"/>
          <p:cNvSpPr txBox="1"/>
          <p:nvPr/>
        </p:nvSpPr>
        <p:spPr>
          <a:xfrm>
            <a:off x="3786188" y="2233424"/>
            <a:ext cx="5748337" cy="2677656"/>
          </a:xfrm>
          <a:prstGeom prst="rect"/>
          <a:noFill/>
        </p:spPr>
        <p:txBody>
          <a:bodyPr rtlCol="0" wrap="square">
            <a:spAutoFit/>
          </a:bodyPr>
          <a:p>
            <a:pPr algn="l" indent="-342900" marL="342900">
              <a:buFont typeface="+mj-lt"/>
              <a:buAutoNum type="arabicPeriod"/>
            </a:pPr>
            <a:r>
              <a:rPr dirty="0" sz="2400" lang="en-IN">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7" name="Title 1"/>
          <p:cNvSpPr>
            <a:spLocks noGrp="1"/>
          </p:cNvSpPr>
          <p:nvPr>
            <p:ph type="title"/>
          </p:nvPr>
        </p:nvSpPr>
        <p:spPr/>
        <p:txBody>
          <a:bodyPr/>
          <a:p>
            <a:r>
              <a:rPr dirty="0" lang="en-IN"/>
              <a:t>Dataset Description</a:t>
            </a:r>
          </a:p>
        </p:txBody>
      </p:sp>
      <p:pic>
        <p:nvPicPr>
          <p:cNvPr id="2097168" name="object 2"/>
          <p:cNvPicPr>
            <a:picLocks/>
          </p:cNvPicPr>
          <p:nvPr/>
        </p:nvPicPr>
        <p:blipFill>
          <a:blip xmlns:r="http://schemas.openxmlformats.org/officeDocument/2006/relationships" r:embed="rId1" cstate="print"/>
          <a:stretch>
            <a:fillRect/>
          </a:stretch>
        </p:blipFill>
        <p:spPr>
          <a:xfrm>
            <a:off x="7090172" y="2083593"/>
            <a:ext cx="2695574" cy="3248025"/>
          </a:xfrm>
          <a:prstGeom prst="rect"/>
          <a:effectLst>
            <a:outerShdw algn="t" blurRad="50800" dir="5400000" dist="38100" rotWithShape="0">
              <a:prstClr val="black">
                <a:alpha val="40000"/>
              </a:prstClr>
            </a:outerShdw>
          </a:effectLst>
        </p:spPr>
      </p:pic>
      <p:sp>
        <p:nvSpPr>
          <p:cNvPr id="1048678" name="TextBox 2"/>
          <p:cNvSpPr txBox="1"/>
          <p:nvPr/>
        </p:nvSpPr>
        <p:spPr>
          <a:xfrm>
            <a:off x="1585913" y="2083594"/>
            <a:ext cx="6772275" cy="3139321"/>
          </a:xfrm>
          <a:prstGeom prst="rect"/>
          <a:noFill/>
        </p:spPr>
        <p:txBody>
          <a:bodyPr rtlCol="0" wrap="square">
            <a:spAutoFit/>
          </a:bodyPr>
          <a:p>
            <a:pPr algn="l" indent="-342900" marL="342900">
              <a:buFont typeface="+mj-lt"/>
              <a:buAutoNum type="arabicPeriod"/>
            </a:pPr>
            <a:r>
              <a:rPr dirty="0" lang="en-IN"/>
              <a:t>EMPLOYEE ID 
FIRST NAME
LAST NAME
BUSINESS UNIT 
EMPLOYEE TYPE
EMPLOYEE CLASSIFICATION TYPE
GENDER
PERFORMANCE SCORE
CURRENT EMPLOYEE RATE
PERFORMANCE LEVEL</a:t>
            </a:r>
          </a:p>
          <a:p>
            <a:pPr algn="l"/>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9"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8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7010209" y="2095500"/>
            <a:ext cx="2466975" cy="3419475"/>
          </a:xfrm>
          <a:prstGeom prst="rect"/>
        </p:spPr>
      </p:pic>
      <p:sp>
        <p:nvSpPr>
          <p:cNvPr id="1048683"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4"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5" name="TextBox 8"/>
          <p:cNvSpPr txBox="1"/>
          <p:nvPr/>
        </p:nvSpPr>
        <p:spPr>
          <a:xfrm>
            <a:off x="2707005" y="2354703"/>
            <a:ext cx="3186589" cy="954107"/>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6" name="TextBox 9"/>
          <p:cNvSpPr txBox="1"/>
          <p:nvPr/>
        </p:nvSpPr>
        <p:spPr>
          <a:xfrm>
            <a:off x="752475" y="3054646"/>
            <a:ext cx="5924167" cy="1200329"/>
          </a:xfrm>
          <a:prstGeom prst="rect"/>
          <a:noFill/>
        </p:spPr>
        <p:txBody>
          <a:bodyPr anchor="ctr" rtlCol="0" wrap="square">
            <a:spAutoFit/>
          </a:bodyPr>
          <a:p>
            <a:pPr algn="ctr"/>
            <a:r>
              <a:rPr dirty="0" sz="3600" lang="en-IN">
                <a:solidFill>
                  <a:schemeClr val="accent2"/>
                </a:solidFill>
                <a:latin typeface="Algerian" pitchFamily="82" charset="0"/>
              </a:rPr>
              <a:t>Performance level</a:t>
            </a:r>
            <a:r>
              <a:rPr dirty="0" lang="en-IN"/>
              <a:t>
=IFS(Z9&gt;=5,”VERY HIGH”,Z9&gt;=4,”HIGH”,Z9&gt;=3,”MED”,TRUE,”LOW”)</a:t>
            </a:r>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vinodhini v</cp:lastModifiedBy>
  <dcterms:created xsi:type="dcterms:W3CDTF">2024-03-26T10:07:22Z</dcterms:created>
  <dcterms:modified xsi:type="dcterms:W3CDTF">2024-08-31T03:07:35Z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cfc74a9abdf54afbbbf281e57ac9671f</vt:lpwstr>
  </property>
</Properties>
</file>