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2EB08-1385-411E-8810-39628D4ADA5C}"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B657945-6FB9-4BBA-8F0E-8B2750642F2F}">
      <dgm:prSet/>
      <dgm:spPr/>
      <dgm:t>
        <a:bodyPr/>
        <a:lstStyle/>
        <a:p>
          <a:r>
            <a:rPr lang="en-US" dirty="0" err="1"/>
            <a:t>Samrudhi</a:t>
          </a:r>
          <a:r>
            <a:rPr lang="en-US" dirty="0"/>
            <a:t> Kulkarni</a:t>
          </a:r>
        </a:p>
      </dgm:t>
    </dgm:pt>
    <dgm:pt modelId="{10AAA6E6-A9A0-4DE2-98F6-CE08309AE834}" type="parTrans" cxnId="{9FC42080-BD8B-49FA-9FAF-82AEF94B382D}">
      <dgm:prSet/>
      <dgm:spPr/>
      <dgm:t>
        <a:bodyPr/>
        <a:lstStyle/>
        <a:p>
          <a:endParaRPr lang="en-US"/>
        </a:p>
      </dgm:t>
    </dgm:pt>
    <dgm:pt modelId="{D8E4BD5E-2414-4622-B3AB-74E7B86FE91F}" type="sibTrans" cxnId="{9FC42080-BD8B-49FA-9FAF-82AEF94B382D}">
      <dgm:prSet/>
      <dgm:spPr/>
      <dgm:t>
        <a:bodyPr/>
        <a:lstStyle/>
        <a:p>
          <a:endParaRPr lang="en-US"/>
        </a:p>
      </dgm:t>
    </dgm:pt>
    <dgm:pt modelId="{D5B01AE3-04AA-4583-A8C9-D557AC1B0E08}">
      <dgm:prSet/>
      <dgm:spPr/>
      <dgm:t>
        <a:bodyPr/>
        <a:lstStyle/>
        <a:p>
          <a:r>
            <a:rPr lang="en-US"/>
            <a:t>Class: FY CSBS</a:t>
          </a:r>
        </a:p>
      </dgm:t>
    </dgm:pt>
    <dgm:pt modelId="{533488C3-0E4F-4541-8FB7-56C54FD87E14}" type="parTrans" cxnId="{B6157404-3691-4E29-9DE9-2315FFE4747A}">
      <dgm:prSet/>
      <dgm:spPr/>
      <dgm:t>
        <a:bodyPr/>
        <a:lstStyle/>
        <a:p>
          <a:endParaRPr lang="en-US"/>
        </a:p>
      </dgm:t>
    </dgm:pt>
    <dgm:pt modelId="{48698E4F-80FD-42CF-8D78-BC0398B90D08}" type="sibTrans" cxnId="{B6157404-3691-4E29-9DE9-2315FFE4747A}">
      <dgm:prSet/>
      <dgm:spPr/>
      <dgm:t>
        <a:bodyPr/>
        <a:lstStyle/>
        <a:p>
          <a:endParaRPr lang="en-US"/>
        </a:p>
      </dgm:t>
    </dgm:pt>
    <dgm:pt modelId="{809F2BA4-A6E4-4C32-A0D0-176ABE6CF5C9}">
      <dgm:prSet/>
      <dgm:spPr/>
      <dgm:t>
        <a:bodyPr/>
        <a:lstStyle/>
        <a:p>
          <a:r>
            <a:rPr lang="en-US"/>
            <a:t>Div: C</a:t>
          </a:r>
        </a:p>
      </dgm:t>
    </dgm:pt>
    <dgm:pt modelId="{A62FAC85-3AE4-4CA4-BDDA-1CCC6FD66304}" type="parTrans" cxnId="{E2B4C2AA-D199-4B3C-8C7C-6963D451895E}">
      <dgm:prSet/>
      <dgm:spPr/>
      <dgm:t>
        <a:bodyPr/>
        <a:lstStyle/>
        <a:p>
          <a:endParaRPr lang="en-US"/>
        </a:p>
      </dgm:t>
    </dgm:pt>
    <dgm:pt modelId="{EA15D934-C6F9-48A3-9E6F-FA6A4A965EFE}" type="sibTrans" cxnId="{E2B4C2AA-D199-4B3C-8C7C-6963D451895E}">
      <dgm:prSet/>
      <dgm:spPr/>
      <dgm:t>
        <a:bodyPr/>
        <a:lstStyle/>
        <a:p>
          <a:endParaRPr lang="en-US"/>
        </a:p>
      </dgm:t>
    </dgm:pt>
    <dgm:pt modelId="{64106796-DABE-41CF-8F73-C2EA865DC0BF}">
      <dgm:prSet/>
      <dgm:spPr/>
      <dgm:t>
        <a:bodyPr/>
        <a:lstStyle/>
        <a:p>
          <a:r>
            <a:rPr lang="en-US"/>
            <a:t>Roll No.: C-22</a:t>
          </a:r>
        </a:p>
      </dgm:t>
    </dgm:pt>
    <dgm:pt modelId="{C6EA7DCB-7EE1-4B20-89FD-9FCDD3632202}" type="parTrans" cxnId="{FC51EDC9-4AB3-4593-9CB5-3C54FA0C99AB}">
      <dgm:prSet/>
      <dgm:spPr/>
      <dgm:t>
        <a:bodyPr/>
        <a:lstStyle/>
        <a:p>
          <a:endParaRPr lang="en-US"/>
        </a:p>
      </dgm:t>
    </dgm:pt>
    <dgm:pt modelId="{0E175C5E-4777-4B67-A355-427617813D7F}" type="sibTrans" cxnId="{FC51EDC9-4AB3-4593-9CB5-3C54FA0C99AB}">
      <dgm:prSet/>
      <dgm:spPr/>
      <dgm:t>
        <a:bodyPr/>
        <a:lstStyle/>
        <a:p>
          <a:endParaRPr lang="en-US"/>
        </a:p>
      </dgm:t>
    </dgm:pt>
    <dgm:pt modelId="{B7D98C45-B697-4E57-A536-DE7ABAAF9D5C}" type="pres">
      <dgm:prSet presAssocID="{ED62EB08-1385-411E-8810-39628D4ADA5C}" presName="hierChild1" presStyleCnt="0">
        <dgm:presLayoutVars>
          <dgm:chPref val="1"/>
          <dgm:dir/>
          <dgm:animOne val="branch"/>
          <dgm:animLvl val="lvl"/>
          <dgm:resizeHandles/>
        </dgm:presLayoutVars>
      </dgm:prSet>
      <dgm:spPr/>
    </dgm:pt>
    <dgm:pt modelId="{CEE8ED21-D854-46CD-8A78-63007F4E1B44}" type="pres">
      <dgm:prSet presAssocID="{1B657945-6FB9-4BBA-8F0E-8B2750642F2F}" presName="hierRoot1" presStyleCnt="0"/>
      <dgm:spPr/>
    </dgm:pt>
    <dgm:pt modelId="{595627A2-9237-4194-8DC1-7C806117330D}" type="pres">
      <dgm:prSet presAssocID="{1B657945-6FB9-4BBA-8F0E-8B2750642F2F}" presName="composite" presStyleCnt="0"/>
      <dgm:spPr/>
    </dgm:pt>
    <dgm:pt modelId="{4C0B49A4-43B5-45C5-AEF0-509B0AC34DCD}" type="pres">
      <dgm:prSet presAssocID="{1B657945-6FB9-4BBA-8F0E-8B2750642F2F}" presName="background" presStyleLbl="node0" presStyleIdx="0" presStyleCnt="4"/>
      <dgm:spPr/>
    </dgm:pt>
    <dgm:pt modelId="{328A66E8-0F71-4078-BE38-6F1B027A515D}" type="pres">
      <dgm:prSet presAssocID="{1B657945-6FB9-4BBA-8F0E-8B2750642F2F}" presName="text" presStyleLbl="fgAcc0" presStyleIdx="0" presStyleCnt="4">
        <dgm:presLayoutVars>
          <dgm:chPref val="3"/>
        </dgm:presLayoutVars>
      </dgm:prSet>
      <dgm:spPr/>
    </dgm:pt>
    <dgm:pt modelId="{19CB21F4-8778-4833-A344-6F85724B6A81}" type="pres">
      <dgm:prSet presAssocID="{1B657945-6FB9-4BBA-8F0E-8B2750642F2F}" presName="hierChild2" presStyleCnt="0"/>
      <dgm:spPr/>
    </dgm:pt>
    <dgm:pt modelId="{1B388044-74EA-49BF-A7D2-547311B4D49E}" type="pres">
      <dgm:prSet presAssocID="{D5B01AE3-04AA-4583-A8C9-D557AC1B0E08}" presName="hierRoot1" presStyleCnt="0"/>
      <dgm:spPr/>
    </dgm:pt>
    <dgm:pt modelId="{11516D01-27D5-4B24-8C07-CFD61E520E53}" type="pres">
      <dgm:prSet presAssocID="{D5B01AE3-04AA-4583-A8C9-D557AC1B0E08}" presName="composite" presStyleCnt="0"/>
      <dgm:spPr/>
    </dgm:pt>
    <dgm:pt modelId="{CC69C65A-48C5-4965-809C-10B6A76FE562}" type="pres">
      <dgm:prSet presAssocID="{D5B01AE3-04AA-4583-A8C9-D557AC1B0E08}" presName="background" presStyleLbl="node0" presStyleIdx="1" presStyleCnt="4"/>
      <dgm:spPr/>
    </dgm:pt>
    <dgm:pt modelId="{F9A66DC0-5911-4E14-9964-7317908BDD11}" type="pres">
      <dgm:prSet presAssocID="{D5B01AE3-04AA-4583-A8C9-D557AC1B0E08}" presName="text" presStyleLbl="fgAcc0" presStyleIdx="1" presStyleCnt="4">
        <dgm:presLayoutVars>
          <dgm:chPref val="3"/>
        </dgm:presLayoutVars>
      </dgm:prSet>
      <dgm:spPr/>
    </dgm:pt>
    <dgm:pt modelId="{A041100F-2D52-4A3F-8C88-5C2800DA4EB7}" type="pres">
      <dgm:prSet presAssocID="{D5B01AE3-04AA-4583-A8C9-D557AC1B0E08}" presName="hierChild2" presStyleCnt="0"/>
      <dgm:spPr/>
    </dgm:pt>
    <dgm:pt modelId="{7D2A444D-A0D0-4F51-9891-CBB1C6DD50AD}" type="pres">
      <dgm:prSet presAssocID="{809F2BA4-A6E4-4C32-A0D0-176ABE6CF5C9}" presName="hierRoot1" presStyleCnt="0"/>
      <dgm:spPr/>
    </dgm:pt>
    <dgm:pt modelId="{6D75A759-3F3A-489B-9E59-262533B92BA3}" type="pres">
      <dgm:prSet presAssocID="{809F2BA4-A6E4-4C32-A0D0-176ABE6CF5C9}" presName="composite" presStyleCnt="0"/>
      <dgm:spPr/>
    </dgm:pt>
    <dgm:pt modelId="{87CA9460-BCC6-4180-BBEE-79AD898014D3}" type="pres">
      <dgm:prSet presAssocID="{809F2BA4-A6E4-4C32-A0D0-176ABE6CF5C9}" presName="background" presStyleLbl="node0" presStyleIdx="2" presStyleCnt="4"/>
      <dgm:spPr/>
    </dgm:pt>
    <dgm:pt modelId="{839B050E-3F84-4F90-8828-086801269ACC}" type="pres">
      <dgm:prSet presAssocID="{809F2BA4-A6E4-4C32-A0D0-176ABE6CF5C9}" presName="text" presStyleLbl="fgAcc0" presStyleIdx="2" presStyleCnt="4">
        <dgm:presLayoutVars>
          <dgm:chPref val="3"/>
        </dgm:presLayoutVars>
      </dgm:prSet>
      <dgm:spPr/>
    </dgm:pt>
    <dgm:pt modelId="{DD4E1485-14D8-4947-B526-7D8AA3AC9EC1}" type="pres">
      <dgm:prSet presAssocID="{809F2BA4-A6E4-4C32-A0D0-176ABE6CF5C9}" presName="hierChild2" presStyleCnt="0"/>
      <dgm:spPr/>
    </dgm:pt>
    <dgm:pt modelId="{A7D6AB8B-A37D-445C-BA6D-DF98F1B6764D}" type="pres">
      <dgm:prSet presAssocID="{64106796-DABE-41CF-8F73-C2EA865DC0BF}" presName="hierRoot1" presStyleCnt="0"/>
      <dgm:spPr/>
    </dgm:pt>
    <dgm:pt modelId="{9A52C1CC-1596-442F-8738-62A067A4C1CF}" type="pres">
      <dgm:prSet presAssocID="{64106796-DABE-41CF-8F73-C2EA865DC0BF}" presName="composite" presStyleCnt="0"/>
      <dgm:spPr/>
    </dgm:pt>
    <dgm:pt modelId="{119972D7-DF13-4BE0-92B8-9B309827CC74}" type="pres">
      <dgm:prSet presAssocID="{64106796-DABE-41CF-8F73-C2EA865DC0BF}" presName="background" presStyleLbl="node0" presStyleIdx="3" presStyleCnt="4"/>
      <dgm:spPr/>
    </dgm:pt>
    <dgm:pt modelId="{CBE884F4-4ED8-46F5-A782-9FCB30981EE3}" type="pres">
      <dgm:prSet presAssocID="{64106796-DABE-41CF-8F73-C2EA865DC0BF}" presName="text" presStyleLbl="fgAcc0" presStyleIdx="3" presStyleCnt="4">
        <dgm:presLayoutVars>
          <dgm:chPref val="3"/>
        </dgm:presLayoutVars>
      </dgm:prSet>
      <dgm:spPr/>
    </dgm:pt>
    <dgm:pt modelId="{1ACD55DF-F010-443F-9BE2-CE341DDBC886}" type="pres">
      <dgm:prSet presAssocID="{64106796-DABE-41CF-8F73-C2EA865DC0BF}" presName="hierChild2" presStyleCnt="0"/>
      <dgm:spPr/>
    </dgm:pt>
  </dgm:ptLst>
  <dgm:cxnLst>
    <dgm:cxn modelId="{B6157404-3691-4E29-9DE9-2315FFE4747A}" srcId="{ED62EB08-1385-411E-8810-39628D4ADA5C}" destId="{D5B01AE3-04AA-4583-A8C9-D557AC1B0E08}" srcOrd="1" destOrd="0" parTransId="{533488C3-0E4F-4541-8FB7-56C54FD87E14}" sibTransId="{48698E4F-80FD-42CF-8D78-BC0398B90D08}"/>
    <dgm:cxn modelId="{81A91710-CC07-4B31-B601-F27301C17CE0}" type="presOf" srcId="{64106796-DABE-41CF-8F73-C2EA865DC0BF}" destId="{CBE884F4-4ED8-46F5-A782-9FCB30981EE3}" srcOrd="0" destOrd="0" presId="urn:microsoft.com/office/officeart/2005/8/layout/hierarchy1"/>
    <dgm:cxn modelId="{52607048-35D2-403E-9B71-3BD1BABDBCCF}" type="presOf" srcId="{809F2BA4-A6E4-4C32-A0D0-176ABE6CF5C9}" destId="{839B050E-3F84-4F90-8828-086801269ACC}" srcOrd="0" destOrd="0" presId="urn:microsoft.com/office/officeart/2005/8/layout/hierarchy1"/>
    <dgm:cxn modelId="{2DF49878-5428-4380-83FE-BF1BB3C73BB5}" type="presOf" srcId="{D5B01AE3-04AA-4583-A8C9-D557AC1B0E08}" destId="{F9A66DC0-5911-4E14-9964-7317908BDD11}" srcOrd="0" destOrd="0" presId="urn:microsoft.com/office/officeart/2005/8/layout/hierarchy1"/>
    <dgm:cxn modelId="{9FC42080-BD8B-49FA-9FAF-82AEF94B382D}" srcId="{ED62EB08-1385-411E-8810-39628D4ADA5C}" destId="{1B657945-6FB9-4BBA-8F0E-8B2750642F2F}" srcOrd="0" destOrd="0" parTransId="{10AAA6E6-A9A0-4DE2-98F6-CE08309AE834}" sibTransId="{D8E4BD5E-2414-4622-B3AB-74E7B86FE91F}"/>
    <dgm:cxn modelId="{AD1E2284-760F-4923-B292-7C1A3043A7BE}" type="presOf" srcId="{1B657945-6FB9-4BBA-8F0E-8B2750642F2F}" destId="{328A66E8-0F71-4078-BE38-6F1B027A515D}" srcOrd="0" destOrd="0" presId="urn:microsoft.com/office/officeart/2005/8/layout/hierarchy1"/>
    <dgm:cxn modelId="{E2B4C2AA-D199-4B3C-8C7C-6963D451895E}" srcId="{ED62EB08-1385-411E-8810-39628D4ADA5C}" destId="{809F2BA4-A6E4-4C32-A0D0-176ABE6CF5C9}" srcOrd="2" destOrd="0" parTransId="{A62FAC85-3AE4-4CA4-BDDA-1CCC6FD66304}" sibTransId="{EA15D934-C6F9-48A3-9E6F-FA6A4A965EFE}"/>
    <dgm:cxn modelId="{4DEEA2C1-3F0B-41D6-BFEF-E89C221948DC}" type="presOf" srcId="{ED62EB08-1385-411E-8810-39628D4ADA5C}" destId="{B7D98C45-B697-4E57-A536-DE7ABAAF9D5C}" srcOrd="0" destOrd="0" presId="urn:microsoft.com/office/officeart/2005/8/layout/hierarchy1"/>
    <dgm:cxn modelId="{FC51EDC9-4AB3-4593-9CB5-3C54FA0C99AB}" srcId="{ED62EB08-1385-411E-8810-39628D4ADA5C}" destId="{64106796-DABE-41CF-8F73-C2EA865DC0BF}" srcOrd="3" destOrd="0" parTransId="{C6EA7DCB-7EE1-4B20-89FD-9FCDD3632202}" sibTransId="{0E175C5E-4777-4B67-A355-427617813D7F}"/>
    <dgm:cxn modelId="{AF616A32-FF38-4567-8486-51803B5EC565}" type="presParOf" srcId="{B7D98C45-B697-4E57-A536-DE7ABAAF9D5C}" destId="{CEE8ED21-D854-46CD-8A78-63007F4E1B44}" srcOrd="0" destOrd="0" presId="urn:microsoft.com/office/officeart/2005/8/layout/hierarchy1"/>
    <dgm:cxn modelId="{B6A664DD-417E-466E-8B3D-A9D3536319F2}" type="presParOf" srcId="{CEE8ED21-D854-46CD-8A78-63007F4E1B44}" destId="{595627A2-9237-4194-8DC1-7C806117330D}" srcOrd="0" destOrd="0" presId="urn:microsoft.com/office/officeart/2005/8/layout/hierarchy1"/>
    <dgm:cxn modelId="{56F7D4DC-4274-4279-AEF1-9930F6BE284F}" type="presParOf" srcId="{595627A2-9237-4194-8DC1-7C806117330D}" destId="{4C0B49A4-43B5-45C5-AEF0-509B0AC34DCD}" srcOrd="0" destOrd="0" presId="urn:microsoft.com/office/officeart/2005/8/layout/hierarchy1"/>
    <dgm:cxn modelId="{AEA9D78D-71B9-45CC-829A-C0B6112EC7DE}" type="presParOf" srcId="{595627A2-9237-4194-8DC1-7C806117330D}" destId="{328A66E8-0F71-4078-BE38-6F1B027A515D}" srcOrd="1" destOrd="0" presId="urn:microsoft.com/office/officeart/2005/8/layout/hierarchy1"/>
    <dgm:cxn modelId="{1BFDAD3D-3E65-48C5-99E1-54D7FAAE1BAD}" type="presParOf" srcId="{CEE8ED21-D854-46CD-8A78-63007F4E1B44}" destId="{19CB21F4-8778-4833-A344-6F85724B6A81}" srcOrd="1" destOrd="0" presId="urn:microsoft.com/office/officeart/2005/8/layout/hierarchy1"/>
    <dgm:cxn modelId="{FA2E47CC-EBCE-4EBC-8E1E-F0E8B7A7F081}" type="presParOf" srcId="{B7D98C45-B697-4E57-A536-DE7ABAAF9D5C}" destId="{1B388044-74EA-49BF-A7D2-547311B4D49E}" srcOrd="1" destOrd="0" presId="urn:microsoft.com/office/officeart/2005/8/layout/hierarchy1"/>
    <dgm:cxn modelId="{08F46B08-C3EA-4129-885F-96677956D437}" type="presParOf" srcId="{1B388044-74EA-49BF-A7D2-547311B4D49E}" destId="{11516D01-27D5-4B24-8C07-CFD61E520E53}" srcOrd="0" destOrd="0" presId="urn:microsoft.com/office/officeart/2005/8/layout/hierarchy1"/>
    <dgm:cxn modelId="{A8577361-1865-4D5F-BA5A-45D859A15804}" type="presParOf" srcId="{11516D01-27D5-4B24-8C07-CFD61E520E53}" destId="{CC69C65A-48C5-4965-809C-10B6A76FE562}" srcOrd="0" destOrd="0" presId="urn:microsoft.com/office/officeart/2005/8/layout/hierarchy1"/>
    <dgm:cxn modelId="{3CD05A70-0EE9-434E-8D0A-1127A4C4E3D3}" type="presParOf" srcId="{11516D01-27D5-4B24-8C07-CFD61E520E53}" destId="{F9A66DC0-5911-4E14-9964-7317908BDD11}" srcOrd="1" destOrd="0" presId="urn:microsoft.com/office/officeart/2005/8/layout/hierarchy1"/>
    <dgm:cxn modelId="{C274B86F-0FE6-425C-8052-B208B3223C6C}" type="presParOf" srcId="{1B388044-74EA-49BF-A7D2-547311B4D49E}" destId="{A041100F-2D52-4A3F-8C88-5C2800DA4EB7}" srcOrd="1" destOrd="0" presId="urn:microsoft.com/office/officeart/2005/8/layout/hierarchy1"/>
    <dgm:cxn modelId="{83753D17-6792-4C59-A995-59B2DED78761}" type="presParOf" srcId="{B7D98C45-B697-4E57-A536-DE7ABAAF9D5C}" destId="{7D2A444D-A0D0-4F51-9891-CBB1C6DD50AD}" srcOrd="2" destOrd="0" presId="urn:microsoft.com/office/officeart/2005/8/layout/hierarchy1"/>
    <dgm:cxn modelId="{9D9F9C38-BE1F-447A-9BC0-D0EC2146A4E2}" type="presParOf" srcId="{7D2A444D-A0D0-4F51-9891-CBB1C6DD50AD}" destId="{6D75A759-3F3A-489B-9E59-262533B92BA3}" srcOrd="0" destOrd="0" presId="urn:microsoft.com/office/officeart/2005/8/layout/hierarchy1"/>
    <dgm:cxn modelId="{E2F8B02C-8C04-4789-8FE4-5132EDE09562}" type="presParOf" srcId="{6D75A759-3F3A-489B-9E59-262533B92BA3}" destId="{87CA9460-BCC6-4180-BBEE-79AD898014D3}" srcOrd="0" destOrd="0" presId="urn:microsoft.com/office/officeart/2005/8/layout/hierarchy1"/>
    <dgm:cxn modelId="{76E0C827-45DC-47BF-B710-9E1DF171CEB9}" type="presParOf" srcId="{6D75A759-3F3A-489B-9E59-262533B92BA3}" destId="{839B050E-3F84-4F90-8828-086801269ACC}" srcOrd="1" destOrd="0" presId="urn:microsoft.com/office/officeart/2005/8/layout/hierarchy1"/>
    <dgm:cxn modelId="{45835754-09D0-45E9-B891-061C57763B67}" type="presParOf" srcId="{7D2A444D-A0D0-4F51-9891-CBB1C6DD50AD}" destId="{DD4E1485-14D8-4947-B526-7D8AA3AC9EC1}" srcOrd="1" destOrd="0" presId="urn:microsoft.com/office/officeart/2005/8/layout/hierarchy1"/>
    <dgm:cxn modelId="{D330B8F9-959F-4812-9B48-866C0E34435F}" type="presParOf" srcId="{B7D98C45-B697-4E57-A536-DE7ABAAF9D5C}" destId="{A7D6AB8B-A37D-445C-BA6D-DF98F1B6764D}" srcOrd="3" destOrd="0" presId="urn:microsoft.com/office/officeart/2005/8/layout/hierarchy1"/>
    <dgm:cxn modelId="{364E8FCB-8DAC-41D0-AA93-DC4ABFA1B461}" type="presParOf" srcId="{A7D6AB8B-A37D-445C-BA6D-DF98F1B6764D}" destId="{9A52C1CC-1596-442F-8738-62A067A4C1CF}" srcOrd="0" destOrd="0" presId="urn:microsoft.com/office/officeart/2005/8/layout/hierarchy1"/>
    <dgm:cxn modelId="{15E81C54-603C-43BF-BE6B-A102D568CA64}" type="presParOf" srcId="{9A52C1CC-1596-442F-8738-62A067A4C1CF}" destId="{119972D7-DF13-4BE0-92B8-9B309827CC74}" srcOrd="0" destOrd="0" presId="urn:microsoft.com/office/officeart/2005/8/layout/hierarchy1"/>
    <dgm:cxn modelId="{16F969B4-5AD5-41FD-9783-77BBB8E276ED}" type="presParOf" srcId="{9A52C1CC-1596-442F-8738-62A067A4C1CF}" destId="{CBE884F4-4ED8-46F5-A782-9FCB30981EE3}" srcOrd="1" destOrd="0" presId="urn:microsoft.com/office/officeart/2005/8/layout/hierarchy1"/>
    <dgm:cxn modelId="{C7D76BEC-D367-4686-9620-BFCB2EF371CD}" type="presParOf" srcId="{A7D6AB8B-A37D-445C-BA6D-DF98F1B6764D}" destId="{1ACD55DF-F010-443F-9BE2-CE341DDBC8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B49A4-43B5-45C5-AEF0-509B0AC34DCD}">
      <dsp:nvSpPr>
        <dsp:cNvPr id="0" name=""/>
        <dsp:cNvSpPr/>
      </dsp:nvSpPr>
      <dsp:spPr>
        <a:xfrm>
          <a:off x="2194" y="354899"/>
          <a:ext cx="1566624" cy="9948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8A66E8-0F71-4078-BE38-6F1B027A515D}">
      <dsp:nvSpPr>
        <dsp:cNvPr id="0" name=""/>
        <dsp:cNvSpPr/>
      </dsp:nvSpPr>
      <dsp:spPr>
        <a:xfrm>
          <a:off x="176263" y="520265"/>
          <a:ext cx="1566624" cy="9948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Samrudhi</a:t>
          </a:r>
          <a:r>
            <a:rPr lang="en-US" sz="2400" kern="1200" dirty="0"/>
            <a:t> Kulkarni</a:t>
          </a:r>
        </a:p>
      </dsp:txBody>
      <dsp:txXfrm>
        <a:off x="205400" y="549402"/>
        <a:ext cx="1508350" cy="936532"/>
      </dsp:txXfrm>
    </dsp:sp>
    <dsp:sp modelId="{CC69C65A-48C5-4965-809C-10B6A76FE562}">
      <dsp:nvSpPr>
        <dsp:cNvPr id="0" name=""/>
        <dsp:cNvSpPr/>
      </dsp:nvSpPr>
      <dsp:spPr>
        <a:xfrm>
          <a:off x="1916957" y="354899"/>
          <a:ext cx="1566624" cy="9948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9A66DC0-5911-4E14-9964-7317908BDD11}">
      <dsp:nvSpPr>
        <dsp:cNvPr id="0" name=""/>
        <dsp:cNvSpPr/>
      </dsp:nvSpPr>
      <dsp:spPr>
        <a:xfrm>
          <a:off x="2091026" y="520265"/>
          <a:ext cx="1566624" cy="9948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Class: FY CSBS</a:t>
          </a:r>
        </a:p>
      </dsp:txBody>
      <dsp:txXfrm>
        <a:off x="2120163" y="549402"/>
        <a:ext cx="1508350" cy="936532"/>
      </dsp:txXfrm>
    </dsp:sp>
    <dsp:sp modelId="{87CA9460-BCC6-4180-BBEE-79AD898014D3}">
      <dsp:nvSpPr>
        <dsp:cNvPr id="0" name=""/>
        <dsp:cNvSpPr/>
      </dsp:nvSpPr>
      <dsp:spPr>
        <a:xfrm>
          <a:off x="3831720" y="354899"/>
          <a:ext cx="1566624" cy="9948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39B050E-3F84-4F90-8828-086801269ACC}">
      <dsp:nvSpPr>
        <dsp:cNvPr id="0" name=""/>
        <dsp:cNvSpPr/>
      </dsp:nvSpPr>
      <dsp:spPr>
        <a:xfrm>
          <a:off x="4005789" y="520265"/>
          <a:ext cx="1566624" cy="9948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Div: C</a:t>
          </a:r>
        </a:p>
      </dsp:txBody>
      <dsp:txXfrm>
        <a:off x="4034926" y="549402"/>
        <a:ext cx="1508350" cy="936532"/>
      </dsp:txXfrm>
    </dsp:sp>
    <dsp:sp modelId="{119972D7-DF13-4BE0-92B8-9B309827CC74}">
      <dsp:nvSpPr>
        <dsp:cNvPr id="0" name=""/>
        <dsp:cNvSpPr/>
      </dsp:nvSpPr>
      <dsp:spPr>
        <a:xfrm>
          <a:off x="5746483" y="354899"/>
          <a:ext cx="1566624" cy="9948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E884F4-4ED8-46F5-A782-9FCB30981EE3}">
      <dsp:nvSpPr>
        <dsp:cNvPr id="0" name=""/>
        <dsp:cNvSpPr/>
      </dsp:nvSpPr>
      <dsp:spPr>
        <a:xfrm>
          <a:off x="5920552" y="520265"/>
          <a:ext cx="1566624" cy="9948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Roll No.: C-22</a:t>
          </a:r>
        </a:p>
      </dsp:txBody>
      <dsp:txXfrm>
        <a:off x="5949689" y="549402"/>
        <a:ext cx="1508350" cy="9365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C2B3-5584-7E82-1A84-66171EE01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FC8F27-BE0A-CF11-4D1A-CD3A4B53E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3A4D46-4D1D-5B7C-4B9A-EEDA5328AD4B}"/>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5" name="Footer Placeholder 4">
            <a:extLst>
              <a:ext uri="{FF2B5EF4-FFF2-40B4-BE49-F238E27FC236}">
                <a16:creationId xmlns:a16="http://schemas.microsoft.com/office/drawing/2014/main" id="{E295C01F-8356-D086-DD26-77D8193E8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B0727-91C9-D506-E502-5F8403CD9D79}"/>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300258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B8E9-2E62-EEA7-1D09-D98A43D7A3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883F5A-E3D6-3414-C1D4-C3D2AAA39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139A68-0E76-4CDF-245D-AA1F544203F3}"/>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5" name="Footer Placeholder 4">
            <a:extLst>
              <a:ext uri="{FF2B5EF4-FFF2-40B4-BE49-F238E27FC236}">
                <a16:creationId xmlns:a16="http://schemas.microsoft.com/office/drawing/2014/main" id="{B71DCB55-9A77-7ECA-6607-431256775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79A24C-D77D-723C-5024-F06B931B99B0}"/>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42452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993F1-C6CF-11F9-6149-B48CC41F1B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19C8E-E50F-DFF3-5E5C-DE6BC7706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387D3-8794-3568-4F87-CEEBDC4F73A9}"/>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5" name="Footer Placeholder 4">
            <a:extLst>
              <a:ext uri="{FF2B5EF4-FFF2-40B4-BE49-F238E27FC236}">
                <a16:creationId xmlns:a16="http://schemas.microsoft.com/office/drawing/2014/main" id="{AD8DAD4A-028D-9493-D704-74B1E9234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03DA0-1BBF-89C1-A317-09E405EC0759}"/>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114131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A003-267F-37B8-D37D-6364DD4263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CA893-9027-8F53-A6F7-BCD61B3C6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DAF15-0AB9-6A49-C445-88B44E4CFC91}"/>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5" name="Footer Placeholder 4">
            <a:extLst>
              <a:ext uri="{FF2B5EF4-FFF2-40B4-BE49-F238E27FC236}">
                <a16:creationId xmlns:a16="http://schemas.microsoft.com/office/drawing/2014/main" id="{C6209218-D2A8-336F-01CA-7CAC554A1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8FF47-BD23-9D1A-EA9F-C2E78D6F2B3A}"/>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57553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28E4-676B-393C-4BD9-73C56D17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E0B2E-4453-1C40-44CE-9C99EE9316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C47644-FF48-6E1A-AD9B-1FAD9A0D1E24}"/>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5" name="Footer Placeholder 4">
            <a:extLst>
              <a:ext uri="{FF2B5EF4-FFF2-40B4-BE49-F238E27FC236}">
                <a16:creationId xmlns:a16="http://schemas.microsoft.com/office/drawing/2014/main" id="{4A394F6C-E35D-F454-7775-13F66B214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CDDEA-D1A9-E707-B34F-0523CB7DE6EA}"/>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2921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008F-13E7-147D-D347-CE979D7AE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7B5209-E97E-A829-B226-423D1A9D0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8122CC-B44E-AEB1-F163-F07062904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DF73E1-41C0-4259-0A78-221A15A1BF2F}"/>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6" name="Footer Placeholder 5">
            <a:extLst>
              <a:ext uri="{FF2B5EF4-FFF2-40B4-BE49-F238E27FC236}">
                <a16:creationId xmlns:a16="http://schemas.microsoft.com/office/drawing/2014/main" id="{86404ED4-F922-B1E2-206D-67A87CC45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5EA7C-FBED-32F6-98E4-EF4376AEE03C}"/>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165881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542C-A1FF-DCD8-3AB6-7E5D3F5C45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5CDDF2-3E1C-4E78-D6D6-0CE3CEC37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D09C3-17AE-F47D-C94A-D88CDED6B4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AFE043-7833-210F-33E3-8DE13EAB4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2BBDF-6D09-8F1E-1C91-3F04A9481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954229-481E-75F6-E452-F75CCBD5834E}"/>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8" name="Footer Placeholder 7">
            <a:extLst>
              <a:ext uri="{FF2B5EF4-FFF2-40B4-BE49-F238E27FC236}">
                <a16:creationId xmlns:a16="http://schemas.microsoft.com/office/drawing/2014/main" id="{B237759D-06E7-FFA1-4076-7B8E621C9D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4E740A-E57E-EA70-090E-250B0D3DCBE8}"/>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137240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EDD0-9F2E-A0A2-0FF5-70E08FB039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0F4364-4F6B-20F0-755D-E199F5E9D4B4}"/>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4" name="Footer Placeholder 3">
            <a:extLst>
              <a:ext uri="{FF2B5EF4-FFF2-40B4-BE49-F238E27FC236}">
                <a16:creationId xmlns:a16="http://schemas.microsoft.com/office/drawing/2014/main" id="{C514D70A-10C3-193B-4BA8-C06FE2EFB8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FAB120-B15C-DCD0-A211-48E27DAB4AE9}"/>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405568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79C0C2-E508-BD03-6B89-8701213B81AB}"/>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3" name="Footer Placeholder 2">
            <a:extLst>
              <a:ext uri="{FF2B5EF4-FFF2-40B4-BE49-F238E27FC236}">
                <a16:creationId xmlns:a16="http://schemas.microsoft.com/office/drawing/2014/main" id="{64D862A6-BC57-E8CD-C9D1-458F430C21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B79807-923C-5F02-87D4-BB33BC011610}"/>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2136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3796-CCFA-E340-A12F-F3F837A51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1137DE-4030-0B1A-D808-64600AFA1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0C4A3-9266-53AD-30D2-DA4953C02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2947-2BB0-D777-845C-9D269351E399}"/>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6" name="Footer Placeholder 5">
            <a:extLst>
              <a:ext uri="{FF2B5EF4-FFF2-40B4-BE49-F238E27FC236}">
                <a16:creationId xmlns:a16="http://schemas.microsoft.com/office/drawing/2014/main" id="{D4C7BA62-8613-3BB5-FD84-288A5F376B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1347B-6899-E729-4BF3-9873207F579A}"/>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320215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10A0-0BDE-096C-1B75-0C9B57B97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E8F3DB-1E71-AA78-4DC7-072FA010E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88B179-51D7-E857-CF81-E67A84AA5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54DC4-ABF9-B1DF-DCB6-8F8B60413596}"/>
              </a:ext>
            </a:extLst>
          </p:cNvPr>
          <p:cNvSpPr>
            <a:spLocks noGrp="1"/>
          </p:cNvSpPr>
          <p:nvPr>
            <p:ph type="dt" sz="half" idx="10"/>
          </p:nvPr>
        </p:nvSpPr>
        <p:spPr/>
        <p:txBody>
          <a:bodyPr/>
          <a:lstStyle/>
          <a:p>
            <a:fld id="{F09627FD-7C10-4BD2-9DFC-9B4C51C328D5}" type="datetimeFigureOut">
              <a:rPr lang="en-IN" smtClean="0"/>
              <a:t>01-01-2025</a:t>
            </a:fld>
            <a:endParaRPr lang="en-IN"/>
          </a:p>
        </p:txBody>
      </p:sp>
      <p:sp>
        <p:nvSpPr>
          <p:cNvPr id="6" name="Footer Placeholder 5">
            <a:extLst>
              <a:ext uri="{FF2B5EF4-FFF2-40B4-BE49-F238E27FC236}">
                <a16:creationId xmlns:a16="http://schemas.microsoft.com/office/drawing/2014/main" id="{0702D2CF-455C-C7D1-26D0-E29784443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62DE8-2FCE-0F1B-FF35-1004E6598556}"/>
              </a:ext>
            </a:extLst>
          </p:cNvPr>
          <p:cNvSpPr>
            <a:spLocks noGrp="1"/>
          </p:cNvSpPr>
          <p:nvPr>
            <p:ph type="sldNum" sz="quarter" idx="12"/>
          </p:nvPr>
        </p:nvSpPr>
        <p:spPr/>
        <p:txBody>
          <a:bodyPr/>
          <a:lstStyle/>
          <a:p>
            <a:fld id="{6B3BD0D5-A7CE-4C9E-A73B-646E8EAE0DF0}" type="slidenum">
              <a:rPr lang="en-IN" smtClean="0"/>
              <a:t>‹#›</a:t>
            </a:fld>
            <a:endParaRPr lang="en-IN"/>
          </a:p>
        </p:txBody>
      </p:sp>
    </p:spTree>
    <p:extLst>
      <p:ext uri="{BB962C8B-B14F-4D97-AF65-F5344CB8AC3E}">
        <p14:creationId xmlns:p14="http://schemas.microsoft.com/office/powerpoint/2010/main" val="349908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E52E0-AFC8-4508-2AF8-53EB075F2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5CB86-921C-2ED2-903A-B59130568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905B0-83EC-16D5-3A32-88A0086FB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9627FD-7C10-4BD2-9DFC-9B4C51C328D5}" type="datetimeFigureOut">
              <a:rPr lang="en-IN" smtClean="0"/>
              <a:t>01-01-2025</a:t>
            </a:fld>
            <a:endParaRPr lang="en-IN"/>
          </a:p>
        </p:txBody>
      </p:sp>
      <p:sp>
        <p:nvSpPr>
          <p:cNvPr id="5" name="Footer Placeholder 4">
            <a:extLst>
              <a:ext uri="{FF2B5EF4-FFF2-40B4-BE49-F238E27FC236}">
                <a16:creationId xmlns:a16="http://schemas.microsoft.com/office/drawing/2014/main" id="{E00FCA2D-1549-44C6-07B5-6C445F236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EDD2308-5FF8-C8AD-070E-52D63C8D5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3BD0D5-A7CE-4C9E-A73B-646E8EAE0DF0}" type="slidenum">
              <a:rPr lang="en-IN" smtClean="0"/>
              <a:t>‹#›</a:t>
            </a:fld>
            <a:endParaRPr lang="en-IN"/>
          </a:p>
        </p:txBody>
      </p:sp>
    </p:spTree>
    <p:extLst>
      <p:ext uri="{BB962C8B-B14F-4D97-AF65-F5344CB8AC3E}">
        <p14:creationId xmlns:p14="http://schemas.microsoft.com/office/powerpoint/2010/main" val="22427251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en.wikipedia.org/w/index.php?title=Special:MathWikibase&amp;qid=Q16549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EB5D-8242-BACF-E6BE-0861CE398105}"/>
              </a:ext>
            </a:extLst>
          </p:cNvPr>
          <p:cNvSpPr>
            <a:spLocks noGrp="1"/>
          </p:cNvSpPr>
          <p:nvPr>
            <p:ph type="ctrTitle"/>
          </p:nvPr>
        </p:nvSpPr>
        <p:spPr>
          <a:xfrm>
            <a:off x="-1970315" y="1158909"/>
            <a:ext cx="13759543" cy="1869970"/>
          </a:xfrm>
        </p:spPr>
        <p:txBody>
          <a:bodyPr vert="horz" lIns="91440" tIns="45720" rIns="91440" bIns="45720" rtlCol="0" anchor="ctr">
            <a:normAutofit/>
          </a:bodyPr>
          <a:lstStyle/>
          <a:p>
            <a:pPr algn="r"/>
            <a:r>
              <a:rPr lang="en-US" sz="7200" dirty="0"/>
              <a:t>Physics for Computing Science</a:t>
            </a:r>
          </a:p>
        </p:txBody>
      </p:sp>
      <p:graphicFrame>
        <p:nvGraphicFramePr>
          <p:cNvPr id="8" name="TextBox 5">
            <a:extLst>
              <a:ext uri="{FF2B5EF4-FFF2-40B4-BE49-F238E27FC236}">
                <a16:creationId xmlns:a16="http://schemas.microsoft.com/office/drawing/2014/main" id="{B030A8C8-CE02-B075-70F5-EA9306733293}"/>
              </a:ext>
            </a:extLst>
          </p:cNvPr>
          <p:cNvGraphicFramePr/>
          <p:nvPr>
            <p:extLst>
              <p:ext uri="{D42A27DB-BD31-4B8C-83A1-F6EECF244321}">
                <p14:modId xmlns:p14="http://schemas.microsoft.com/office/powerpoint/2010/main" val="1750268591"/>
              </p:ext>
            </p:extLst>
          </p:nvPr>
        </p:nvGraphicFramePr>
        <p:xfrm>
          <a:off x="4299857" y="4988029"/>
          <a:ext cx="7489371" cy="1869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944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F4FB63-C14D-FBAF-01B4-DE07DFAD284C}"/>
              </a:ext>
            </a:extLst>
          </p:cNvPr>
          <p:cNvSpPr txBox="1"/>
          <p:nvPr/>
        </p:nvSpPr>
        <p:spPr>
          <a:xfrm>
            <a:off x="1698172" y="1807028"/>
            <a:ext cx="10210800" cy="2400657"/>
          </a:xfrm>
          <a:prstGeom prst="rect">
            <a:avLst/>
          </a:prstGeom>
          <a:noFill/>
        </p:spPr>
        <p:txBody>
          <a:bodyPr wrap="square" rtlCol="0">
            <a:spAutoFit/>
          </a:bodyPr>
          <a:lstStyle/>
          <a:p>
            <a:r>
              <a:rPr lang="en-US" sz="15000" dirty="0"/>
              <a:t>Thank You!</a:t>
            </a:r>
            <a:endParaRPr lang="en-IN" sz="15000" dirty="0"/>
          </a:p>
        </p:txBody>
      </p:sp>
    </p:spTree>
    <p:extLst>
      <p:ext uri="{BB962C8B-B14F-4D97-AF65-F5344CB8AC3E}">
        <p14:creationId xmlns:p14="http://schemas.microsoft.com/office/powerpoint/2010/main" val="416647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95832-C9B4-A99A-5A35-553B4C404160}"/>
              </a:ext>
            </a:extLst>
          </p:cNvPr>
          <p:cNvSpPr txBox="1"/>
          <p:nvPr/>
        </p:nvSpPr>
        <p:spPr>
          <a:xfrm>
            <a:off x="936172" y="457198"/>
            <a:ext cx="10722428" cy="830997"/>
          </a:xfrm>
          <a:prstGeom prst="rect">
            <a:avLst/>
          </a:prstGeom>
          <a:noFill/>
        </p:spPr>
        <p:txBody>
          <a:bodyPr wrap="square" rtlCol="0">
            <a:spAutoFit/>
          </a:bodyPr>
          <a:lstStyle/>
          <a:p>
            <a:r>
              <a:rPr lang="en-US" sz="4800" dirty="0">
                <a:solidFill>
                  <a:schemeClr val="bg1"/>
                </a:solidFill>
                <a:highlight>
                  <a:srgbClr val="000000"/>
                </a:highlight>
              </a:rPr>
              <a:t>Schrodinger Time Dependent Equation.</a:t>
            </a:r>
            <a:endParaRPr lang="en-IN" sz="4800" dirty="0">
              <a:solidFill>
                <a:schemeClr val="bg1"/>
              </a:solidFill>
              <a:highlight>
                <a:srgbClr val="000000"/>
              </a:highlight>
            </a:endParaRPr>
          </a:p>
        </p:txBody>
      </p:sp>
      <p:sp>
        <p:nvSpPr>
          <p:cNvPr id="4" name="TextBox 3">
            <a:extLst>
              <a:ext uri="{FF2B5EF4-FFF2-40B4-BE49-F238E27FC236}">
                <a16:creationId xmlns:a16="http://schemas.microsoft.com/office/drawing/2014/main" id="{456D227B-BB53-70DC-04A2-BE162A6EDD69}"/>
              </a:ext>
            </a:extLst>
          </p:cNvPr>
          <p:cNvSpPr txBox="1"/>
          <p:nvPr/>
        </p:nvSpPr>
        <p:spPr>
          <a:xfrm>
            <a:off x="1159328" y="1850572"/>
            <a:ext cx="9067800" cy="3416320"/>
          </a:xfrm>
          <a:prstGeom prst="rect">
            <a:avLst/>
          </a:prstGeom>
          <a:noFill/>
        </p:spPr>
        <p:txBody>
          <a:bodyPr wrap="square">
            <a:spAutoFit/>
          </a:bodyPr>
          <a:lstStyle/>
          <a:p>
            <a:pPr marL="571500" indent="-571500">
              <a:buFont typeface="Wingdings" panose="05000000000000000000" pitchFamily="2" charset="2"/>
              <a:buChar char="§"/>
            </a:pPr>
            <a:r>
              <a:rPr lang="en-US" sz="3600" b="0" i="0" dirty="0">
                <a:solidFill>
                  <a:srgbClr val="202122"/>
                </a:solidFill>
                <a:effectLst/>
                <a:latin typeface="Arial" panose="020B0604020202020204" pitchFamily="34" charset="0"/>
              </a:rPr>
              <a:t>The form of the Schrödinger equation depends on the physical situation. </a:t>
            </a:r>
          </a:p>
          <a:p>
            <a:pPr marL="571500" indent="-571500">
              <a:buFont typeface="Wingdings" panose="05000000000000000000" pitchFamily="2" charset="2"/>
              <a:buChar char="§"/>
            </a:pPr>
            <a:r>
              <a:rPr lang="en-US" sz="3600" b="0" i="0" dirty="0">
                <a:solidFill>
                  <a:srgbClr val="202122"/>
                </a:solidFill>
                <a:effectLst/>
                <a:latin typeface="Arial" panose="020B0604020202020204" pitchFamily="34" charset="0"/>
              </a:rPr>
              <a:t>The most general form is the time-dependent Schrödinger equation, which gives a description of a system evolving with time.</a:t>
            </a:r>
            <a:endParaRPr lang="en-IN" sz="3600" dirty="0"/>
          </a:p>
        </p:txBody>
      </p:sp>
    </p:spTree>
    <p:extLst>
      <p:ext uri="{BB962C8B-B14F-4D97-AF65-F5344CB8AC3E}">
        <p14:creationId xmlns:p14="http://schemas.microsoft.com/office/powerpoint/2010/main" val="142659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AutoShape 3" descr="{\displaystyle i\hbar {\frac {d}{dt}}\vert \Psi (t)\rangle ={\hat {H}}\vert \Psi (t)\rangle }">
            <a:hlinkClick r:id="rId2"/>
            <a:extLst>
              <a:ext uri="{FF2B5EF4-FFF2-40B4-BE49-F238E27FC236}">
                <a16:creationId xmlns:a16="http://schemas.microsoft.com/office/drawing/2014/main" id="{EC19FC28-7AE8-5DE4-21B5-006156A2CED0}"/>
              </a:ext>
            </a:extLst>
          </p:cNvPr>
          <p:cNvSpPr>
            <a:spLocks noChangeAspect="1" noChangeArrowheads="1"/>
          </p:cNvSpPr>
          <p:nvPr/>
        </p:nvSpPr>
        <p:spPr bwMode="auto">
          <a:xfrm>
            <a:off x="212725" y="-250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9033BA0B-1BFC-66F9-C114-C56AE03C7D35}"/>
              </a:ext>
            </a:extLst>
          </p:cNvPr>
          <p:cNvSpPr txBox="1"/>
          <p:nvPr/>
        </p:nvSpPr>
        <p:spPr>
          <a:xfrm>
            <a:off x="163286" y="490486"/>
            <a:ext cx="12028714" cy="1477328"/>
          </a:xfrm>
          <a:prstGeom prst="rect">
            <a:avLst/>
          </a:prstGeom>
          <a:noFill/>
        </p:spPr>
        <p:txBody>
          <a:bodyPr wrap="square" rtlCol="0">
            <a:spAutoFit/>
          </a:bodyPr>
          <a:lstStyle/>
          <a:p>
            <a:r>
              <a:rPr lang="en-US" sz="4400" dirty="0"/>
              <a:t>Time-dependent Schrodinger equation (general).</a:t>
            </a:r>
          </a:p>
          <a:p>
            <a:endParaRPr lang="en-US" sz="2800" dirty="0">
              <a:ea typeface="Cambria Math" panose="02040503050406030204" pitchFamily="18" charset="0"/>
            </a:endParaRPr>
          </a:p>
          <a:p>
            <a:r>
              <a:rPr lang="en-IN" dirty="0"/>
              <a:t>     </a:t>
            </a:r>
          </a:p>
        </p:txBody>
      </p:sp>
      <p:pic>
        <p:nvPicPr>
          <p:cNvPr id="11" name="Picture 10" descr="A screenshot of a computer&#10;&#10;Description automatically generated">
            <a:extLst>
              <a:ext uri="{FF2B5EF4-FFF2-40B4-BE49-F238E27FC236}">
                <a16:creationId xmlns:a16="http://schemas.microsoft.com/office/drawing/2014/main" id="{189A25D3-0C58-8DBA-0D1D-A572A423B939}"/>
              </a:ext>
            </a:extLst>
          </p:cNvPr>
          <p:cNvPicPr>
            <a:picLocks noChangeAspect="1"/>
          </p:cNvPicPr>
          <p:nvPr/>
        </p:nvPicPr>
        <p:blipFill>
          <a:blip r:embed="rId3">
            <a:extLst>
              <a:ext uri="{28A0092B-C50C-407E-A947-70E740481C1C}">
                <a14:useLocalDpi xmlns:a14="http://schemas.microsoft.com/office/drawing/2010/main" val="0"/>
              </a:ext>
            </a:extLst>
          </a:blip>
          <a:srcRect l="23393" t="52996" r="48214" b="27978"/>
          <a:stretch/>
        </p:blipFill>
        <p:spPr>
          <a:xfrm>
            <a:off x="2209800" y="1709686"/>
            <a:ext cx="7772400" cy="3852454"/>
          </a:xfrm>
          <a:prstGeom prst="rect">
            <a:avLst/>
          </a:prstGeom>
          <a:ln w="19050">
            <a:solidFill>
              <a:schemeClr val="accent6">
                <a:lumMod val="75000"/>
              </a:schemeClr>
            </a:solidFill>
          </a:ln>
        </p:spPr>
      </p:pic>
    </p:spTree>
    <p:extLst>
      <p:ext uri="{BB962C8B-B14F-4D97-AF65-F5344CB8AC3E}">
        <p14:creationId xmlns:p14="http://schemas.microsoft.com/office/powerpoint/2010/main" val="273926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8ADD06-0427-D0AF-3D5E-47581DE80DE0}"/>
              </a:ext>
            </a:extLst>
          </p:cNvPr>
          <p:cNvSpPr txBox="1"/>
          <p:nvPr/>
        </p:nvSpPr>
        <p:spPr>
          <a:xfrm>
            <a:off x="457199" y="272142"/>
            <a:ext cx="11321143" cy="2400657"/>
          </a:xfrm>
          <a:prstGeom prst="rect">
            <a:avLst/>
          </a:prstGeom>
          <a:noFill/>
        </p:spPr>
        <p:txBody>
          <a:bodyPr wrap="square" rtlCol="0">
            <a:spAutoFit/>
          </a:bodyPr>
          <a:lstStyle/>
          <a:p>
            <a:r>
              <a:rPr lang="en-US" sz="6600" dirty="0"/>
              <a:t> Elements of the Formula.</a:t>
            </a:r>
          </a:p>
          <a:p>
            <a:endParaRPr lang="en-US" sz="6600" dirty="0"/>
          </a:p>
          <a:p>
            <a:endParaRPr lang="en-IN" dirty="0"/>
          </a:p>
        </p:txBody>
      </p:sp>
      <p:sp>
        <p:nvSpPr>
          <p:cNvPr id="6" name="TextBox 5">
            <a:extLst>
              <a:ext uri="{FF2B5EF4-FFF2-40B4-BE49-F238E27FC236}">
                <a16:creationId xmlns:a16="http://schemas.microsoft.com/office/drawing/2014/main" id="{35D3895F-DDCF-F132-3A07-790BACED3981}"/>
              </a:ext>
            </a:extLst>
          </p:cNvPr>
          <p:cNvSpPr txBox="1"/>
          <p:nvPr/>
        </p:nvSpPr>
        <p:spPr>
          <a:xfrm>
            <a:off x="228070" y="1527112"/>
            <a:ext cx="11941628" cy="5262979"/>
          </a:xfrm>
          <a:prstGeom prst="rect">
            <a:avLst/>
          </a:prstGeom>
          <a:noFill/>
        </p:spPr>
        <p:txBody>
          <a:bodyPr wrap="square" rtlCol="0">
            <a:spAutoFit/>
          </a:bodyPr>
          <a:lstStyle/>
          <a:p>
            <a:r>
              <a:rPr lang="en-US" sz="2800" dirty="0"/>
              <a:t>                       Imaginary unit        </a:t>
            </a:r>
            <a:r>
              <a:rPr lang="en-US" sz="2800" dirty="0" err="1"/>
              <a:t>i</a:t>
            </a:r>
            <a:r>
              <a:rPr lang="en-US" sz="2800" dirty="0"/>
              <a:t>              square root of negative one , used to     					             define complex numbers.                                                     </a:t>
            </a:r>
          </a:p>
          <a:p>
            <a:r>
              <a:rPr lang="en-US" sz="2800" dirty="0"/>
              <a:t>Reduced Planck constant       </a:t>
            </a:r>
            <a:r>
              <a:rPr lang="az-Cyrl-AZ" sz="2800" dirty="0"/>
              <a:t>ђ</a:t>
            </a:r>
            <a:r>
              <a:rPr lang="en-US" sz="2800" dirty="0"/>
              <a:t>            physical constant, Dirac’s constant:  					             the Planck constant divided by 2</a:t>
            </a:r>
            <a:r>
              <a:rPr lang="el-GR" sz="2800" dirty="0"/>
              <a:t>π</a:t>
            </a:r>
            <a:r>
              <a:rPr lang="en-US" sz="2800" dirty="0"/>
              <a:t>; 						             mathematical symbol h-bar &lt;h&gt; 						             (U+210F)</a:t>
            </a:r>
          </a:p>
          <a:p>
            <a:r>
              <a:rPr lang="en-US" sz="2800" dirty="0"/>
              <a:t>                                   Duration        t             physical quantity for describing the  						 temporal distance between events                                                                                                                                                                                         </a:t>
            </a:r>
          </a:p>
          <a:p>
            <a:r>
              <a:rPr lang="en-US" sz="2800" dirty="0"/>
              <a:t>        Quantum state vector       |</a:t>
            </a:r>
            <a:r>
              <a:rPr lang="el-GR" sz="2800" dirty="0"/>
              <a:t>ψ</a:t>
            </a:r>
            <a:r>
              <a:rPr lang="en-US" sz="2800" dirty="0"/>
              <a:t>(t)⟩     nonzero elements of a Hilbert space 						 describing the state of a quantum 						              system</a:t>
            </a:r>
          </a:p>
          <a:p>
            <a:r>
              <a:rPr lang="en-US" sz="2800" dirty="0"/>
              <a:t>        Hamiltonian operator        Ĥ             quantum operator for the energy</a:t>
            </a:r>
            <a:endParaRPr lang="en-IN" sz="2800" dirty="0"/>
          </a:p>
        </p:txBody>
      </p:sp>
    </p:spTree>
    <p:extLst>
      <p:ext uri="{BB962C8B-B14F-4D97-AF65-F5344CB8AC3E}">
        <p14:creationId xmlns:p14="http://schemas.microsoft.com/office/powerpoint/2010/main" val="339798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5BE8B-3379-3118-6254-5FD83709009C}"/>
              </a:ext>
            </a:extLst>
          </p:cNvPr>
          <p:cNvSpPr txBox="1"/>
          <p:nvPr/>
        </p:nvSpPr>
        <p:spPr>
          <a:xfrm>
            <a:off x="707570" y="58846"/>
            <a:ext cx="10123715" cy="6740307"/>
          </a:xfrm>
          <a:prstGeom prst="rect">
            <a:avLst/>
          </a:prstGeom>
          <a:noFill/>
        </p:spPr>
        <p:txBody>
          <a:bodyPr wrap="square">
            <a:spAutoFit/>
          </a:bodyPr>
          <a:lstStyle/>
          <a:p>
            <a:r>
              <a:rPr lang="en-US" sz="4000" b="1" dirty="0">
                <a:highlight>
                  <a:srgbClr val="00FF00"/>
                </a:highlight>
              </a:rPr>
              <a:t>1. Normalizability (Total Probability = 1)</a:t>
            </a:r>
          </a:p>
          <a:p>
            <a:r>
              <a:rPr lang="en-US" sz="2400" dirty="0"/>
              <a:t>One of the most important properties of a wave function is that it must be </a:t>
            </a:r>
            <a:r>
              <a:rPr lang="en-US" sz="2400" dirty="0" err="1"/>
              <a:t>normalizable</a:t>
            </a:r>
            <a:r>
              <a:rPr lang="en-US" sz="2400" dirty="0"/>
              <a:t>. This means that the total probability of finding the particle anywhere in space should be 1. Mathematically, this condition is expressed as:</a:t>
            </a:r>
          </a:p>
          <a:p>
            <a:endParaRPr lang="en-US" sz="2400" dirty="0"/>
          </a:p>
          <a:p>
            <a:r>
              <a:rPr lang="en-US" sz="2400" dirty="0"/>
              <a:t>This ensures that the probability of finding the particle in the entire space sums to unity.</a:t>
            </a:r>
            <a:endParaRPr lang="en-US" sz="2000" dirty="0"/>
          </a:p>
          <a:p>
            <a:pPr>
              <a:buFont typeface="Arial" panose="020B0604020202020204" pitchFamily="34" charset="0"/>
              <a:buChar char="•"/>
            </a:pPr>
            <a:r>
              <a:rPr lang="en-US" sz="3200" b="1" dirty="0">
                <a:highlight>
                  <a:srgbClr val="FFFF00"/>
                </a:highlight>
              </a:rPr>
              <a:t>Explanation:</a:t>
            </a:r>
            <a:br>
              <a:rPr lang="en-US" sz="2800" dirty="0"/>
            </a:br>
            <a:r>
              <a:rPr lang="en-US" sz="2400" dirty="0"/>
              <a:t>The time-dependent Schrödinger equation itself does not directly impose normalizability, but we can interpret the wave function as a probability amplitude, where ∣ψ(</a:t>
            </a:r>
            <a:r>
              <a:rPr lang="en-US" sz="2400" dirty="0" err="1"/>
              <a:t>r,t</a:t>
            </a:r>
            <a:r>
              <a:rPr lang="en-US" sz="2400" dirty="0"/>
              <a:t>)∣2|\psi(\</a:t>
            </a:r>
            <a:r>
              <a:rPr lang="en-US" sz="2400" dirty="0" err="1"/>
              <a:t>mathbf</a:t>
            </a:r>
            <a:r>
              <a:rPr lang="en-US" sz="2400" dirty="0"/>
              <a:t>{r}, t)|^2∣ψ(</a:t>
            </a:r>
            <a:r>
              <a:rPr lang="en-US" sz="2400" dirty="0" err="1"/>
              <a:t>r,t</a:t>
            </a:r>
            <a:r>
              <a:rPr lang="en-US" sz="2400" dirty="0"/>
              <a:t>)∣2 represents the probability density of finding the particle at position r\</a:t>
            </a:r>
            <a:r>
              <a:rPr lang="en-US" sz="2400" dirty="0" err="1"/>
              <a:t>mathbf</a:t>
            </a:r>
            <a:r>
              <a:rPr lang="en-US" sz="2400" dirty="0"/>
              <a:t>{r}r at time </a:t>
            </a:r>
            <a:r>
              <a:rPr lang="en-US" sz="2400" dirty="0" err="1"/>
              <a:t>ttt</a:t>
            </a:r>
            <a:r>
              <a:rPr lang="en-US" sz="2400" dirty="0"/>
              <a:t>. For physical realism, the total probability must be conserved and normalized. After solving the Schrödinger equation, we can adjust the constant of the wave function (if needed) to satisfy the normalization condition.</a:t>
            </a:r>
          </a:p>
        </p:txBody>
      </p:sp>
      <p:pic>
        <p:nvPicPr>
          <p:cNvPr id="7" name="Picture 6">
            <a:extLst>
              <a:ext uri="{FF2B5EF4-FFF2-40B4-BE49-F238E27FC236}">
                <a16:creationId xmlns:a16="http://schemas.microsoft.com/office/drawing/2014/main" id="{749A0A08-41EF-4ED2-4FD2-E8483DC77B93}"/>
              </a:ext>
            </a:extLst>
          </p:cNvPr>
          <p:cNvPicPr>
            <a:picLocks noChangeAspect="1"/>
          </p:cNvPicPr>
          <p:nvPr/>
        </p:nvPicPr>
        <p:blipFill>
          <a:blip r:embed="rId2"/>
          <a:stretch>
            <a:fillRect/>
          </a:stretch>
        </p:blipFill>
        <p:spPr>
          <a:xfrm>
            <a:off x="3853543" y="1828764"/>
            <a:ext cx="3624943" cy="1600235"/>
          </a:xfrm>
          <a:prstGeom prst="rect">
            <a:avLst/>
          </a:prstGeom>
        </p:spPr>
      </p:pic>
    </p:spTree>
    <p:extLst>
      <p:ext uri="{BB962C8B-B14F-4D97-AF65-F5344CB8AC3E}">
        <p14:creationId xmlns:p14="http://schemas.microsoft.com/office/powerpoint/2010/main" val="135451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7A562-9994-7E94-F295-F1F2126BB8BB}"/>
              </a:ext>
            </a:extLst>
          </p:cNvPr>
          <p:cNvSpPr>
            <a:spLocks noGrp="1"/>
          </p:cNvSpPr>
          <p:nvPr>
            <p:ph sz="half" idx="1"/>
          </p:nvPr>
        </p:nvSpPr>
        <p:spPr>
          <a:xfrm>
            <a:off x="141514" y="130629"/>
            <a:ext cx="5878286" cy="6607628"/>
          </a:xfrm>
        </p:spPr>
        <p:txBody>
          <a:bodyPr>
            <a:normAutofit/>
          </a:bodyPr>
          <a:lstStyle/>
          <a:p>
            <a:r>
              <a:rPr lang="en-US" sz="2400" b="1" dirty="0"/>
              <a:t>2. Reality of Physical Observables</a:t>
            </a:r>
          </a:p>
          <a:p>
            <a:r>
              <a:rPr lang="en-US" sz="2000" dirty="0"/>
              <a:t>Although the solution to the Schrödinger equation is typically complex-valued, the measurable quantities (like position, momentum, energy, etc.) derived from the wave function must be real numbers.</a:t>
            </a:r>
          </a:p>
          <a:p>
            <a:r>
              <a:rPr lang="en-US" sz="2400" b="1" dirty="0"/>
              <a:t>For example:</a:t>
            </a:r>
          </a:p>
          <a:p>
            <a:pPr>
              <a:buFont typeface="Arial" panose="020B0604020202020204" pitchFamily="34" charset="0"/>
              <a:buChar char="•"/>
            </a:pPr>
            <a:r>
              <a:rPr lang="en-US" sz="2000" dirty="0"/>
              <a:t>The probability density ∣ψ(</a:t>
            </a:r>
            <a:r>
              <a:rPr lang="en-US" sz="2000" dirty="0" err="1"/>
              <a:t>r,t</a:t>
            </a:r>
            <a:r>
              <a:rPr lang="en-US" sz="2000" dirty="0"/>
              <a:t>)∣</a:t>
            </a:r>
            <a:r>
              <a:rPr lang="en-US" sz="2000" baseline="30000" dirty="0"/>
              <a:t>2</a:t>
            </a:r>
            <a:r>
              <a:rPr lang="en-US" sz="2000" dirty="0"/>
              <a:t> is always real and non-negative because it is the absolute square of a complex number.</a:t>
            </a:r>
          </a:p>
          <a:p>
            <a:r>
              <a:rPr lang="en-US" sz="2400" b="1" dirty="0"/>
              <a:t>Explanation:</a:t>
            </a:r>
          </a:p>
          <a:p>
            <a:r>
              <a:rPr lang="en-US" sz="2000" dirty="0"/>
              <a:t>Even though the wave function ψ(</a:t>
            </a:r>
            <a:r>
              <a:rPr lang="en-US" sz="2000" dirty="0" err="1"/>
              <a:t>r,t</a:t>
            </a:r>
            <a:r>
              <a:rPr lang="en-US" sz="2000" dirty="0"/>
              <a:t>)\psi(\</a:t>
            </a:r>
            <a:r>
              <a:rPr lang="en-US" sz="2000" dirty="0" err="1"/>
              <a:t>mathbf</a:t>
            </a:r>
            <a:r>
              <a:rPr lang="en-US" sz="2000" dirty="0"/>
              <a:t>{r}, t)ψ(</a:t>
            </a:r>
            <a:r>
              <a:rPr lang="en-US" sz="2000" dirty="0" err="1"/>
              <a:t>r,t</a:t>
            </a:r>
            <a:r>
              <a:rPr lang="en-US" sz="2000" dirty="0"/>
              <a:t>) itself may be complex, physical quantities like energy, momentum, and position, derived from the wave function, must be real. This is ensured because the wave function enters into expectation values and observables in a way that leads to real results, often through the use of the complex conjugate ψ∗(which makes the product ψ∗(</a:t>
            </a:r>
            <a:r>
              <a:rPr lang="en-US" sz="2000" dirty="0" err="1"/>
              <a:t>r,t</a:t>
            </a:r>
            <a:r>
              <a:rPr lang="en-US" sz="2000" dirty="0"/>
              <a:t>)ψ(</a:t>
            </a:r>
            <a:r>
              <a:rPr lang="en-US" sz="2000" dirty="0" err="1"/>
              <a:t>r,t</a:t>
            </a:r>
            <a:r>
              <a:rPr lang="en-US" sz="2000" dirty="0"/>
              <a:t>) real and non-negative).</a:t>
            </a:r>
            <a:endParaRPr lang="en-IN" sz="2000" dirty="0"/>
          </a:p>
        </p:txBody>
      </p:sp>
      <p:sp>
        <p:nvSpPr>
          <p:cNvPr id="4" name="Content Placeholder 3">
            <a:extLst>
              <a:ext uri="{FF2B5EF4-FFF2-40B4-BE49-F238E27FC236}">
                <a16:creationId xmlns:a16="http://schemas.microsoft.com/office/drawing/2014/main" id="{C9A3AB4A-E23A-209D-048F-76808849B38E}"/>
              </a:ext>
            </a:extLst>
          </p:cNvPr>
          <p:cNvSpPr>
            <a:spLocks noGrp="1"/>
          </p:cNvSpPr>
          <p:nvPr>
            <p:ph sz="half" idx="2"/>
          </p:nvPr>
        </p:nvSpPr>
        <p:spPr>
          <a:xfrm>
            <a:off x="6172200" y="130629"/>
            <a:ext cx="5878286" cy="6607628"/>
          </a:xfrm>
        </p:spPr>
        <p:txBody>
          <a:bodyPr>
            <a:normAutofit/>
          </a:bodyPr>
          <a:lstStyle/>
          <a:p>
            <a:r>
              <a:rPr lang="en-US" sz="2400" b="1" dirty="0"/>
              <a:t>3. Time Evolution of the Wave Function</a:t>
            </a:r>
          </a:p>
          <a:p>
            <a:r>
              <a:rPr lang="en-US" sz="2000" dirty="0"/>
              <a:t>The time dependence of the wave function is governed by the Schrödinger equation. For a time-independent potential, the solution to the Schrödinger equation can be separated into a time-dependent part and a time-independent spatial part:</a:t>
            </a:r>
          </a:p>
          <a:p>
            <a:r>
              <a:rPr lang="en-US" sz="2000" dirty="0"/>
              <a:t>ψ(</a:t>
            </a:r>
            <a:r>
              <a:rPr lang="en-US" sz="2000" dirty="0" err="1"/>
              <a:t>r,t</a:t>
            </a:r>
            <a:r>
              <a:rPr lang="en-US" sz="2000" dirty="0"/>
              <a:t>)=ψ(r)</a:t>
            </a:r>
          </a:p>
          <a:p>
            <a:r>
              <a:rPr lang="en-IN" sz="2400" b="1" dirty="0"/>
              <a:t> Explanation:</a:t>
            </a:r>
            <a:br>
              <a:rPr lang="en-IN" sz="2400" dirty="0"/>
            </a:br>
            <a:r>
              <a:rPr lang="en-IN" sz="2000" dirty="0"/>
              <a:t>The time-dependent factor e</a:t>
            </a:r>
            <a:r>
              <a:rPr lang="en-IN" sz="2000" baseline="30000" dirty="0"/>
              <a:t>−</a:t>
            </a:r>
            <a:r>
              <a:rPr lang="en-IN" sz="2000" baseline="30000" dirty="0" err="1"/>
              <a:t>iEt</a:t>
            </a:r>
            <a:r>
              <a:rPr lang="en-IN" sz="2000" baseline="30000" dirty="0"/>
              <a:t>/ℏ </a:t>
            </a:r>
            <a:r>
              <a:rPr lang="en-IN" sz="2000" dirty="0"/>
              <a:t>is a complex exponential, but the overall wave function’s physical quantities (like probability densities) do not directly depend on this oscillatory phase. The phase factor does not affect the probability density ∣</a:t>
            </a:r>
            <a:r>
              <a:rPr lang="el-GR" sz="2000" dirty="0"/>
              <a:t>ψ(</a:t>
            </a:r>
            <a:r>
              <a:rPr lang="en-IN" sz="2000" dirty="0" err="1"/>
              <a:t>r,t</a:t>
            </a:r>
            <a:r>
              <a:rPr lang="en-IN" sz="2000" dirty="0"/>
              <a:t>)∣</a:t>
            </a:r>
            <a:r>
              <a:rPr lang="en-IN" sz="2000" baseline="30000" dirty="0"/>
              <a:t>2</a:t>
            </a:r>
            <a:r>
              <a:rPr lang="en-IN" sz="2000" dirty="0"/>
              <a:t>, which remains real and positive, ensuring that the physical interpretation remains consistent with the probabilistic nature of quantum mechanics. </a:t>
            </a:r>
          </a:p>
        </p:txBody>
      </p:sp>
    </p:spTree>
    <p:extLst>
      <p:ext uri="{BB962C8B-B14F-4D97-AF65-F5344CB8AC3E}">
        <p14:creationId xmlns:p14="http://schemas.microsoft.com/office/powerpoint/2010/main" val="250756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273DF-91FE-8275-A9B8-8E9563B49C71}"/>
              </a:ext>
            </a:extLst>
          </p:cNvPr>
          <p:cNvSpPr>
            <a:spLocks noGrp="1"/>
          </p:cNvSpPr>
          <p:nvPr>
            <p:ph sz="half" idx="1"/>
          </p:nvPr>
        </p:nvSpPr>
        <p:spPr>
          <a:xfrm>
            <a:off x="185057" y="174171"/>
            <a:ext cx="5834743" cy="6509658"/>
          </a:xfrm>
        </p:spPr>
        <p:txBody>
          <a:bodyPr>
            <a:normAutofit lnSpcReduction="10000"/>
          </a:bodyPr>
          <a:lstStyle/>
          <a:p>
            <a:r>
              <a:rPr lang="en-IN" sz="2600" b="1" dirty="0"/>
              <a:t>4. Complex Conjugate and Its Role</a:t>
            </a:r>
          </a:p>
          <a:p>
            <a:r>
              <a:rPr lang="en-IN" sz="2200" dirty="0"/>
              <a:t>The complex conjugate of the wave function, </a:t>
            </a:r>
            <a:r>
              <a:rPr lang="el-GR" sz="2200" dirty="0"/>
              <a:t>ψ</a:t>
            </a:r>
            <a:r>
              <a:rPr lang="el-GR" sz="2200" baseline="30000" dirty="0"/>
              <a:t>∗</a:t>
            </a:r>
            <a:r>
              <a:rPr lang="el-GR" sz="2200" dirty="0"/>
              <a:t>(</a:t>
            </a:r>
            <a:r>
              <a:rPr lang="en-IN" sz="2200" dirty="0" err="1"/>
              <a:t>r,t</a:t>
            </a:r>
            <a:r>
              <a:rPr lang="en-IN" sz="2200" dirty="0"/>
              <a:t>), plays a critical role in calculating probabilities and expectation values. The product </a:t>
            </a:r>
            <a:r>
              <a:rPr lang="el-GR" sz="2200" dirty="0"/>
              <a:t>ψ</a:t>
            </a:r>
            <a:r>
              <a:rPr lang="el-GR" sz="2200" baseline="30000" dirty="0"/>
              <a:t>∗</a:t>
            </a:r>
            <a:r>
              <a:rPr lang="el-GR" sz="2200" dirty="0"/>
              <a:t>(</a:t>
            </a:r>
            <a:r>
              <a:rPr lang="en-IN" sz="2200" dirty="0" err="1"/>
              <a:t>r,t</a:t>
            </a:r>
            <a:r>
              <a:rPr lang="en-IN" sz="2200" dirty="0"/>
              <a:t>)</a:t>
            </a:r>
            <a:r>
              <a:rPr lang="el-GR" sz="2200" dirty="0"/>
              <a:t>ψ(</a:t>
            </a:r>
            <a:r>
              <a:rPr lang="en-IN" sz="2200" dirty="0" err="1"/>
              <a:t>r,t</a:t>
            </a:r>
            <a:r>
              <a:rPr lang="en-IN" sz="2200" dirty="0"/>
              <a:t>) gives a real, non-negative quantity, which corresponds to the probability density.</a:t>
            </a:r>
          </a:p>
          <a:p>
            <a:r>
              <a:rPr lang="en-US" sz="2600" b="1" dirty="0"/>
              <a:t>Explanation:</a:t>
            </a:r>
          </a:p>
          <a:p>
            <a:r>
              <a:rPr lang="en-US" sz="2200" dirty="0"/>
              <a:t>The complex conjugate is essential when performing operations like finding the expectation value of an observable. For example, the probability density, given by ∣ψ(</a:t>
            </a:r>
            <a:r>
              <a:rPr lang="en-US" sz="2200" dirty="0" err="1"/>
              <a:t>r,t</a:t>
            </a:r>
            <a:r>
              <a:rPr lang="en-US" sz="2200" dirty="0"/>
              <a:t>)∣</a:t>
            </a:r>
            <a:r>
              <a:rPr lang="en-US" sz="2200" baseline="30000" dirty="0"/>
              <a:t>2</a:t>
            </a:r>
            <a:r>
              <a:rPr lang="en-US" sz="2200" dirty="0"/>
              <a:t>, is always real and non-negative, ensuring that the probability of finding a particle is physically meaningful. Similarly, other physical quantities that depend on the wave function, such as momentum or energy, yield real numbers when calculated correctly, even if the wave function itself is complex.</a:t>
            </a:r>
          </a:p>
          <a:p>
            <a:endParaRPr lang="en-IN" dirty="0"/>
          </a:p>
        </p:txBody>
      </p:sp>
      <p:sp>
        <p:nvSpPr>
          <p:cNvPr id="4" name="Content Placeholder 3">
            <a:extLst>
              <a:ext uri="{FF2B5EF4-FFF2-40B4-BE49-F238E27FC236}">
                <a16:creationId xmlns:a16="http://schemas.microsoft.com/office/drawing/2014/main" id="{2D02AD09-83FB-D004-3872-ADC04F17D6D3}"/>
              </a:ext>
            </a:extLst>
          </p:cNvPr>
          <p:cNvSpPr>
            <a:spLocks noGrp="1"/>
          </p:cNvSpPr>
          <p:nvPr>
            <p:ph sz="half" idx="2"/>
          </p:nvPr>
        </p:nvSpPr>
        <p:spPr>
          <a:xfrm>
            <a:off x="6172199" y="174171"/>
            <a:ext cx="5758543" cy="6509658"/>
          </a:xfrm>
        </p:spPr>
        <p:txBody>
          <a:bodyPr>
            <a:normAutofit lnSpcReduction="10000"/>
          </a:bodyPr>
          <a:lstStyle/>
          <a:p>
            <a:r>
              <a:rPr lang="en-US" sz="2600" b="1" dirty="0"/>
              <a:t>5. Continuity and Smoothness</a:t>
            </a:r>
          </a:p>
          <a:p>
            <a:r>
              <a:rPr lang="en-US" sz="2200" dirty="0"/>
              <a:t>The wave function ψ(</a:t>
            </a:r>
            <a:r>
              <a:rPr lang="en-US" sz="2200" dirty="0" err="1"/>
              <a:t>r,t</a:t>
            </a:r>
            <a:r>
              <a:rPr lang="en-US" sz="2200" dirty="0"/>
              <a:t>) should be continuous and smooth, except possibly at points where there is an infinite potential or some singularity. This ensures that the probability density ∣ψ(</a:t>
            </a:r>
            <a:r>
              <a:rPr lang="en-US" sz="2200" dirty="0" err="1"/>
              <a:t>r,t</a:t>
            </a:r>
            <a:r>
              <a:rPr lang="en-US" sz="2200" dirty="0"/>
              <a:t>)∣</a:t>
            </a:r>
            <a:r>
              <a:rPr lang="en-US" sz="2200" baseline="30000" dirty="0"/>
              <a:t>2</a:t>
            </a:r>
            <a:r>
              <a:rPr lang="en-US" sz="2200" dirty="0"/>
              <a:t> does not have any discontinuities, which would be physically problematic.</a:t>
            </a:r>
          </a:p>
          <a:p>
            <a:r>
              <a:rPr lang="en-US" sz="2600" b="1" dirty="0"/>
              <a:t>Explanation:</a:t>
            </a:r>
          </a:p>
          <a:p>
            <a:r>
              <a:rPr lang="en-US" sz="2200" dirty="0"/>
              <a:t>The Schrödinger equation itself requires the wave function to be sufficiently smooth so that derivatives (like the Laplacian in the Hamiltonian) make sense mathematically. The physical assumption is that a quantum particle behaves in a continuous, smooth manner. A discontinuous wave function would imply infinite momenta or energies, which are non-physical for most real-world systems.</a:t>
            </a:r>
            <a:endParaRPr lang="en-IN" sz="2200" dirty="0"/>
          </a:p>
        </p:txBody>
      </p:sp>
    </p:spTree>
    <p:extLst>
      <p:ext uri="{BB962C8B-B14F-4D97-AF65-F5344CB8AC3E}">
        <p14:creationId xmlns:p14="http://schemas.microsoft.com/office/powerpoint/2010/main" val="384962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78F79-603A-D83A-2F29-5E5D1306AF6A}"/>
              </a:ext>
            </a:extLst>
          </p:cNvPr>
          <p:cNvSpPr txBox="1"/>
          <p:nvPr/>
        </p:nvSpPr>
        <p:spPr>
          <a:xfrm>
            <a:off x="653142" y="641980"/>
            <a:ext cx="10689772" cy="2400657"/>
          </a:xfrm>
          <a:prstGeom prst="rect">
            <a:avLst/>
          </a:prstGeom>
          <a:noFill/>
        </p:spPr>
        <p:txBody>
          <a:bodyPr wrap="square">
            <a:spAutoFit/>
          </a:bodyPr>
          <a:lstStyle/>
          <a:p>
            <a:r>
              <a:rPr lang="en-US" sz="3000" b="1" dirty="0"/>
              <a:t>6. Boundary Conditions and Symmetry</a:t>
            </a:r>
          </a:p>
          <a:p>
            <a:r>
              <a:rPr lang="en-US" sz="2400" dirty="0"/>
              <a:t>The wave function must satisfy boundary conditions that reflect the nature of the system. For example, in an infinite potential well, the wave function should go to zero at the boundaries (since the probability of finding the particle outside the well is zero). Additionally, symmetries like parity (even or odd functions) may apply to the wave function in certain systems</a:t>
            </a:r>
          </a:p>
        </p:txBody>
      </p:sp>
      <p:sp>
        <p:nvSpPr>
          <p:cNvPr id="5" name="TextBox 4">
            <a:extLst>
              <a:ext uri="{FF2B5EF4-FFF2-40B4-BE49-F238E27FC236}">
                <a16:creationId xmlns:a16="http://schemas.microsoft.com/office/drawing/2014/main" id="{07076F7F-4117-B76C-96EA-CBF36CADE4B4}"/>
              </a:ext>
            </a:extLst>
          </p:cNvPr>
          <p:cNvSpPr txBox="1"/>
          <p:nvPr/>
        </p:nvSpPr>
        <p:spPr>
          <a:xfrm>
            <a:off x="653143" y="3679372"/>
            <a:ext cx="10689771" cy="2031325"/>
          </a:xfrm>
          <a:prstGeom prst="rect">
            <a:avLst/>
          </a:prstGeom>
          <a:noFill/>
        </p:spPr>
        <p:txBody>
          <a:bodyPr wrap="square">
            <a:spAutoFit/>
          </a:bodyPr>
          <a:lstStyle/>
          <a:p>
            <a:pPr>
              <a:buFont typeface="Arial" panose="020B0604020202020204" pitchFamily="34" charset="0"/>
              <a:buChar char="•"/>
            </a:pPr>
            <a:r>
              <a:rPr lang="en-US" sz="3000" b="1" dirty="0"/>
              <a:t>Explanation:</a:t>
            </a:r>
          </a:p>
          <a:p>
            <a:pPr>
              <a:buFont typeface="Arial" panose="020B0604020202020204" pitchFamily="34" charset="0"/>
              <a:buChar char="•"/>
            </a:pPr>
            <a:r>
              <a:rPr lang="en-US" sz="2400" dirty="0"/>
              <a:t>The boundary conditions help to define the physical limits of the system and are typically part of the initial setup when solving the Schrödinger equation. These conditions ensure that the wave function behaves appropriately at the edges of the system, providing a well-defined and physical solution.</a:t>
            </a:r>
          </a:p>
        </p:txBody>
      </p:sp>
    </p:spTree>
    <p:extLst>
      <p:ext uri="{BB962C8B-B14F-4D97-AF65-F5344CB8AC3E}">
        <p14:creationId xmlns:p14="http://schemas.microsoft.com/office/powerpoint/2010/main" val="279839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AABFD-D448-03A2-A811-2B05BE339A5E}"/>
              </a:ext>
            </a:extLst>
          </p:cNvPr>
          <p:cNvSpPr txBox="1"/>
          <p:nvPr/>
        </p:nvSpPr>
        <p:spPr>
          <a:xfrm>
            <a:off x="244928" y="274290"/>
            <a:ext cx="11702143" cy="6309420"/>
          </a:xfrm>
          <a:prstGeom prst="rect">
            <a:avLst/>
          </a:prstGeom>
          <a:noFill/>
        </p:spPr>
        <p:txBody>
          <a:bodyPr wrap="square">
            <a:spAutoFit/>
          </a:bodyPr>
          <a:lstStyle/>
          <a:p>
            <a:r>
              <a:rPr lang="en-US" sz="3600" b="1" dirty="0"/>
              <a:t>Summary of how the solution is satisfying the properties of real wave function:</a:t>
            </a:r>
          </a:p>
          <a:p>
            <a:pPr>
              <a:buFont typeface="Arial" panose="020B0604020202020204" pitchFamily="34" charset="0"/>
              <a:buChar char="•"/>
            </a:pPr>
            <a:r>
              <a:rPr lang="en-US" sz="2800" b="1" dirty="0"/>
              <a:t>Normalizability:</a:t>
            </a:r>
            <a:r>
              <a:rPr lang="en-US" sz="2400" dirty="0"/>
              <a:t> The wave function can be normalized to satisfy the condition that the total probability is 1.</a:t>
            </a:r>
          </a:p>
          <a:p>
            <a:pPr>
              <a:buFont typeface="Arial" panose="020B0604020202020204" pitchFamily="34" charset="0"/>
              <a:buChar char="•"/>
            </a:pPr>
            <a:r>
              <a:rPr lang="en-US" sz="2800" b="1" dirty="0"/>
              <a:t>Real Physical Observables:</a:t>
            </a:r>
            <a:r>
              <a:rPr lang="en-US" sz="2400" dirty="0"/>
              <a:t> Though the wave function is generally complex, physical quantities derived from it, like energy or probability density, are real.</a:t>
            </a:r>
          </a:p>
          <a:p>
            <a:pPr>
              <a:buFont typeface="Arial" panose="020B0604020202020204" pitchFamily="34" charset="0"/>
              <a:buChar char="•"/>
            </a:pPr>
            <a:r>
              <a:rPr lang="en-US" sz="2800" b="1" dirty="0"/>
              <a:t>Time Evolution:</a:t>
            </a:r>
            <a:r>
              <a:rPr lang="en-US" sz="2800" dirty="0"/>
              <a:t> </a:t>
            </a:r>
            <a:r>
              <a:rPr lang="en-US" sz="2400" dirty="0"/>
              <a:t>The wave function evolves over time according to the Schrödinger equation, with the time-dependent part not affecting the probability density.</a:t>
            </a:r>
          </a:p>
          <a:p>
            <a:pPr>
              <a:buFont typeface="Arial" panose="020B0604020202020204" pitchFamily="34" charset="0"/>
              <a:buChar char="•"/>
            </a:pPr>
            <a:r>
              <a:rPr lang="en-US" sz="2800" b="1" dirty="0"/>
              <a:t>Complex Conjugate:</a:t>
            </a:r>
            <a:r>
              <a:rPr lang="en-US" sz="2800" dirty="0"/>
              <a:t> </a:t>
            </a:r>
            <a:r>
              <a:rPr lang="en-US" sz="2400" dirty="0"/>
              <a:t>The complex conjugate of the wave function ensures that physical quantities (e.g., probability densities, expectation values) remain real and well-defined.</a:t>
            </a:r>
          </a:p>
          <a:p>
            <a:pPr>
              <a:buFont typeface="Arial" panose="020B0604020202020204" pitchFamily="34" charset="0"/>
              <a:buChar char="•"/>
            </a:pPr>
            <a:r>
              <a:rPr lang="en-US" sz="2800" b="1" dirty="0"/>
              <a:t>Continuity and Smoothness:</a:t>
            </a:r>
            <a:r>
              <a:rPr lang="en-US" sz="2800" dirty="0"/>
              <a:t> </a:t>
            </a:r>
            <a:r>
              <a:rPr lang="en-US" sz="2400" dirty="0"/>
              <a:t>The wave function should be smooth and continuous, ensuring a realistic quantum system.</a:t>
            </a:r>
          </a:p>
          <a:p>
            <a:r>
              <a:rPr lang="en-US" sz="2400" dirty="0"/>
              <a:t>Thus, the solution to the time-dependent Schrödinger equation is physically meaningful and satisfies the necessary properties of real wave functions in quantum mechanics.</a:t>
            </a:r>
          </a:p>
        </p:txBody>
      </p:sp>
    </p:spTree>
    <p:extLst>
      <p:ext uri="{BB962C8B-B14F-4D97-AF65-F5344CB8AC3E}">
        <p14:creationId xmlns:p14="http://schemas.microsoft.com/office/powerpoint/2010/main" val="19530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1265</TotalTime>
  <Words>1260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Cambria Math</vt:lpstr>
      <vt:lpstr>Wingdings</vt:lpstr>
      <vt:lpstr>Office Theme</vt:lpstr>
      <vt:lpstr>Physics for Computing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Kulkarni, Suraj</dc:creator>
  <cp:lastModifiedBy>Kulkarni, Suraj</cp:lastModifiedBy>
  <cp:revision>3</cp:revision>
  <dcterms:created xsi:type="dcterms:W3CDTF">2025-01-01T11:05:56Z</dcterms:created>
  <dcterms:modified xsi:type="dcterms:W3CDTF">2025-01-02T08:11:09Z</dcterms:modified>
</cp:coreProperties>
</file>