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sldIdLst>
    <p:sldId id="4778" r:id="rId2"/>
    <p:sldId id="1010" r:id="rId3"/>
    <p:sldId id="4780" r:id="rId4"/>
    <p:sldId id="4779" r:id="rId5"/>
    <p:sldId id="4781" r:id="rId6"/>
    <p:sldId id="4782" r:id="rId7"/>
    <p:sldId id="4784" r:id="rId8"/>
    <p:sldId id="4785" r:id="rId9"/>
    <p:sldId id="4786" r:id="rId10"/>
    <p:sldId id="27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Roboto Light" panose="02000000000000000000" pitchFamily="2" charset="0"/>
      <p:regular r:id="rId21"/>
      <p:italic r:id="rId22"/>
    </p:embeddedFont>
    <p:embeddedFont>
      <p:font typeface="Roboto Medium" panose="02000000000000000000" pitchFamily="2" charset="0"/>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63" d="100"/>
          <a:sy n="63" d="100"/>
        </p:scale>
        <p:origin x="77" y="317"/>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5/01/2025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10</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5" y="1853064"/>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2524540" y="1163190"/>
            <a:ext cx="9152035" cy="2156003"/>
          </a:xfrm>
          <a:prstGeom prst="rect">
            <a:avLst/>
          </a:prstGeom>
          <a:noFill/>
        </p:spPr>
        <p:txBody>
          <a:bodyPr wrap="square" lIns="0" tIns="0" rIns="0" bIns="0" rtlCol="0" anchor="t">
            <a:noAutofit/>
          </a:bodyPr>
          <a:lstStyle/>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2673627" y="4068967"/>
            <a:ext cx="9404870" cy="2649886"/>
          </a:xfrm>
          <a:prstGeom prst="rect">
            <a:avLst/>
          </a:prstGeom>
          <a:noFill/>
        </p:spPr>
        <p:txBody>
          <a:bodyPr wrap="square" lIns="0" tIns="0" rIns="0" bIns="0" rtlCol="0" anchor="t">
            <a:noAutofit/>
          </a:bodyPr>
          <a:lstStyle/>
          <a:p>
            <a:r>
              <a:rPr lang="en-US" sz="1200" b="1"/>
              <a:t>1. Trial Store Performance</a:t>
            </a:r>
            <a:endParaRPr lang="en-US" sz="1200"/>
          </a:p>
          <a:p>
            <a:pPr>
              <a:buFont typeface="Arial" panose="020B0604020202020204" pitchFamily="34" charset="0"/>
              <a:buChar char="•"/>
            </a:pPr>
            <a:r>
              <a:rPr lang="en-US" sz="1200" b="1"/>
              <a:t>Sales Comparison</a:t>
            </a:r>
            <a:r>
              <a:rPr lang="en-US" sz="1200"/>
              <a:t>: Trial stores (77, 86, 88) showed a </a:t>
            </a:r>
            <a:r>
              <a:rPr lang="en-US" sz="1200" b="1"/>
              <a:t>10-15% increase</a:t>
            </a:r>
            <a:r>
              <a:rPr lang="en-US" sz="1200"/>
              <a:t> in total sales during the trial period compared to control stores.</a:t>
            </a:r>
          </a:p>
          <a:p>
            <a:pPr>
              <a:buFont typeface="Arial" panose="020B0604020202020204" pitchFamily="34" charset="0"/>
              <a:buChar char="•"/>
            </a:pPr>
            <a:r>
              <a:rPr lang="en-US" sz="1200" b="1"/>
              <a:t>Customer Impact</a:t>
            </a:r>
            <a:r>
              <a:rPr lang="en-US" sz="1200"/>
              <a:t>: The increase in sales was primarily driven by </a:t>
            </a:r>
            <a:r>
              <a:rPr lang="en-US" sz="1200" b="1"/>
              <a:t>more purchasing customers</a:t>
            </a:r>
            <a:r>
              <a:rPr lang="en-US" sz="1200"/>
              <a:t> rather than higher transaction frequency.</a:t>
            </a:r>
          </a:p>
          <a:p>
            <a:r>
              <a:rPr lang="en-US" sz="1200" b="1"/>
              <a:t>2. Key Metrics for Comparison</a:t>
            </a:r>
            <a:endParaRPr lang="en-US" sz="1200"/>
          </a:p>
          <a:p>
            <a:pPr>
              <a:buFont typeface="Arial" panose="020B0604020202020204" pitchFamily="34" charset="0"/>
              <a:buChar char="•"/>
            </a:pPr>
            <a:r>
              <a:rPr lang="en-US" sz="1200" b="1"/>
              <a:t>Total Sales</a:t>
            </a:r>
            <a:r>
              <a:rPr lang="en-US" sz="1200"/>
              <a:t>: Trial stores outperformed control stores in total sales, but further analysis is needed to pinpoint whether this is due to customer volume or average spending.</a:t>
            </a:r>
          </a:p>
          <a:p>
            <a:pPr>
              <a:buFont typeface="Arial" panose="020B0604020202020204" pitchFamily="34" charset="0"/>
              <a:buChar char="•"/>
            </a:pPr>
            <a:r>
              <a:rPr lang="en-US" sz="1200" b="1"/>
              <a:t>Average Transactions</a:t>
            </a:r>
            <a:r>
              <a:rPr lang="en-US" sz="1200"/>
              <a:t>: The </a:t>
            </a:r>
            <a:r>
              <a:rPr lang="en-US" sz="1200" b="1"/>
              <a:t>average number of transactions per customer</a:t>
            </a:r>
            <a:r>
              <a:rPr lang="en-US" sz="1200"/>
              <a:t> remained stable, indicating that the increase in sales was due to more customers rather than larger purchases.</a:t>
            </a:r>
          </a:p>
          <a:p>
            <a:r>
              <a:rPr lang="en-US" sz="1200" b="1"/>
              <a:t>3. Control Store Selection</a:t>
            </a:r>
            <a:endParaRPr lang="en-US" sz="1200"/>
          </a:p>
          <a:p>
            <a:pPr>
              <a:buFont typeface="Arial" panose="020B0604020202020204" pitchFamily="34" charset="0"/>
              <a:buChar char="•"/>
            </a:pPr>
            <a:r>
              <a:rPr lang="en-US" sz="1200" b="1"/>
              <a:t>Correlation Analysis</a:t>
            </a:r>
            <a:r>
              <a:rPr lang="en-US" sz="1200"/>
              <a:t>: Using Pearson correlations, trial stores were compared to control stores, with stores showing similar trends selected for comparison. This helped isolate the trial's impact.</a:t>
            </a:r>
          </a:p>
          <a:p>
            <a:r>
              <a:rPr lang="en-US" sz="1200" b="1"/>
              <a:t>4. Data Quality</a:t>
            </a:r>
            <a:endParaRPr lang="en-US" sz="1200"/>
          </a:p>
          <a:p>
            <a:pPr>
              <a:buFont typeface="Arial" panose="020B0604020202020204" pitchFamily="34" charset="0"/>
              <a:buChar char="•"/>
            </a:pPr>
            <a:r>
              <a:rPr lang="en-US" sz="1200" b="1"/>
              <a:t>Consistent Reporting</a:t>
            </a:r>
            <a:r>
              <a:rPr lang="en-US" sz="1200"/>
              <a:t>: The data used was clean and consistent, but careful attention was needed for edge cases like seasonal fluctuations.</a:t>
            </a:r>
          </a:p>
        </p:txBody>
      </p:sp>
      <p:sp>
        <p:nvSpPr>
          <p:cNvPr id="13" name="Rectangle 5">
            <a:extLst>
              <a:ext uri="{FF2B5EF4-FFF2-40B4-BE49-F238E27FC236}">
                <a16:creationId xmlns:a16="http://schemas.microsoft.com/office/drawing/2014/main" id="{5A0B84BD-15F4-4C99-8B88-C0EDC9E93FD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4">
            <a:extLst>
              <a:ext uri="{FF2B5EF4-FFF2-40B4-BE49-F238E27FC236}">
                <a16:creationId xmlns:a16="http://schemas.microsoft.com/office/drawing/2014/main" id="{49CF5747-8C81-4C90-A1FC-C4FC050D6F19}"/>
              </a:ext>
            </a:extLst>
          </p:cNvPr>
          <p:cNvSpPr/>
          <p:nvPr/>
        </p:nvSpPr>
        <p:spPr>
          <a:xfrm>
            <a:off x="2524540" y="865571"/>
            <a:ext cx="9404870" cy="2905777"/>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r>
              <a:rPr lang="en-US" sz="1200" b="1" dirty="0"/>
              <a:t>1. Customer Purchasing Behavior</a:t>
            </a:r>
            <a:endParaRPr lang="en-US" sz="1200" dirty="0"/>
          </a:p>
          <a:p>
            <a:pPr>
              <a:buFont typeface="Arial" panose="020B0604020202020204" pitchFamily="34" charset="0"/>
              <a:buChar char="•"/>
            </a:pPr>
            <a:r>
              <a:rPr lang="en-US" sz="1200" b="1" dirty="0"/>
              <a:t>Total Sales Trends</a:t>
            </a:r>
            <a:r>
              <a:rPr lang="en-US" sz="1200" dirty="0"/>
              <a:t>: Sales fluctuated monthly, with peaks around seasonal promotions and holidays.</a:t>
            </a:r>
          </a:p>
          <a:p>
            <a:pPr>
              <a:buFont typeface="Arial" panose="020B0604020202020204" pitchFamily="34" charset="0"/>
              <a:buChar char="•"/>
            </a:pPr>
            <a:r>
              <a:rPr lang="en-US" sz="1200" b="1" dirty="0"/>
              <a:t>Customer Segments</a:t>
            </a:r>
            <a:r>
              <a:rPr lang="en-US" sz="1200" dirty="0"/>
              <a:t>: Premium customers consistently contributed higher sales, making them a key focus for future strategies.</a:t>
            </a:r>
          </a:p>
          <a:p>
            <a:r>
              <a:rPr lang="en-US" sz="1200" b="1" dirty="0"/>
              <a:t>2. Key Metrics</a:t>
            </a:r>
            <a:endParaRPr lang="en-US" sz="1200" dirty="0"/>
          </a:p>
          <a:p>
            <a:pPr>
              <a:buFont typeface="Arial" panose="020B0604020202020204" pitchFamily="34" charset="0"/>
              <a:buChar char="•"/>
            </a:pPr>
            <a:r>
              <a:rPr lang="en-US" sz="1200" b="1" dirty="0"/>
              <a:t>Transaction Size</a:t>
            </a:r>
            <a:r>
              <a:rPr lang="en-US" sz="1200" dirty="0"/>
              <a:t>: Higher transaction values were observed in stores targeting wealthier regions.</a:t>
            </a:r>
          </a:p>
          <a:p>
            <a:pPr>
              <a:buFont typeface="Arial" panose="020B0604020202020204" pitchFamily="34" charset="0"/>
              <a:buChar char="•"/>
            </a:pPr>
            <a:r>
              <a:rPr lang="en-US" sz="1200" b="1" dirty="0"/>
              <a:t>Purchase Frequency</a:t>
            </a:r>
            <a:r>
              <a:rPr lang="en-US" sz="1200" dirty="0"/>
              <a:t>: Repeat purchases were common, particularly for snack products.</a:t>
            </a:r>
          </a:p>
          <a:p>
            <a:r>
              <a:rPr lang="en-US" sz="1200" b="1" dirty="0"/>
              <a:t>3. Sales by Product Category</a:t>
            </a:r>
            <a:endParaRPr lang="en-US" sz="1200" dirty="0"/>
          </a:p>
          <a:p>
            <a:pPr>
              <a:buFont typeface="Arial" panose="020B0604020202020204" pitchFamily="34" charset="0"/>
              <a:buChar char="•"/>
            </a:pPr>
            <a:r>
              <a:rPr lang="en-US" sz="1200" b="1" dirty="0"/>
              <a:t>Top Products</a:t>
            </a:r>
            <a:r>
              <a:rPr lang="en-US" sz="1200" dirty="0"/>
              <a:t>: Chips and premium snacks dominated sales, with specific brands (e.g., Brand A) leading in popularity.</a:t>
            </a:r>
          </a:p>
          <a:p>
            <a:pPr>
              <a:buFont typeface="Arial" panose="020B0604020202020204" pitchFamily="34" charset="0"/>
              <a:buChar char="•"/>
            </a:pPr>
            <a:r>
              <a:rPr lang="en-US" sz="1200" b="1" dirty="0"/>
              <a:t>Pack Size</a:t>
            </a:r>
            <a:r>
              <a:rPr lang="en-US" sz="1200" dirty="0"/>
              <a:t>: Larger packs were favored by premium customers, showing a link between pack size and customer segment.</a:t>
            </a:r>
          </a:p>
          <a:p>
            <a:r>
              <a:rPr lang="en-US" sz="1200" b="1" dirty="0"/>
              <a:t>4. Store Performance</a:t>
            </a:r>
            <a:endParaRPr lang="en-US" sz="1200" dirty="0"/>
          </a:p>
          <a:p>
            <a:pPr>
              <a:buFont typeface="Arial" panose="020B0604020202020204" pitchFamily="34" charset="0"/>
              <a:buChar char="•"/>
            </a:pPr>
            <a:r>
              <a:rPr lang="en-US" sz="1200" b="1" dirty="0"/>
              <a:t>Trial vs Control Stores</a:t>
            </a:r>
            <a:r>
              <a:rPr lang="en-US" sz="1200" dirty="0"/>
              <a:t>: Trial stores (77, 86, 88) showed a </a:t>
            </a:r>
            <a:r>
              <a:rPr lang="en-US" sz="1200" b="1" dirty="0"/>
              <a:t>10-15% increase</a:t>
            </a:r>
            <a:r>
              <a:rPr lang="en-US" sz="1200" dirty="0"/>
              <a:t> in sales, likely due to targeted efforts.</a:t>
            </a:r>
          </a:p>
          <a:p>
            <a:r>
              <a:rPr lang="en-US" sz="1200" b="1" dirty="0"/>
              <a:t>5. Data Quality</a:t>
            </a:r>
            <a:endParaRPr lang="en-US" sz="1200" dirty="0"/>
          </a:p>
          <a:p>
            <a:pPr>
              <a:buFont typeface="Arial" panose="020B0604020202020204" pitchFamily="34" charset="0"/>
              <a:buChar char="•"/>
            </a:pPr>
            <a:r>
              <a:rPr lang="en-US" sz="1200" b="1" dirty="0"/>
              <a:t>Inconsistencies</a:t>
            </a:r>
            <a:r>
              <a:rPr lang="en-US" sz="1200" dirty="0"/>
              <a:t>: Some product information was missing or incorrect, requiring further clean-up.</a:t>
            </a:r>
          </a:p>
          <a:p>
            <a:pPr>
              <a:buFont typeface="Arial" panose="020B0604020202020204" pitchFamily="34" charset="0"/>
              <a:buChar char="•"/>
            </a:pPr>
            <a:r>
              <a:rPr lang="en-US" sz="1200" b="1" dirty="0"/>
              <a:t>Outliers</a:t>
            </a:r>
            <a:r>
              <a:rPr lang="en-US" sz="1200" dirty="0"/>
              <a:t>: A few extreme transactions were removed to refine the analysis</a:t>
            </a:r>
            <a:r>
              <a:rPr lang="en-US" sz="1400" dirty="0"/>
              <a:t>.</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7" name="Rectangle 5">
            <a:extLst>
              <a:ext uri="{FF2B5EF4-FFF2-40B4-BE49-F238E27FC236}">
                <a16:creationId xmlns:a16="http://schemas.microsoft.com/office/drawing/2014/main" id="{A197369C-8E3E-4F8B-BDBE-43832B3FD0CA}"/>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Text Placeholder 13">
            <a:extLst>
              <a:ext uri="{FF2B5EF4-FFF2-40B4-BE49-F238E27FC236}">
                <a16:creationId xmlns:a16="http://schemas.microsoft.com/office/drawing/2014/main" id="{8F7ED1E5-D78B-45C1-9D9B-859DDA133728}"/>
              </a:ext>
            </a:extLst>
          </p:cNvPr>
          <p:cNvSpPr>
            <a:spLocks noGrp="1"/>
          </p:cNvSpPr>
          <p:nvPr>
            <p:ph type="body" sz="quarter" idx="10"/>
          </p:nvPr>
        </p:nvSpPr>
        <p:spPr/>
        <p:txBody>
          <a:bodyPr/>
          <a:lstStyle/>
          <a:p>
            <a:r>
              <a:rPr lang="en-IN" dirty="0"/>
              <a:t>Overview: Key Callouts</a:t>
            </a:r>
          </a:p>
        </p:txBody>
      </p:sp>
      <p:sp>
        <p:nvSpPr>
          <p:cNvPr id="15" name="Rectangle 14">
            <a:extLst>
              <a:ext uri="{FF2B5EF4-FFF2-40B4-BE49-F238E27FC236}">
                <a16:creationId xmlns:a16="http://schemas.microsoft.com/office/drawing/2014/main" id="{29006A86-F782-44B2-ADDF-BB6B7BA76958}"/>
              </a:ext>
            </a:extLst>
          </p:cNvPr>
          <p:cNvSpPr/>
          <p:nvPr/>
        </p:nvSpPr>
        <p:spPr>
          <a:xfrm>
            <a:off x="1196975" y="1301149"/>
            <a:ext cx="10479600" cy="490232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1400" dirty="0" err="1">
              <a:solidFill>
                <a:srgbClr val="000005"/>
              </a:solidFill>
              <a:latin typeface="Roboto Light" panose="02000000000000000000" pitchFamily="2" charset="0"/>
              <a:ea typeface="Roboto Light" panose="02000000000000000000" pitchFamily="2" charset="0"/>
            </a:endParaRPr>
          </a:p>
        </p:txBody>
      </p:sp>
      <p:sp>
        <p:nvSpPr>
          <p:cNvPr id="16" name="Rectangle 10">
            <a:extLst>
              <a:ext uri="{FF2B5EF4-FFF2-40B4-BE49-F238E27FC236}">
                <a16:creationId xmlns:a16="http://schemas.microsoft.com/office/drawing/2014/main" id="{DBD5D22E-C1EC-481A-B6FF-19424C214E26}"/>
              </a:ext>
            </a:extLst>
          </p:cNvPr>
          <p:cNvSpPr>
            <a:spLocks noChangeArrowheads="1"/>
          </p:cNvSpPr>
          <p:nvPr/>
        </p:nvSpPr>
        <p:spPr bwMode="auto">
          <a:xfrm>
            <a:off x="1052830" y="898017"/>
            <a:ext cx="1030284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Sales Growth and Top Categories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1" i="0" u="none" strike="noStrike" cap="none" normalizeH="0" baseline="0" dirty="0">
                <a:ln>
                  <a:noFill/>
                </a:ln>
                <a:solidFill>
                  <a:schemeClr val="tx1"/>
                </a:solidFill>
                <a:effectLst/>
                <a:latin typeface="Arial" panose="020B0604020202020204" pitchFamily="34" charset="0"/>
              </a:rPr>
              <a:t>chips</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premium snacks</a:t>
            </a:r>
            <a:r>
              <a:rPr kumimoji="0" lang="en-US" altLang="en-US" sz="1400" b="0" i="0" u="none" strike="noStrike" cap="none" normalizeH="0" baseline="0" dirty="0">
                <a:ln>
                  <a:noFill/>
                </a:ln>
                <a:solidFill>
                  <a:schemeClr val="tx1"/>
                </a:solidFill>
                <a:effectLst/>
                <a:latin typeface="Arial" panose="020B0604020202020204" pitchFamily="34" charset="0"/>
              </a:rPr>
              <a:t> categories have been the primary drivers of growth in both trial and control stores, with trial stores showing a </a:t>
            </a:r>
            <a:r>
              <a:rPr kumimoji="0" lang="en-US" altLang="en-US" sz="1400" b="1" i="0" u="none" strike="noStrike" cap="none" normalizeH="0" baseline="0" dirty="0">
                <a:ln>
                  <a:noFill/>
                </a:ln>
                <a:solidFill>
                  <a:schemeClr val="tx1"/>
                </a:solidFill>
                <a:effectLst/>
                <a:latin typeface="Arial" panose="020B0604020202020204" pitchFamily="34" charset="0"/>
              </a:rPr>
              <a:t>10-15% increase</a:t>
            </a:r>
            <a:r>
              <a:rPr kumimoji="0" lang="en-US" altLang="en-US" sz="1400" b="0" i="0" u="none" strike="noStrike" cap="none" normalizeH="0" baseline="0" dirty="0">
                <a:ln>
                  <a:noFill/>
                </a:ln>
                <a:solidFill>
                  <a:schemeClr val="tx1"/>
                </a:solidFill>
                <a:effectLst/>
                <a:latin typeface="Arial" panose="020B0604020202020204" pitchFamily="34" charset="0"/>
              </a:rPr>
              <a:t> in sales. This highlights the strong consumer demand in these categories and the potential for increased focus on them in the upcoming strategies.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2. Key Drivers of Success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increase in sales in </a:t>
            </a:r>
            <a:r>
              <a:rPr kumimoji="0" lang="en-US" altLang="en-US" sz="1400" b="1" i="0" u="none" strike="noStrike" cap="none" normalizeH="0" baseline="0" dirty="0">
                <a:ln>
                  <a:noFill/>
                </a:ln>
                <a:solidFill>
                  <a:schemeClr val="tx1"/>
                </a:solidFill>
                <a:effectLst/>
                <a:latin typeface="Arial" panose="020B0604020202020204" pitchFamily="34" charset="0"/>
              </a:rPr>
              <a:t>trial stores</a:t>
            </a:r>
            <a:r>
              <a:rPr kumimoji="0" lang="en-US" altLang="en-US" sz="1400" b="0" i="0" u="none" strike="noStrike" cap="none" normalizeH="0" baseline="0" dirty="0">
                <a:ln>
                  <a:noFill/>
                </a:ln>
                <a:solidFill>
                  <a:schemeClr val="tx1"/>
                </a:solidFill>
                <a:effectLst/>
                <a:latin typeface="Arial" panose="020B0604020202020204" pitchFamily="34" charset="0"/>
              </a:rPr>
              <a:t> was largely driven by a </a:t>
            </a:r>
            <a:r>
              <a:rPr kumimoji="0" lang="en-US" altLang="en-US" sz="1400" b="1" i="0" u="none" strike="noStrike" cap="none" normalizeH="0" baseline="0" dirty="0">
                <a:ln>
                  <a:noFill/>
                </a:ln>
                <a:solidFill>
                  <a:schemeClr val="tx1"/>
                </a:solidFill>
                <a:effectLst/>
                <a:latin typeface="Arial" panose="020B0604020202020204" pitchFamily="34" charset="0"/>
              </a:rPr>
              <a:t>higher number of purchasing customers</a:t>
            </a:r>
            <a:r>
              <a:rPr kumimoji="0" lang="en-US" altLang="en-US" sz="1400" b="0" i="0" u="none" strike="noStrike" cap="none" normalizeH="0" baseline="0" dirty="0">
                <a:ln>
                  <a:noFill/>
                </a:ln>
                <a:solidFill>
                  <a:schemeClr val="tx1"/>
                </a:solidFill>
                <a:effectLst/>
                <a:latin typeface="Arial" panose="020B0604020202020204" pitchFamily="34" charset="0"/>
              </a:rPr>
              <a:t> rather than higher spending per customer. This suggests that efforts aimed at attracting new customers can be more effective than pushing existing customers to spend more.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3. Focus on Premium Customers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Premium customers</a:t>
            </a:r>
            <a:r>
              <a:rPr kumimoji="0" lang="en-US" altLang="en-US" sz="1400" b="0" i="0" u="none" strike="noStrike" cap="none" normalizeH="0" baseline="0" dirty="0">
                <a:ln>
                  <a:noFill/>
                </a:ln>
                <a:solidFill>
                  <a:schemeClr val="tx1"/>
                </a:solidFill>
                <a:effectLst/>
                <a:latin typeface="Arial" panose="020B0604020202020204" pitchFamily="34" charset="0"/>
              </a:rPr>
              <a:t> consistently contributed higher sales, particularly in the chips and snack categories. Tailoring marketing and promotional efforts to this customer segment could be a high-impact strategy moving forward.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4. Seasonal Trends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Seasonal factors influenced purchasing behavior, with certain times of year seeing spikes in sales. Understanding these patterns will be crucial to refining strategies and ensuring that promotions and inventory are aligned with customer behavior during these periods.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r>
              <a:rPr lang="en-US" sz="1400" b="1" dirty="0"/>
              <a:t>Key Callouts for the Category:</a:t>
            </a:r>
          </a:p>
          <a:p>
            <a:pPr>
              <a:buFont typeface="Arial" panose="020B0604020202020204" pitchFamily="34" charset="0"/>
              <a:buChar char="•"/>
            </a:pPr>
            <a:r>
              <a:rPr lang="en-US" sz="1400" b="1" dirty="0"/>
              <a:t>Prioritize Chips and Premium Snacks</a:t>
            </a:r>
            <a:r>
              <a:rPr lang="en-US" sz="1400" dirty="0"/>
              <a:t>: These categories continue to perform well and should be the focus of future promotions, especially in trial stores.</a:t>
            </a:r>
          </a:p>
          <a:p>
            <a:pPr>
              <a:buFont typeface="Arial" panose="020B0604020202020204" pitchFamily="34" charset="0"/>
              <a:buChar char="•"/>
            </a:pPr>
            <a:r>
              <a:rPr lang="en-US" sz="1400" b="1" dirty="0"/>
              <a:t>Attract More Customers</a:t>
            </a:r>
            <a:r>
              <a:rPr lang="en-US" sz="1400" dirty="0"/>
              <a:t>: Focus on increasing customer volume, as this was the primary driver of sales growth in trial stores.</a:t>
            </a:r>
          </a:p>
          <a:p>
            <a:pPr>
              <a:buFont typeface="Arial" panose="020B0604020202020204" pitchFamily="34" charset="0"/>
              <a:buChar char="•"/>
            </a:pPr>
            <a:r>
              <a:rPr lang="en-US" sz="1400" b="1" dirty="0"/>
              <a:t>Target Premium Customers</a:t>
            </a:r>
            <a:r>
              <a:rPr lang="en-US" sz="1400" dirty="0"/>
              <a:t>: This segment is key to higher sales and should be prioritized with tailored marketing strategies.</a:t>
            </a:r>
          </a:p>
          <a:p>
            <a:pPr>
              <a:buFont typeface="Arial" panose="020B0604020202020204" pitchFamily="34" charset="0"/>
              <a:buChar char="•"/>
            </a:pPr>
            <a:r>
              <a:rPr lang="en-US" sz="1400" b="1" dirty="0"/>
              <a:t>Monitor Seasonal Trends</a:t>
            </a:r>
            <a:r>
              <a:rPr lang="en-US" sz="1400" dirty="0"/>
              <a:t>: Leverage seasonal trends to time promotions and refine product offerings.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1">
            <a:extLst>
              <a:ext uri="{FF2B5EF4-FFF2-40B4-BE49-F238E27FC236}">
                <a16:creationId xmlns:a16="http://schemas.microsoft.com/office/drawing/2014/main" id="{82AFD350-C805-42E2-BEA5-B29DAAF87121}"/>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332007" y="294874"/>
            <a:ext cx="10479600" cy="5459749"/>
          </a:xfrm>
        </p:spPr>
        <p:txBody>
          <a:bodyPr/>
          <a:lstStyle/>
          <a:p>
            <a:r>
              <a:rPr lang="en-US" b="1" dirty="0"/>
              <a:t>Affluence and Its Effect on Consumer Buying for Chips</a:t>
            </a:r>
          </a:p>
          <a:p>
            <a:endParaRPr lang="en-AU" sz="1100"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3" name="Rectangle 1">
            <a:extLst>
              <a:ext uri="{FF2B5EF4-FFF2-40B4-BE49-F238E27FC236}">
                <a16:creationId xmlns:a16="http://schemas.microsoft.com/office/drawing/2014/main" id="{32DE911B-97BB-4539-8AB6-EB185F1EF25B}"/>
              </a:ext>
            </a:extLst>
          </p:cNvPr>
          <p:cNvSpPr>
            <a:spLocks noChangeArrowheads="1"/>
          </p:cNvSpPr>
          <p:nvPr/>
        </p:nvSpPr>
        <p:spPr bwMode="auto">
          <a:xfrm>
            <a:off x="843088" y="1084150"/>
            <a:ext cx="11483944"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1. Affluence Drives Premium Chips Purchases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Affluent consumers</a:t>
            </a:r>
            <a:r>
              <a:rPr kumimoji="0" lang="en-US" altLang="en-US" sz="1400" b="0" i="0" u="none" strike="noStrike" cap="none" normalizeH="0" baseline="0" dirty="0">
                <a:ln>
                  <a:noFill/>
                </a:ln>
                <a:solidFill>
                  <a:schemeClr val="tx1"/>
                </a:solidFill>
                <a:effectLst/>
                <a:latin typeface="Arial" panose="020B0604020202020204" pitchFamily="34" charset="0"/>
              </a:rPr>
              <a:t> tend to spend more on premium and gourmet chips, driving higher sales in the category. These consumers value higher quality and unique flavors, making them a key target for premium brands and product lines.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2. Increased Frequency of Purchase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As affluence increases, so does the frequency of chips purchases. </a:t>
            </a:r>
            <a:r>
              <a:rPr kumimoji="0" lang="en-US" altLang="en-US" sz="1400" b="1" i="0" u="none" strike="noStrike" cap="none" normalizeH="0" baseline="0" dirty="0">
                <a:ln>
                  <a:noFill/>
                </a:ln>
                <a:solidFill>
                  <a:schemeClr val="tx1"/>
                </a:solidFill>
                <a:effectLst/>
                <a:latin typeface="Arial" panose="020B0604020202020204" pitchFamily="34" charset="0"/>
              </a:rPr>
              <a:t>Affluent customers</a:t>
            </a:r>
            <a:r>
              <a:rPr kumimoji="0" lang="en-US" altLang="en-US" sz="1400" b="0" i="0" u="none" strike="noStrike" cap="none" normalizeH="0" baseline="0" dirty="0">
                <a:ln>
                  <a:noFill/>
                </a:ln>
                <a:solidFill>
                  <a:schemeClr val="tx1"/>
                </a:solidFill>
                <a:effectLst/>
                <a:latin typeface="Arial" panose="020B0604020202020204" pitchFamily="34" charset="0"/>
              </a:rPr>
              <a:t> are more likely to purchase chips regularly as part of their lifestyle, often opting for higher-end, healthier, or specialty options.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3. Impact on Sales Growth</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Trial stores targeting </a:t>
            </a:r>
            <a:r>
              <a:rPr kumimoji="0" lang="en-US" altLang="en-US" sz="1400" b="1" i="0" u="none" strike="noStrike" cap="none" normalizeH="0" baseline="0" dirty="0">
                <a:ln>
                  <a:noFill/>
                </a:ln>
                <a:solidFill>
                  <a:schemeClr val="tx1"/>
                </a:solidFill>
                <a:effectLst/>
                <a:latin typeface="Arial" panose="020B0604020202020204" pitchFamily="34" charset="0"/>
              </a:rPr>
              <a:t>premium customers</a:t>
            </a:r>
            <a:r>
              <a:rPr kumimoji="0" lang="en-US" altLang="en-US" sz="1400" b="0" i="0" u="none" strike="noStrike" cap="none" normalizeH="0" baseline="0" dirty="0">
                <a:ln>
                  <a:noFill/>
                </a:ln>
                <a:solidFill>
                  <a:schemeClr val="tx1"/>
                </a:solidFill>
                <a:effectLst/>
                <a:latin typeface="Arial" panose="020B0604020202020204" pitchFamily="34" charset="0"/>
              </a:rPr>
              <a:t> experienced a </a:t>
            </a:r>
            <a:r>
              <a:rPr kumimoji="0" lang="en-US" altLang="en-US" sz="1400" b="1" i="0" u="none" strike="noStrike" cap="none" normalizeH="0" baseline="0" dirty="0">
                <a:ln>
                  <a:noFill/>
                </a:ln>
                <a:solidFill>
                  <a:schemeClr val="tx1"/>
                </a:solidFill>
                <a:effectLst/>
                <a:latin typeface="Arial" panose="020B0604020202020204" pitchFamily="34" charset="0"/>
              </a:rPr>
              <a:t>15% increase</a:t>
            </a:r>
            <a:r>
              <a:rPr kumimoji="0" lang="en-US" altLang="en-US" sz="1400" b="0" i="0" u="none" strike="noStrike" cap="none" normalizeH="0" baseline="0" dirty="0">
                <a:ln>
                  <a:noFill/>
                </a:ln>
                <a:solidFill>
                  <a:schemeClr val="tx1"/>
                </a:solidFill>
                <a:effectLst/>
                <a:latin typeface="Arial" panose="020B0604020202020204" pitchFamily="34" charset="0"/>
              </a:rPr>
              <a:t> in chips sales, indicating that </a:t>
            </a:r>
            <a:r>
              <a:rPr kumimoji="0" lang="en-US" altLang="en-US" sz="1400" b="1" i="0" u="none" strike="noStrike" cap="none" normalizeH="0" baseline="0" dirty="0">
                <a:ln>
                  <a:noFill/>
                </a:ln>
                <a:solidFill>
                  <a:schemeClr val="tx1"/>
                </a:solidFill>
                <a:effectLst/>
                <a:latin typeface="Arial" panose="020B0604020202020204" pitchFamily="34" charset="0"/>
              </a:rPr>
              <a:t>affluent customers</a:t>
            </a:r>
            <a:r>
              <a:rPr kumimoji="0" lang="en-US" altLang="en-US" sz="1400" b="0" i="0" u="none" strike="noStrike" cap="none" normalizeH="0" baseline="0" dirty="0">
                <a:ln>
                  <a:noFill/>
                </a:ln>
                <a:solidFill>
                  <a:schemeClr val="tx1"/>
                </a:solidFill>
                <a:effectLst/>
                <a:latin typeface="Arial" panose="020B0604020202020204" pitchFamily="34" charset="0"/>
              </a:rPr>
              <a:t> are more willing to pay a premium for chips. This purchasing behavior is an important factor for driving growth in the category.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4. Opportunities for Marketing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Marketing campaigns that highlight the quality, uniqueness, and health benefits of chips can resonate with affluent consumers. These campaigns can drive </a:t>
            </a:r>
            <a:r>
              <a:rPr kumimoji="0" lang="en-US" altLang="en-US" sz="1400" b="1" i="0" u="none" strike="noStrike" cap="none" normalizeH="0" baseline="0" dirty="0">
                <a:ln>
                  <a:noFill/>
                </a:ln>
                <a:solidFill>
                  <a:schemeClr val="tx1"/>
                </a:solidFill>
                <a:effectLst/>
                <a:latin typeface="Arial" panose="020B0604020202020204" pitchFamily="34" charset="0"/>
              </a:rPr>
              <a:t>higher sales volume</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premium pricing</a:t>
            </a:r>
            <a:r>
              <a:rPr kumimoji="0" lang="en-US" altLang="en-US" sz="1400" b="0" i="0" u="none" strike="noStrike" cap="none" normalizeH="0" baseline="0" dirty="0">
                <a:ln>
                  <a:noFill/>
                </a:ln>
                <a:solidFill>
                  <a:schemeClr val="tx1"/>
                </a:solidFill>
                <a:effectLst/>
                <a:latin typeface="Arial" panose="020B0604020202020204" pitchFamily="34" charset="0"/>
              </a:rPr>
              <a:t>, especially in categories like organic or exotic flavor chips.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5. Strategic Focus on Affluent Segments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To capitalize on this trend, future strategies should focus on </a:t>
            </a:r>
            <a:r>
              <a:rPr kumimoji="0" lang="en-US" altLang="en-US" sz="1400" b="1" i="0" u="none" strike="noStrike" cap="none" normalizeH="0" baseline="0" dirty="0">
                <a:ln>
                  <a:noFill/>
                </a:ln>
                <a:solidFill>
                  <a:schemeClr val="tx1"/>
                </a:solidFill>
                <a:effectLst/>
                <a:latin typeface="Arial" panose="020B0604020202020204" pitchFamily="34" charset="0"/>
              </a:rPr>
              <a:t>affluent customer segments</a:t>
            </a:r>
            <a:r>
              <a:rPr kumimoji="0" lang="en-US" altLang="en-US" sz="1400" b="0" i="0" u="none" strike="noStrike" cap="none" normalizeH="0" baseline="0" dirty="0">
                <a:ln>
                  <a:noFill/>
                </a:ln>
                <a:solidFill>
                  <a:schemeClr val="tx1"/>
                </a:solidFill>
                <a:effectLst/>
                <a:latin typeface="Arial" panose="020B0604020202020204" pitchFamily="34" charset="0"/>
              </a:rPr>
              <a:t>, offering personalized promotions and creating exclusive chip products to meet their preferences.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3089B5E-779F-4743-81CF-3A9C37B9A2AF}"/>
              </a:ext>
            </a:extLst>
          </p:cNvPr>
          <p:cNvSpPr>
            <a:spLocks noChangeArrowheads="1"/>
          </p:cNvSpPr>
          <p:nvPr/>
        </p:nvSpPr>
        <p:spPr bwMode="auto">
          <a:xfrm>
            <a:off x="135032" y="298704"/>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4D150637-D69D-4246-AC65-D28FF2D5DBF7}"/>
              </a:ext>
            </a:extLst>
          </p:cNvPr>
          <p:cNvSpPr>
            <a:spLocks noChangeArrowheads="1"/>
          </p:cNvSpPr>
          <p:nvPr/>
        </p:nvSpPr>
        <p:spPr bwMode="auto">
          <a:xfrm>
            <a:off x="843087" y="4550054"/>
            <a:ext cx="10968519"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Key Callouts: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Target Affluent Consumers</a:t>
            </a:r>
            <a:r>
              <a:rPr kumimoji="0" lang="en-US" altLang="en-US" sz="1400" b="0" i="0" u="none" strike="noStrike" cap="none" normalizeH="0" baseline="0" dirty="0">
                <a:ln>
                  <a:noFill/>
                </a:ln>
                <a:solidFill>
                  <a:schemeClr val="tx1"/>
                </a:solidFill>
                <a:effectLst/>
                <a:latin typeface="Arial" panose="020B0604020202020204" pitchFamily="34" charset="0"/>
              </a:rPr>
              <a:t>: Focus on premium chips and unique offerings to attract affluent customers.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Highlight Quality and Innovation</a:t>
            </a:r>
            <a:r>
              <a:rPr kumimoji="0" lang="en-US" altLang="en-US" sz="1400" b="0" i="0" u="none" strike="noStrike" cap="none" normalizeH="0" baseline="0" dirty="0">
                <a:ln>
                  <a:noFill/>
                </a:ln>
                <a:solidFill>
                  <a:schemeClr val="tx1"/>
                </a:solidFill>
                <a:effectLst/>
                <a:latin typeface="Arial" panose="020B0604020202020204" pitchFamily="34" charset="0"/>
              </a:rPr>
              <a:t>: Emphasize product quality, health benefits, and unique flavors in marketing campaigns.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Leverage Affluent Buying Habits</a:t>
            </a:r>
            <a:r>
              <a:rPr kumimoji="0" lang="en-US" altLang="en-US" sz="1400" b="0" i="0" u="none" strike="noStrike" cap="none" normalizeH="0" baseline="0" dirty="0">
                <a:ln>
                  <a:noFill/>
                </a:ln>
                <a:solidFill>
                  <a:schemeClr val="tx1"/>
                </a:solidFill>
                <a:effectLst/>
                <a:latin typeface="Arial" panose="020B0604020202020204" pitchFamily="34" charset="0"/>
              </a:rPr>
              <a:t>: Regular purchasing patterns of affluent consumers should be leveraged through loyalty programs and personalized promotions.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3" name="TextBox 2">
            <a:extLst>
              <a:ext uri="{FF2B5EF4-FFF2-40B4-BE49-F238E27FC236}">
                <a16:creationId xmlns:a16="http://schemas.microsoft.com/office/drawing/2014/main" id="{C342E2BD-3931-495C-A755-ABF083F2D3EA}"/>
              </a:ext>
            </a:extLst>
          </p:cNvPr>
          <p:cNvSpPr txBox="1"/>
          <p:nvPr/>
        </p:nvSpPr>
        <p:spPr>
          <a:xfrm>
            <a:off x="865632" y="170688"/>
            <a:ext cx="10399776" cy="5974080"/>
          </a:xfrm>
          <a:prstGeom prst="rect">
            <a:avLst/>
          </a:prstGeom>
          <a:noFill/>
        </p:spPr>
        <p:txBody>
          <a:bodyPr wrap="square" lIns="0" tIns="0" rIns="0" bIns="0" rtlCol="0" anchor="t">
            <a:noAutofit/>
          </a:bodyPr>
          <a:lstStyle/>
          <a:p>
            <a:r>
              <a:rPr lang="en-US" sz="2000" b="1" dirty="0"/>
              <a:t>Control Store vs. Trial Stores</a:t>
            </a:r>
          </a:p>
          <a:p>
            <a:pPr>
              <a:buFont typeface="Arial" panose="020B0604020202020204" pitchFamily="34" charset="0"/>
              <a:buChar char="•"/>
            </a:pPr>
            <a:r>
              <a:rPr lang="en-US" sz="2000" b="1" dirty="0"/>
              <a:t>Control Store</a:t>
            </a:r>
            <a:r>
              <a:rPr lang="en-US" sz="2000" dirty="0"/>
              <a:t>: A baseline store with no changes, used to compare the impact of interventions in trial stores. It helps measure the normal performance without experimental factors.</a:t>
            </a:r>
          </a:p>
          <a:p>
            <a:pPr>
              <a:buFont typeface="Arial" panose="020B0604020202020204" pitchFamily="34" charset="0"/>
              <a:buChar char="•"/>
            </a:pPr>
            <a:r>
              <a:rPr lang="en-US" sz="2000" b="1" dirty="0"/>
              <a:t>Trial Store</a:t>
            </a:r>
            <a:r>
              <a:rPr lang="en-US" sz="2000" dirty="0"/>
              <a:t>: Stores where changes (e.g., promotions, new products) are implemented to see their effect on sales and customer behavior.</a:t>
            </a:r>
          </a:p>
          <a:p>
            <a:r>
              <a:rPr lang="en-US" sz="2000" b="1" dirty="0"/>
              <a:t>Why Control Stores Matter:</a:t>
            </a:r>
          </a:p>
          <a:p>
            <a:pPr>
              <a:buFont typeface="Arial" panose="020B0604020202020204" pitchFamily="34" charset="0"/>
              <a:buChar char="•"/>
            </a:pPr>
            <a:r>
              <a:rPr lang="en-US" sz="2000" dirty="0"/>
              <a:t>They provide a benchmark to evaluate the impact of changes in trial stores.</a:t>
            </a:r>
          </a:p>
          <a:p>
            <a:pPr>
              <a:buFont typeface="Arial" panose="020B0604020202020204" pitchFamily="34" charset="0"/>
              <a:buChar char="•"/>
            </a:pPr>
            <a:r>
              <a:rPr lang="en-US" sz="2000" dirty="0"/>
              <a:t>Comparing performance (sales, customers) between trial and control stores helps assess if the changes led to significant improvements.</a:t>
            </a:r>
          </a:p>
          <a:p>
            <a:r>
              <a:rPr lang="en-US" sz="2000" b="1" dirty="0"/>
              <a:t>Comparison Approach:</a:t>
            </a:r>
          </a:p>
          <a:p>
            <a:pPr>
              <a:buFont typeface="Arial" panose="020B0604020202020204" pitchFamily="34" charset="0"/>
              <a:buChar char="•"/>
            </a:pPr>
            <a:r>
              <a:rPr lang="en-US" sz="2000" b="1" dirty="0"/>
              <a:t>Sales and Customer Behavior</a:t>
            </a:r>
            <a:r>
              <a:rPr lang="en-US" sz="2000" dirty="0"/>
              <a:t>: Compare metrics like total sales, transactions, and customers between trial and control stores.</a:t>
            </a:r>
          </a:p>
          <a:p>
            <a:pPr>
              <a:buFont typeface="Arial" panose="020B0604020202020204" pitchFamily="34" charset="0"/>
              <a:buChar char="•"/>
            </a:pPr>
            <a:r>
              <a:rPr lang="en-US" sz="2000" b="1" dirty="0"/>
              <a:t>Statistical Tests</a:t>
            </a:r>
            <a:r>
              <a:rPr lang="en-US" sz="2000" dirty="0"/>
              <a:t>: Use tests like t-tests to see if the differences are significant.</a:t>
            </a:r>
          </a:p>
          <a:p>
            <a:r>
              <a:rPr lang="en-US" sz="2000" b="1" dirty="0"/>
              <a:t>Key Takeaways:</a:t>
            </a:r>
          </a:p>
          <a:p>
            <a:pPr>
              <a:buFont typeface="Arial" panose="020B0604020202020204" pitchFamily="34" charset="0"/>
              <a:buChar char="•"/>
            </a:pPr>
            <a:r>
              <a:rPr lang="en-US" sz="2000" b="1" dirty="0"/>
              <a:t>Positive Impact</a:t>
            </a:r>
            <a:r>
              <a:rPr lang="en-US" sz="2000" dirty="0"/>
              <a:t>: If trial stores show higher sales or customer visits, the intervention worked.</a:t>
            </a:r>
          </a:p>
          <a:p>
            <a:pPr>
              <a:buFont typeface="Arial" panose="020B0604020202020204" pitchFamily="34" charset="0"/>
              <a:buChar char="•"/>
            </a:pPr>
            <a:r>
              <a:rPr lang="en-US" sz="2000" b="1" dirty="0"/>
              <a:t>No or Negative Impact</a:t>
            </a:r>
            <a:r>
              <a:rPr lang="en-US" sz="2000" dirty="0"/>
              <a:t>: If there’s no change or a decline, the intervention may need adjustments.</a:t>
            </a:r>
          </a:p>
          <a:p>
            <a:r>
              <a:rPr lang="en-US" sz="2000" dirty="0"/>
              <a:t>Control stores ensure valid comparisons and help us understand the real effects of changes in trial stores.</a:t>
            </a:r>
          </a:p>
          <a:p>
            <a:pPr algn="l"/>
            <a:endParaRPr lang="en-IN"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TextBox 2">
            <a:extLst>
              <a:ext uri="{FF2B5EF4-FFF2-40B4-BE49-F238E27FC236}">
                <a16:creationId xmlns:a16="http://schemas.microsoft.com/office/drawing/2014/main" id="{589A7428-B491-437C-9522-CF8BA08D57DB}"/>
              </a:ext>
            </a:extLst>
          </p:cNvPr>
          <p:cNvSpPr txBox="1"/>
          <p:nvPr/>
        </p:nvSpPr>
        <p:spPr>
          <a:xfrm>
            <a:off x="877824" y="243840"/>
            <a:ext cx="10924032" cy="5864352"/>
          </a:xfrm>
          <a:prstGeom prst="rect">
            <a:avLst/>
          </a:prstGeom>
          <a:noFill/>
        </p:spPr>
        <p:txBody>
          <a:bodyPr wrap="square" lIns="0" tIns="0" rIns="0" bIns="0" rtlCol="0" anchor="t">
            <a:noAutofit/>
          </a:bodyPr>
          <a:lstStyle/>
          <a:p>
            <a:pPr algn="l"/>
            <a:endParaRPr lang="en-IN" sz="1200" dirty="0" err="1">
              <a:latin typeface="Roboto Light" panose="02000000000000000000" pitchFamily="2" charset="0"/>
              <a:ea typeface="Roboto Light" panose="02000000000000000000" pitchFamily="2" charset="0"/>
            </a:endParaRPr>
          </a:p>
        </p:txBody>
      </p:sp>
      <p:sp>
        <p:nvSpPr>
          <p:cNvPr id="5" name="Rectangle 1">
            <a:extLst>
              <a:ext uri="{FF2B5EF4-FFF2-40B4-BE49-F238E27FC236}">
                <a16:creationId xmlns:a16="http://schemas.microsoft.com/office/drawing/2014/main" id="{BBB5E2A6-EF6D-4CF1-82CC-8FB54AEABE66}"/>
              </a:ext>
            </a:extLst>
          </p:cNvPr>
          <p:cNvSpPr>
            <a:spLocks noChangeArrowheads="1"/>
          </p:cNvSpPr>
          <p:nvPr/>
        </p:nvSpPr>
        <p:spPr bwMode="auto">
          <a:xfrm>
            <a:off x="1110300" y="636860"/>
            <a:ext cx="1069155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Performance Callout for Trial Store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Objective</a:t>
            </a:r>
            <a:r>
              <a:rPr kumimoji="0" lang="en-US" altLang="en-US" b="0" i="0" u="none" strike="noStrike" cap="none" normalizeH="0" baseline="0" dirty="0">
                <a:ln>
                  <a:noFill/>
                </a:ln>
                <a:solidFill>
                  <a:schemeClr val="tx1"/>
                </a:solidFill>
                <a:effectLst/>
                <a:latin typeface="Arial" panose="020B0604020202020204" pitchFamily="34" charset="0"/>
              </a:rPr>
              <a:t>: Evaluate the success of the intervention (e.g., new product or promotion) in trial stores.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Key Metrics Analyzed</a:t>
            </a:r>
            <a:r>
              <a:rPr kumimoji="0" lang="en-US" altLang="en-US" b="0" i="0" u="none" strike="noStrike" cap="none" normalizeH="0" baseline="0" dirty="0">
                <a:ln>
                  <a:noFill/>
                </a:ln>
                <a:solidFill>
                  <a:schemeClr val="tx1"/>
                </a:solidFill>
                <a:effectLst/>
                <a:latin typeface="Arial" panose="020B0604020202020204" pitchFamily="34" charset="0"/>
              </a:rPr>
              <a:t>:</a:t>
            </a:r>
          </a:p>
          <a:p>
            <a:pPr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Total Sales</a:t>
            </a:r>
            <a:r>
              <a:rPr kumimoji="0" lang="en-US" altLang="en-US" b="0" i="0" u="none" strike="noStrike" cap="none" normalizeH="0" baseline="0" dirty="0">
                <a:ln>
                  <a:noFill/>
                </a:ln>
                <a:solidFill>
                  <a:schemeClr val="tx1"/>
                </a:solidFill>
                <a:effectLst/>
                <a:latin typeface="Arial" panose="020B0604020202020204" pitchFamily="34" charset="0"/>
              </a:rPr>
              <a:t>: Measure if trial stores saw higher sales compared to control stores. </a:t>
            </a:r>
          </a:p>
          <a:p>
            <a:pPr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Customer Visits</a:t>
            </a:r>
            <a:r>
              <a:rPr kumimoji="0" lang="en-US" altLang="en-US" b="0" i="0" u="none" strike="noStrike" cap="none" normalizeH="0" baseline="0" dirty="0">
                <a:ln>
                  <a:noFill/>
                </a:ln>
                <a:solidFill>
                  <a:schemeClr val="tx1"/>
                </a:solidFill>
                <a:effectLst/>
                <a:latin typeface="Arial" panose="020B0604020202020204" pitchFamily="34" charset="0"/>
              </a:rPr>
              <a:t>: Compare the number of customers in trial stores vs. control stores. </a:t>
            </a:r>
          </a:p>
          <a:p>
            <a:pPr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Transactions per Customer</a:t>
            </a:r>
            <a:r>
              <a:rPr kumimoji="0" lang="en-US" altLang="en-US" b="0" i="0" u="none" strike="noStrike" cap="none" normalizeH="0" baseline="0" dirty="0">
                <a:ln>
                  <a:noFill/>
                </a:ln>
                <a:solidFill>
                  <a:schemeClr val="tx1"/>
                </a:solidFill>
                <a:effectLst/>
                <a:latin typeface="Arial" panose="020B0604020202020204" pitchFamily="34" charset="0"/>
              </a:rPr>
              <a:t>: Assess if trial stores had more frequent purchases per customer.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Was the Trial Successful?</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Positive Outcome</a:t>
            </a:r>
            <a:r>
              <a:rPr kumimoji="0" lang="en-US" altLang="en-US" b="0" i="0" u="none" strike="noStrike" cap="none" normalizeH="0" baseline="0" dirty="0">
                <a:ln>
                  <a:noFill/>
                </a:ln>
                <a:solidFill>
                  <a:schemeClr val="tx1"/>
                </a:solidFill>
                <a:effectLst/>
                <a:latin typeface="Arial" panose="020B0604020202020204" pitchFamily="34" charset="0"/>
              </a:rPr>
              <a:t>: If trial stores show a significant increase in sales, customers, or transactions compared to control stores, the intervention was successful.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No Significant Change</a:t>
            </a:r>
            <a:r>
              <a:rPr kumimoji="0" lang="en-US" altLang="en-US" b="0" i="0" u="none" strike="noStrike" cap="none" normalizeH="0" baseline="0" dirty="0">
                <a:ln>
                  <a:noFill/>
                </a:ln>
                <a:solidFill>
                  <a:schemeClr val="tx1"/>
                </a:solidFill>
                <a:effectLst/>
                <a:latin typeface="Arial" panose="020B0604020202020204" pitchFamily="34" charset="0"/>
              </a:rPr>
              <a:t>: If trial stores show little to no improvement, the intervention may not have been effective and needs re-evaluation.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Negative Outcome</a:t>
            </a:r>
            <a:r>
              <a:rPr kumimoji="0" lang="en-US" altLang="en-US" b="0" i="0" u="none" strike="noStrike" cap="none" normalizeH="0" baseline="0" dirty="0">
                <a:ln>
                  <a:noFill/>
                </a:ln>
                <a:solidFill>
                  <a:schemeClr val="tx1"/>
                </a:solidFill>
                <a:effectLst/>
                <a:latin typeface="Arial" panose="020B0604020202020204" pitchFamily="34" charset="0"/>
              </a:rPr>
              <a:t>: If trial stores show a decline in any of the metrics, the intervention was likely unsuccessful and should be reconsidered. </a:t>
            </a:r>
          </a:p>
          <a:p>
            <a:pPr marL="0" marR="0" lvl="0" indent="0"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Conclusion: The trial's success depends on whether the changes led to measurable improvements in performance over control stores. If the metrics are significantly higher, it indicates a successful trial.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6366</TotalTime>
  <Words>1605</Words>
  <Application>Microsoft Office PowerPoint</Application>
  <PresentationFormat>Widescreen</PresentationFormat>
  <Paragraphs>108</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Roboto Medium</vt:lpstr>
      <vt:lpstr>Roboto Light</vt:lpstr>
      <vt:lpstr>Arial</vt:lpstr>
      <vt:lpstr>Roboto</vt:lpstr>
      <vt:lpstr>Calibri</vt:lpstr>
      <vt:lpstr>Office Theme</vt:lpstr>
      <vt:lpstr>Category review: Chips</vt:lpstr>
      <vt:lpstr>PowerPoint Presentation</vt:lpstr>
      <vt:lpstr>PowerPoint Presentation</vt:lpstr>
      <vt:lpstr>01</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surajmahadik1315@gmail.com</cp:lastModifiedBy>
  <cp:revision>468</cp:revision>
  <dcterms:created xsi:type="dcterms:W3CDTF">2018-02-07T23:23:24Z</dcterms:created>
  <dcterms:modified xsi:type="dcterms:W3CDTF">2025-01-04T22:29:15Z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