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1" r:id="rId1"/>
  </p:sldMasterIdLst>
  <p:notesMasterIdLst>
    <p:notesMasterId r:id="rId14"/>
  </p:notesMasterIdLst>
  <p:sldIdLst>
    <p:sldId id="268"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Lenovo\Desktop\Data%20Analytics\Old%20Data\Capstone%20Project\Excel%20CapstoneTransactionData_%20(1).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Lenovo\Desktop\Data%20Analytics\Major%20Assignments\Assignment%203%20Capstone%20Project\Excel%20CapstoneTransactionData_.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Lenovo\Desktop\Data%20Analytics\Major%20Assignments\Assignment%203%20Capstone%20Project\Excel%20CapstoneTransactionData_.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Lenovo\Desktop\Data%20Analytics\Major%20Assignments\Assignment%203%20Capstone%20Project\Excel%20CapstoneTransactionData_.xlsx" TargetMode="External"/><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[Excel CapstoneTransactionData_ (1).xlsx]Order Level Analysis!PivotTable23</c:name>
    <c:fmtId val="18"/>
  </c:pivotSource>
  <c:chart>
    <c:autoTitleDeleted val="0"/>
    <c:pivotFmts>
      <c:pivotFmt>
        <c:idx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circle"/>
          <c:size val="6"/>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w="9525">
              <a:solidFill>
                <a:schemeClr val="accent4"/>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circle"/>
          <c:size val="6"/>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w="9525">
              <a:solidFill>
                <a:schemeClr val="accent6"/>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circle"/>
          <c:size val="6"/>
          <c:spPr>
            <a:gradFill rotWithShape="1">
              <a:gsLst>
                <a:gs pos="0">
                  <a:schemeClr val="accent2">
                    <a:lumMod val="60000"/>
                    <a:satMod val="103000"/>
                    <a:lumMod val="102000"/>
                    <a:tint val="94000"/>
                  </a:schemeClr>
                </a:gs>
                <a:gs pos="50000">
                  <a:schemeClr val="accent2">
                    <a:lumMod val="60000"/>
                    <a:satMod val="110000"/>
                    <a:lumMod val="100000"/>
                    <a:shade val="100000"/>
                  </a:schemeClr>
                </a:gs>
                <a:gs pos="100000">
                  <a:schemeClr val="accent2">
                    <a:lumMod val="60000"/>
                    <a:lumMod val="99000"/>
                    <a:satMod val="120000"/>
                    <a:shade val="78000"/>
                  </a:schemeClr>
                </a:gs>
              </a:gsLst>
              <a:lin ang="5400000" scaled="0"/>
            </a:gradFill>
            <a:ln w="9525">
              <a:solidFill>
                <a:schemeClr val="accent2">
                  <a:lumMod val="60000"/>
                </a:schemeClr>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circle"/>
          <c:size val="6"/>
          <c:spPr>
            <a:gradFill rotWithShape="1">
              <a:gsLst>
                <a:gs pos="0">
                  <a:schemeClr val="accent4">
                    <a:lumMod val="60000"/>
                    <a:satMod val="103000"/>
                    <a:lumMod val="102000"/>
                    <a:tint val="94000"/>
                  </a:schemeClr>
                </a:gs>
                <a:gs pos="50000">
                  <a:schemeClr val="accent4">
                    <a:lumMod val="60000"/>
                    <a:satMod val="110000"/>
                    <a:lumMod val="100000"/>
                    <a:shade val="100000"/>
                  </a:schemeClr>
                </a:gs>
                <a:gs pos="100000">
                  <a:schemeClr val="accent4">
                    <a:lumMod val="60000"/>
                    <a:lumMod val="99000"/>
                    <a:satMod val="120000"/>
                    <a:shade val="78000"/>
                  </a:schemeClr>
                </a:gs>
              </a:gsLst>
              <a:lin ang="5400000" scaled="0"/>
            </a:gradFill>
            <a:ln w="9525">
              <a:solidFill>
                <a:schemeClr val="accent4">
                  <a:lumMod val="60000"/>
                </a:schemeClr>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'Order Level Analysis'!$C$60:$C$61</c:f>
              <c:strCache>
                <c:ptCount val="1"/>
                <c:pt idx="0">
                  <c:v>Morning</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'Order Level Analysis'!$B$62:$B$67</c:f>
              <c:strCache>
                <c:ptCount val="5"/>
                <c:pt idx="0">
                  <c:v>Bomannahali - MicoLayout</c:v>
                </c:pt>
                <c:pt idx="1">
                  <c:v>Harlur</c:v>
                </c:pt>
                <c:pt idx="2">
                  <c:v>HSR Layout</c:v>
                </c:pt>
                <c:pt idx="3">
                  <c:v>ITI Layout</c:v>
                </c:pt>
                <c:pt idx="4">
                  <c:v>Kudlu</c:v>
                </c:pt>
              </c:strCache>
            </c:strRef>
          </c:cat>
          <c:val>
            <c:numRef>
              <c:f>'Order Level Analysis'!$C$62:$C$67</c:f>
              <c:numCache>
                <c:formatCode>General</c:formatCode>
                <c:ptCount val="5"/>
                <c:pt idx="0">
                  <c:v>132</c:v>
                </c:pt>
                <c:pt idx="1">
                  <c:v>382</c:v>
                </c:pt>
                <c:pt idx="2">
                  <c:v>3749</c:v>
                </c:pt>
                <c:pt idx="3">
                  <c:v>868</c:v>
                </c:pt>
                <c:pt idx="4">
                  <c:v>118</c:v>
                </c:pt>
              </c:numCache>
            </c:numRef>
          </c:val>
          <c:extLst>
            <c:ext xmlns:c16="http://schemas.microsoft.com/office/drawing/2014/chart" uri="{C3380CC4-5D6E-409C-BE32-E72D297353CC}">
              <c16:uniqueId val="{00000000-2DA4-420C-946D-C732715FA824}"/>
            </c:ext>
          </c:extLst>
        </c:ser>
        <c:ser>
          <c:idx val="1"/>
          <c:order val="1"/>
          <c:tx>
            <c:strRef>
              <c:f>'Order Level Analysis'!$D$60:$D$61</c:f>
              <c:strCache>
                <c:ptCount val="1"/>
                <c:pt idx="0">
                  <c:v>Afternoon</c:v>
                </c:pt>
              </c:strCache>
            </c:strRef>
          </c:tx>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'Order Level Analysis'!$B$62:$B$67</c:f>
              <c:strCache>
                <c:ptCount val="5"/>
                <c:pt idx="0">
                  <c:v>Bomannahali - MicoLayout</c:v>
                </c:pt>
                <c:pt idx="1">
                  <c:v>Harlur</c:v>
                </c:pt>
                <c:pt idx="2">
                  <c:v>HSR Layout</c:v>
                </c:pt>
                <c:pt idx="3">
                  <c:v>ITI Layout</c:v>
                </c:pt>
                <c:pt idx="4">
                  <c:v>Kudlu</c:v>
                </c:pt>
              </c:strCache>
            </c:strRef>
          </c:cat>
          <c:val>
            <c:numRef>
              <c:f>'Order Level Analysis'!$D$62:$D$67</c:f>
              <c:numCache>
                <c:formatCode>General</c:formatCode>
                <c:ptCount val="5"/>
                <c:pt idx="0">
                  <c:v>151</c:v>
                </c:pt>
                <c:pt idx="1">
                  <c:v>324</c:v>
                </c:pt>
                <c:pt idx="2">
                  <c:v>4085</c:v>
                </c:pt>
                <c:pt idx="3">
                  <c:v>1039</c:v>
                </c:pt>
                <c:pt idx="4">
                  <c:v>130</c:v>
                </c:pt>
              </c:numCache>
            </c:numRef>
          </c:val>
          <c:extLst>
            <c:ext xmlns:c16="http://schemas.microsoft.com/office/drawing/2014/chart" uri="{C3380CC4-5D6E-409C-BE32-E72D297353CC}">
              <c16:uniqueId val="{00000001-2DA4-420C-946D-C732715FA824}"/>
            </c:ext>
          </c:extLst>
        </c:ser>
        <c:ser>
          <c:idx val="2"/>
          <c:order val="2"/>
          <c:tx>
            <c:strRef>
              <c:f>'Order Level Analysis'!$E$60:$E$61</c:f>
              <c:strCache>
                <c:ptCount val="1"/>
                <c:pt idx="0">
                  <c:v>Evening</c:v>
                </c:pt>
              </c:strCache>
            </c:strRef>
          </c:tx>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'Order Level Analysis'!$B$62:$B$67</c:f>
              <c:strCache>
                <c:ptCount val="5"/>
                <c:pt idx="0">
                  <c:v>Bomannahali - MicoLayout</c:v>
                </c:pt>
                <c:pt idx="1">
                  <c:v>Harlur</c:v>
                </c:pt>
                <c:pt idx="2">
                  <c:v>HSR Layout</c:v>
                </c:pt>
                <c:pt idx="3">
                  <c:v>ITI Layout</c:v>
                </c:pt>
                <c:pt idx="4">
                  <c:v>Kudlu</c:v>
                </c:pt>
              </c:strCache>
            </c:strRef>
          </c:cat>
          <c:val>
            <c:numRef>
              <c:f>'Order Level Analysis'!$E$62:$E$67</c:f>
              <c:numCache>
                <c:formatCode>General</c:formatCode>
                <c:ptCount val="5"/>
                <c:pt idx="0">
                  <c:v>107</c:v>
                </c:pt>
                <c:pt idx="1">
                  <c:v>280</c:v>
                </c:pt>
                <c:pt idx="2">
                  <c:v>3288</c:v>
                </c:pt>
                <c:pt idx="3">
                  <c:v>757</c:v>
                </c:pt>
                <c:pt idx="4">
                  <c:v>108</c:v>
                </c:pt>
              </c:numCache>
            </c:numRef>
          </c:val>
          <c:extLst>
            <c:ext xmlns:c16="http://schemas.microsoft.com/office/drawing/2014/chart" uri="{C3380CC4-5D6E-409C-BE32-E72D297353CC}">
              <c16:uniqueId val="{00000002-2DA4-420C-946D-C732715FA824}"/>
            </c:ext>
          </c:extLst>
        </c:ser>
        <c:ser>
          <c:idx val="3"/>
          <c:order val="3"/>
          <c:tx>
            <c:strRef>
              <c:f>'Order Level Analysis'!$F$60:$F$61</c:f>
              <c:strCache>
                <c:ptCount val="1"/>
                <c:pt idx="0">
                  <c:v>Night</c:v>
                </c:pt>
              </c:strCache>
            </c:strRef>
          </c:tx>
          <c:spPr>
            <a:gradFill rotWithShape="1">
              <a:gsLst>
                <a:gs pos="0">
                  <a:schemeClr val="accent2">
                    <a:lumMod val="60000"/>
                    <a:satMod val="103000"/>
                    <a:lumMod val="102000"/>
                    <a:tint val="94000"/>
                  </a:schemeClr>
                </a:gs>
                <a:gs pos="50000">
                  <a:schemeClr val="accent2">
                    <a:lumMod val="60000"/>
                    <a:satMod val="110000"/>
                    <a:lumMod val="100000"/>
                    <a:shade val="100000"/>
                  </a:schemeClr>
                </a:gs>
                <a:gs pos="100000">
                  <a:schemeClr val="accent2">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'Order Level Analysis'!$B$62:$B$67</c:f>
              <c:strCache>
                <c:ptCount val="5"/>
                <c:pt idx="0">
                  <c:v>Bomannahali - MicoLayout</c:v>
                </c:pt>
                <c:pt idx="1">
                  <c:v>Harlur</c:v>
                </c:pt>
                <c:pt idx="2">
                  <c:v>HSR Layout</c:v>
                </c:pt>
                <c:pt idx="3">
                  <c:v>ITI Layout</c:v>
                </c:pt>
                <c:pt idx="4">
                  <c:v>Kudlu</c:v>
                </c:pt>
              </c:strCache>
            </c:strRef>
          </c:cat>
          <c:val>
            <c:numRef>
              <c:f>'Order Level Analysis'!$F$62:$F$67</c:f>
              <c:numCache>
                <c:formatCode>General</c:formatCode>
                <c:ptCount val="5"/>
                <c:pt idx="0">
                  <c:v>125</c:v>
                </c:pt>
                <c:pt idx="1">
                  <c:v>250</c:v>
                </c:pt>
                <c:pt idx="2">
                  <c:v>3582</c:v>
                </c:pt>
                <c:pt idx="3">
                  <c:v>936</c:v>
                </c:pt>
                <c:pt idx="4">
                  <c:v>105</c:v>
                </c:pt>
              </c:numCache>
            </c:numRef>
          </c:val>
          <c:extLst>
            <c:ext xmlns:c16="http://schemas.microsoft.com/office/drawing/2014/chart" uri="{C3380CC4-5D6E-409C-BE32-E72D297353CC}">
              <c16:uniqueId val="{00000003-2DA4-420C-946D-C732715FA824}"/>
            </c:ext>
          </c:extLst>
        </c:ser>
        <c:ser>
          <c:idx val="4"/>
          <c:order val="4"/>
          <c:tx>
            <c:strRef>
              <c:f>'Order Level Analysis'!$G$60:$G$61</c:f>
              <c:strCache>
                <c:ptCount val="1"/>
                <c:pt idx="0">
                  <c:v>Late Night</c:v>
                </c:pt>
              </c:strCache>
            </c:strRef>
          </c:tx>
          <c:spPr>
            <a:gradFill rotWithShape="1">
              <a:gsLst>
                <a:gs pos="0">
                  <a:schemeClr val="accent4">
                    <a:lumMod val="60000"/>
                    <a:satMod val="103000"/>
                    <a:lumMod val="102000"/>
                    <a:tint val="94000"/>
                  </a:schemeClr>
                </a:gs>
                <a:gs pos="50000">
                  <a:schemeClr val="accent4">
                    <a:lumMod val="60000"/>
                    <a:satMod val="110000"/>
                    <a:lumMod val="100000"/>
                    <a:shade val="100000"/>
                  </a:schemeClr>
                </a:gs>
                <a:gs pos="100000">
                  <a:schemeClr val="accent4">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'Order Level Analysis'!$B$62:$B$67</c:f>
              <c:strCache>
                <c:ptCount val="5"/>
                <c:pt idx="0">
                  <c:v>Bomannahali - MicoLayout</c:v>
                </c:pt>
                <c:pt idx="1">
                  <c:v>Harlur</c:v>
                </c:pt>
                <c:pt idx="2">
                  <c:v>HSR Layout</c:v>
                </c:pt>
                <c:pt idx="3">
                  <c:v>ITI Layout</c:v>
                </c:pt>
                <c:pt idx="4">
                  <c:v>Kudlu</c:v>
                </c:pt>
              </c:strCache>
            </c:strRef>
          </c:cat>
          <c:val>
            <c:numRef>
              <c:f>'Order Level Analysis'!$G$62:$G$67</c:f>
              <c:numCache>
                <c:formatCode>General</c:formatCode>
                <c:ptCount val="5"/>
                <c:pt idx="0">
                  <c:v>36</c:v>
                </c:pt>
                <c:pt idx="1">
                  <c:v>73</c:v>
                </c:pt>
                <c:pt idx="2">
                  <c:v>953</c:v>
                </c:pt>
                <c:pt idx="3">
                  <c:v>346</c:v>
                </c:pt>
                <c:pt idx="4">
                  <c:v>57</c:v>
                </c:pt>
              </c:numCache>
            </c:numRef>
          </c:val>
          <c:extLst>
            <c:ext xmlns:c16="http://schemas.microsoft.com/office/drawing/2014/chart" uri="{C3380CC4-5D6E-409C-BE32-E72D297353CC}">
              <c16:uniqueId val="{00000004-2DA4-420C-946D-C732715FA824}"/>
            </c:ext>
          </c:extLst>
        </c:ser>
        <c:dLbls>
          <c:showLegendKey val="0"/>
          <c:showVal val="0"/>
          <c:showCatName val="0"/>
          <c:showSerName val="0"/>
          <c:showPercent val="0"/>
          <c:showBubbleSize val="0"/>
        </c:dLbls>
        <c:gapWidth val="100"/>
        <c:overlap val="-24"/>
        <c:axId val="1889568703"/>
        <c:axId val="1889569119"/>
      </c:barChart>
      <c:catAx>
        <c:axId val="1889568703"/>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889569119"/>
        <c:crosses val="autoZero"/>
        <c:auto val="1"/>
        <c:lblAlgn val="ctr"/>
        <c:lblOffset val="100"/>
        <c:noMultiLvlLbl val="0"/>
      </c:catAx>
      <c:valAx>
        <c:axId val="1889569119"/>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889568703"/>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[Excel CapstoneTransactionData_.xlsx]Completion Rate Analysis!PivotTable2</c:name>
    <c:fmtId val="5"/>
  </c:pivotSource>
  <c:chart>
    <c:title>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dLbl>
          <c:idx val="0"/>
          <c:layout>
            <c:manualLayout>
              <c:x val="2.5391525644929743E-2"/>
              <c:y val="2.0993839093466519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dLbl>
          <c:idx val="0"/>
          <c:layout>
            <c:manualLayout>
              <c:x val="-2.3529603689041632E-2"/>
              <c:y val="-4.6518380561711224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dLbl>
          <c:idx val="0"/>
          <c:layout>
            <c:manualLayout>
              <c:x val="-8.0315806518660299E-2"/>
              <c:y val="7.8072202052587741E-4"/>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dLbl>
          <c:idx val="0"/>
          <c:layout>
            <c:manualLayout>
              <c:x val="-5.1894065727971853E-3"/>
              <c:y val="-6.7406918446571443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dLbl>
          <c:idx val="0"/>
          <c:layout>
            <c:manualLayout>
              <c:x val="0.19536078363132786"/>
              <c:y val="1.5671805994310593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dLbl>
          <c:idx val="0"/>
          <c:layout>
            <c:manualLayout>
              <c:x val="2.5391525644929743E-2"/>
              <c:y val="2.0993839093466519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dLbl>
          <c:idx val="0"/>
          <c:layout>
            <c:manualLayout>
              <c:x val="-2.3529603689041632E-2"/>
              <c:y val="-4.6518380561711224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9"/>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dLbl>
          <c:idx val="0"/>
          <c:layout>
            <c:manualLayout>
              <c:x val="-8.0315806518660299E-2"/>
              <c:y val="7.8072202052587741E-4"/>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dLbl>
          <c:idx val="0"/>
          <c:layout>
            <c:manualLayout>
              <c:x val="-5.1894065727971853E-3"/>
              <c:y val="-6.7406918446571443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1"/>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dLbl>
          <c:idx val="0"/>
          <c:layout>
            <c:manualLayout>
              <c:x val="0.19536078363132786"/>
              <c:y val="1.5671805994310593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2"/>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3"/>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dLbl>
          <c:idx val="0"/>
          <c:layout>
            <c:manualLayout>
              <c:x val="2.5391525644929743E-2"/>
              <c:y val="2.0993839093466519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4"/>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dLbl>
          <c:idx val="0"/>
          <c:layout>
            <c:manualLayout>
              <c:x val="-2.3529603689041632E-2"/>
              <c:y val="-4.6518380561711224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5"/>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dLbl>
          <c:idx val="0"/>
          <c:layout>
            <c:manualLayout>
              <c:x val="-8.0315806518660299E-2"/>
              <c:y val="7.8072202052587741E-4"/>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dLbl>
          <c:idx val="0"/>
          <c:layout>
            <c:manualLayout>
              <c:x val="-5.1894065727971853E-3"/>
              <c:y val="-6.7406918446571443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7"/>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dLbl>
          <c:idx val="0"/>
          <c:layout>
            <c:manualLayout>
              <c:x val="0.19536078363132786"/>
              <c:y val="1.5671805994310593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s>
    <c:plotArea>
      <c:layout/>
      <c:pieChart>
        <c:varyColors val="1"/>
        <c:ser>
          <c:idx val="0"/>
          <c:order val="0"/>
          <c:tx>
            <c:strRef>
              <c:f>'Completion Rate Analysis'!$Q$5</c:f>
              <c:strCache>
                <c:ptCount val="1"/>
                <c:pt idx="0">
                  <c:v>Total</c:v>
                </c:pt>
              </c:strCache>
            </c:strRef>
          </c:tx>
          <c:explosion val="43"/>
          <c:dPt>
            <c:idx val="0"/>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0800" dist="38100" dir="5400000" rotWithShape="0">
                  <a:srgbClr val="000000">
                    <a:alpha val="60000"/>
                  </a:srgbClr>
                </a:outerShdw>
              </a:effectLst>
            </c:spPr>
            <c:extLst>
              <c:ext xmlns:c16="http://schemas.microsoft.com/office/drawing/2014/chart" uri="{C3380CC4-5D6E-409C-BE32-E72D297353CC}">
                <c16:uniqueId val="{00000001-61D2-4FD3-8DB3-4A84DD7D078A}"/>
              </c:ext>
            </c:extLst>
          </c:dPt>
          <c:dPt>
            <c:idx val="1"/>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0800" dist="38100" dir="5400000" rotWithShape="0">
                  <a:srgbClr val="000000">
                    <a:alpha val="60000"/>
                  </a:srgbClr>
                </a:outerShdw>
              </a:effectLst>
            </c:spPr>
            <c:extLst>
              <c:ext xmlns:c16="http://schemas.microsoft.com/office/drawing/2014/chart" uri="{C3380CC4-5D6E-409C-BE32-E72D297353CC}">
                <c16:uniqueId val="{00000003-61D2-4FD3-8DB3-4A84DD7D078A}"/>
              </c:ext>
            </c:extLst>
          </c:dPt>
          <c:dPt>
            <c:idx val="2"/>
            <c:bubble3D val="0"/>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0800" dist="38100" dir="5400000" rotWithShape="0">
                  <a:srgbClr val="000000">
                    <a:alpha val="60000"/>
                  </a:srgbClr>
                </a:outerShdw>
              </a:effectLst>
            </c:spPr>
            <c:extLst>
              <c:ext xmlns:c16="http://schemas.microsoft.com/office/drawing/2014/chart" uri="{C3380CC4-5D6E-409C-BE32-E72D297353CC}">
                <c16:uniqueId val="{00000005-61D2-4FD3-8DB3-4A84DD7D078A}"/>
              </c:ext>
            </c:extLst>
          </c:dPt>
          <c:dPt>
            <c:idx val="3"/>
            <c:bubble3D val="0"/>
            <c:spPr>
              <a:gradFill rotWithShape="1">
                <a:gsLst>
                  <a:gs pos="0">
                    <a:schemeClr val="accent2">
                      <a:lumMod val="60000"/>
                      <a:satMod val="103000"/>
                      <a:lumMod val="102000"/>
                      <a:tint val="94000"/>
                    </a:schemeClr>
                  </a:gs>
                  <a:gs pos="50000">
                    <a:schemeClr val="accent2">
                      <a:lumMod val="60000"/>
                      <a:satMod val="110000"/>
                      <a:lumMod val="100000"/>
                      <a:shade val="100000"/>
                    </a:schemeClr>
                  </a:gs>
                  <a:gs pos="100000">
                    <a:schemeClr val="accent2">
                      <a:lumMod val="60000"/>
                      <a:lumMod val="99000"/>
                      <a:satMod val="120000"/>
                      <a:shade val="78000"/>
                    </a:schemeClr>
                  </a:gs>
                </a:gsLst>
                <a:lin ang="5400000" scaled="0"/>
              </a:gradFill>
              <a:ln>
                <a:noFill/>
              </a:ln>
              <a:effectLst>
                <a:outerShdw blurRad="50800" dist="38100" dir="5400000" rotWithShape="0">
                  <a:srgbClr val="000000">
                    <a:alpha val="60000"/>
                  </a:srgbClr>
                </a:outerShdw>
              </a:effectLst>
            </c:spPr>
            <c:extLst>
              <c:ext xmlns:c16="http://schemas.microsoft.com/office/drawing/2014/chart" uri="{C3380CC4-5D6E-409C-BE32-E72D297353CC}">
                <c16:uniqueId val="{00000007-61D2-4FD3-8DB3-4A84DD7D078A}"/>
              </c:ext>
            </c:extLst>
          </c:dPt>
          <c:dPt>
            <c:idx val="4"/>
            <c:bubble3D val="0"/>
            <c:spPr>
              <a:gradFill rotWithShape="1">
                <a:gsLst>
                  <a:gs pos="0">
                    <a:schemeClr val="accent4">
                      <a:lumMod val="60000"/>
                      <a:satMod val="103000"/>
                      <a:lumMod val="102000"/>
                      <a:tint val="94000"/>
                    </a:schemeClr>
                  </a:gs>
                  <a:gs pos="50000">
                    <a:schemeClr val="accent4">
                      <a:lumMod val="60000"/>
                      <a:satMod val="110000"/>
                      <a:lumMod val="100000"/>
                      <a:shade val="100000"/>
                    </a:schemeClr>
                  </a:gs>
                  <a:gs pos="100000">
                    <a:schemeClr val="accent4">
                      <a:lumMod val="60000"/>
                      <a:lumMod val="99000"/>
                      <a:satMod val="120000"/>
                      <a:shade val="78000"/>
                    </a:schemeClr>
                  </a:gs>
                </a:gsLst>
                <a:lin ang="5400000" scaled="0"/>
              </a:gradFill>
              <a:ln>
                <a:noFill/>
              </a:ln>
              <a:effectLst>
                <a:outerShdw blurRad="50800" dist="38100" dir="5400000" rotWithShape="0">
                  <a:srgbClr val="000000">
                    <a:alpha val="60000"/>
                  </a:srgbClr>
                </a:outerShdw>
              </a:effectLst>
            </c:spPr>
            <c:extLst>
              <c:ext xmlns:c16="http://schemas.microsoft.com/office/drawing/2014/chart" uri="{C3380CC4-5D6E-409C-BE32-E72D297353CC}">
                <c16:uniqueId val="{00000009-61D2-4FD3-8DB3-4A84DD7D078A}"/>
              </c:ext>
            </c:extLst>
          </c:dPt>
          <c:dLbls>
            <c:dLbl>
              <c:idx val="0"/>
              <c:layout>
                <c:manualLayout>
                  <c:x val="2.5391525644929743E-2"/>
                  <c:y val="2.0993839093466519E-2"/>
                </c:manualLayout>
              </c:layout>
              <c:dLblPos val="bestFi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61D2-4FD3-8DB3-4A84DD7D078A}"/>
                </c:ext>
              </c:extLst>
            </c:dLbl>
            <c:dLbl>
              <c:idx val="1"/>
              <c:layout>
                <c:manualLayout>
                  <c:x val="-2.3529603689041632E-2"/>
                  <c:y val="-4.6518380561711224E-2"/>
                </c:manualLayout>
              </c:layout>
              <c:dLblPos val="bestFi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61D2-4FD3-8DB3-4A84DD7D078A}"/>
                </c:ext>
              </c:extLst>
            </c:dLbl>
            <c:dLbl>
              <c:idx val="2"/>
              <c:layout>
                <c:manualLayout>
                  <c:x val="-8.0315806518660299E-2"/>
                  <c:y val="7.8072202052587741E-4"/>
                </c:manualLayout>
              </c:layout>
              <c:dLblPos val="bestFi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61D2-4FD3-8DB3-4A84DD7D078A}"/>
                </c:ext>
              </c:extLst>
            </c:dLbl>
            <c:dLbl>
              <c:idx val="3"/>
              <c:layout>
                <c:manualLayout>
                  <c:x val="-5.1894065727971853E-3"/>
                  <c:y val="-6.7406918446571443E-2"/>
                </c:manualLayout>
              </c:layout>
              <c:dLblPos val="bestFi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61D2-4FD3-8DB3-4A84DD7D078A}"/>
                </c:ext>
              </c:extLst>
            </c:dLbl>
            <c:dLbl>
              <c:idx val="4"/>
              <c:layout>
                <c:manualLayout>
                  <c:x val="0.19536078363132786"/>
                  <c:y val="1.5671805994310593E-2"/>
                </c:manualLayout>
              </c:layout>
              <c:dLblPos val="bestFi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61D2-4FD3-8DB3-4A84DD7D078A}"/>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a:solidFill>
                    <a:schemeClr val="lt1">
                      <a:lumMod val="95000"/>
                      <a:alpha val="54000"/>
                    </a:schemeClr>
                  </a:solidFill>
                </a:ln>
                <a:effectLst/>
              </c:spPr>
            </c:leaderLines>
            <c:extLst>
              <c:ext xmlns:c15="http://schemas.microsoft.com/office/drawing/2012/chart" uri="{CE6537A1-D6FC-4f65-9D91-7224C49458BB}"/>
            </c:extLst>
          </c:dLbls>
          <c:cat>
            <c:strRef>
              <c:f>'Completion Rate Analysis'!$P$6:$P$11</c:f>
              <c:strCache>
                <c:ptCount val="5"/>
                <c:pt idx="0">
                  <c:v>1-5</c:v>
                </c:pt>
                <c:pt idx="1">
                  <c:v>6-10</c:v>
                </c:pt>
                <c:pt idx="2">
                  <c:v>11-15</c:v>
                </c:pt>
                <c:pt idx="3">
                  <c:v>16-20</c:v>
                </c:pt>
                <c:pt idx="4">
                  <c:v>21-25</c:v>
                </c:pt>
              </c:strCache>
            </c:strRef>
          </c:cat>
          <c:val>
            <c:numRef>
              <c:f>'Completion Rate Analysis'!$Q$6:$Q$11</c:f>
              <c:numCache>
                <c:formatCode>0.00%</c:formatCode>
                <c:ptCount val="5"/>
                <c:pt idx="0">
                  <c:v>0.69944104572862109</c:v>
                </c:pt>
                <c:pt idx="1">
                  <c:v>0.2147352669336737</c:v>
                </c:pt>
                <c:pt idx="2">
                  <c:v>6.4609832313718585E-2</c:v>
                </c:pt>
                <c:pt idx="3">
                  <c:v>1.9497381277232516E-2</c:v>
                </c:pt>
                <c:pt idx="4">
                  <c:v>1.7164737467541041E-3</c:v>
                </c:pt>
              </c:numCache>
            </c:numRef>
          </c:val>
          <c:extLst>
            <c:ext xmlns:c16="http://schemas.microsoft.com/office/drawing/2014/chart" uri="{C3380CC4-5D6E-409C-BE32-E72D297353CC}">
              <c16:uniqueId val="{0000000A-61D2-4FD3-8DB3-4A84DD7D078A}"/>
            </c:ext>
          </c:extLst>
        </c:ser>
        <c:dLbls>
          <c:dLblPos val="bestFit"/>
          <c:showLegendKey val="0"/>
          <c:showVal val="1"/>
          <c:showCatName val="0"/>
          <c:showSerName val="0"/>
          <c:showPercent val="0"/>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[Excel CapstoneTransactionData_.xlsx]Customer Level Analysis!PivotTable6</c:name>
    <c:fmtId val="4"/>
  </c:pivotSource>
  <c:chart>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circle"/>
          <c:size val="6"/>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w="9525">
              <a:solidFill>
                <a:schemeClr val="accent3"/>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circle"/>
          <c:size val="6"/>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w="9525">
              <a:solidFill>
                <a:schemeClr val="accent4"/>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circle"/>
          <c:size val="6"/>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w="9525">
              <a:solidFill>
                <a:schemeClr val="accent5"/>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circle"/>
          <c:size val="6"/>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w="9525">
              <a:solidFill>
                <a:schemeClr val="accent6"/>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'Customer Level Analysis'!$BF$5:$BF$6</c:f>
              <c:strCache>
                <c:ptCount val="1"/>
                <c:pt idx="0">
                  <c:v>1</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0800" dist="38100" dir="5400000" rotWithShape="0">
                <a:srgbClr val="000000">
                  <a:alpha val="60000"/>
                </a:srgbClr>
              </a:outerShdw>
            </a:effectLst>
          </c:spPr>
          <c:invertIfNegative val="0"/>
          <c:cat>
            <c:strRef>
              <c:f>'Customer Level Analysis'!$BE$7:$BE$12</c:f>
              <c:strCache>
                <c:ptCount val="5"/>
                <c:pt idx="0">
                  <c:v>Morning</c:v>
                </c:pt>
                <c:pt idx="1">
                  <c:v>Afternoon</c:v>
                </c:pt>
                <c:pt idx="2">
                  <c:v>Evening</c:v>
                </c:pt>
                <c:pt idx="3">
                  <c:v>Night</c:v>
                </c:pt>
                <c:pt idx="4">
                  <c:v>Late Night</c:v>
                </c:pt>
              </c:strCache>
            </c:strRef>
          </c:cat>
          <c:val>
            <c:numRef>
              <c:f>'Customer Level Analysis'!$BF$7:$BF$12</c:f>
              <c:numCache>
                <c:formatCode>General</c:formatCode>
                <c:ptCount val="5"/>
                <c:pt idx="0">
                  <c:v>37</c:v>
                </c:pt>
                <c:pt idx="1">
                  <c:v>35</c:v>
                </c:pt>
                <c:pt idx="2">
                  <c:v>39</c:v>
                </c:pt>
                <c:pt idx="3">
                  <c:v>45</c:v>
                </c:pt>
                <c:pt idx="4">
                  <c:v>15</c:v>
                </c:pt>
              </c:numCache>
            </c:numRef>
          </c:val>
          <c:extLst>
            <c:ext xmlns:c16="http://schemas.microsoft.com/office/drawing/2014/chart" uri="{C3380CC4-5D6E-409C-BE32-E72D297353CC}">
              <c16:uniqueId val="{00000000-9805-48CA-BA27-314A2AC77213}"/>
            </c:ext>
          </c:extLst>
        </c:ser>
        <c:ser>
          <c:idx val="1"/>
          <c:order val="1"/>
          <c:tx>
            <c:strRef>
              <c:f>'Customer Level Analysis'!$BG$5:$BG$6</c:f>
              <c:strCache>
                <c:ptCount val="1"/>
                <c:pt idx="0">
                  <c:v>2</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0800" dist="38100" dir="5400000" rotWithShape="0">
                <a:srgbClr val="000000">
                  <a:alpha val="60000"/>
                </a:srgbClr>
              </a:outerShdw>
            </a:effectLst>
          </c:spPr>
          <c:invertIfNegative val="0"/>
          <c:cat>
            <c:strRef>
              <c:f>'Customer Level Analysis'!$BE$7:$BE$12</c:f>
              <c:strCache>
                <c:ptCount val="5"/>
                <c:pt idx="0">
                  <c:v>Morning</c:v>
                </c:pt>
                <c:pt idx="1">
                  <c:v>Afternoon</c:v>
                </c:pt>
                <c:pt idx="2">
                  <c:v>Evening</c:v>
                </c:pt>
                <c:pt idx="3">
                  <c:v>Night</c:v>
                </c:pt>
                <c:pt idx="4">
                  <c:v>Late Night</c:v>
                </c:pt>
              </c:strCache>
            </c:strRef>
          </c:cat>
          <c:val>
            <c:numRef>
              <c:f>'Customer Level Analysis'!$BG$7:$BG$12</c:f>
              <c:numCache>
                <c:formatCode>General</c:formatCode>
                <c:ptCount val="5"/>
                <c:pt idx="0">
                  <c:v>17</c:v>
                </c:pt>
                <c:pt idx="1">
                  <c:v>19</c:v>
                </c:pt>
                <c:pt idx="2">
                  <c:v>13</c:v>
                </c:pt>
                <c:pt idx="3">
                  <c:v>17</c:v>
                </c:pt>
                <c:pt idx="4">
                  <c:v>7</c:v>
                </c:pt>
              </c:numCache>
            </c:numRef>
          </c:val>
          <c:extLst>
            <c:ext xmlns:c16="http://schemas.microsoft.com/office/drawing/2014/chart" uri="{C3380CC4-5D6E-409C-BE32-E72D297353CC}">
              <c16:uniqueId val="{00000001-9805-48CA-BA27-314A2AC77213}"/>
            </c:ext>
          </c:extLst>
        </c:ser>
        <c:ser>
          <c:idx val="2"/>
          <c:order val="2"/>
          <c:tx>
            <c:strRef>
              <c:f>'Customer Level Analysis'!$BH$5:$BH$6</c:f>
              <c:strCache>
                <c:ptCount val="1"/>
                <c:pt idx="0">
                  <c:v>3</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0800" dist="38100" dir="5400000" rotWithShape="0">
                <a:srgbClr val="000000">
                  <a:alpha val="60000"/>
                </a:srgbClr>
              </a:outerShdw>
            </a:effectLst>
          </c:spPr>
          <c:invertIfNegative val="0"/>
          <c:cat>
            <c:strRef>
              <c:f>'Customer Level Analysis'!$BE$7:$BE$12</c:f>
              <c:strCache>
                <c:ptCount val="5"/>
                <c:pt idx="0">
                  <c:v>Morning</c:v>
                </c:pt>
                <c:pt idx="1">
                  <c:v>Afternoon</c:v>
                </c:pt>
                <c:pt idx="2">
                  <c:v>Evening</c:v>
                </c:pt>
                <c:pt idx="3">
                  <c:v>Night</c:v>
                </c:pt>
                <c:pt idx="4">
                  <c:v>Late Night</c:v>
                </c:pt>
              </c:strCache>
            </c:strRef>
          </c:cat>
          <c:val>
            <c:numRef>
              <c:f>'Customer Level Analysis'!$BH$7:$BH$12</c:f>
              <c:numCache>
                <c:formatCode>General</c:formatCode>
                <c:ptCount val="5"/>
                <c:pt idx="0">
                  <c:v>51</c:v>
                </c:pt>
                <c:pt idx="1">
                  <c:v>74</c:v>
                </c:pt>
                <c:pt idx="2">
                  <c:v>49</c:v>
                </c:pt>
                <c:pt idx="3">
                  <c:v>55</c:v>
                </c:pt>
                <c:pt idx="4">
                  <c:v>19</c:v>
                </c:pt>
              </c:numCache>
            </c:numRef>
          </c:val>
          <c:extLst>
            <c:ext xmlns:c16="http://schemas.microsoft.com/office/drawing/2014/chart" uri="{C3380CC4-5D6E-409C-BE32-E72D297353CC}">
              <c16:uniqueId val="{00000002-9805-48CA-BA27-314A2AC77213}"/>
            </c:ext>
          </c:extLst>
        </c:ser>
        <c:ser>
          <c:idx val="3"/>
          <c:order val="3"/>
          <c:tx>
            <c:strRef>
              <c:f>'Customer Level Analysis'!$BI$5:$BI$6</c:f>
              <c:strCache>
                <c:ptCount val="1"/>
                <c:pt idx="0">
                  <c:v>4</c:v>
                </c:pt>
              </c:strCache>
            </c:strRef>
          </c:tx>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0800" dist="38100" dir="5400000" rotWithShape="0">
                <a:srgbClr val="000000">
                  <a:alpha val="60000"/>
                </a:srgbClr>
              </a:outerShdw>
            </a:effectLst>
          </c:spPr>
          <c:invertIfNegative val="0"/>
          <c:cat>
            <c:strRef>
              <c:f>'Customer Level Analysis'!$BE$7:$BE$12</c:f>
              <c:strCache>
                <c:ptCount val="5"/>
                <c:pt idx="0">
                  <c:v>Morning</c:v>
                </c:pt>
                <c:pt idx="1">
                  <c:v>Afternoon</c:v>
                </c:pt>
                <c:pt idx="2">
                  <c:v>Evening</c:v>
                </c:pt>
                <c:pt idx="3">
                  <c:v>Night</c:v>
                </c:pt>
                <c:pt idx="4">
                  <c:v>Late Night</c:v>
                </c:pt>
              </c:strCache>
            </c:strRef>
          </c:cat>
          <c:val>
            <c:numRef>
              <c:f>'Customer Level Analysis'!$BI$7:$BI$12</c:f>
              <c:numCache>
                <c:formatCode>General</c:formatCode>
                <c:ptCount val="5"/>
                <c:pt idx="0">
                  <c:v>290</c:v>
                </c:pt>
                <c:pt idx="1">
                  <c:v>284</c:v>
                </c:pt>
                <c:pt idx="2">
                  <c:v>233</c:v>
                </c:pt>
                <c:pt idx="3">
                  <c:v>264</c:v>
                </c:pt>
                <c:pt idx="4">
                  <c:v>56</c:v>
                </c:pt>
              </c:numCache>
            </c:numRef>
          </c:val>
          <c:extLst>
            <c:ext xmlns:c16="http://schemas.microsoft.com/office/drawing/2014/chart" uri="{C3380CC4-5D6E-409C-BE32-E72D297353CC}">
              <c16:uniqueId val="{00000003-9805-48CA-BA27-314A2AC77213}"/>
            </c:ext>
          </c:extLst>
        </c:ser>
        <c:ser>
          <c:idx val="4"/>
          <c:order val="4"/>
          <c:tx>
            <c:strRef>
              <c:f>'Customer Level Analysis'!$BJ$5:$BJ$6</c:f>
              <c:strCache>
                <c:ptCount val="1"/>
                <c:pt idx="0">
                  <c:v>5</c:v>
                </c:pt>
              </c:strCache>
            </c:strRef>
          </c:tx>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0800" dist="38100" dir="5400000" rotWithShape="0">
                <a:srgbClr val="000000">
                  <a:alpha val="60000"/>
                </a:srgbClr>
              </a:outerShdw>
            </a:effectLst>
          </c:spPr>
          <c:invertIfNegative val="0"/>
          <c:cat>
            <c:strRef>
              <c:f>'Customer Level Analysis'!$BE$7:$BE$12</c:f>
              <c:strCache>
                <c:ptCount val="5"/>
                <c:pt idx="0">
                  <c:v>Morning</c:v>
                </c:pt>
                <c:pt idx="1">
                  <c:v>Afternoon</c:v>
                </c:pt>
                <c:pt idx="2">
                  <c:v>Evening</c:v>
                </c:pt>
                <c:pt idx="3">
                  <c:v>Night</c:v>
                </c:pt>
                <c:pt idx="4">
                  <c:v>Late Night</c:v>
                </c:pt>
              </c:strCache>
            </c:strRef>
          </c:cat>
          <c:val>
            <c:numRef>
              <c:f>'Customer Level Analysis'!$BJ$7:$BJ$12</c:f>
              <c:numCache>
                <c:formatCode>General</c:formatCode>
                <c:ptCount val="5"/>
                <c:pt idx="0">
                  <c:v>3715</c:v>
                </c:pt>
                <c:pt idx="1">
                  <c:v>4073</c:v>
                </c:pt>
                <c:pt idx="2">
                  <c:v>3227</c:v>
                </c:pt>
                <c:pt idx="3">
                  <c:v>3473</c:v>
                </c:pt>
                <c:pt idx="4">
                  <c:v>995</c:v>
                </c:pt>
              </c:numCache>
            </c:numRef>
          </c:val>
          <c:extLst>
            <c:ext xmlns:c16="http://schemas.microsoft.com/office/drawing/2014/chart" uri="{C3380CC4-5D6E-409C-BE32-E72D297353CC}">
              <c16:uniqueId val="{00000004-9805-48CA-BA27-314A2AC77213}"/>
            </c:ext>
          </c:extLst>
        </c:ser>
        <c:ser>
          <c:idx val="5"/>
          <c:order val="5"/>
          <c:tx>
            <c:strRef>
              <c:f>'Customer Level Analysis'!$BK$5:$BK$6</c:f>
              <c:strCache>
                <c:ptCount val="1"/>
                <c:pt idx="0">
                  <c:v>NA</c:v>
                </c:pt>
              </c:strCache>
            </c:strRef>
          </c:tx>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0800" dist="38100" dir="5400000" rotWithShape="0">
                <a:srgbClr val="000000">
                  <a:alpha val="60000"/>
                </a:srgbClr>
              </a:outerShdw>
            </a:effectLst>
          </c:spPr>
          <c:invertIfNegative val="0"/>
          <c:cat>
            <c:strRef>
              <c:f>'Customer Level Analysis'!$BE$7:$BE$12</c:f>
              <c:strCache>
                <c:ptCount val="5"/>
                <c:pt idx="0">
                  <c:v>Morning</c:v>
                </c:pt>
                <c:pt idx="1">
                  <c:v>Afternoon</c:v>
                </c:pt>
                <c:pt idx="2">
                  <c:v>Evening</c:v>
                </c:pt>
                <c:pt idx="3">
                  <c:v>Night</c:v>
                </c:pt>
                <c:pt idx="4">
                  <c:v>Late Night</c:v>
                </c:pt>
              </c:strCache>
            </c:strRef>
          </c:cat>
          <c:val>
            <c:numRef>
              <c:f>'Customer Level Analysis'!$BK$7:$BK$12</c:f>
              <c:numCache>
                <c:formatCode>General</c:formatCode>
                <c:ptCount val="5"/>
                <c:pt idx="0">
                  <c:v>1253</c:v>
                </c:pt>
                <c:pt idx="1">
                  <c:v>1424</c:v>
                </c:pt>
                <c:pt idx="2">
                  <c:v>1137</c:v>
                </c:pt>
                <c:pt idx="3">
                  <c:v>1318</c:v>
                </c:pt>
                <c:pt idx="4">
                  <c:v>487</c:v>
                </c:pt>
              </c:numCache>
            </c:numRef>
          </c:val>
          <c:extLst>
            <c:ext xmlns:c16="http://schemas.microsoft.com/office/drawing/2014/chart" uri="{C3380CC4-5D6E-409C-BE32-E72D297353CC}">
              <c16:uniqueId val="{00000005-9805-48CA-BA27-314A2AC77213}"/>
            </c:ext>
          </c:extLst>
        </c:ser>
        <c:dLbls>
          <c:showLegendKey val="0"/>
          <c:showVal val="0"/>
          <c:showCatName val="0"/>
          <c:showSerName val="0"/>
          <c:showPercent val="0"/>
          <c:showBubbleSize val="0"/>
        </c:dLbls>
        <c:gapWidth val="100"/>
        <c:overlap val="-24"/>
        <c:axId val="1018684351"/>
        <c:axId val="1018684767"/>
      </c:barChart>
      <c:catAx>
        <c:axId val="1018684351"/>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018684767"/>
        <c:crosses val="autoZero"/>
        <c:auto val="1"/>
        <c:lblAlgn val="ctr"/>
        <c:lblOffset val="100"/>
        <c:noMultiLvlLbl val="0"/>
      </c:catAx>
      <c:valAx>
        <c:axId val="1018684767"/>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018684351"/>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[Excel CapstoneTransactionData_.xlsx]Delivery Analysis!PivotTable3</c:name>
    <c:fmtId val="9"/>
  </c:pivotSource>
  <c:chart>
    <c:title>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'Delivery Analysis'!$X$5</c:f>
              <c:strCache>
                <c:ptCount val="1"/>
                <c:pt idx="0">
                  <c:v>Total</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0800" dist="38100" dir="5400000" rotWithShape="0">
                <a:srgbClr val="000000">
                  <a:alpha val="60000"/>
                </a:srgbClr>
              </a:outerShdw>
            </a:effectLst>
          </c:spPr>
          <c:invertIfNegative val="0"/>
          <c:cat>
            <c:strRef>
              <c:f>'Delivery Analysis'!$W$6:$W$11</c:f>
              <c:strCache>
                <c:ptCount val="5"/>
                <c:pt idx="0">
                  <c:v>Morning</c:v>
                </c:pt>
                <c:pt idx="1">
                  <c:v>Afternoon</c:v>
                </c:pt>
                <c:pt idx="2">
                  <c:v>Evening</c:v>
                </c:pt>
                <c:pt idx="3">
                  <c:v>Night</c:v>
                </c:pt>
                <c:pt idx="4">
                  <c:v>Late Night</c:v>
                </c:pt>
              </c:strCache>
            </c:strRef>
          </c:cat>
          <c:val>
            <c:numRef>
              <c:f>'Delivery Analysis'!$X$6:$X$11</c:f>
              <c:numCache>
                <c:formatCode>[$-F400]h:mm:ss\ AM/PM</c:formatCode>
                <c:ptCount val="5"/>
                <c:pt idx="0">
                  <c:v>1.7438555155020952E-2</c:v>
                </c:pt>
                <c:pt idx="1">
                  <c:v>1.7903609279658207E-2</c:v>
                </c:pt>
                <c:pt idx="2">
                  <c:v>1.7750463827703639E-2</c:v>
                </c:pt>
                <c:pt idx="3">
                  <c:v>1.562916067148816E-2</c:v>
                </c:pt>
                <c:pt idx="4">
                  <c:v>1.2142727963121058E-2</c:v>
                </c:pt>
              </c:numCache>
            </c:numRef>
          </c:val>
          <c:extLst>
            <c:ext xmlns:c16="http://schemas.microsoft.com/office/drawing/2014/chart" uri="{C3380CC4-5D6E-409C-BE32-E72D297353CC}">
              <c16:uniqueId val="{00000000-E26B-41B2-9FB2-DC269224E286}"/>
            </c:ext>
          </c:extLst>
        </c:ser>
        <c:dLbls>
          <c:showLegendKey val="0"/>
          <c:showVal val="0"/>
          <c:showCatName val="0"/>
          <c:showSerName val="0"/>
          <c:showPercent val="0"/>
          <c:showBubbleSize val="0"/>
        </c:dLbls>
        <c:gapWidth val="100"/>
        <c:overlap val="-24"/>
        <c:axId val="709313568"/>
        <c:axId val="709319808"/>
      </c:barChart>
      <c:catAx>
        <c:axId val="709313568"/>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709319808"/>
        <c:crosses val="autoZero"/>
        <c:auto val="1"/>
        <c:lblAlgn val="ctr"/>
        <c:lblOffset val="100"/>
        <c:noMultiLvlLbl val="0"/>
      </c:catAx>
      <c:valAx>
        <c:axId val="709319808"/>
        <c:scaling>
          <c:orientation val="minMax"/>
        </c:scaling>
        <c:delete val="0"/>
        <c:axPos val="l"/>
        <c:majorGridlines>
          <c:spPr>
            <a:ln w="9525" cap="flat" cmpd="sng" algn="ctr">
              <a:solidFill>
                <a:schemeClr val="lt1">
                  <a:lumMod val="95000"/>
                  <a:alpha val="10000"/>
                </a:schemeClr>
              </a:solidFill>
              <a:round/>
            </a:ln>
            <a:effectLst/>
          </c:spPr>
        </c:majorGridlines>
        <c:numFmt formatCode="[$-F400]h:mm:ss\ AM/PM"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70931356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2.xml><?xml version="1.0" encoding="utf-8"?>
<cs:chartStyle xmlns:cs="http://schemas.microsoft.com/office/drawing/2012/chartStyle" xmlns:a="http://schemas.openxmlformats.org/drawingml/2006/main" id="257">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3.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4.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4318916-8F17-4D8D-A42D-46AB65B7B574}" type="datetimeFigureOut">
              <a:rPr lang="en-IN" smtClean="0"/>
              <a:t>03-03-2024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9D8E04C-3C22-4DA9-B00D-AFD38CF4E033}" type="slidenum">
              <a:rPr lang="en-IN" smtClean="0"/>
              <a:t>‹#›</a:t>
            </a:fld>
            <a:endParaRPr lang="en-IN"/>
          </a:p>
        </p:txBody>
      </p:sp>
    </p:spTree>
    <p:extLst>
      <p:ext uri="{BB962C8B-B14F-4D97-AF65-F5344CB8AC3E}">
        <p14:creationId xmlns:p14="http://schemas.microsoft.com/office/powerpoint/2010/main" val="21432816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9D8E04C-3C22-4DA9-B00D-AFD38CF4E033}" type="slidenum">
              <a:rPr lang="en-IN" smtClean="0"/>
              <a:t>9</a:t>
            </a:fld>
            <a:endParaRPr lang="en-IN"/>
          </a:p>
        </p:txBody>
      </p:sp>
    </p:spTree>
    <p:extLst>
      <p:ext uri="{BB962C8B-B14F-4D97-AF65-F5344CB8AC3E}">
        <p14:creationId xmlns:p14="http://schemas.microsoft.com/office/powerpoint/2010/main" val="33445980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8E50B74-4504-480C-8FFE-3F1A5C973A84}" type="datetimeFigureOut">
              <a:rPr lang="en-IN" smtClean="0"/>
              <a:t>03-03-2024</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BBD1B4AF-572B-4E50-8CC4-46F2FE99FEFC}" type="slidenum">
              <a:rPr lang="en-IN" smtClean="0"/>
              <a:t>‹#›</a:t>
            </a:fld>
            <a:endParaRPr lang="en-IN"/>
          </a:p>
        </p:txBody>
      </p:sp>
    </p:spTree>
    <p:extLst>
      <p:ext uri="{BB962C8B-B14F-4D97-AF65-F5344CB8AC3E}">
        <p14:creationId xmlns:p14="http://schemas.microsoft.com/office/powerpoint/2010/main" val="42847105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E50B74-4504-480C-8FFE-3F1A5C973A84}" type="datetimeFigureOut">
              <a:rPr lang="en-IN" smtClean="0"/>
              <a:t>03-03-2024</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BD1B4AF-572B-4E50-8CC4-46F2FE99FEFC}" type="slidenum">
              <a:rPr lang="en-IN" smtClean="0"/>
              <a:t>‹#›</a:t>
            </a:fld>
            <a:endParaRPr lang="en-IN"/>
          </a:p>
        </p:txBody>
      </p:sp>
    </p:spTree>
    <p:extLst>
      <p:ext uri="{BB962C8B-B14F-4D97-AF65-F5344CB8AC3E}">
        <p14:creationId xmlns:p14="http://schemas.microsoft.com/office/powerpoint/2010/main" val="8814341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E50B74-4504-480C-8FFE-3F1A5C973A84}" type="datetimeFigureOut">
              <a:rPr lang="en-IN" smtClean="0"/>
              <a:t>03-03-2024</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BD1B4AF-572B-4E50-8CC4-46F2FE99FEFC}"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8243359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E8E50B74-4504-480C-8FFE-3F1A5C973A84}" type="datetimeFigureOut">
              <a:rPr lang="en-IN" smtClean="0"/>
              <a:t>03-03-2024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BD1B4AF-572B-4E50-8CC4-46F2FE99FEFC}" type="slidenum">
              <a:rPr lang="en-IN" smtClean="0"/>
              <a:t>‹#›</a:t>
            </a:fld>
            <a:endParaRPr lang="en-IN"/>
          </a:p>
        </p:txBody>
      </p:sp>
    </p:spTree>
    <p:extLst>
      <p:ext uri="{BB962C8B-B14F-4D97-AF65-F5344CB8AC3E}">
        <p14:creationId xmlns:p14="http://schemas.microsoft.com/office/powerpoint/2010/main" val="23567362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E8E50B74-4504-480C-8FFE-3F1A5C973A84}" type="datetimeFigureOut">
              <a:rPr lang="en-IN" smtClean="0"/>
              <a:t>03-03-2024</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BD1B4AF-572B-4E50-8CC4-46F2FE99FEFC}"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9801140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E8E50B74-4504-480C-8FFE-3F1A5C973A84}" type="datetimeFigureOut">
              <a:rPr lang="en-IN" smtClean="0"/>
              <a:t>03-03-2024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BD1B4AF-572B-4E50-8CC4-46F2FE99FEFC}" type="slidenum">
              <a:rPr lang="en-IN" smtClean="0"/>
              <a:t>‹#›</a:t>
            </a:fld>
            <a:endParaRPr lang="en-IN"/>
          </a:p>
        </p:txBody>
      </p:sp>
    </p:spTree>
    <p:extLst>
      <p:ext uri="{BB962C8B-B14F-4D97-AF65-F5344CB8AC3E}">
        <p14:creationId xmlns:p14="http://schemas.microsoft.com/office/powerpoint/2010/main" val="3148459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E50B74-4504-480C-8FFE-3F1A5C973A84}" type="datetimeFigureOut">
              <a:rPr lang="en-IN" smtClean="0"/>
              <a:t>03-03-2024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BD1B4AF-572B-4E50-8CC4-46F2FE99FEFC}" type="slidenum">
              <a:rPr lang="en-IN" smtClean="0"/>
              <a:t>‹#›</a:t>
            </a:fld>
            <a:endParaRPr lang="en-IN"/>
          </a:p>
        </p:txBody>
      </p:sp>
    </p:spTree>
    <p:extLst>
      <p:ext uri="{BB962C8B-B14F-4D97-AF65-F5344CB8AC3E}">
        <p14:creationId xmlns:p14="http://schemas.microsoft.com/office/powerpoint/2010/main" val="8143129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E50B74-4504-480C-8FFE-3F1A5C973A84}" type="datetimeFigureOut">
              <a:rPr lang="en-IN" smtClean="0"/>
              <a:t>03-03-2024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BD1B4AF-572B-4E50-8CC4-46F2FE99FEFC}" type="slidenum">
              <a:rPr lang="en-IN" smtClean="0"/>
              <a:t>‹#›</a:t>
            </a:fld>
            <a:endParaRPr lang="en-IN"/>
          </a:p>
        </p:txBody>
      </p:sp>
    </p:spTree>
    <p:extLst>
      <p:ext uri="{BB962C8B-B14F-4D97-AF65-F5344CB8AC3E}">
        <p14:creationId xmlns:p14="http://schemas.microsoft.com/office/powerpoint/2010/main" val="42435571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E50B74-4504-480C-8FFE-3F1A5C973A84}" type="datetimeFigureOut">
              <a:rPr lang="en-IN" smtClean="0"/>
              <a:t>03-03-2024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BD1B4AF-572B-4E50-8CC4-46F2FE99FEFC}" type="slidenum">
              <a:rPr lang="en-IN" smtClean="0"/>
              <a:t>‹#›</a:t>
            </a:fld>
            <a:endParaRPr lang="en-IN"/>
          </a:p>
        </p:txBody>
      </p:sp>
    </p:spTree>
    <p:extLst>
      <p:ext uri="{BB962C8B-B14F-4D97-AF65-F5344CB8AC3E}">
        <p14:creationId xmlns:p14="http://schemas.microsoft.com/office/powerpoint/2010/main" val="549704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E50B74-4504-480C-8FFE-3F1A5C973A84}" type="datetimeFigureOut">
              <a:rPr lang="en-IN" smtClean="0"/>
              <a:t>03-03-2024</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BD1B4AF-572B-4E50-8CC4-46F2FE99FEFC}" type="slidenum">
              <a:rPr lang="en-IN" smtClean="0"/>
              <a:t>‹#›</a:t>
            </a:fld>
            <a:endParaRPr lang="en-IN"/>
          </a:p>
        </p:txBody>
      </p:sp>
    </p:spTree>
    <p:extLst>
      <p:ext uri="{BB962C8B-B14F-4D97-AF65-F5344CB8AC3E}">
        <p14:creationId xmlns:p14="http://schemas.microsoft.com/office/powerpoint/2010/main" val="19640021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8E50B74-4504-480C-8FFE-3F1A5C973A84}" type="datetimeFigureOut">
              <a:rPr lang="en-IN" smtClean="0"/>
              <a:t>03-03-2024</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BBD1B4AF-572B-4E50-8CC4-46F2FE99FEFC}" type="slidenum">
              <a:rPr lang="en-IN" smtClean="0"/>
              <a:t>‹#›</a:t>
            </a:fld>
            <a:endParaRPr lang="en-IN"/>
          </a:p>
        </p:txBody>
      </p:sp>
    </p:spTree>
    <p:extLst>
      <p:ext uri="{BB962C8B-B14F-4D97-AF65-F5344CB8AC3E}">
        <p14:creationId xmlns:p14="http://schemas.microsoft.com/office/powerpoint/2010/main" val="33279689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8E50B74-4504-480C-8FFE-3F1A5C973A84}" type="datetimeFigureOut">
              <a:rPr lang="en-IN" smtClean="0"/>
              <a:t>03-03-2024</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BBD1B4AF-572B-4E50-8CC4-46F2FE99FEFC}" type="slidenum">
              <a:rPr lang="en-IN" smtClean="0"/>
              <a:t>‹#›</a:t>
            </a:fld>
            <a:endParaRPr lang="en-IN"/>
          </a:p>
        </p:txBody>
      </p:sp>
    </p:spTree>
    <p:extLst>
      <p:ext uri="{BB962C8B-B14F-4D97-AF65-F5344CB8AC3E}">
        <p14:creationId xmlns:p14="http://schemas.microsoft.com/office/powerpoint/2010/main" val="40253991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8E50B74-4504-480C-8FFE-3F1A5C973A84}" type="datetimeFigureOut">
              <a:rPr lang="en-IN" smtClean="0"/>
              <a:t>03-03-2024</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BBD1B4AF-572B-4E50-8CC4-46F2FE99FEFC}" type="slidenum">
              <a:rPr lang="en-IN" smtClean="0"/>
              <a:t>‹#›</a:t>
            </a:fld>
            <a:endParaRPr lang="en-IN"/>
          </a:p>
        </p:txBody>
      </p:sp>
    </p:spTree>
    <p:extLst>
      <p:ext uri="{BB962C8B-B14F-4D97-AF65-F5344CB8AC3E}">
        <p14:creationId xmlns:p14="http://schemas.microsoft.com/office/powerpoint/2010/main" val="24155204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8E50B74-4504-480C-8FFE-3F1A5C973A84}" type="datetimeFigureOut">
              <a:rPr lang="en-IN" smtClean="0"/>
              <a:t>03-03-2024</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BBD1B4AF-572B-4E50-8CC4-46F2FE99FEFC}" type="slidenum">
              <a:rPr lang="en-IN" smtClean="0"/>
              <a:t>‹#›</a:t>
            </a:fld>
            <a:endParaRPr lang="en-IN"/>
          </a:p>
        </p:txBody>
      </p:sp>
    </p:spTree>
    <p:extLst>
      <p:ext uri="{BB962C8B-B14F-4D97-AF65-F5344CB8AC3E}">
        <p14:creationId xmlns:p14="http://schemas.microsoft.com/office/powerpoint/2010/main" val="36822041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8E50B74-4504-480C-8FFE-3F1A5C973A84}" type="datetimeFigureOut">
              <a:rPr lang="en-IN" smtClean="0"/>
              <a:t>03-03-2024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BBD1B4AF-572B-4E50-8CC4-46F2FE99FEFC}" type="slidenum">
              <a:rPr lang="en-IN" smtClean="0"/>
              <a:t>‹#›</a:t>
            </a:fld>
            <a:endParaRPr lang="en-IN"/>
          </a:p>
        </p:txBody>
      </p:sp>
    </p:spTree>
    <p:extLst>
      <p:ext uri="{BB962C8B-B14F-4D97-AF65-F5344CB8AC3E}">
        <p14:creationId xmlns:p14="http://schemas.microsoft.com/office/powerpoint/2010/main" val="24488353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8E50B74-4504-480C-8FFE-3F1A5C973A84}" type="datetimeFigureOut">
              <a:rPr lang="en-IN" smtClean="0"/>
              <a:t>03-03-2024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BD1B4AF-572B-4E50-8CC4-46F2FE99FEFC}" type="slidenum">
              <a:rPr lang="en-IN" smtClean="0"/>
              <a:t>‹#›</a:t>
            </a:fld>
            <a:endParaRPr lang="en-IN"/>
          </a:p>
        </p:txBody>
      </p:sp>
    </p:spTree>
    <p:extLst>
      <p:ext uri="{BB962C8B-B14F-4D97-AF65-F5344CB8AC3E}">
        <p14:creationId xmlns:p14="http://schemas.microsoft.com/office/powerpoint/2010/main" val="14434294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E8E50B74-4504-480C-8FFE-3F1A5C973A84}" type="datetimeFigureOut">
              <a:rPr lang="en-IN" smtClean="0"/>
              <a:t>03-03-2024</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BBD1B4AF-572B-4E50-8CC4-46F2FE99FEFC}" type="slidenum">
              <a:rPr lang="en-IN" smtClean="0"/>
              <a:t>‹#›</a:t>
            </a:fld>
            <a:endParaRPr lang="en-IN"/>
          </a:p>
        </p:txBody>
      </p:sp>
    </p:spTree>
    <p:extLst>
      <p:ext uri="{BB962C8B-B14F-4D97-AF65-F5344CB8AC3E}">
        <p14:creationId xmlns:p14="http://schemas.microsoft.com/office/powerpoint/2010/main" val="3458481705"/>
      </p:ext>
    </p:extLst>
  </p:cSld>
  <p:clrMap bg1="lt1" tx1="dk1" bg2="lt2" tx2="dk2" accent1="accent1" accent2="accent2" accent3="accent3" accent4="accent4" accent5="accent5" accent6="accent6" hlink="hlink" folHlink="folHlink"/>
  <p:sldLayoutIdLst>
    <p:sldLayoutId id="2147483762" r:id="rId1"/>
    <p:sldLayoutId id="2147483763" r:id="rId2"/>
    <p:sldLayoutId id="2147483764" r:id="rId3"/>
    <p:sldLayoutId id="2147483765" r:id="rId4"/>
    <p:sldLayoutId id="2147483766" r:id="rId5"/>
    <p:sldLayoutId id="2147483767" r:id="rId6"/>
    <p:sldLayoutId id="2147483768" r:id="rId7"/>
    <p:sldLayoutId id="2147483769" r:id="rId8"/>
    <p:sldLayoutId id="2147483770" r:id="rId9"/>
    <p:sldLayoutId id="2147483771" r:id="rId10"/>
    <p:sldLayoutId id="2147483772" r:id="rId11"/>
    <p:sldLayoutId id="2147483773" r:id="rId12"/>
    <p:sldLayoutId id="2147483774" r:id="rId13"/>
    <p:sldLayoutId id="2147483775" r:id="rId14"/>
    <p:sldLayoutId id="2147483776" r:id="rId15"/>
    <p:sldLayoutId id="2147483777"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284C9-4A50-4B5E-A130-7ED89A1C03E2}"/>
              </a:ext>
            </a:extLst>
          </p:cNvPr>
          <p:cNvSpPr>
            <a:spLocks noGrp="1"/>
          </p:cNvSpPr>
          <p:nvPr>
            <p:ph type="title"/>
          </p:nvPr>
        </p:nvSpPr>
        <p:spPr>
          <a:xfrm>
            <a:off x="1216611" y="2524604"/>
            <a:ext cx="8911687" cy="1280890"/>
          </a:xfrm>
        </p:spPr>
        <p:txBody>
          <a:bodyPr>
            <a:noAutofit/>
          </a:bodyPr>
          <a:lstStyle/>
          <a:p>
            <a:r>
              <a:rPr lang="en-IN" sz="6000" dirty="0"/>
              <a:t>Freshco Hypermarket Capstone Project</a:t>
            </a:r>
          </a:p>
        </p:txBody>
      </p:sp>
    </p:spTree>
    <p:extLst>
      <p:ext uri="{BB962C8B-B14F-4D97-AF65-F5344CB8AC3E}">
        <p14:creationId xmlns:p14="http://schemas.microsoft.com/office/powerpoint/2010/main" val="191677441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2E78EB-2E26-4E31-8F63-A2F0F29CE94E}"/>
              </a:ext>
            </a:extLst>
          </p:cNvPr>
          <p:cNvSpPr>
            <a:spLocks noGrp="1"/>
          </p:cNvSpPr>
          <p:nvPr>
            <p:ph type="title"/>
          </p:nvPr>
        </p:nvSpPr>
        <p:spPr/>
        <p:txBody>
          <a:bodyPr/>
          <a:lstStyle/>
          <a:p>
            <a:r>
              <a:rPr lang="en-IN" dirty="0"/>
              <a:t>Delivery Analysis </a:t>
            </a:r>
          </a:p>
        </p:txBody>
      </p:sp>
      <p:sp>
        <p:nvSpPr>
          <p:cNvPr id="3" name="Content Placeholder 2">
            <a:extLst>
              <a:ext uri="{FF2B5EF4-FFF2-40B4-BE49-F238E27FC236}">
                <a16:creationId xmlns:a16="http://schemas.microsoft.com/office/drawing/2014/main" id="{B32F3E5E-BD0E-4390-9294-951B5B331760}"/>
              </a:ext>
            </a:extLst>
          </p:cNvPr>
          <p:cNvSpPr>
            <a:spLocks noGrp="1"/>
          </p:cNvSpPr>
          <p:nvPr>
            <p:ph idx="1"/>
          </p:nvPr>
        </p:nvSpPr>
        <p:spPr>
          <a:xfrm>
            <a:off x="680321" y="2336873"/>
            <a:ext cx="9613861" cy="4403292"/>
          </a:xfrm>
        </p:spPr>
        <p:txBody>
          <a:bodyPr>
            <a:normAutofit fontScale="92500"/>
          </a:bodyPr>
          <a:lstStyle/>
          <a:p>
            <a:pPr marL="342900" lvl="0" indent="-342900">
              <a:lnSpc>
                <a:spcPct val="107000"/>
              </a:lnSpc>
              <a:buFont typeface="Symbol" panose="05050102010706020507" pitchFamily="18" charset="2"/>
              <a:buChar char=""/>
            </a:pPr>
            <a:r>
              <a:rPr lang="en-IN" sz="2200" dirty="0">
                <a:effectLst/>
                <a:latin typeface="Calibri" panose="020F0502020204030204" pitchFamily="34" charset="0"/>
                <a:ea typeface="Calibri" panose="020F0502020204030204" pitchFamily="34" charset="0"/>
                <a:cs typeface="Calibri" panose="020F0502020204030204" pitchFamily="34" charset="0"/>
              </a:rPr>
              <a:t>Calculated the average overall delivery time at the month and delivery area levels. This analysis provides insights into delivery efficiency and customer expectations.</a:t>
            </a:r>
            <a:endParaRPr lang="en-IN" sz="2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2200" dirty="0">
                <a:effectLst/>
                <a:latin typeface="Calibri" panose="020F0502020204030204" pitchFamily="34" charset="0"/>
                <a:ea typeface="Calibri" panose="020F0502020204030204" pitchFamily="34" charset="0"/>
                <a:cs typeface="Calibri" panose="020F0502020204030204" pitchFamily="34" charset="0"/>
              </a:rPr>
              <a:t>Analysed delivery times categorized by weekdays and weekends, allowing for a comparison of delivery performance during different times of the week.</a:t>
            </a:r>
            <a:endParaRPr lang="en-IN" sz="2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IN" sz="2200" dirty="0">
                <a:effectLst/>
                <a:latin typeface="Calibri" panose="020F0502020204030204" pitchFamily="34" charset="0"/>
                <a:ea typeface="Calibri" panose="020F0502020204030204" pitchFamily="34" charset="0"/>
                <a:cs typeface="Calibri" panose="020F0502020204030204" pitchFamily="34" charset="0"/>
              </a:rPr>
              <a:t>Assessed the average delivery time by delivery slot, which is crucial for optimizing delivery logistics and meeting customer expectations.</a:t>
            </a:r>
          </a:p>
          <a:p>
            <a:pPr marL="342900" lvl="0" indent="-342900">
              <a:lnSpc>
                <a:spcPct val="107000"/>
              </a:lnSpc>
              <a:buFont typeface="Symbol" panose="05050102010706020507" pitchFamily="18" charset="2"/>
              <a:buChar char=""/>
            </a:pPr>
            <a:r>
              <a:rPr lang="en-IN" sz="2200" dirty="0">
                <a:effectLst/>
                <a:latin typeface="Calibri" panose="020F0502020204030204" pitchFamily="34" charset="0"/>
                <a:ea typeface="Calibri" panose="020F0502020204030204" pitchFamily="34" charset="0"/>
                <a:cs typeface="Calibri" panose="020F0502020204030204" pitchFamily="34" charset="0"/>
              </a:rPr>
              <a:t>Examined patterns in delivery charges concerning delivery slots and delivery areas. Understanding these patterns can guide pricing strategies.</a:t>
            </a:r>
            <a:endParaRPr lang="en-IN" sz="2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IN" sz="2200" dirty="0">
                <a:effectLst/>
                <a:latin typeface="Calibri" panose="020F0502020204030204" pitchFamily="34" charset="0"/>
                <a:ea typeface="Calibri" panose="020F0502020204030204" pitchFamily="34" charset="0"/>
                <a:cs typeface="Calibri" panose="020F0502020204030204" pitchFamily="34" charset="0"/>
              </a:rPr>
              <a:t>Investigated patterns in delivery times concerning specific delivery areas and identified any potential reasons for variations. This analysis helps in optimizing delivery routes and reducing delivery times</a:t>
            </a:r>
            <a:r>
              <a:rPr lang="en-IN" sz="2000" dirty="0">
                <a:effectLst/>
                <a:latin typeface="Calibri" panose="020F0502020204030204" pitchFamily="34" charset="0"/>
                <a:ea typeface="Calibri" panose="020F0502020204030204" pitchFamily="34" charset="0"/>
                <a:cs typeface="Calibri" panose="020F0502020204030204" pitchFamily="34" charset="0"/>
              </a:rPr>
              <a:t>.</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nSpc>
                <a:spcPct val="107000"/>
              </a:lnSpc>
              <a:spcAft>
                <a:spcPts val="800"/>
              </a:spcAft>
              <a:buNone/>
            </a:pP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3200" dirty="0"/>
          </a:p>
        </p:txBody>
      </p:sp>
    </p:spTree>
    <p:extLst>
      <p:ext uri="{BB962C8B-B14F-4D97-AF65-F5344CB8AC3E}">
        <p14:creationId xmlns:p14="http://schemas.microsoft.com/office/powerpoint/2010/main" val="147815211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C44DF-B777-4760-9444-49770BDA392F}"/>
              </a:ext>
            </a:extLst>
          </p:cNvPr>
          <p:cNvSpPr>
            <a:spLocks noGrp="1"/>
          </p:cNvSpPr>
          <p:nvPr>
            <p:ph type="title"/>
          </p:nvPr>
        </p:nvSpPr>
        <p:spPr/>
        <p:txBody>
          <a:bodyPr/>
          <a:lstStyle/>
          <a:p>
            <a:r>
              <a:rPr lang="en-IN" dirty="0"/>
              <a:t>Delivery Time at Slot Level</a:t>
            </a:r>
          </a:p>
        </p:txBody>
      </p:sp>
      <p:sp>
        <p:nvSpPr>
          <p:cNvPr id="3" name="Content Placeholder 2">
            <a:extLst>
              <a:ext uri="{FF2B5EF4-FFF2-40B4-BE49-F238E27FC236}">
                <a16:creationId xmlns:a16="http://schemas.microsoft.com/office/drawing/2014/main" id="{C827C10B-AB2A-41FF-9F47-EC43B2E98276}"/>
              </a:ext>
            </a:extLst>
          </p:cNvPr>
          <p:cNvSpPr>
            <a:spLocks noGrp="1"/>
          </p:cNvSpPr>
          <p:nvPr>
            <p:ph idx="1"/>
          </p:nvPr>
        </p:nvSpPr>
        <p:spPr>
          <a:xfrm>
            <a:off x="2198015" y="2133600"/>
            <a:ext cx="9306597" cy="3777622"/>
          </a:xfrm>
        </p:spPr>
        <p:txBody>
          <a:bodyPr/>
          <a:lstStyle/>
          <a:p>
            <a:pPr marL="0" indent="0">
              <a:buNone/>
            </a:pPr>
            <a:r>
              <a:rPr lang="en-IN" dirty="0"/>
              <a:t>	The Delivery Trend show that, Late Night has the Least amount of delivery time, When compared to other Time slots.</a:t>
            </a:r>
          </a:p>
          <a:p>
            <a:pPr marL="0" indent="0">
              <a:buNone/>
            </a:pPr>
            <a:endParaRPr lang="en-IN" dirty="0"/>
          </a:p>
          <a:p>
            <a:pPr marL="0" indent="0">
              <a:buNone/>
            </a:pPr>
            <a:endParaRPr lang="en-IN" dirty="0"/>
          </a:p>
        </p:txBody>
      </p:sp>
      <p:graphicFrame>
        <p:nvGraphicFramePr>
          <p:cNvPr id="4" name="Chart 3">
            <a:extLst>
              <a:ext uri="{FF2B5EF4-FFF2-40B4-BE49-F238E27FC236}">
                <a16:creationId xmlns:a16="http://schemas.microsoft.com/office/drawing/2014/main" id="{922756CC-AB49-4556-A5BF-BEA35A99CBBF}"/>
              </a:ext>
            </a:extLst>
          </p:cNvPr>
          <p:cNvGraphicFramePr>
            <a:graphicFrameLocks/>
          </p:cNvGraphicFramePr>
          <p:nvPr>
            <p:extLst>
              <p:ext uri="{D42A27DB-BD31-4B8C-83A1-F6EECF244321}">
                <p14:modId xmlns:p14="http://schemas.microsoft.com/office/powerpoint/2010/main" val="1449867972"/>
              </p:ext>
            </p:extLst>
          </p:nvPr>
        </p:nvGraphicFramePr>
        <p:xfrm>
          <a:off x="2198015" y="3056008"/>
          <a:ext cx="7172227" cy="359931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3971180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AC7E1-B7EB-430F-9DD9-266F70CD07FE}"/>
              </a:ext>
            </a:extLst>
          </p:cNvPr>
          <p:cNvSpPr>
            <a:spLocks noGrp="1"/>
          </p:cNvSpPr>
          <p:nvPr>
            <p:ph type="title"/>
          </p:nvPr>
        </p:nvSpPr>
        <p:spPr/>
        <p:txBody>
          <a:bodyPr/>
          <a:lstStyle/>
          <a:p>
            <a:r>
              <a:rPr lang="en-IN" dirty="0"/>
              <a:t>Conclusion </a:t>
            </a:r>
          </a:p>
        </p:txBody>
      </p:sp>
      <p:sp>
        <p:nvSpPr>
          <p:cNvPr id="3" name="Content Placeholder 2">
            <a:extLst>
              <a:ext uri="{FF2B5EF4-FFF2-40B4-BE49-F238E27FC236}">
                <a16:creationId xmlns:a16="http://schemas.microsoft.com/office/drawing/2014/main" id="{9C080E46-DDC3-4C7F-A69D-3373A923090D}"/>
              </a:ext>
            </a:extLst>
          </p:cNvPr>
          <p:cNvSpPr>
            <a:spLocks noGrp="1"/>
          </p:cNvSpPr>
          <p:nvPr>
            <p:ph idx="1"/>
          </p:nvPr>
        </p:nvSpPr>
        <p:spPr>
          <a:xfrm>
            <a:off x="2589212" y="2133600"/>
            <a:ext cx="8915400" cy="4333188"/>
          </a:xfrm>
        </p:spPr>
        <p:txBody>
          <a:bodyPr>
            <a:normAutofit/>
          </a:bodyPr>
          <a:lstStyle/>
          <a:p>
            <a:pPr marL="0" indent="0">
              <a:lnSpc>
                <a:spcPct val="107000"/>
              </a:lnSpc>
              <a:spcAft>
                <a:spcPts val="800"/>
              </a:spcAft>
              <a:buNone/>
            </a:pPr>
            <a:r>
              <a:rPr lang="en-IN" sz="2000" dirty="0">
                <a:effectLst/>
                <a:latin typeface="Calibri" panose="020F0502020204030204" pitchFamily="34" charset="0"/>
                <a:ea typeface="Calibri" panose="020F0502020204030204" pitchFamily="34" charset="0"/>
                <a:cs typeface="Calibri" panose="020F0502020204030204" pitchFamily="34" charset="0"/>
              </a:rPr>
              <a:t>	The detailed analysis of the Freshco Hypermarket Database has provided valuable insights into various aspects of the business, including order distribution, completion rates, customer behaviour, and delivery efficiency. These insights are instrumental in making data-driven decisions and implementing strategies for improving overall performance. Based on the findings, I recommend implementing targeted strategies to address observed patterns and enhance customer satisfaction, delivery efficiency, and order completion rates. Continuously monitoring and analysing data is essential to adapt to changing market conditions and customer preferences effectively.</a:t>
            </a:r>
          </a:p>
          <a:p>
            <a:pPr marL="0" indent="0">
              <a:lnSpc>
                <a:spcPct val="107000"/>
              </a:lnSpc>
              <a:spcAft>
                <a:spcPts val="800"/>
              </a:spcAft>
              <a:buNone/>
            </a:pP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2000" dirty="0">
                <a:effectLst/>
                <a:latin typeface="Calibri" panose="020F0502020204030204" pitchFamily="34" charset="0"/>
                <a:ea typeface="Calibri" panose="020F0502020204030204" pitchFamily="34" charset="0"/>
                <a:cs typeface="Times New Roman" panose="02020603050405020304" pitchFamily="18" charset="0"/>
              </a:rPr>
              <a:t>																SURAJ N D</a:t>
            </a:r>
          </a:p>
          <a:p>
            <a:pPr marL="0" indent="0">
              <a:buNone/>
            </a:pPr>
            <a:endParaRPr lang="en-IN" sz="2800" dirty="0"/>
          </a:p>
        </p:txBody>
      </p:sp>
    </p:spTree>
    <p:extLst>
      <p:ext uri="{BB962C8B-B14F-4D97-AF65-F5344CB8AC3E}">
        <p14:creationId xmlns:p14="http://schemas.microsoft.com/office/powerpoint/2010/main" val="336237134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97AB0A-56A1-4368-BAEE-292D69941AD6}"/>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0FAD4744-9781-436E-9E6F-9A253F38A69E}"/>
              </a:ext>
            </a:extLst>
          </p:cNvPr>
          <p:cNvSpPr>
            <a:spLocks noGrp="1"/>
          </p:cNvSpPr>
          <p:nvPr>
            <p:ph idx="1"/>
          </p:nvPr>
        </p:nvSpPr>
        <p:spPr/>
        <p:txBody>
          <a:bodyPr>
            <a:normAutofit/>
          </a:bodyPr>
          <a:lstStyle/>
          <a:p>
            <a:pPr marL="0" indent="0">
              <a:buNone/>
            </a:pPr>
            <a:r>
              <a:rPr lang="en-IN" sz="2000" dirty="0"/>
              <a:t>	The </a:t>
            </a:r>
            <a:r>
              <a:rPr lang="en-IN" sz="1800" dirty="0"/>
              <a:t>Following</a:t>
            </a:r>
            <a:r>
              <a:rPr lang="en-IN" sz="2000" dirty="0"/>
              <a:t> report represents a comprehensive of the Freshco Hypermarket Database.</a:t>
            </a:r>
          </a:p>
          <a:p>
            <a:pPr marL="0" indent="0">
              <a:buNone/>
            </a:pPr>
            <a:r>
              <a:rPr lang="en-IN" sz="2000" dirty="0"/>
              <a:t>	The Analysis is divided into 4 Main sections, each sections focusing on different aspects of the data to extract valuable insights.</a:t>
            </a:r>
          </a:p>
          <a:p>
            <a:pPr marL="0" indent="0">
              <a:buNone/>
            </a:pPr>
            <a:r>
              <a:rPr lang="en-IN" sz="2000" dirty="0"/>
              <a:t>The four Sections are as follows :</a:t>
            </a:r>
          </a:p>
          <a:p>
            <a:r>
              <a:rPr lang="en-IN" sz="2000" dirty="0"/>
              <a:t>Order Level Analysis</a:t>
            </a:r>
          </a:p>
          <a:p>
            <a:r>
              <a:rPr lang="en-IN" sz="2000" dirty="0"/>
              <a:t>Completion Rate Analysis</a:t>
            </a:r>
          </a:p>
          <a:p>
            <a:r>
              <a:rPr lang="en-IN" sz="2000" dirty="0"/>
              <a:t>Customer Level Analysis</a:t>
            </a:r>
          </a:p>
          <a:p>
            <a:r>
              <a:rPr lang="en-IN" sz="2000" dirty="0"/>
              <a:t>Delivery Analysis</a:t>
            </a:r>
          </a:p>
        </p:txBody>
      </p:sp>
    </p:spTree>
    <p:extLst>
      <p:ext uri="{BB962C8B-B14F-4D97-AF65-F5344CB8AC3E}">
        <p14:creationId xmlns:p14="http://schemas.microsoft.com/office/powerpoint/2010/main" val="382489615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B94B7-FE3E-4667-8F88-E15C605B53EF}"/>
              </a:ext>
            </a:extLst>
          </p:cNvPr>
          <p:cNvSpPr>
            <a:spLocks noGrp="1"/>
          </p:cNvSpPr>
          <p:nvPr>
            <p:ph type="title"/>
          </p:nvPr>
        </p:nvSpPr>
        <p:spPr/>
        <p:txBody>
          <a:bodyPr/>
          <a:lstStyle/>
          <a:p>
            <a:r>
              <a:rPr lang="en-IN" dirty="0"/>
              <a:t>Order Level Analysis </a:t>
            </a:r>
          </a:p>
        </p:txBody>
      </p:sp>
      <p:sp>
        <p:nvSpPr>
          <p:cNvPr id="3" name="Content Placeholder 2">
            <a:extLst>
              <a:ext uri="{FF2B5EF4-FFF2-40B4-BE49-F238E27FC236}">
                <a16:creationId xmlns:a16="http://schemas.microsoft.com/office/drawing/2014/main" id="{30B0CD87-9E8C-4667-990B-9A0244A3FAFC}"/>
              </a:ext>
            </a:extLst>
          </p:cNvPr>
          <p:cNvSpPr>
            <a:spLocks noGrp="1"/>
          </p:cNvSpPr>
          <p:nvPr>
            <p:ph idx="1"/>
          </p:nvPr>
        </p:nvSpPr>
        <p:spPr/>
        <p:txBody>
          <a:bodyPr>
            <a:normAutofit/>
          </a:bodyPr>
          <a:lstStyle/>
          <a:p>
            <a:r>
              <a:rPr lang="en-IN" sz="2000" dirty="0"/>
              <a:t>Analysed the distribution of orders across delivery slots and delivery area to understand demand patterns.</a:t>
            </a:r>
          </a:p>
          <a:p>
            <a:r>
              <a:rPr lang="en-IN" sz="2000" dirty="0"/>
              <a:t>Identified with the highest increase in Monthly orders, highlighting regions experiencing significant growth.</a:t>
            </a:r>
          </a:p>
          <a:p>
            <a:r>
              <a:rPr lang="en-IN" sz="2000" dirty="0"/>
              <a:t>Calculated the delivery charges and discounts as percentage of product amounts at the slot &amp; Month Level to assess their impact on order value.</a:t>
            </a:r>
          </a:p>
          <a:p>
            <a:r>
              <a:rPr lang="en-IN" sz="2000" dirty="0"/>
              <a:t>Determined the discount as a percentage of the product amount, considering both drop areas and delivery slots.</a:t>
            </a:r>
          </a:p>
        </p:txBody>
      </p:sp>
    </p:spTree>
    <p:extLst>
      <p:ext uri="{BB962C8B-B14F-4D97-AF65-F5344CB8AC3E}">
        <p14:creationId xmlns:p14="http://schemas.microsoft.com/office/powerpoint/2010/main" val="68353979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CFA136-89CA-4FB8-96C3-8108B8936D8A}"/>
              </a:ext>
            </a:extLst>
          </p:cNvPr>
          <p:cNvSpPr>
            <a:spLocks noGrp="1"/>
          </p:cNvSpPr>
          <p:nvPr>
            <p:ph type="title"/>
          </p:nvPr>
        </p:nvSpPr>
        <p:spPr/>
        <p:txBody>
          <a:bodyPr/>
          <a:lstStyle/>
          <a:p>
            <a:r>
              <a:rPr lang="en-IN" dirty="0"/>
              <a:t>Top 5 Order Distribution at Slot &amp; Delivery Level</a:t>
            </a:r>
          </a:p>
        </p:txBody>
      </p:sp>
      <p:sp>
        <p:nvSpPr>
          <p:cNvPr id="8" name="Content Placeholder 7">
            <a:extLst>
              <a:ext uri="{FF2B5EF4-FFF2-40B4-BE49-F238E27FC236}">
                <a16:creationId xmlns:a16="http://schemas.microsoft.com/office/drawing/2014/main" id="{ADA3E360-1E48-4517-B1A7-35F3185D6C1C}"/>
              </a:ext>
            </a:extLst>
          </p:cNvPr>
          <p:cNvSpPr>
            <a:spLocks noGrp="1"/>
          </p:cNvSpPr>
          <p:nvPr>
            <p:ph idx="1"/>
          </p:nvPr>
        </p:nvSpPr>
        <p:spPr>
          <a:xfrm>
            <a:off x="1885360" y="2133600"/>
            <a:ext cx="9619251" cy="3777622"/>
          </a:xfrm>
        </p:spPr>
        <p:txBody>
          <a:bodyPr/>
          <a:lstStyle/>
          <a:p>
            <a:pPr marL="0" indent="0">
              <a:buNone/>
            </a:pPr>
            <a:r>
              <a:rPr lang="en-IN" dirty="0"/>
              <a:t>	As we can see the Trend HSR Layout has the Highest count of Orders compare to other Delivery Area.</a:t>
            </a:r>
          </a:p>
          <a:p>
            <a:pPr marL="0" indent="0">
              <a:buNone/>
            </a:pPr>
            <a:endParaRPr lang="en-IN" dirty="0"/>
          </a:p>
        </p:txBody>
      </p:sp>
      <p:graphicFrame>
        <p:nvGraphicFramePr>
          <p:cNvPr id="5" name="Chart 4">
            <a:extLst>
              <a:ext uri="{FF2B5EF4-FFF2-40B4-BE49-F238E27FC236}">
                <a16:creationId xmlns:a16="http://schemas.microsoft.com/office/drawing/2014/main" id="{8AB13D33-686B-4E11-8EB3-1A403DC11E4D}"/>
              </a:ext>
            </a:extLst>
          </p:cNvPr>
          <p:cNvGraphicFramePr>
            <a:graphicFrameLocks/>
          </p:cNvGraphicFramePr>
          <p:nvPr>
            <p:extLst>
              <p:ext uri="{D42A27DB-BD31-4B8C-83A1-F6EECF244321}">
                <p14:modId xmlns:p14="http://schemas.microsoft.com/office/powerpoint/2010/main" val="1296001448"/>
              </p:ext>
            </p:extLst>
          </p:nvPr>
        </p:nvGraphicFramePr>
        <p:xfrm>
          <a:off x="1962346" y="2868104"/>
          <a:ext cx="8237455" cy="359868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43060893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FD9E01-3C71-4174-A0A7-463E0937D342}"/>
              </a:ext>
            </a:extLst>
          </p:cNvPr>
          <p:cNvSpPr>
            <a:spLocks noGrp="1"/>
          </p:cNvSpPr>
          <p:nvPr>
            <p:ph type="title"/>
          </p:nvPr>
        </p:nvSpPr>
        <p:spPr/>
        <p:txBody>
          <a:bodyPr/>
          <a:lstStyle/>
          <a:p>
            <a:r>
              <a:rPr lang="en-IN" dirty="0"/>
              <a:t>Completion Rate Analysis</a:t>
            </a:r>
          </a:p>
        </p:txBody>
      </p:sp>
      <p:sp>
        <p:nvSpPr>
          <p:cNvPr id="3" name="Content Placeholder 2">
            <a:extLst>
              <a:ext uri="{FF2B5EF4-FFF2-40B4-BE49-F238E27FC236}">
                <a16:creationId xmlns:a16="http://schemas.microsoft.com/office/drawing/2014/main" id="{C110FAF4-911A-4107-B7C6-2959760DD97F}"/>
              </a:ext>
            </a:extLst>
          </p:cNvPr>
          <p:cNvSpPr>
            <a:spLocks noGrp="1"/>
          </p:cNvSpPr>
          <p:nvPr>
            <p:ph idx="1"/>
          </p:nvPr>
        </p:nvSpPr>
        <p:spPr>
          <a:xfrm>
            <a:off x="680321" y="2111604"/>
            <a:ext cx="9613861" cy="4562573"/>
          </a:xfrm>
        </p:spPr>
        <p:txBody>
          <a:bodyPr>
            <a:normAutofit/>
          </a:bodyPr>
          <a:lstStyle/>
          <a:p>
            <a:pPr marL="342900" lvl="0" indent="-342900">
              <a:lnSpc>
                <a:spcPct val="107000"/>
              </a:lnSpc>
              <a:buFont typeface="Symbol" panose="05050102010706020507" pitchFamily="18" charset="2"/>
              <a:buChar char=""/>
            </a:pPr>
            <a:r>
              <a:rPr lang="en-IN" sz="2000" dirty="0">
                <a:effectLst/>
                <a:latin typeface="Calibri" panose="020F0502020204030204" pitchFamily="34" charset="0"/>
                <a:ea typeface="Calibri" panose="020F0502020204030204" pitchFamily="34" charset="0"/>
                <a:cs typeface="Calibri" panose="020F0502020204030204" pitchFamily="34" charset="0"/>
              </a:rPr>
              <a:t>Explored completion rates in relation to delivery slots and days of the week to identify any patterns or trends. This information can guide scheduling and resource allocation decisions.</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2000" dirty="0">
                <a:effectLst/>
                <a:latin typeface="Calibri" panose="020F0502020204030204" pitchFamily="34" charset="0"/>
                <a:ea typeface="Calibri" panose="020F0502020204030204" pitchFamily="34" charset="0"/>
                <a:cs typeface="Calibri" panose="020F0502020204030204" pitchFamily="34" charset="0"/>
              </a:rPr>
              <a:t>Calculated completion rates at the drop area level to assess the efficiency of deliveries in different regions. This analysis can inform logistics and delivery optimization strategies.</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2000" dirty="0">
                <a:effectLst/>
                <a:latin typeface="Calibri" panose="020F0502020204030204" pitchFamily="34" charset="0"/>
                <a:ea typeface="Calibri" panose="020F0502020204030204" pitchFamily="34" charset="0"/>
                <a:cs typeface="Calibri" panose="020F0502020204030204" pitchFamily="34" charset="0"/>
              </a:rPr>
              <a:t>Analysed completion rates based on the number of products ordered in each transaction. This insight helps in understanding customer behaviour and preferences.</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IN" sz="2000" dirty="0">
                <a:effectLst/>
                <a:latin typeface="Calibri" panose="020F0502020204030204" pitchFamily="34" charset="0"/>
                <a:ea typeface="Calibri" panose="020F0502020204030204" pitchFamily="34" charset="0"/>
                <a:cs typeface="Calibri" panose="020F0502020204030204" pitchFamily="34" charset="0"/>
              </a:rPr>
              <a:t>Provided detailed insights into any patterns observed in the completion rate data. Understanding these patterns can lead to actionable strategies for improving order fulfilment and customer satisfaction.</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2800" dirty="0"/>
          </a:p>
        </p:txBody>
      </p:sp>
    </p:spTree>
    <p:extLst>
      <p:ext uri="{BB962C8B-B14F-4D97-AF65-F5344CB8AC3E}">
        <p14:creationId xmlns:p14="http://schemas.microsoft.com/office/powerpoint/2010/main" val="410527608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83989B-42AE-46A1-86D7-A7CFCB635A9A}"/>
              </a:ext>
            </a:extLst>
          </p:cNvPr>
          <p:cNvSpPr>
            <a:spLocks noGrp="1"/>
          </p:cNvSpPr>
          <p:nvPr>
            <p:ph type="title"/>
          </p:nvPr>
        </p:nvSpPr>
        <p:spPr/>
        <p:txBody>
          <a:bodyPr/>
          <a:lstStyle/>
          <a:p>
            <a:r>
              <a:rPr lang="en-IN" dirty="0"/>
              <a:t>Number of Products Ordered Level </a:t>
            </a:r>
          </a:p>
        </p:txBody>
      </p:sp>
      <p:sp>
        <p:nvSpPr>
          <p:cNvPr id="3" name="Content Placeholder 2">
            <a:extLst>
              <a:ext uri="{FF2B5EF4-FFF2-40B4-BE49-F238E27FC236}">
                <a16:creationId xmlns:a16="http://schemas.microsoft.com/office/drawing/2014/main" id="{79B60EB4-CCD6-4762-96F1-DBCA62A68CCC}"/>
              </a:ext>
            </a:extLst>
          </p:cNvPr>
          <p:cNvSpPr>
            <a:spLocks noGrp="1"/>
          </p:cNvSpPr>
          <p:nvPr>
            <p:ph idx="1"/>
          </p:nvPr>
        </p:nvSpPr>
        <p:spPr>
          <a:xfrm>
            <a:off x="2452782" y="2133600"/>
            <a:ext cx="9051830" cy="3777622"/>
          </a:xfrm>
        </p:spPr>
        <p:txBody>
          <a:bodyPr/>
          <a:lstStyle/>
          <a:p>
            <a:pPr marL="0" indent="0">
              <a:buNone/>
            </a:pPr>
            <a:r>
              <a:rPr lang="en-IN" sz="2000" dirty="0">
                <a:effectLst/>
                <a:latin typeface="Calibri" panose="020F0502020204030204" pitchFamily="34" charset="0"/>
                <a:ea typeface="Calibri" panose="020F0502020204030204" pitchFamily="34" charset="0"/>
                <a:cs typeface="Calibri" panose="020F0502020204030204" pitchFamily="34" charset="0"/>
              </a:rPr>
              <a:t>	This Pie Chart shows th</a:t>
            </a:r>
            <a:r>
              <a:rPr lang="en-IN" sz="2000" dirty="0">
                <a:latin typeface="Calibri" panose="020F0502020204030204" pitchFamily="34" charset="0"/>
                <a:ea typeface="Calibri" panose="020F0502020204030204" pitchFamily="34" charset="0"/>
                <a:cs typeface="Calibri" panose="020F0502020204030204" pitchFamily="34" charset="0"/>
              </a:rPr>
              <a:t>e, </a:t>
            </a:r>
            <a:r>
              <a:rPr lang="en-IN" sz="2000" dirty="0">
                <a:effectLst/>
                <a:latin typeface="Calibri" panose="020F0502020204030204" pitchFamily="34" charset="0"/>
                <a:ea typeface="Calibri" panose="020F0502020204030204" pitchFamily="34" charset="0"/>
                <a:cs typeface="Calibri" panose="020F0502020204030204" pitchFamily="34" charset="0"/>
              </a:rPr>
              <a:t>Count of 1-5 Products ordered having the </a:t>
            </a:r>
            <a:r>
              <a:rPr lang="en-IN" sz="2000" b="1" dirty="0">
                <a:effectLst/>
                <a:latin typeface="Calibri" panose="020F0502020204030204" pitchFamily="34" charset="0"/>
                <a:ea typeface="Calibri" panose="020F0502020204030204" pitchFamily="34" charset="0"/>
                <a:cs typeface="Calibri" panose="020F0502020204030204" pitchFamily="34" charset="0"/>
              </a:rPr>
              <a:t>highest</a:t>
            </a:r>
            <a:r>
              <a:rPr lang="en-IN" sz="2000" dirty="0">
                <a:effectLst/>
                <a:latin typeface="Calibri" panose="020F0502020204030204" pitchFamily="34" charset="0"/>
                <a:ea typeface="Calibri" panose="020F0502020204030204" pitchFamily="34" charset="0"/>
                <a:cs typeface="Calibri" panose="020F0502020204030204" pitchFamily="34" charset="0"/>
              </a:rPr>
              <a:t> percentage of Orders Completed When compared to others.</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graphicFrame>
        <p:nvGraphicFramePr>
          <p:cNvPr id="4" name="Chart 3">
            <a:extLst>
              <a:ext uri="{FF2B5EF4-FFF2-40B4-BE49-F238E27FC236}">
                <a16:creationId xmlns:a16="http://schemas.microsoft.com/office/drawing/2014/main" id="{E20B2353-4C45-48DC-83A0-33850D15BAA1}"/>
              </a:ext>
            </a:extLst>
          </p:cNvPr>
          <p:cNvGraphicFramePr>
            <a:graphicFrameLocks/>
          </p:cNvGraphicFramePr>
          <p:nvPr>
            <p:extLst>
              <p:ext uri="{D42A27DB-BD31-4B8C-83A1-F6EECF244321}">
                <p14:modId xmlns:p14="http://schemas.microsoft.com/office/powerpoint/2010/main" val="4046258493"/>
              </p:ext>
            </p:extLst>
          </p:nvPr>
        </p:nvGraphicFramePr>
        <p:xfrm>
          <a:off x="2452782" y="3005261"/>
          <a:ext cx="6068937" cy="343363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8887429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3CC302-AE96-4262-A50E-C4D6F2C70913}"/>
              </a:ext>
            </a:extLst>
          </p:cNvPr>
          <p:cNvSpPr>
            <a:spLocks noGrp="1"/>
          </p:cNvSpPr>
          <p:nvPr>
            <p:ph type="title"/>
          </p:nvPr>
        </p:nvSpPr>
        <p:spPr/>
        <p:txBody>
          <a:bodyPr/>
          <a:lstStyle/>
          <a:p>
            <a:r>
              <a:rPr lang="en-IN" dirty="0"/>
              <a:t>Customer Level Analysis </a:t>
            </a:r>
          </a:p>
        </p:txBody>
      </p:sp>
      <p:sp>
        <p:nvSpPr>
          <p:cNvPr id="3" name="Content Placeholder 2">
            <a:extLst>
              <a:ext uri="{FF2B5EF4-FFF2-40B4-BE49-F238E27FC236}">
                <a16:creationId xmlns:a16="http://schemas.microsoft.com/office/drawing/2014/main" id="{60BEF085-D4BE-406A-ABC9-889C3C8631C1}"/>
              </a:ext>
            </a:extLst>
          </p:cNvPr>
          <p:cNvSpPr>
            <a:spLocks noGrp="1"/>
          </p:cNvSpPr>
          <p:nvPr>
            <p:ph idx="1"/>
          </p:nvPr>
        </p:nvSpPr>
        <p:spPr/>
        <p:txBody>
          <a:bodyPr>
            <a:normAutofit/>
          </a:bodyPr>
          <a:lstStyle/>
          <a:p>
            <a:pPr marL="342900" lvl="0" indent="-342900">
              <a:lnSpc>
                <a:spcPct val="107000"/>
              </a:lnSpc>
              <a:buFont typeface="Symbol" panose="05050102010706020507" pitchFamily="18" charset="2"/>
              <a:buChar char=""/>
            </a:pPr>
            <a:r>
              <a:rPr lang="en-IN" sz="2000" dirty="0">
                <a:effectLst/>
                <a:latin typeface="Calibri" panose="020F0502020204030204" pitchFamily="34" charset="0"/>
                <a:ea typeface="Calibri" panose="020F0502020204030204" pitchFamily="34" charset="0"/>
                <a:cs typeface="Calibri" panose="020F0502020204030204" pitchFamily="34" charset="0"/>
              </a:rPr>
              <a:t>Identified completion rates based on customer acquisition sources, shedding light on the performance of different acquisition channels. This information is vital for optimizing marketing efforts.</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2000" dirty="0">
                <a:effectLst/>
                <a:latin typeface="Calibri" panose="020F0502020204030204" pitchFamily="34" charset="0"/>
                <a:ea typeface="Calibri" panose="020F0502020204030204" pitchFamily="34" charset="0"/>
                <a:cs typeface="Calibri" panose="020F0502020204030204" pitchFamily="34" charset="0"/>
              </a:rPr>
              <a:t>Calculated the Customer Lifetime Value (LTV) for individual customers, enabling a deeper understanding of long-term customer profitability.</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IN" sz="2000" dirty="0">
                <a:effectLst/>
                <a:latin typeface="Calibri" panose="020F0502020204030204" pitchFamily="34" charset="0"/>
                <a:ea typeface="Calibri" panose="020F0502020204030204" pitchFamily="34" charset="0"/>
                <a:cs typeface="Calibri" panose="020F0502020204030204" pitchFamily="34" charset="0"/>
              </a:rPr>
              <a:t>Aggregated LTV data to assess the overall performance of customer acquisition sources and acquisition months. This analysis helps in resource allocation and marketing strategy refinement.</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2800" dirty="0"/>
          </a:p>
        </p:txBody>
      </p:sp>
    </p:spTree>
    <p:extLst>
      <p:ext uri="{BB962C8B-B14F-4D97-AF65-F5344CB8AC3E}">
        <p14:creationId xmlns:p14="http://schemas.microsoft.com/office/powerpoint/2010/main" val="63974742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0D8FF-D312-45F1-B489-A67B117C6C82}"/>
              </a:ext>
            </a:extLst>
          </p:cNvPr>
          <p:cNvSpPr>
            <a:spLocks noGrp="1"/>
          </p:cNvSpPr>
          <p:nvPr>
            <p:ph type="title"/>
          </p:nvPr>
        </p:nvSpPr>
        <p:spPr/>
        <p:txBody>
          <a:bodyPr/>
          <a:lstStyle/>
          <a:p>
            <a:r>
              <a:rPr lang="en-IN" dirty="0"/>
              <a:t>Customer Level Analysis</a:t>
            </a:r>
          </a:p>
        </p:txBody>
      </p:sp>
      <p:sp>
        <p:nvSpPr>
          <p:cNvPr id="3" name="Content Placeholder 2">
            <a:extLst>
              <a:ext uri="{FF2B5EF4-FFF2-40B4-BE49-F238E27FC236}">
                <a16:creationId xmlns:a16="http://schemas.microsoft.com/office/drawing/2014/main" id="{F1571C8B-E1C1-45DD-B212-9D8C57F3B37F}"/>
              </a:ext>
            </a:extLst>
          </p:cNvPr>
          <p:cNvSpPr>
            <a:spLocks noGrp="1"/>
          </p:cNvSpPr>
          <p:nvPr>
            <p:ph idx="1"/>
          </p:nvPr>
        </p:nvSpPr>
        <p:spPr/>
        <p:txBody>
          <a:bodyPr>
            <a:normAutofit/>
          </a:bodyPr>
          <a:lstStyle/>
          <a:p>
            <a:pPr marL="342900" lvl="0" indent="-342900">
              <a:lnSpc>
                <a:spcPct val="107000"/>
              </a:lnSpc>
              <a:buFont typeface="Symbol" panose="05050102010706020507" pitchFamily="18" charset="2"/>
              <a:buChar char=""/>
            </a:pPr>
            <a:r>
              <a:rPr lang="en-IN" sz="2000" dirty="0">
                <a:effectLst/>
                <a:latin typeface="Calibri" panose="020F0502020204030204" pitchFamily="34" charset="0"/>
                <a:ea typeface="Calibri" panose="020F0502020204030204" pitchFamily="34" charset="0"/>
                <a:cs typeface="Calibri" panose="020F0502020204030204" pitchFamily="34" charset="0"/>
              </a:rPr>
              <a:t>Determined the average revenue (product amount after discount) per order at different customer acquisition source and acquisition month levels. This information is essential for pricing and promotional decisions.</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IN" sz="2000" dirty="0">
                <a:effectLst/>
                <a:latin typeface="Calibri" panose="020F0502020204030204" pitchFamily="34" charset="0"/>
                <a:ea typeface="Calibri" panose="020F0502020204030204" pitchFamily="34" charset="0"/>
                <a:cs typeface="Calibri" panose="020F0502020204030204" pitchFamily="34" charset="0"/>
              </a:rPr>
              <a:t>Explored potential patterns in order ratings concerning various factors such as delivery slots, the number of items ordered, delivery charges, and discounts. These insights can inform service improvement initiatives.</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2800" dirty="0"/>
          </a:p>
        </p:txBody>
      </p:sp>
    </p:spTree>
    <p:extLst>
      <p:ext uri="{BB962C8B-B14F-4D97-AF65-F5344CB8AC3E}">
        <p14:creationId xmlns:p14="http://schemas.microsoft.com/office/powerpoint/2010/main" val="243148064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5119C-AF54-4E36-B2D7-ADCCB1C55704}"/>
              </a:ext>
            </a:extLst>
          </p:cNvPr>
          <p:cNvSpPr>
            <a:spLocks noGrp="1"/>
          </p:cNvSpPr>
          <p:nvPr>
            <p:ph type="title"/>
          </p:nvPr>
        </p:nvSpPr>
        <p:spPr/>
        <p:txBody>
          <a:bodyPr/>
          <a:lstStyle/>
          <a:p>
            <a:r>
              <a:rPr lang="en-IN" dirty="0"/>
              <a:t>Order Rating Across Slots</a:t>
            </a:r>
          </a:p>
        </p:txBody>
      </p:sp>
      <p:sp>
        <p:nvSpPr>
          <p:cNvPr id="3" name="Content Placeholder 2">
            <a:extLst>
              <a:ext uri="{FF2B5EF4-FFF2-40B4-BE49-F238E27FC236}">
                <a16:creationId xmlns:a16="http://schemas.microsoft.com/office/drawing/2014/main" id="{3CAC8533-D440-4C66-B1DC-32B424EA2E8E}"/>
              </a:ext>
            </a:extLst>
          </p:cNvPr>
          <p:cNvSpPr>
            <a:spLocks noGrp="1"/>
          </p:cNvSpPr>
          <p:nvPr>
            <p:ph idx="1"/>
          </p:nvPr>
        </p:nvSpPr>
        <p:spPr>
          <a:xfrm>
            <a:off x="2047186" y="2133600"/>
            <a:ext cx="9457426" cy="3777622"/>
          </a:xfrm>
        </p:spPr>
        <p:txBody>
          <a:bodyPr/>
          <a:lstStyle/>
          <a:p>
            <a:pPr marL="0" indent="0">
              <a:buNone/>
            </a:pPr>
            <a:r>
              <a:rPr lang="en-IN" dirty="0"/>
              <a:t>	The Below chart shows the Trend that, Afternoon Time Slot has the Highest Number of 5 Star Rating.</a:t>
            </a:r>
          </a:p>
          <a:p>
            <a:pPr marL="0" indent="0">
              <a:buNone/>
            </a:pPr>
            <a:endParaRPr lang="en-IN" dirty="0"/>
          </a:p>
          <a:p>
            <a:pPr marL="0" indent="0">
              <a:buNone/>
            </a:pPr>
            <a:endParaRPr lang="en-IN" dirty="0"/>
          </a:p>
        </p:txBody>
      </p:sp>
      <p:graphicFrame>
        <p:nvGraphicFramePr>
          <p:cNvPr id="4" name="Chart 3">
            <a:extLst>
              <a:ext uri="{FF2B5EF4-FFF2-40B4-BE49-F238E27FC236}">
                <a16:creationId xmlns:a16="http://schemas.microsoft.com/office/drawing/2014/main" id="{B589621C-EC6F-4A44-B5B5-DB01E5DD9139}"/>
              </a:ext>
            </a:extLst>
          </p:cNvPr>
          <p:cNvGraphicFramePr>
            <a:graphicFrameLocks/>
          </p:cNvGraphicFramePr>
          <p:nvPr>
            <p:extLst>
              <p:ext uri="{D42A27DB-BD31-4B8C-83A1-F6EECF244321}">
                <p14:modId xmlns:p14="http://schemas.microsoft.com/office/powerpoint/2010/main" val="3377440153"/>
              </p:ext>
            </p:extLst>
          </p:nvPr>
        </p:nvGraphicFramePr>
        <p:xfrm>
          <a:off x="2047186" y="2971800"/>
          <a:ext cx="6653753" cy="3467096"/>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95699598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76</TotalTime>
  <Words>756</Words>
  <Application>Microsoft Office PowerPoint</Application>
  <PresentationFormat>Widescreen</PresentationFormat>
  <Paragraphs>52</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Century Gothic</vt:lpstr>
      <vt:lpstr>Symbol</vt:lpstr>
      <vt:lpstr>Wingdings 3</vt:lpstr>
      <vt:lpstr>Wisp</vt:lpstr>
      <vt:lpstr>Freshco Hypermarket Capstone Project</vt:lpstr>
      <vt:lpstr>Introduction</vt:lpstr>
      <vt:lpstr>Order Level Analysis </vt:lpstr>
      <vt:lpstr>Top 5 Order Distribution at Slot &amp; Delivery Level</vt:lpstr>
      <vt:lpstr>Completion Rate Analysis</vt:lpstr>
      <vt:lpstr>Number of Products Ordered Level </vt:lpstr>
      <vt:lpstr>Customer Level Analysis </vt:lpstr>
      <vt:lpstr>Customer Level Analysis</vt:lpstr>
      <vt:lpstr>Order Rating Across Slots</vt:lpstr>
      <vt:lpstr>Delivery Analysis </vt:lpstr>
      <vt:lpstr>Delivery Time at Slot Level</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Freshco Hypermarket Capstone Project</dc:title>
  <dc:creator>Suraj N D</dc:creator>
  <cp:lastModifiedBy>Suraj N D</cp:lastModifiedBy>
  <cp:revision>21</cp:revision>
  <dcterms:created xsi:type="dcterms:W3CDTF">2024-02-27T16:58:54Z</dcterms:created>
  <dcterms:modified xsi:type="dcterms:W3CDTF">2024-03-03T11:46:00Z</dcterms:modified>
</cp:coreProperties>
</file>