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  <p:sldMasterId id="2147483746" r:id="rId2"/>
    <p:sldMasterId id="2147483734" r:id="rId3"/>
  </p:sldMasterIdLst>
  <p:notesMasterIdLst>
    <p:notesMasterId r:id="rId18"/>
  </p:notesMasterIdLst>
  <p:handoutMasterIdLst>
    <p:handoutMasterId r:id="rId19"/>
  </p:handoutMasterIdLst>
  <p:sldIdLst>
    <p:sldId id="316" r:id="rId4"/>
    <p:sldId id="305" r:id="rId5"/>
    <p:sldId id="258" r:id="rId6"/>
    <p:sldId id="375" r:id="rId7"/>
    <p:sldId id="257" r:id="rId8"/>
    <p:sldId id="373" r:id="rId9"/>
    <p:sldId id="260" r:id="rId10"/>
    <p:sldId id="353" r:id="rId11"/>
    <p:sldId id="360" r:id="rId12"/>
    <p:sldId id="364" r:id="rId13"/>
    <p:sldId id="374" r:id="rId14"/>
    <p:sldId id="301" r:id="rId15"/>
    <p:sldId id="279" r:id="rId16"/>
    <p:sldId id="32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58" autoAdjust="0"/>
    <p:restoredTop sz="94660"/>
  </p:normalViewPr>
  <p:slideViewPr>
    <p:cSldViewPr>
      <p:cViewPr>
        <p:scale>
          <a:sx n="76" d="100"/>
          <a:sy n="76" d="100"/>
        </p:scale>
        <p:origin x="-30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Detection of shill reviews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2DA3EE-D654-4F9A-88A6-879917C71670}" type="datetimeFigureOut">
              <a:rPr lang="en-US" smtClean="0"/>
              <a:pPr/>
              <a:t>29/05/2021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DYPCOE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B4F16E-2F2D-4F65-9A5C-FEF32DF33B7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050199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Detection of shill reviews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78CB5B-F3CE-4FE9-9D28-2B934D73C3D6}" type="datetimeFigureOut">
              <a:rPr lang="en-US" smtClean="0"/>
              <a:pPr/>
              <a:t>29/05/2021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DYPCOE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CDD55A-AD5B-4B1B-A674-9D05498C136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86097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C9EC3B-BD7D-4217-808B-E596CB058544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9201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Detection of shill reviews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DYPCOE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DD55A-AD5B-4B1B-A674-9D05498C136A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0500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Detection of shill reviews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DYPCOE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DD55A-AD5B-4B1B-A674-9D05498C136A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3893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Detection of shill reviews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DYPCOE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DD55A-AD5B-4B1B-A674-9D05498C136A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6514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CDD55A-AD5B-4B1B-A674-9D05498C136A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Detection of shill reviews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DYPCOE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91905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Detection of shill reviews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DYPCOE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DD55A-AD5B-4B1B-A674-9D05498C136A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8239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Detection of shill reviews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CDD55A-AD5B-4B1B-A674-9D05498C136A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DYPCOE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5160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Detection of shill reviews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DYPCOE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DD55A-AD5B-4B1B-A674-9D05498C136A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677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Detection of shill reviews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DYPCOE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DD55A-AD5B-4B1B-A674-9D05498C136A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004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0584F5C-4138-4343-93C5-0A76D68DA832}" type="datetime1">
              <a:rPr lang="en-US" smtClean="0"/>
              <a:pPr/>
              <a:t>29/05/2021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en-IN" smtClean="0"/>
              <a:t>Playing Subset of Lecture Videos by Comparing Text Query with Associated Slides</a:t>
            </a:r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1F31EB7-BBA7-4029-A716-8DC7C9AAD42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3F687-6054-4761-B0E2-16F499847317}" type="datetime1">
              <a:rPr lang="en-US" smtClean="0"/>
              <a:pPr/>
              <a:t>29/05/2021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Playing Subset of Lecture Videos by Comparing Text Query with Associated Slides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31EB7-BBA7-4029-A716-8DC7C9AAD42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69137519-BE30-46D8-B560-1D46F1068F1A}" type="datetime1">
              <a:rPr lang="en-US" smtClean="0"/>
              <a:pPr/>
              <a:t>29/05/2021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en-IN" smtClean="0"/>
              <a:t>Playing Subset of Lecture Videos by Comparing Text Query with Associated Slides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71F31EB7-BBA7-4029-A716-8DC7C9AAD42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BB0F1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28680" y="1331929"/>
            <a:ext cx="8229600" cy="4525963"/>
          </a:xfrm>
        </p:spPr>
        <p:txBody>
          <a:bodyPr/>
          <a:lstStyle>
            <a:lvl1pPr marL="0" marR="0" indent="0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3200">
                <a:solidFill>
                  <a:srgbClr val="09096D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Introduction</a:t>
            </a:r>
          </a:p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Literature Review</a:t>
            </a:r>
          </a:p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Problem Statement</a:t>
            </a:r>
          </a:p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Proposed Work</a:t>
            </a:r>
          </a:p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Summary</a:t>
            </a:r>
          </a:p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Conclusion</a:t>
            </a:r>
          </a:p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References</a:t>
            </a:r>
          </a:p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161447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97EC67F-B312-45BF-8EBA-3BFE3C676468}" type="datetime1">
              <a:rPr lang="en-US" smtClean="0"/>
              <a:pPr/>
              <a:t>29/05/2021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71736" y="6356350"/>
            <a:ext cx="392909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IN" smtClean="0"/>
              <a:t>Playing Subset of Lecture Videos by Comparing Text Query with Associated Slides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72396" y="6356350"/>
            <a:ext cx="1114404" cy="365125"/>
          </a:xfrm>
        </p:spPr>
        <p:txBody>
          <a:bodyPr/>
          <a:lstStyle/>
          <a:p>
            <a:fld id="{C1257DC8-DAC5-42FB-BB8D-1F1437D73A4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5786477" y="-24"/>
            <a:ext cx="4357687" cy="274638"/>
          </a:xfrm>
        </p:spPr>
        <p:txBody>
          <a:bodyPr>
            <a:normAutofit/>
          </a:bodyPr>
          <a:lstStyle>
            <a:lvl1pPr>
              <a:buNone/>
              <a:defRPr sz="1200">
                <a:solidFill>
                  <a:srgbClr val="BB0F13"/>
                </a:solidFill>
                <a:latin typeface="Times New Roman" pitchFamily="18" charset="0"/>
                <a:cs typeface="Times New Roman" pitchFamily="18" charset="0"/>
              </a:defRPr>
            </a:lvl1pPr>
            <a:lvl2pPr>
              <a:defRPr>
                <a:solidFill>
                  <a:srgbClr val="FF0000"/>
                </a:solidFill>
              </a:defRPr>
            </a:lvl2pPr>
            <a:lvl3pPr>
              <a:defRPr>
                <a:solidFill>
                  <a:srgbClr val="FF0000"/>
                </a:solidFill>
              </a:defRPr>
            </a:lvl3pPr>
            <a:lvl4pPr>
              <a:defRPr>
                <a:solidFill>
                  <a:srgbClr val="FF0000"/>
                </a:solidFill>
              </a:defRPr>
            </a:lvl4pPr>
            <a:lvl5pPr>
              <a:defRPr>
                <a:solidFill>
                  <a:srgbClr val="FF0000"/>
                </a:solidFill>
              </a:defRPr>
            </a:lvl5pPr>
          </a:lstStyle>
          <a:p>
            <a:pPr lvl="0"/>
            <a:r>
              <a:rPr lang="en-US" dirty="0" smtClean="0"/>
              <a:t>Department of Computer </a:t>
            </a:r>
            <a:r>
              <a:rPr lang="en-US" dirty="0" err="1" smtClean="0"/>
              <a:t>Engg</a:t>
            </a:r>
            <a:r>
              <a:rPr lang="en-US" dirty="0" smtClean="0"/>
              <a:t>., DYPCOE, </a:t>
            </a:r>
            <a:r>
              <a:rPr lang="en-US" dirty="0" err="1" smtClean="0"/>
              <a:t>Akurdi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5" hasCustomPrompt="1"/>
          </p:nvPr>
        </p:nvSpPr>
        <p:spPr>
          <a:xfrm>
            <a:off x="1" y="0"/>
            <a:ext cx="785786" cy="1071546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                   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2657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BB0F1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28680" y="1331929"/>
            <a:ext cx="8229600" cy="4525963"/>
          </a:xfrm>
        </p:spPr>
        <p:txBody>
          <a:bodyPr/>
          <a:lstStyle>
            <a:lvl1pPr marL="0" marR="0" indent="0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3200">
                <a:solidFill>
                  <a:srgbClr val="09096D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Introduction</a:t>
            </a:r>
          </a:p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Literature Review</a:t>
            </a:r>
          </a:p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Problem Statement</a:t>
            </a:r>
          </a:p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Proposed Work</a:t>
            </a:r>
          </a:p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Summary</a:t>
            </a:r>
          </a:p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Conclusion</a:t>
            </a:r>
          </a:p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References</a:t>
            </a:r>
          </a:p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161447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FF100CC-2628-4FCA-852E-B9F2891AA2DE}" type="datetime1">
              <a:rPr lang="en-US" smtClean="0"/>
              <a:pPr/>
              <a:t>29/05/2021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71736" y="6356350"/>
            <a:ext cx="392909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IN" dirty="0" smtClean="0"/>
              <a:t>Playing Subset of Lecture Videos by Comparing Text Query with Associated Slides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72396" y="6356350"/>
            <a:ext cx="1114404" cy="365125"/>
          </a:xfrm>
        </p:spPr>
        <p:txBody>
          <a:bodyPr/>
          <a:lstStyle/>
          <a:p>
            <a:fld id="{C1257DC8-DAC5-42FB-BB8D-1F1437D73A4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5786477" y="-24"/>
            <a:ext cx="4357687" cy="274638"/>
          </a:xfrm>
        </p:spPr>
        <p:txBody>
          <a:bodyPr>
            <a:normAutofit/>
          </a:bodyPr>
          <a:lstStyle>
            <a:lvl1pPr>
              <a:buNone/>
              <a:defRPr sz="1200">
                <a:solidFill>
                  <a:srgbClr val="BB0F13"/>
                </a:solidFill>
                <a:latin typeface="Times New Roman" pitchFamily="18" charset="0"/>
                <a:cs typeface="Times New Roman" pitchFamily="18" charset="0"/>
              </a:defRPr>
            </a:lvl1pPr>
            <a:lvl2pPr>
              <a:defRPr>
                <a:solidFill>
                  <a:srgbClr val="FF0000"/>
                </a:solidFill>
              </a:defRPr>
            </a:lvl2pPr>
            <a:lvl3pPr>
              <a:defRPr>
                <a:solidFill>
                  <a:srgbClr val="FF0000"/>
                </a:solidFill>
              </a:defRPr>
            </a:lvl3pPr>
            <a:lvl4pPr>
              <a:defRPr>
                <a:solidFill>
                  <a:srgbClr val="FF0000"/>
                </a:solidFill>
              </a:defRPr>
            </a:lvl4pPr>
            <a:lvl5pPr>
              <a:defRPr>
                <a:solidFill>
                  <a:srgbClr val="FF0000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5" hasCustomPrompt="1"/>
          </p:nvPr>
        </p:nvSpPr>
        <p:spPr>
          <a:xfrm>
            <a:off x="1" y="0"/>
            <a:ext cx="785786" cy="1071546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                   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8471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7EDD7-8317-4AB7-BF35-0B87B1769DC5}" type="datetime1">
              <a:rPr lang="en-US" smtClean="0"/>
              <a:pPr/>
              <a:t>29/05/2021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Playing Subset of Lecture Videos by Comparing Text Query with Associated Slides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A0035-6C51-40B8-861D-61702F1AC21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88957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17CD7-EF94-4689-A2B0-2E7BD8C091A1}" type="datetime1">
              <a:rPr lang="en-US" smtClean="0"/>
              <a:pPr/>
              <a:t>29/05/2021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Playing Subset of Lecture Videos by Comparing Text Query with Associated Slides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A0035-6C51-40B8-861D-61702F1AC21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35343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A873C-1C42-458A-B3B6-E59C060D775B}" type="datetime1">
              <a:rPr lang="en-US" smtClean="0"/>
              <a:pPr/>
              <a:t>29/05/2021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Playing Subset of Lecture Videos by Comparing Text Query with Associated Slides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A0035-6C51-40B8-861D-61702F1AC21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9480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A5AEB-314C-474A-9003-54A39EF0BFDB}" type="datetime1">
              <a:rPr lang="en-US" smtClean="0"/>
              <a:pPr/>
              <a:t>29/05/2021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Playing Subset of Lecture Videos by Comparing Text Query with Associated Slides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A0035-6C51-40B8-861D-61702F1AC21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66900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12269-6F6F-4844-97A1-1F18EF393900}" type="datetime1">
              <a:rPr lang="en-US" smtClean="0"/>
              <a:pPr/>
              <a:t>29/05/2021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Playing Subset of Lecture Videos by Comparing Text Query with Associated Slides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A0035-6C51-40B8-861D-61702F1AC21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58279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8BCC2-C6F7-42F5-9CDF-AB16E7422C71}" type="datetime1">
              <a:rPr lang="en-US" smtClean="0"/>
              <a:pPr/>
              <a:t>29/05/2021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Playing Subset of Lecture Videos by Comparing Text Query with Associated Slides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A0035-6C51-40B8-861D-61702F1AC21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9958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858000" y="6248401"/>
            <a:ext cx="1905000" cy="228600"/>
          </a:xfrm>
        </p:spPr>
        <p:txBody>
          <a:bodyPr/>
          <a:lstStyle/>
          <a:p>
            <a:fld id="{E3F3D2C4-B264-461B-BA60-3413D14760D1}" type="datetime1">
              <a:rPr lang="en-US" smtClean="0"/>
              <a:pPr/>
              <a:t>29/05/2021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609600" y="6096000"/>
            <a:ext cx="6248400" cy="517331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IN" dirty="0" smtClean="0"/>
              <a:t>Playing Subset of Lecture Videos by Comparing Text Query with Associated Slides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31EB7-BBA7-4029-A716-8DC7C9AAD42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752600" y="1371600"/>
            <a:ext cx="914400" cy="91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5FDA6-6C5F-4E0F-85C9-0BD69F705BF1}" type="datetime1">
              <a:rPr lang="en-US" smtClean="0"/>
              <a:pPr/>
              <a:t>29/05/2021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Playing Subset of Lecture Videos by Comparing Text Query with Associated Slides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A0035-6C51-40B8-861D-61702F1AC21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711854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DC787-FDF7-4154-BE1E-F0F6A5E710F3}" type="datetime1">
              <a:rPr lang="en-US" smtClean="0"/>
              <a:pPr/>
              <a:t>29/05/2021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Playing Subset of Lecture Videos by Comparing Text Query with Associated Slides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A0035-6C51-40B8-861D-61702F1AC21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236227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012BB-7191-4F82-8046-957AA9DABD49}" type="datetime1">
              <a:rPr lang="en-US" smtClean="0"/>
              <a:pPr/>
              <a:t>29/05/2021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Playing Subset of Lecture Videos by Comparing Text Query with Associated Slides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A0035-6C51-40B8-861D-61702F1AC21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859998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8E792-DEE8-4430-9E0C-D7E90FC0E117}" type="datetime1">
              <a:rPr lang="en-US" smtClean="0"/>
              <a:pPr/>
              <a:t>29/05/2021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Playing Subset of Lecture Videos by Comparing Text Query with Associated Slides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A0035-6C51-40B8-861D-61702F1AC21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340486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4688E-CA47-4402-B983-853973939A24}" type="datetime1">
              <a:rPr lang="en-US" smtClean="0"/>
              <a:pPr/>
              <a:t>29/05/2021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Playing Subset of Lecture Videos by Comparing Text Query with Associated Slides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A0035-6C51-40B8-861D-61702F1AC21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9944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58D4A-610F-4122-92FF-7E2622D960DF}" type="datetime1">
              <a:rPr lang="en-US" smtClean="0"/>
              <a:pPr/>
              <a:t>29/05/2021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Playing Subset of Lecture Videos by Comparing Text Query with Associated Slides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B2747-87EE-4AC0-919A-353F1D26478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505582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B0815-2E77-4E24-9554-61629A781DE0}" type="datetime1">
              <a:rPr lang="en-US" smtClean="0"/>
              <a:pPr/>
              <a:t>29/05/2021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Playing Subset of Lecture Videos by Comparing Text Query with Associated Slides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B2747-87EE-4AC0-919A-353F1D26478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168535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95B5E-DA6D-4907-83B3-5841D124DDEA}" type="datetime1">
              <a:rPr lang="en-US" smtClean="0"/>
              <a:pPr/>
              <a:t>29/05/2021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Playing Subset of Lecture Videos by Comparing Text Query with Associated Slides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B2747-87EE-4AC0-919A-353F1D26478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106477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7EBE1-8390-4F17-88EA-FF9185DC1AF7}" type="datetime1">
              <a:rPr lang="en-US" smtClean="0"/>
              <a:pPr/>
              <a:t>29/05/2021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Playing Subset of Lecture Videos by Comparing Text Query with Associated Slides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B2747-87EE-4AC0-919A-353F1D26478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285783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98D89-525D-4622-879C-5FEE1DAF7D6B}" type="datetime1">
              <a:rPr lang="en-US" smtClean="0"/>
              <a:pPr/>
              <a:t>29/05/2021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Playing Subset of Lecture Videos by Comparing Text Query with Associated Slides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B2747-87EE-4AC0-919A-353F1D26478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4894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bg2">
              <a:lumMod val="2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bg2">
              <a:lumMod val="5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44240-3047-4315-AA56-14891332084D}" type="datetime1">
              <a:rPr lang="en-US" smtClean="0"/>
              <a:pPr/>
              <a:t>29/05/2021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71F31EB7-BBA7-4029-A716-8DC7C9AAD42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IN" smtClean="0"/>
              <a:t>Playing Subset of Lecture Videos by Comparing Text Query with Associated Slides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583DF-A4FF-47F9-A51E-3E4F38485EEA}" type="datetime1">
              <a:rPr lang="en-US" smtClean="0"/>
              <a:pPr/>
              <a:t>29/05/2021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Playing Subset of Lecture Videos by Comparing Text Query with Associated Slides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B2747-87EE-4AC0-919A-353F1D26478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17430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6FCBF-C042-43E0-8432-5506E43FED44}" type="datetime1">
              <a:rPr lang="en-US" smtClean="0"/>
              <a:pPr/>
              <a:t>29/05/2021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Playing Subset of Lecture Videos by Comparing Text Query with Associated Slides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B2747-87EE-4AC0-919A-353F1D26478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069637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97B92-834C-4D0A-9523-F44DD3F91E5A}" type="datetime1">
              <a:rPr lang="en-US" smtClean="0"/>
              <a:pPr/>
              <a:t>29/05/2021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Playing Subset of Lecture Videos by Comparing Text Query with Associated Slides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B2747-87EE-4AC0-919A-353F1D26478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523842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81F9D-A23D-44D8-A9D9-D98A7D65F367}" type="datetime1">
              <a:rPr lang="en-US" smtClean="0"/>
              <a:pPr/>
              <a:t>29/05/2021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Playing Subset of Lecture Videos by Comparing Text Query with Associated Slides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B2747-87EE-4AC0-919A-353F1D26478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718001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5FD45-0B78-4F6B-86DC-C980709345A1}" type="datetime1">
              <a:rPr lang="en-US" smtClean="0"/>
              <a:pPr/>
              <a:t>29/05/2021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Playing Subset of Lecture Videos by Comparing Text Query with Associated Slides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B2747-87EE-4AC0-919A-353F1D26478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451629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C3861-7385-4160-BC36-24D4FB3B8FA7}" type="datetime1">
              <a:rPr lang="en-US" smtClean="0"/>
              <a:pPr/>
              <a:t>29/05/2021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Playing Subset of Lecture Videos by Comparing Text Query with Associated Slides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B2747-87EE-4AC0-919A-353F1D26478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6576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0796235-1DC1-4C5A-BDC4-D6F3C44B9858}" type="datetime1">
              <a:rPr lang="en-US" smtClean="0"/>
              <a:pPr/>
              <a:t>29/05/2021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71F31EB7-BBA7-4029-A716-8DC7C9AAD42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IN" smtClean="0"/>
              <a:t>Playing Subset of Lecture Videos by Comparing Text Query with Associated Slides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3965C1E-479D-4552-B93A-ED01A5B1440F}" type="datetime1">
              <a:rPr lang="en-US" smtClean="0"/>
              <a:pPr/>
              <a:t>29/05/2021</a:t>
            </a:fld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>
          <a:solidFill>
            <a:schemeClr val="bg2">
              <a:lumMod val="25000"/>
            </a:schemeClr>
          </a:solidFill>
        </p:spPr>
        <p:txBody>
          <a:bodyPr rtlCol="0"/>
          <a:lstStyle/>
          <a:p>
            <a:fld id="{71F31EB7-BBA7-4029-A716-8DC7C9AAD42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IN" smtClean="0"/>
              <a:t>Playing Subset of Lecture Videos by Comparing Text Query with Associated Slides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bg2">
              <a:lumMod val="25000"/>
            </a:schemeClr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bg2">
              <a:lumMod val="50000"/>
            </a:schemeClr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88777-1028-4FBD-A500-A6F87F8D7DB8}" type="datetime1">
              <a:rPr lang="en-US" smtClean="0"/>
              <a:pPr/>
              <a:t>29/05/2021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Playing Subset of Lecture Videos by Comparing Text Query with Associated Slides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1F31EB7-BBA7-4029-A716-8DC7C9AAD42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6553200" y="0"/>
            <a:ext cx="29609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cPGCON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2015 Presentation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F1AC1-DDE1-4B2C-AB3A-600197A159C3}" type="datetime1">
              <a:rPr lang="en-US" smtClean="0"/>
              <a:pPr/>
              <a:t>29/05/2021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Playing Subset of Lecture Videos by Comparing Text Query with Associated Slides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1F31EB7-BBA7-4029-A716-8DC7C9AAD42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B1CA7-EB32-4D19-9B10-85DE260AC6BE}" type="datetime1">
              <a:rPr lang="en-US" smtClean="0"/>
              <a:pPr/>
              <a:t>29/05/2021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Playing Subset of Lecture Videos by Comparing Text Query with Associated Slides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1F31EB7-BBA7-4029-A716-8DC7C9AAD42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852CA255-7297-4248-9C5C-63039D04F3EF}" type="datetime1">
              <a:rPr lang="en-US" smtClean="0"/>
              <a:pPr/>
              <a:t>29/05/2021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71F31EB7-BBA7-4029-A716-8DC7C9AAD42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en-IN" smtClean="0"/>
              <a:t>Playing Subset of Lecture Videos by Comparing Text Query with Associated Slides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88E5910-4132-4CC5-8FFF-E568F915E17D}" type="datetime1">
              <a:rPr lang="en-US" smtClean="0"/>
              <a:pPr/>
              <a:t>29/05/2021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IN" smtClean="0"/>
              <a:t>Playing Subset of Lecture Videos by Comparing Text Query with Associated Slides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71F31EB7-BBA7-4029-A716-8DC7C9AAD42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90E5CD-4670-46BC-B506-1DA4E882E822}" type="datetime1">
              <a:rPr lang="en-US" smtClean="0"/>
              <a:pPr/>
              <a:t>29/05/2021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smtClean="0"/>
              <a:t>Playing Subset of Lecture Videos by Comparing Text Query with Associated Slides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5A0035-6C51-40B8-861D-61702F1AC21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5445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F89F02-4EB9-4739-ADF1-E7F46F5808AF}" type="datetime1">
              <a:rPr lang="en-US" smtClean="0"/>
              <a:pPr/>
              <a:t>29/05/2021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smtClean="0"/>
              <a:t>Playing Subset of Lecture Videos by Comparing Text Query with Associated Slides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FB2747-87EE-4AC0-919A-353F1D26478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4480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6096000" y="4934775"/>
            <a:ext cx="2438400" cy="962743"/>
          </a:xfrm>
          <a:prstGeom prst="rect">
            <a:avLst/>
          </a:prstGeom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defRPr/>
            </a:pPr>
            <a:r>
              <a:rPr lang="en-US" sz="2400" kern="0" dirty="0" smtClean="0">
                <a:solidFill>
                  <a:srgbClr val="09096D"/>
                </a:solidFill>
                <a:latin typeface="Times New Roman" pitchFamily="18" charset="0"/>
                <a:cs typeface="Times New Roman" pitchFamily="18" charset="0"/>
              </a:rPr>
              <a:t>    	  </a:t>
            </a:r>
            <a:r>
              <a:rPr lang="en-US" sz="2000" kern="0" dirty="0" smtClean="0">
                <a:solidFill>
                  <a:srgbClr val="09096D"/>
                </a:solidFill>
                <a:latin typeface="Times New Roman" pitchFamily="18" charset="0"/>
                <a:cs typeface="Times New Roman" pitchFamily="18" charset="0"/>
              </a:rPr>
              <a:t>Guided by: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defRPr/>
            </a:pPr>
            <a:r>
              <a:rPr lang="en-US" sz="2000" kern="0" dirty="0" smtClean="0">
                <a:solidFill>
                  <a:srgbClr val="09096D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000" kern="0" dirty="0" smtClean="0">
                <a:solidFill>
                  <a:srgbClr val="09096D"/>
                </a:solidFill>
                <a:latin typeface="Times New Roman" pitchFamily="18" charset="0"/>
                <a:cs typeface="Times New Roman" pitchFamily="18" charset="0"/>
              </a:rPr>
              <a:t>    Guide Name</a:t>
            </a:r>
            <a:r>
              <a:rPr lang="en-US" sz="2400" kern="0" dirty="0" smtClean="0">
                <a:solidFill>
                  <a:srgbClr val="09096D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endParaRPr lang="en-US" sz="2400" kern="0" dirty="0">
              <a:solidFill>
                <a:srgbClr val="09096D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ctr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/>
            </a:pPr>
            <a:endParaRPr lang="en-US" sz="2400" kern="0" dirty="0">
              <a:solidFill>
                <a:srgbClr val="09096D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defRPr/>
            </a:pPr>
            <a:r>
              <a:rPr lang="en-US" sz="2400" kern="0" dirty="0" smtClean="0">
                <a:solidFill>
                  <a:srgbClr val="09096D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endParaRPr lang="en-US" sz="2400" kern="0" dirty="0">
              <a:solidFill>
                <a:srgbClr val="09096D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585" y="0"/>
            <a:ext cx="9144000" cy="21328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itle 1"/>
          <p:cNvSpPr txBox="1">
            <a:spLocks/>
          </p:cNvSpPr>
          <p:nvPr/>
        </p:nvSpPr>
        <p:spPr>
          <a:xfrm>
            <a:off x="119941" y="2362200"/>
            <a:ext cx="9001156" cy="18588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BB0F13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z="3200" dirty="0" smtClean="0">
                <a:solidFill>
                  <a:srgbClr val="09096D"/>
                </a:solidFill>
                <a:latin typeface="Times New Roman" pitchFamily="18" charset="0"/>
              </a:rPr>
              <a:t>Project Based Learning(PBL) Presentation</a:t>
            </a:r>
            <a:endParaRPr lang="en-US" sz="3200" dirty="0" smtClean="0">
              <a:solidFill>
                <a:srgbClr val="09096D"/>
              </a:solidFill>
              <a:latin typeface="Times New Roman" pitchFamily="18" charset="0"/>
            </a:endParaRPr>
          </a:p>
          <a:p>
            <a:r>
              <a:rPr lang="en-US" sz="3200" dirty="0">
                <a:solidFill>
                  <a:srgbClr val="09096D"/>
                </a:solidFill>
                <a:latin typeface="Times New Roman" pitchFamily="18" charset="0"/>
              </a:rPr>
              <a:t>o</a:t>
            </a:r>
            <a:r>
              <a:rPr lang="en-US" sz="3200" dirty="0" smtClean="0">
                <a:solidFill>
                  <a:srgbClr val="09096D"/>
                </a:solidFill>
                <a:latin typeface="Times New Roman" pitchFamily="18" charset="0"/>
              </a:rPr>
              <a:t>n</a:t>
            </a:r>
          </a:p>
          <a:p>
            <a:r>
              <a:rPr lang="en-US" sz="3200" dirty="0" smtClean="0">
                <a:solidFill>
                  <a:srgbClr val="C00000"/>
                </a:solidFill>
                <a:latin typeface="Times New Roman" pitchFamily="18" charset="0"/>
              </a:rPr>
              <a:t>Title</a:t>
            </a:r>
            <a:endParaRPr lang="en-US" sz="3200" dirty="0" smtClean="0">
              <a:solidFill>
                <a:srgbClr val="C00000"/>
              </a:solidFill>
              <a:latin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57DC8-DAC5-42FB-BB8D-1F1437D73A46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4934776"/>
            <a:ext cx="2114536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defRPr/>
            </a:pPr>
            <a:r>
              <a:rPr lang="en-IN" sz="2000" kern="0" dirty="0" smtClean="0">
                <a:solidFill>
                  <a:srgbClr val="09096D"/>
                </a:solidFill>
                <a:latin typeface="Times New Roman" pitchFamily="18" charset="0"/>
                <a:cs typeface="Times New Roman" pitchFamily="18" charset="0"/>
              </a:rPr>
              <a:t>   Presented </a:t>
            </a:r>
            <a:r>
              <a:rPr lang="en-IN" sz="2000" kern="0" dirty="0">
                <a:solidFill>
                  <a:srgbClr val="09096D"/>
                </a:solidFill>
                <a:latin typeface="Times New Roman" pitchFamily="18" charset="0"/>
                <a:cs typeface="Times New Roman" pitchFamily="18" charset="0"/>
              </a:rPr>
              <a:t>By: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defRPr/>
            </a:pPr>
            <a:r>
              <a:rPr lang="en-IN" sz="2000" kern="0" dirty="0" smtClean="0">
                <a:solidFill>
                  <a:srgbClr val="09096D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kern="0" dirty="0" smtClean="0">
                <a:solidFill>
                  <a:srgbClr val="09096D"/>
                </a:solidFill>
                <a:latin typeface="Times New Roman" pitchFamily="18" charset="0"/>
                <a:cs typeface="Times New Roman" pitchFamily="18" charset="0"/>
              </a:rPr>
              <a:t>Name</a:t>
            </a:r>
            <a:endParaRPr lang="en-IN" sz="2000" kern="0" dirty="0">
              <a:solidFill>
                <a:srgbClr val="09096D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defRPr/>
            </a:pPr>
            <a:r>
              <a:rPr lang="en-IN" sz="2000" kern="0" dirty="0" smtClean="0">
                <a:solidFill>
                  <a:srgbClr val="09096D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kern="0" dirty="0" smtClean="0">
                <a:solidFill>
                  <a:srgbClr val="09096D"/>
                </a:solidFill>
                <a:latin typeface="Times New Roman" pitchFamily="18" charset="0"/>
                <a:cs typeface="Times New Roman" pitchFamily="18" charset="0"/>
              </a:rPr>
              <a:t>Seat</a:t>
            </a:r>
            <a:r>
              <a:rPr lang="en-IN" sz="2000" kern="0" dirty="0" smtClean="0">
                <a:solidFill>
                  <a:srgbClr val="09096D"/>
                </a:solidFill>
                <a:latin typeface="Times New Roman" pitchFamily="18" charset="0"/>
                <a:cs typeface="Times New Roman" pitchFamily="18" charset="0"/>
              </a:rPr>
              <a:t> No</a:t>
            </a:r>
            <a:endParaRPr lang="en-IN" sz="2000" kern="0" dirty="0">
              <a:solidFill>
                <a:srgbClr val="09096D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" name="Picture 2" descr="DY Patil Group Page Image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9143999" cy="236220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1905000" y="152400"/>
            <a:ext cx="693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D. Y. Patil College of Engineering,  </a:t>
            </a:r>
            <a:r>
              <a:rPr lang="en-US" b="1" i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Akurdi</a:t>
            </a:r>
            <a:r>
              <a:rPr lang="en-US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, Pune</a:t>
            </a:r>
            <a:endParaRPr lang="en-IN" b="1" i="1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8272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I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Flow Diagram/ER Diagram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96200" y="6477000"/>
            <a:ext cx="1066800" cy="136525"/>
          </a:xfrm>
        </p:spPr>
        <p:txBody>
          <a:bodyPr/>
          <a:lstStyle/>
          <a:p>
            <a:r>
              <a:rPr lang="en-US" dirty="0" smtClean="0"/>
              <a:t>                                  </a:t>
            </a:r>
            <a:fld id="{58E1DC1D-91A1-4139-BC08-1203120DC967}" type="datetime1">
              <a:rPr lang="en-US" smtClean="0"/>
              <a:pPr/>
              <a:t>29/05/2021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600" y="6477000"/>
            <a:ext cx="6934200" cy="381000"/>
          </a:xfrm>
        </p:spPr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Playing Subset of Lecture Videos by Comparing Text Query with Associated Slides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0" y="1272222"/>
            <a:ext cx="533400" cy="244476"/>
          </a:xfrm>
        </p:spPr>
        <p:txBody>
          <a:bodyPr>
            <a:normAutofit fontScale="85000" lnSpcReduction="20000"/>
          </a:bodyPr>
          <a:lstStyle/>
          <a:p>
            <a:fld id="{71F31EB7-BBA7-4029-A716-8DC7C9AAD42F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308848" cy="456632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1"/>
            <a:ext cx="1025154" cy="908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4093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Implementation Details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96200" y="6248400"/>
            <a:ext cx="1066800" cy="365125"/>
          </a:xfrm>
        </p:spPr>
        <p:txBody>
          <a:bodyPr/>
          <a:lstStyle/>
          <a:p>
            <a:r>
              <a:rPr lang="en-US" dirty="0" smtClean="0"/>
              <a:t>                                  </a:t>
            </a:r>
            <a:fld id="{58E1DC1D-91A1-4139-BC08-1203120DC967}" type="datetime1">
              <a:rPr lang="en-US" smtClean="0"/>
              <a:pPr/>
              <a:t>29/05/2021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600" y="6477000"/>
            <a:ext cx="6324600" cy="228600"/>
          </a:xfrm>
        </p:spPr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Playing Subset of Lecture Videos by Comparing Text Query with Associated Slides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0" y="1272222"/>
            <a:ext cx="533400" cy="244476"/>
          </a:xfrm>
        </p:spPr>
        <p:txBody>
          <a:bodyPr>
            <a:normAutofit fontScale="85000" lnSpcReduction="20000"/>
          </a:bodyPr>
          <a:lstStyle/>
          <a:p>
            <a:fld id="{71F31EB7-BBA7-4029-A716-8DC7C9AAD42F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endParaRPr lang="en-IN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1"/>
            <a:ext cx="1025154" cy="908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8828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I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600" y="6477000"/>
            <a:ext cx="6629400" cy="304800"/>
          </a:xfrm>
        </p:spPr>
        <p:txBody>
          <a:bodyPr/>
          <a:lstStyle/>
          <a:p>
            <a:r>
              <a:rPr lang="en-IN" dirty="0" smtClean="0"/>
              <a:t>Playing Subset of Lecture Videos by Comparing Text Query with Associated Slides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1272222"/>
            <a:ext cx="533400" cy="244476"/>
          </a:xfrm>
        </p:spPr>
        <p:txBody>
          <a:bodyPr>
            <a:normAutofit fontScale="85000" lnSpcReduction="20000"/>
          </a:bodyPr>
          <a:lstStyle/>
          <a:p>
            <a:fld id="{71F31EB7-BBA7-4029-A716-8DC7C9AAD42F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pPr algn="just">
              <a:buFont typeface="Wingdings" panose="05000000000000000000" pitchFamily="2" charset="2"/>
              <a:buChar char="q"/>
            </a:pPr>
            <a:endParaRPr lang="en-IN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q"/>
            </a:pPr>
            <a:r>
              <a:rPr lang="en-IN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</a:t>
            </a:r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approach for content-based lecture video indexing and retrieval </a:t>
            </a:r>
            <a:r>
              <a:rPr lang="en-IN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lecture video </a:t>
            </a:r>
            <a:r>
              <a:rPr lang="en-IN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archives. 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IN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have proposed a method of textual metadata</a:t>
            </a:r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extraction from slide frames through analysis technique.</a:t>
            </a:r>
          </a:p>
          <a:p>
            <a:r>
              <a:rPr lang="en-IN" dirty="0" smtClean="0"/>
              <a:t>……</a:t>
            </a:r>
            <a:endParaRPr lang="en-IN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7620000" y="6477000"/>
            <a:ext cx="1143000" cy="136525"/>
          </a:xfrm>
        </p:spPr>
        <p:txBody>
          <a:bodyPr/>
          <a:lstStyle/>
          <a:p>
            <a:r>
              <a:rPr lang="en-US" dirty="0" smtClean="0"/>
              <a:t>                                  </a:t>
            </a:r>
            <a:fld id="{2D739922-1A12-4CE3-9A0E-8E44DFA7D15A}" type="datetime1">
              <a:rPr lang="en-US" smtClean="0"/>
              <a:pPr/>
              <a:t>29/05/2021</a:t>
            </a:fld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1"/>
            <a:ext cx="1025154" cy="908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7365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304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" y="6477000"/>
            <a:ext cx="6781800" cy="304800"/>
          </a:xfrm>
        </p:spPr>
        <p:txBody>
          <a:bodyPr/>
          <a:lstStyle/>
          <a:p>
            <a:r>
              <a:rPr lang="en-IN" dirty="0" smtClean="0"/>
              <a:t>Playing Subset of Lecture Videos by Comparing Text Query with Associated Slides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1272222"/>
            <a:ext cx="533400" cy="244476"/>
          </a:xfrm>
        </p:spPr>
        <p:txBody>
          <a:bodyPr>
            <a:normAutofit fontScale="85000" lnSpcReduction="20000"/>
          </a:bodyPr>
          <a:lstStyle/>
          <a:p>
            <a:fld id="{71F31EB7-BBA7-4029-A716-8DC7C9AAD42F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609600"/>
            <a:ext cx="8458200" cy="5867400"/>
          </a:xfrm>
        </p:spPr>
        <p:txBody>
          <a:bodyPr>
            <a:noAutofit/>
          </a:bodyPr>
          <a:lstStyle/>
          <a:p>
            <a:pPr>
              <a:buNone/>
            </a:pPr>
            <a:endParaRPr lang="en-US" sz="1800" dirty="0" smtClean="0">
              <a:latin typeface="+mj-lt"/>
              <a:cs typeface="Aharoni" pitchFamily="2" charset="-79"/>
            </a:endParaRPr>
          </a:p>
          <a:p>
            <a:pPr>
              <a:buNone/>
            </a:pPr>
            <a:endParaRPr lang="en-US" sz="1800" dirty="0" smtClean="0">
              <a:latin typeface="+mj-lt"/>
              <a:cs typeface="Aharoni" pitchFamily="2" charset="-79"/>
            </a:endParaRPr>
          </a:p>
          <a:p>
            <a:pPr algn="just">
              <a:buNone/>
            </a:pPr>
            <a:endParaRPr lang="en-US" sz="1800" dirty="0" smtClean="0">
              <a:latin typeface="+mj-lt"/>
              <a:cs typeface="Aharoni" pitchFamily="2" charset="-79"/>
            </a:endParaRPr>
          </a:p>
          <a:p>
            <a:pPr algn="just"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Example: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[1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Xiaoyin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Haojin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Yang, and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Christoph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Meinel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Lecture video segmentation by automatically analyzing the synchronized slides. In Proceedings of the 21st ACM international conference on Multimedia, pages 345–348. ACM, 2013.</a:t>
            </a:r>
          </a:p>
          <a:p>
            <a:pPr algn="just"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Boris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Epshtein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Eyal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Ofek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Yonatan Wexler. Detecting text in natural scenes with stroke width transform. In Computer Vision and Pattern Recognition (CVPR), 2010 IEEE Conference on, pages 2963–2970. IEEE, 2010.</a:t>
            </a:r>
          </a:p>
          <a:p>
            <a:pPr>
              <a:buNone/>
            </a:pPr>
            <a:endParaRPr lang="en-US" sz="1800" dirty="0" smtClean="0">
              <a:latin typeface="+mj-lt"/>
              <a:cs typeface="Aharoni" pitchFamily="2" charset="-79"/>
            </a:endParaRPr>
          </a:p>
          <a:p>
            <a:pPr>
              <a:buNone/>
            </a:pPr>
            <a:r>
              <a:rPr lang="en-US" sz="1800" dirty="0" smtClean="0">
                <a:latin typeface="+mj-lt"/>
                <a:cs typeface="Aharoni" pitchFamily="2" charset="-79"/>
              </a:rPr>
              <a:t>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7620000" y="6477000"/>
            <a:ext cx="1143000" cy="136525"/>
          </a:xfrm>
        </p:spPr>
        <p:txBody>
          <a:bodyPr/>
          <a:lstStyle/>
          <a:p>
            <a:r>
              <a:rPr lang="en-US" dirty="0" smtClean="0"/>
              <a:t>                                  </a:t>
            </a:r>
            <a:fld id="{A7155BC5-7D3D-481F-AB77-8C8C82728F9D}" type="datetime1">
              <a:rPr lang="en-US" smtClean="0"/>
              <a:pPr/>
              <a:t>29/05/2021</a:t>
            </a:fld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1"/>
            <a:ext cx="1025154" cy="908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0A168-683F-4263-B414-CA79180743C9}" type="datetime1">
              <a:rPr lang="en-US" smtClean="0"/>
              <a:pPr/>
              <a:t>29/05/2021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5000" y="6356350"/>
            <a:ext cx="6324600" cy="365125"/>
          </a:xfrm>
        </p:spPr>
        <p:txBody>
          <a:bodyPr/>
          <a:lstStyle/>
          <a:p>
            <a:r>
              <a:rPr lang="en-IN" dirty="0" smtClean="0"/>
              <a:t>Playing Subset of Lecture Videos by Comparing Text Query with Associated Slides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57DC8-DAC5-42FB-BB8D-1F1437D73A46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10" name="Picture 2" descr="C:\Users\Pallavi\Desktop\imag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3200400"/>
            <a:ext cx="3429000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1"/>
            <a:ext cx="1025154" cy="908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524000" y="3657600"/>
            <a:ext cx="32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i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lgerian" panose="04020705040A02060702" pitchFamily="82" charset="0"/>
                <a:cs typeface="Times New Roman" panose="02020603050405020304" pitchFamily="18" charset="0"/>
              </a:rPr>
              <a:t>THANK YOU</a:t>
            </a:r>
            <a:endParaRPr lang="en-IN" sz="3600" i="1" dirty="0">
              <a:latin typeface="Algerian" panose="04020705040A02060702" pitchFamily="82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1516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Overview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771799" y="6525344"/>
            <a:ext cx="2232249" cy="198950"/>
          </a:xfrm>
        </p:spPr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Title of Project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1272222"/>
            <a:ext cx="533400" cy="244476"/>
          </a:xfrm>
        </p:spPr>
        <p:txBody>
          <a:bodyPr>
            <a:normAutofit fontScale="85000" lnSpcReduction="20000"/>
          </a:bodyPr>
          <a:lstStyle/>
          <a:p>
            <a:fld id="{71F31EB7-BBA7-4029-A716-8DC7C9AAD42F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516698"/>
            <a:ext cx="8153400" cy="4579302"/>
          </a:xfrm>
        </p:spPr>
        <p:txBody>
          <a:bodyPr>
            <a:noAutofit/>
          </a:bodyPr>
          <a:lstStyle/>
          <a:p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</a:t>
            </a:r>
          </a:p>
          <a:p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</a:p>
          <a:p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…….</a:t>
            </a:r>
            <a:endParaRPr lang="en-IN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7620000" y="6248400"/>
            <a:ext cx="1143000" cy="365125"/>
          </a:xfrm>
        </p:spPr>
        <p:txBody>
          <a:bodyPr/>
          <a:lstStyle/>
          <a:p>
            <a:r>
              <a:rPr lang="en-US" dirty="0" smtClean="0"/>
              <a:t>                                             </a:t>
            </a:r>
            <a:r>
              <a:rPr lang="en-US" dirty="0" smtClean="0"/>
              <a:t>Date</a:t>
            </a:r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1"/>
            <a:ext cx="1025154" cy="908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3566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9600" y="6477000"/>
            <a:ext cx="6400800" cy="304800"/>
          </a:xfrm>
        </p:spPr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Playing Subset of Lecture Videos by Comparing Text Query with Associated Slides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0" y="1272222"/>
            <a:ext cx="533400" cy="244476"/>
          </a:xfrm>
        </p:spPr>
        <p:txBody>
          <a:bodyPr>
            <a:normAutofit fontScale="85000" lnSpcReduction="20000"/>
          </a:bodyPr>
          <a:lstStyle/>
          <a:p>
            <a:fld id="{71F31EB7-BBA7-4029-A716-8DC7C9AAD42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b="1" dirty="0" smtClean="0">
                <a:latin typeface="Times New Roman" panose="02020603050405020304" pitchFamily="18" charset="0"/>
                <a:ea typeface="굴림" charset="-127"/>
                <a:cs typeface="Times New Roman" panose="02020603050405020304" pitchFamily="18" charset="0"/>
              </a:rPr>
              <a:t>For Example: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ko-KR" sz="2000" dirty="0" smtClean="0">
                <a:latin typeface="Times New Roman" panose="02020603050405020304" pitchFamily="18" charset="0"/>
                <a:ea typeface="굴림" charset="-127"/>
                <a:cs typeface="Times New Roman" panose="02020603050405020304" pitchFamily="18" charset="0"/>
              </a:rPr>
              <a:t>Speedy </a:t>
            </a:r>
            <a:r>
              <a:rPr lang="en-US" altLang="ko-KR" sz="2000" dirty="0" smtClean="0">
                <a:latin typeface="Times New Roman" panose="02020603050405020304" pitchFamily="18" charset="0"/>
                <a:ea typeface="굴림" charset="-127"/>
                <a:cs typeface="Times New Roman" panose="02020603050405020304" pitchFamily="18" charset="0"/>
              </a:rPr>
              <a:t>growth in the amount of generating e-learning data.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ko-KR" sz="2000" dirty="0">
                <a:latin typeface="Times New Roman" panose="02020603050405020304" pitchFamily="18" charset="0"/>
                <a:ea typeface="굴림" charset="-127"/>
                <a:cs typeface="Times New Roman" panose="02020603050405020304" pitchFamily="18" charset="0"/>
              </a:rPr>
              <a:t>Time Consuming Process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ko-KR" sz="2000" dirty="0" smtClean="0">
                <a:latin typeface="Times New Roman" panose="02020603050405020304" pitchFamily="18" charset="0"/>
                <a:ea typeface="굴림" charset="-127"/>
                <a:cs typeface="Times New Roman" panose="02020603050405020304" pitchFamily="18" charset="0"/>
              </a:rPr>
              <a:t>Content based Retrieval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ea typeface="굴림" charset="-127"/>
                <a:cs typeface="Times New Roman" panose="02020603050405020304" pitchFamily="18" charset="0"/>
              </a:rPr>
              <a:t>   Motivation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620000" y="6248400"/>
            <a:ext cx="1143000" cy="365125"/>
          </a:xfrm>
        </p:spPr>
        <p:txBody>
          <a:bodyPr/>
          <a:lstStyle/>
          <a:p>
            <a:r>
              <a:rPr lang="en-US" smtClean="0"/>
              <a:t>                                  </a:t>
            </a:r>
            <a:fld id="{BB1F038C-35AA-4562-B12B-3A8619885937}" type="datetime1">
              <a:rPr lang="en-US" smtClean="0"/>
              <a:pPr/>
              <a:t>29/05/2021</a:t>
            </a:fld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1"/>
            <a:ext cx="1025154" cy="908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I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-152400" y="6477000"/>
            <a:ext cx="7239000" cy="381000"/>
          </a:xfrm>
        </p:spPr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Playing Subset of Lecture Videos by Comparing Text Query with Associated Slides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1272222"/>
            <a:ext cx="533400" cy="244476"/>
          </a:xfrm>
        </p:spPr>
        <p:txBody>
          <a:bodyPr>
            <a:normAutofit fontScale="85000" lnSpcReduction="20000"/>
          </a:bodyPr>
          <a:lstStyle/>
          <a:p>
            <a:fld id="{71F31EB7-BBA7-4029-A716-8DC7C9AAD42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7620000" y="6248400"/>
            <a:ext cx="1143000" cy="365125"/>
          </a:xfrm>
        </p:spPr>
        <p:txBody>
          <a:bodyPr/>
          <a:lstStyle/>
          <a:p>
            <a:r>
              <a:rPr lang="en-US" smtClean="0"/>
              <a:t>                                             </a:t>
            </a:r>
            <a:fld id="{D91455EF-DF09-4351-A64D-FFE571EDA9B9}" type="datetime1">
              <a:rPr lang="en-US" smtClean="0"/>
              <a:pPr/>
              <a:t>29/05/2021</a:t>
            </a:fld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1"/>
            <a:ext cx="1025154" cy="908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637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ea typeface="굴림" charset="-127"/>
                <a:cs typeface="Times New Roman" panose="02020603050405020304" pitchFamily="18" charset="0"/>
              </a:rPr>
              <a:t>   Introduction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" y="6477000"/>
            <a:ext cx="6705600" cy="381000"/>
          </a:xfrm>
        </p:spPr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Playing Subset of Lecture Videos by Comparing Text Query with Associated Slides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1272222"/>
            <a:ext cx="533400" cy="244476"/>
          </a:xfrm>
        </p:spPr>
        <p:txBody>
          <a:bodyPr>
            <a:normAutofit fontScale="85000" lnSpcReduction="20000"/>
          </a:bodyPr>
          <a:lstStyle/>
          <a:p>
            <a:fld id="{71F31EB7-BBA7-4029-A716-8DC7C9AAD42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724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altLang="ko-KR" sz="2000" b="1" dirty="0" smtClean="0">
                <a:latin typeface="Times New Roman" panose="02020603050405020304" pitchFamily="18" charset="0"/>
                <a:ea typeface="굴림" charset="-127"/>
                <a:cs typeface="Times New Roman" panose="02020603050405020304" pitchFamily="18" charset="0"/>
              </a:rPr>
              <a:t>Example Data:</a:t>
            </a:r>
          </a:p>
          <a:p>
            <a:pPr>
              <a:buFont typeface="Wingdings" panose="05000000000000000000" pitchFamily="2" charset="2"/>
              <a:buChar char="q"/>
            </a:pPr>
            <a:endParaRPr lang="en-IN" altLang="ko-KR" sz="2000" b="1" dirty="0">
              <a:latin typeface="Times New Roman" panose="02020603050405020304" pitchFamily="18" charset="0"/>
              <a:ea typeface="굴림" charset="-127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IN" altLang="ko-KR" sz="2000" b="1" dirty="0" smtClean="0">
                <a:latin typeface="Times New Roman" panose="02020603050405020304" pitchFamily="18" charset="0"/>
                <a:ea typeface="굴림" charset="-127"/>
                <a:cs typeface="Times New Roman" panose="02020603050405020304" pitchFamily="18" charset="0"/>
              </a:rPr>
              <a:t>Digital </a:t>
            </a:r>
            <a:r>
              <a:rPr lang="en-IN" altLang="ko-KR" sz="2000" b="1" dirty="0">
                <a:latin typeface="Times New Roman" panose="02020603050405020304" pitchFamily="18" charset="0"/>
                <a:ea typeface="굴림" charset="-127"/>
                <a:cs typeface="Times New Roman" panose="02020603050405020304" pitchFamily="18" charset="0"/>
              </a:rPr>
              <a:t>video </a:t>
            </a:r>
            <a:r>
              <a:rPr lang="en-IN" altLang="ko-KR" sz="2000" dirty="0">
                <a:latin typeface="Times New Roman" panose="02020603050405020304" pitchFamily="18" charset="0"/>
                <a:ea typeface="굴림" charset="-127"/>
                <a:cs typeface="Times New Roman" panose="02020603050405020304" pitchFamily="18" charset="0"/>
              </a:rPr>
              <a:t>has become a popular storage and exchange </a:t>
            </a:r>
            <a:r>
              <a:rPr lang="en-IN" altLang="ko-KR" sz="2000" dirty="0" smtClean="0">
                <a:latin typeface="Times New Roman" panose="02020603050405020304" pitchFamily="18" charset="0"/>
                <a:ea typeface="굴림" charset="-127"/>
                <a:cs typeface="Times New Roman" panose="02020603050405020304" pitchFamily="18" charset="0"/>
              </a:rPr>
              <a:t>medium.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N" altLang="ko-KR" sz="1700" dirty="0">
                <a:latin typeface="Times New Roman" panose="02020603050405020304" pitchFamily="18" charset="0"/>
                <a:ea typeface="굴림" charset="-127"/>
                <a:cs typeface="Times New Roman" panose="02020603050405020304" pitchFamily="18" charset="0"/>
              </a:rPr>
              <a:t>R</a:t>
            </a:r>
            <a:r>
              <a:rPr lang="en-IN" altLang="ko-KR" sz="1700" dirty="0" smtClean="0">
                <a:latin typeface="Times New Roman" panose="02020603050405020304" pitchFamily="18" charset="0"/>
                <a:ea typeface="굴림" charset="-127"/>
                <a:cs typeface="Times New Roman" panose="02020603050405020304" pitchFamily="18" charset="0"/>
              </a:rPr>
              <a:t>ecording Technology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N" altLang="ko-KR" sz="1700" dirty="0">
                <a:latin typeface="Times New Roman" panose="02020603050405020304" pitchFamily="18" charset="0"/>
                <a:ea typeface="굴림" charset="-127"/>
                <a:cs typeface="Times New Roman" panose="02020603050405020304" pitchFamily="18" charset="0"/>
              </a:rPr>
              <a:t>I</a:t>
            </a:r>
            <a:r>
              <a:rPr lang="en-IN" altLang="ko-KR" sz="1700" dirty="0" smtClean="0">
                <a:latin typeface="Times New Roman" panose="02020603050405020304" pitchFamily="18" charset="0"/>
                <a:ea typeface="굴림" charset="-127"/>
                <a:cs typeface="Times New Roman" panose="02020603050405020304" pitchFamily="18" charset="0"/>
              </a:rPr>
              <a:t>mproved </a:t>
            </a:r>
            <a:r>
              <a:rPr lang="en-IN" altLang="ko-KR" sz="1700" dirty="0">
                <a:latin typeface="Times New Roman" panose="02020603050405020304" pitchFamily="18" charset="0"/>
                <a:ea typeface="굴림" charset="-127"/>
                <a:cs typeface="Times New Roman" panose="02020603050405020304" pitchFamily="18" charset="0"/>
              </a:rPr>
              <a:t>video compression techniques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N" altLang="ko-KR" sz="1700" dirty="0">
                <a:latin typeface="Times New Roman" panose="02020603050405020304" pitchFamily="18" charset="0"/>
                <a:ea typeface="굴림" charset="-127"/>
                <a:cs typeface="Times New Roman" panose="02020603050405020304" pitchFamily="18" charset="0"/>
              </a:rPr>
              <a:t>H</a:t>
            </a:r>
            <a:r>
              <a:rPr lang="en-IN" altLang="ko-KR" sz="1700" dirty="0" smtClean="0">
                <a:latin typeface="Times New Roman" panose="02020603050405020304" pitchFamily="18" charset="0"/>
                <a:ea typeface="굴림" charset="-127"/>
                <a:cs typeface="Times New Roman" panose="02020603050405020304" pitchFamily="18" charset="0"/>
              </a:rPr>
              <a:t>igh-speed networks</a:t>
            </a:r>
            <a:endParaRPr lang="en-US" altLang="ko-KR" sz="1700" dirty="0" smtClean="0">
              <a:latin typeface="Times New Roman" panose="02020603050405020304" pitchFamily="18" charset="0"/>
              <a:ea typeface="굴림" charset="-127"/>
              <a:cs typeface="Times New Roman" panose="02020603050405020304" pitchFamily="18" charset="0"/>
            </a:endParaRPr>
          </a:p>
          <a:p>
            <a:pPr lvl="1">
              <a:buNone/>
            </a:pPr>
            <a:endParaRPr lang="en-US" altLang="ko-KR" sz="2000" dirty="0">
              <a:latin typeface="Times New Roman" panose="02020603050405020304" pitchFamily="18" charset="0"/>
              <a:ea typeface="굴림" charset="-127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ko-KR" sz="2000" dirty="0">
              <a:latin typeface="Times New Roman" panose="02020603050405020304" pitchFamily="18" charset="0"/>
              <a:ea typeface="굴림" charset="-127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q"/>
            </a:pPr>
            <a:endParaRPr lang="en-US" altLang="ko-KR" sz="2000" dirty="0" smtClean="0">
              <a:latin typeface="Times New Roman" panose="02020603050405020304" pitchFamily="18" charset="0"/>
              <a:ea typeface="굴림" charset="-127"/>
              <a:cs typeface="Times New Roman" panose="02020603050405020304" pitchFamily="18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7543800" y="6477000"/>
            <a:ext cx="1219200" cy="136525"/>
          </a:xfrm>
        </p:spPr>
        <p:txBody>
          <a:bodyPr/>
          <a:lstStyle/>
          <a:p>
            <a:r>
              <a:rPr lang="en-US" dirty="0" smtClean="0"/>
              <a:t>                                  </a:t>
            </a:r>
            <a:fld id="{290CB63E-C0FB-4A32-872C-EFA18DE8454D}" type="datetime1">
              <a:rPr lang="en-US" smtClean="0"/>
              <a:pPr/>
              <a:t>29/05/2021</a:t>
            </a:fld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1"/>
            <a:ext cx="1025154" cy="908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I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543800" y="6248400"/>
            <a:ext cx="1219200" cy="365125"/>
          </a:xfrm>
        </p:spPr>
        <p:txBody>
          <a:bodyPr/>
          <a:lstStyle/>
          <a:p>
            <a:r>
              <a:rPr lang="en-US" smtClean="0"/>
              <a:t>                                  </a:t>
            </a:r>
            <a:fld id="{3A9BC858-ACB1-4E44-8086-23DD406869B0}" type="datetime1">
              <a:rPr lang="en-US" smtClean="0"/>
              <a:pPr/>
              <a:t>29/05/2021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600" y="6467564"/>
            <a:ext cx="6324600" cy="209729"/>
          </a:xfrm>
        </p:spPr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Playing Subset of Lecture Videos by Comparing Text Query with Associated Slides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1"/>
            <a:ext cx="1025154" cy="908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0199471"/>
              </p:ext>
            </p:extLst>
          </p:nvPr>
        </p:nvGraphicFramePr>
        <p:xfrm>
          <a:off x="251520" y="1839011"/>
          <a:ext cx="8496944" cy="34344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1265"/>
                <a:gridCol w="1894999"/>
                <a:gridCol w="2232248"/>
                <a:gridCol w="1944216"/>
                <a:gridCol w="1944216"/>
              </a:tblGrid>
              <a:tr h="334458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No</a:t>
                      </a:r>
                      <a:endParaRPr 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Title</a:t>
                      </a:r>
                      <a:endParaRPr 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Author</a:t>
                      </a:r>
                      <a:endParaRPr 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Journal</a:t>
                      </a:r>
                      <a:endParaRPr 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Description</a:t>
                      </a:r>
                      <a:endParaRPr 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960942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Example: </a:t>
                      </a:r>
                    </a:p>
                    <a:p>
                      <a:r>
                        <a:rPr lang="en-I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Content </a:t>
                      </a:r>
                      <a:r>
                        <a:rPr lang="en-I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Based Lecture Video Retrieval Using Speech and Video Text Information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Haojin</a:t>
                      </a:r>
                      <a:r>
                        <a:rPr lang="en-I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 Yang and </a:t>
                      </a:r>
                      <a:r>
                        <a:rPr lang="en-IN" sz="1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Christoph</a:t>
                      </a:r>
                      <a:r>
                        <a:rPr lang="en-I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IN" sz="1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Meinel</a:t>
                      </a:r>
                      <a:r>
                        <a:rPr lang="en-I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, Member.</a:t>
                      </a:r>
                    </a:p>
                    <a:p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IEEE TRANSACTIONS ON LEARNING TECHNOLOGIES, APRIL-JUNE 2014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presents an approach for automated video indexing and video search in large lecture video archives</a:t>
                      </a:r>
                      <a:endParaRPr lang="en-US" sz="14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9060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51115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kern="1200" baseline="0" dirty="0" smtClean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6221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 Description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" y="6470932"/>
            <a:ext cx="6553200" cy="387068"/>
          </a:xfrm>
        </p:spPr>
        <p:txBody>
          <a:bodyPr/>
          <a:lstStyle/>
          <a:p>
            <a:r>
              <a:rPr lang="en-IN" dirty="0" smtClean="0"/>
              <a:t>Playing Subset of Lecture Videos by Comparing Text Query with Associated Slides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1272222"/>
            <a:ext cx="533400" cy="244476"/>
          </a:xfrm>
        </p:spPr>
        <p:txBody>
          <a:bodyPr>
            <a:normAutofit fontScale="85000" lnSpcReduction="20000"/>
          </a:bodyPr>
          <a:lstStyle/>
          <a:p>
            <a:fld id="{71F31EB7-BBA7-4029-A716-8DC7C9AAD42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47817" y="1752406"/>
            <a:ext cx="8153400" cy="4408046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en-US" altLang="ko-KR" sz="2200" b="1" dirty="0" smtClean="0">
                <a:latin typeface="Times New Roman" panose="02020603050405020304" pitchFamily="18" charset="0"/>
                <a:ea typeface="굴림" charset="-127"/>
                <a:cs typeface="Times New Roman" panose="02020603050405020304" pitchFamily="18" charset="0"/>
              </a:rPr>
              <a:t>Problem Statement:</a:t>
            </a:r>
          </a:p>
          <a:p>
            <a:pPr marL="0" lvl="1" indent="0" algn="just">
              <a:buNone/>
            </a:pPr>
            <a:r>
              <a:rPr lang="en-US" altLang="ko-KR" sz="2200" dirty="0" smtClean="0">
                <a:latin typeface="Times New Roman" panose="02020603050405020304" pitchFamily="18" charset="0"/>
                <a:ea typeface="굴림" charset="-127"/>
                <a:cs typeface="Times New Roman" panose="02020603050405020304" pitchFamily="18" charset="0"/>
              </a:rPr>
              <a:t>     </a:t>
            </a:r>
            <a:r>
              <a:rPr lang="en-US" altLang="ko-KR" sz="2200" dirty="0" smtClean="0">
                <a:latin typeface="Times New Roman" panose="02020603050405020304" pitchFamily="18" charset="0"/>
                <a:ea typeface="굴림" charset="-127"/>
                <a:cs typeface="Times New Roman" panose="02020603050405020304" pitchFamily="18" charset="0"/>
              </a:rPr>
              <a:t>Example: </a:t>
            </a:r>
          </a:p>
          <a:p>
            <a:pPr marL="0" lvl="1" indent="0" algn="just">
              <a:buNone/>
            </a:pPr>
            <a:r>
              <a:rPr lang="en-US" altLang="ko-KR" sz="2200" dirty="0">
                <a:latin typeface="Times New Roman" panose="02020603050405020304" pitchFamily="18" charset="0"/>
                <a:ea typeface="굴림" charset="-127"/>
                <a:cs typeface="Times New Roman" panose="02020603050405020304" pitchFamily="18" charset="0"/>
              </a:rPr>
              <a:t>	</a:t>
            </a:r>
            <a:r>
              <a:rPr lang="en-US" altLang="ko-KR" sz="2200" dirty="0" smtClean="0">
                <a:latin typeface="Times New Roman" panose="02020603050405020304" pitchFamily="18" charset="0"/>
                <a:ea typeface="굴림" charset="-127"/>
                <a:cs typeface="Times New Roman" panose="02020603050405020304" pitchFamily="18" charset="0"/>
              </a:rPr>
              <a:t>To </a:t>
            </a:r>
            <a:r>
              <a:rPr lang="en-US" altLang="ko-KR" sz="2200" dirty="0" smtClean="0">
                <a:latin typeface="Times New Roman" panose="02020603050405020304" pitchFamily="18" charset="0"/>
                <a:ea typeface="굴림" charset="-127"/>
                <a:cs typeface="Times New Roman" panose="02020603050405020304" pitchFamily="18" charset="0"/>
              </a:rPr>
              <a:t>improve the search and navigation feature of lecture video,        metadata is extracted using video analysis method for efficient and effective search mechanism within a lecture video. </a:t>
            </a:r>
          </a:p>
          <a:p>
            <a:pPr marL="0" lvl="1" indent="0">
              <a:buNone/>
            </a:pPr>
            <a:endParaRPr lang="en-US" altLang="ko-KR" sz="2200" dirty="0" smtClean="0">
              <a:latin typeface="Times New Roman" panose="02020603050405020304" pitchFamily="18" charset="0"/>
              <a:ea typeface="굴림" charset="-127"/>
              <a:cs typeface="Times New Roman" panose="02020603050405020304" pitchFamily="18" charset="0"/>
            </a:endParaRPr>
          </a:p>
          <a:p>
            <a:pPr marL="0" lvl="1" indent="0">
              <a:buNone/>
            </a:pPr>
            <a:r>
              <a:rPr lang="en-US" altLang="ko-KR" sz="2200" b="1" dirty="0" smtClean="0">
                <a:latin typeface="Times New Roman" panose="02020603050405020304" pitchFamily="18" charset="0"/>
                <a:ea typeface="굴림" charset="-127"/>
                <a:cs typeface="Times New Roman" panose="02020603050405020304" pitchFamily="18" charset="0"/>
              </a:rPr>
              <a:t>Problem Solution</a:t>
            </a:r>
            <a:endParaRPr lang="en-US" altLang="ko-KR" sz="2200" b="1" dirty="0" smtClean="0">
              <a:latin typeface="Times New Roman" panose="02020603050405020304" pitchFamily="18" charset="0"/>
              <a:ea typeface="굴림" charset="-127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indent="0">
              <a:buNone/>
            </a:pPr>
            <a:endParaRPr lang="en-US" altLang="ko-KR" sz="2400" dirty="0" smtClean="0">
              <a:latin typeface="Times New Roman" panose="02020603050405020304" pitchFamily="18" charset="0"/>
              <a:ea typeface="굴림" charset="-127"/>
              <a:cs typeface="Times New Roman" panose="02020603050405020304" pitchFamily="18" charset="0"/>
            </a:endParaRPr>
          </a:p>
          <a:p>
            <a:pPr marL="0" lvl="1" indent="0">
              <a:buNone/>
            </a:pPr>
            <a:endParaRPr lang="en-US" altLang="ko-KR" sz="2400" dirty="0" smtClean="0">
              <a:latin typeface="Times New Roman" panose="02020603050405020304" pitchFamily="18" charset="0"/>
              <a:ea typeface="굴림" charset="-127"/>
              <a:cs typeface="Times New Roman" panose="02020603050405020304" pitchFamily="18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7620000" y="6470932"/>
            <a:ext cx="1143000" cy="142593"/>
          </a:xfrm>
        </p:spPr>
        <p:txBody>
          <a:bodyPr/>
          <a:lstStyle/>
          <a:p>
            <a:r>
              <a:rPr lang="en-US" dirty="0" smtClean="0"/>
              <a:t>                                  </a:t>
            </a:r>
            <a:fld id="{10930C44-1396-41A0-98BE-16DFDB8B27E4}" type="datetime1">
              <a:rPr lang="en-US" smtClean="0"/>
              <a:pPr/>
              <a:t>29/05/2021</a:t>
            </a:fld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1"/>
            <a:ext cx="1025154" cy="908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I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600" y="6477000"/>
            <a:ext cx="6341353" cy="381000"/>
          </a:xfrm>
        </p:spPr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Playing Subset of Lecture Videos by Comparing Text Query with Associated Slides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1272222"/>
            <a:ext cx="533400" cy="244476"/>
          </a:xfrm>
        </p:spPr>
        <p:txBody>
          <a:bodyPr>
            <a:normAutofit fontScale="85000" lnSpcReduction="20000"/>
          </a:bodyPr>
          <a:lstStyle/>
          <a:p>
            <a:fld id="{71F31EB7-BBA7-4029-A716-8DC7C9AAD42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124200" y="5943600"/>
            <a:ext cx="3826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Figure 1: System Architecture Diagram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96200" y="6477000"/>
            <a:ext cx="1066800" cy="136525"/>
          </a:xfrm>
        </p:spPr>
        <p:txBody>
          <a:bodyPr/>
          <a:lstStyle/>
          <a:p>
            <a:r>
              <a:rPr lang="en-US" dirty="0" smtClean="0"/>
              <a:t>                                  </a:t>
            </a:r>
            <a:fld id="{008454E2-00F7-4753-8245-C92DBC5C0D69}" type="datetime1">
              <a:rPr lang="en-US" smtClean="0"/>
              <a:pPr/>
              <a:t>29/05/2021</a:t>
            </a:fld>
            <a:endParaRPr 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1"/>
            <a:ext cx="1018577" cy="9028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689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I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 Block Diagram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20000" y="6477000"/>
            <a:ext cx="1143000" cy="381000"/>
          </a:xfrm>
        </p:spPr>
        <p:txBody>
          <a:bodyPr/>
          <a:lstStyle/>
          <a:p>
            <a:fld id="{50026CB2-BE88-4DA1-AF16-95AD2428938C}" type="datetime1">
              <a:rPr lang="en-US" smtClean="0"/>
              <a:pPr/>
              <a:t>29/05/2021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600" y="6477000"/>
            <a:ext cx="6324600" cy="381000"/>
          </a:xfrm>
        </p:spPr>
        <p:txBody>
          <a:bodyPr/>
          <a:lstStyle/>
          <a:p>
            <a:r>
              <a:rPr lang="en-IN" dirty="0" smtClean="0"/>
              <a:t>Playing Subset of Lecture Videos by Comparing Text Query with Associated Slides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0" y="1272222"/>
            <a:ext cx="533400" cy="244476"/>
          </a:xfrm>
        </p:spPr>
        <p:txBody>
          <a:bodyPr>
            <a:normAutofit fontScale="85000" lnSpcReduction="20000"/>
          </a:bodyPr>
          <a:lstStyle/>
          <a:p>
            <a:fld id="{71F31EB7-BBA7-4029-A716-8DC7C9AAD42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q"/>
            </a:pPr>
            <a:endParaRPr lang="en-IN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1"/>
            <a:ext cx="1025154" cy="908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11970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Orang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3171</TotalTime>
  <Words>533</Words>
  <Application>Microsoft Office PowerPoint</Application>
  <PresentationFormat>On-screen Show (4:3)</PresentationFormat>
  <Paragraphs>143</Paragraphs>
  <Slides>14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Median</vt:lpstr>
      <vt:lpstr>1_Custom Design</vt:lpstr>
      <vt:lpstr>Custom Design</vt:lpstr>
      <vt:lpstr>PowerPoint Presentation</vt:lpstr>
      <vt:lpstr>   Overview</vt:lpstr>
      <vt:lpstr>   Motivation</vt:lpstr>
      <vt:lpstr>   Objective</vt:lpstr>
      <vt:lpstr>   Introduction</vt:lpstr>
      <vt:lpstr>   Literature Survey</vt:lpstr>
      <vt:lpstr>   Problem Description</vt:lpstr>
      <vt:lpstr>   Proposed System</vt:lpstr>
      <vt:lpstr>   System Block Diagram</vt:lpstr>
      <vt:lpstr>   Data Flow Diagram/ER Diagram</vt:lpstr>
      <vt:lpstr>   Implementation Details</vt:lpstr>
      <vt:lpstr>   Conclusion</vt:lpstr>
      <vt:lpstr>      References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Sarika</dc:creator>
  <cp:lastModifiedBy>Mr. Hp</cp:lastModifiedBy>
  <cp:revision>298</cp:revision>
  <dcterms:created xsi:type="dcterms:W3CDTF">2014-11-27T12:50:08Z</dcterms:created>
  <dcterms:modified xsi:type="dcterms:W3CDTF">2021-05-29T10:02:42Z</dcterms:modified>
</cp:coreProperties>
</file>