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6" r:id="rId2"/>
    <p:sldMasterId id="2147483734" r:id="rId3"/>
  </p:sldMasterIdLst>
  <p:notesMasterIdLst>
    <p:notesMasterId r:id="rId18"/>
  </p:notesMasterIdLst>
  <p:handoutMasterIdLst>
    <p:handoutMasterId r:id="rId19"/>
  </p:handoutMasterIdLst>
  <p:sldIdLst>
    <p:sldId id="316" r:id="rId4"/>
    <p:sldId id="305" r:id="rId5"/>
    <p:sldId id="258" r:id="rId6"/>
    <p:sldId id="375" r:id="rId7"/>
    <p:sldId id="257" r:id="rId8"/>
    <p:sldId id="373" r:id="rId9"/>
    <p:sldId id="260" r:id="rId10"/>
    <p:sldId id="353" r:id="rId11"/>
    <p:sldId id="360" r:id="rId12"/>
    <p:sldId id="364" r:id="rId13"/>
    <p:sldId id="374" r:id="rId14"/>
    <p:sldId id="301" r:id="rId15"/>
    <p:sldId id="279" r:id="rId16"/>
    <p:sldId id="32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94660"/>
  </p:normalViewPr>
  <p:slideViewPr>
    <p:cSldViewPr>
      <p:cViewPr varScale="1">
        <p:scale>
          <a:sx n="77" d="100"/>
          <a:sy n="77" d="100"/>
        </p:scale>
        <p:origin x="15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2DA3EE-D654-4F9A-88A6-879917C71670}" type="datetimeFigureOut">
              <a:rPr lang="en-US" smtClean="0"/>
              <a:pPr/>
              <a:t>4/30/2022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B4F16E-2F2D-4F65-9A5C-FEF32DF33B70}" type="slidenum">
              <a:rPr lang="en-US" smtClean="0"/>
              <a:pPr/>
              <a:t>‹#›</a:t>
            </a:fld>
            <a:endParaRPr lang="en-US"/>
          </a:p>
        </p:txBody>
      </p:sp>
    </p:spTree>
    <p:extLst>
      <p:ext uri="{BB962C8B-B14F-4D97-AF65-F5344CB8AC3E}">
        <p14:creationId xmlns:p14="http://schemas.microsoft.com/office/powerpoint/2010/main" val="211605019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8CB5B-F3CE-4FE9-9D28-2B934D73C3D6}" type="datetimeFigureOut">
              <a:rPr lang="en-US" smtClean="0"/>
              <a:pPr/>
              <a:t>4/30/2022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DD55A-AD5B-4B1B-A674-9D05498C136A}" type="slidenum">
              <a:rPr lang="en-US" smtClean="0"/>
              <a:pPr/>
              <a:t>‹#›</a:t>
            </a:fld>
            <a:endParaRPr lang="en-US" dirty="0"/>
          </a:p>
        </p:txBody>
      </p:sp>
    </p:spTree>
    <p:extLst>
      <p:ext uri="{BB962C8B-B14F-4D97-AF65-F5344CB8AC3E}">
        <p14:creationId xmlns:p14="http://schemas.microsoft.com/office/powerpoint/2010/main" val="934860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2C9EC3B-BD7D-4217-808B-E596CB058544}" type="slidenum">
              <a:rPr lang="en-US" smtClean="0"/>
              <a:pPr/>
              <a:t>1</a:t>
            </a:fld>
            <a:endParaRPr lang="en-US"/>
          </a:p>
        </p:txBody>
      </p:sp>
    </p:spTree>
    <p:extLst>
      <p:ext uri="{BB962C8B-B14F-4D97-AF65-F5344CB8AC3E}">
        <p14:creationId xmlns:p14="http://schemas.microsoft.com/office/powerpoint/2010/main" val="353392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a:t>Detection of shill reviews</a:t>
            </a:r>
            <a:endParaRPr lang="en-US" dirty="0"/>
          </a:p>
        </p:txBody>
      </p:sp>
      <p:sp>
        <p:nvSpPr>
          <p:cNvPr id="5" name="Footer Placeholder 4"/>
          <p:cNvSpPr>
            <a:spLocks noGrp="1"/>
          </p:cNvSpPr>
          <p:nvPr>
            <p:ph type="ftr" sz="quarter" idx="11"/>
          </p:nvPr>
        </p:nvSpPr>
        <p:spPr/>
        <p:txBody>
          <a:bodyPr/>
          <a:lstStyle/>
          <a:p>
            <a:r>
              <a:rPr lang="en-US"/>
              <a:t>DYPCOE</a:t>
            </a:r>
            <a:endParaRPr lang="en-US" dirty="0"/>
          </a:p>
        </p:txBody>
      </p:sp>
      <p:sp>
        <p:nvSpPr>
          <p:cNvPr id="6" name="Slide Number Placeholder 5"/>
          <p:cNvSpPr>
            <a:spLocks noGrp="1"/>
          </p:cNvSpPr>
          <p:nvPr>
            <p:ph type="sldNum" sz="quarter" idx="12"/>
          </p:nvPr>
        </p:nvSpPr>
        <p:spPr/>
        <p:txBody>
          <a:bodyPr/>
          <a:lstStyle/>
          <a:p>
            <a:fld id="{6ECDD55A-AD5B-4B1B-A674-9D05498C136A}" type="slidenum">
              <a:rPr lang="en-US" smtClean="0"/>
              <a:pPr/>
              <a:t>2</a:t>
            </a:fld>
            <a:endParaRPr lang="en-US" dirty="0"/>
          </a:p>
        </p:txBody>
      </p:sp>
    </p:spTree>
    <p:extLst>
      <p:ext uri="{BB962C8B-B14F-4D97-AF65-F5344CB8AC3E}">
        <p14:creationId xmlns:p14="http://schemas.microsoft.com/office/powerpoint/2010/main" val="36710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a:t>Detection of shill reviews</a:t>
            </a:r>
            <a:endParaRPr lang="en-US" dirty="0"/>
          </a:p>
        </p:txBody>
      </p:sp>
      <p:sp>
        <p:nvSpPr>
          <p:cNvPr id="5" name="Footer Placeholder 4"/>
          <p:cNvSpPr>
            <a:spLocks noGrp="1"/>
          </p:cNvSpPr>
          <p:nvPr>
            <p:ph type="ftr" sz="quarter" idx="11"/>
          </p:nvPr>
        </p:nvSpPr>
        <p:spPr/>
        <p:txBody>
          <a:bodyPr/>
          <a:lstStyle/>
          <a:p>
            <a:r>
              <a:rPr lang="en-US"/>
              <a:t>DYPCOE</a:t>
            </a:r>
            <a:endParaRPr lang="en-US" dirty="0"/>
          </a:p>
        </p:txBody>
      </p:sp>
      <p:sp>
        <p:nvSpPr>
          <p:cNvPr id="6" name="Slide Number Placeholder 5"/>
          <p:cNvSpPr>
            <a:spLocks noGrp="1"/>
          </p:cNvSpPr>
          <p:nvPr>
            <p:ph type="sldNum" sz="quarter" idx="12"/>
          </p:nvPr>
        </p:nvSpPr>
        <p:spPr/>
        <p:txBody>
          <a:bodyPr/>
          <a:lstStyle/>
          <a:p>
            <a:fld id="{6ECDD55A-AD5B-4B1B-A674-9D05498C136A}" type="slidenum">
              <a:rPr lang="en-US" smtClean="0"/>
              <a:pPr/>
              <a:t>3</a:t>
            </a:fld>
            <a:endParaRPr lang="en-US" dirty="0"/>
          </a:p>
        </p:txBody>
      </p:sp>
    </p:spTree>
    <p:extLst>
      <p:ext uri="{BB962C8B-B14F-4D97-AF65-F5344CB8AC3E}">
        <p14:creationId xmlns:p14="http://schemas.microsoft.com/office/powerpoint/2010/main" val="48238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a:t>Detection of shill reviews</a:t>
            </a:r>
            <a:endParaRPr lang="en-US" dirty="0"/>
          </a:p>
        </p:txBody>
      </p:sp>
      <p:sp>
        <p:nvSpPr>
          <p:cNvPr id="5" name="Footer Placeholder 4"/>
          <p:cNvSpPr>
            <a:spLocks noGrp="1"/>
          </p:cNvSpPr>
          <p:nvPr>
            <p:ph type="ftr" sz="quarter" idx="11"/>
          </p:nvPr>
        </p:nvSpPr>
        <p:spPr/>
        <p:txBody>
          <a:bodyPr/>
          <a:lstStyle/>
          <a:p>
            <a:r>
              <a:rPr lang="en-US"/>
              <a:t>DYPCOE</a:t>
            </a:r>
            <a:endParaRPr lang="en-US" dirty="0"/>
          </a:p>
        </p:txBody>
      </p:sp>
      <p:sp>
        <p:nvSpPr>
          <p:cNvPr id="6" name="Slide Number Placeholder 5"/>
          <p:cNvSpPr>
            <a:spLocks noGrp="1"/>
          </p:cNvSpPr>
          <p:nvPr>
            <p:ph type="sldNum" sz="quarter" idx="12"/>
          </p:nvPr>
        </p:nvSpPr>
        <p:spPr/>
        <p:txBody>
          <a:bodyPr/>
          <a:lstStyle/>
          <a:p>
            <a:fld id="{6ECDD55A-AD5B-4B1B-A674-9D05498C136A}" type="slidenum">
              <a:rPr lang="en-US" smtClean="0"/>
              <a:pPr/>
              <a:t>4</a:t>
            </a:fld>
            <a:endParaRPr lang="en-US" dirty="0"/>
          </a:p>
        </p:txBody>
      </p:sp>
    </p:spTree>
    <p:extLst>
      <p:ext uri="{BB962C8B-B14F-4D97-AF65-F5344CB8AC3E}">
        <p14:creationId xmlns:p14="http://schemas.microsoft.com/office/powerpoint/2010/main" val="235665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CDD55A-AD5B-4B1B-A674-9D05498C136A}" type="slidenum">
              <a:rPr lang="en-US" smtClean="0"/>
              <a:pPr/>
              <a:t>5</a:t>
            </a:fld>
            <a:endParaRPr lang="en-US" dirty="0"/>
          </a:p>
        </p:txBody>
      </p:sp>
      <p:sp>
        <p:nvSpPr>
          <p:cNvPr id="5" name="Header Placeholder 4"/>
          <p:cNvSpPr>
            <a:spLocks noGrp="1"/>
          </p:cNvSpPr>
          <p:nvPr>
            <p:ph type="hdr" sz="quarter" idx="11"/>
          </p:nvPr>
        </p:nvSpPr>
        <p:spPr/>
        <p:txBody>
          <a:bodyPr/>
          <a:lstStyle/>
          <a:p>
            <a:r>
              <a:rPr lang="en-US"/>
              <a:t>Detection of shill reviews</a:t>
            </a:r>
            <a:endParaRPr lang="en-US" dirty="0"/>
          </a:p>
        </p:txBody>
      </p:sp>
      <p:sp>
        <p:nvSpPr>
          <p:cNvPr id="6" name="Footer Placeholder 5"/>
          <p:cNvSpPr>
            <a:spLocks noGrp="1"/>
          </p:cNvSpPr>
          <p:nvPr>
            <p:ph type="ftr" sz="quarter" idx="12"/>
          </p:nvPr>
        </p:nvSpPr>
        <p:spPr/>
        <p:txBody>
          <a:bodyPr/>
          <a:lstStyle/>
          <a:p>
            <a:r>
              <a:rPr lang="en-US"/>
              <a:t>DYPCOE</a:t>
            </a:r>
            <a:endParaRPr lang="en-US" dirty="0"/>
          </a:p>
        </p:txBody>
      </p:sp>
    </p:spTree>
    <p:extLst>
      <p:ext uri="{BB962C8B-B14F-4D97-AF65-F5344CB8AC3E}">
        <p14:creationId xmlns:p14="http://schemas.microsoft.com/office/powerpoint/2010/main" val="382919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a:t>Detection of shill reviews</a:t>
            </a:r>
            <a:endParaRPr lang="en-US" dirty="0"/>
          </a:p>
        </p:txBody>
      </p:sp>
      <p:sp>
        <p:nvSpPr>
          <p:cNvPr id="5" name="Footer Placeholder 4"/>
          <p:cNvSpPr>
            <a:spLocks noGrp="1"/>
          </p:cNvSpPr>
          <p:nvPr>
            <p:ph type="ftr" sz="quarter" idx="11"/>
          </p:nvPr>
        </p:nvSpPr>
        <p:spPr/>
        <p:txBody>
          <a:bodyPr/>
          <a:lstStyle/>
          <a:p>
            <a:r>
              <a:rPr lang="en-US"/>
              <a:t>DYPCOE</a:t>
            </a:r>
            <a:endParaRPr lang="en-US" dirty="0"/>
          </a:p>
        </p:txBody>
      </p:sp>
      <p:sp>
        <p:nvSpPr>
          <p:cNvPr id="6" name="Slide Number Placeholder 5"/>
          <p:cNvSpPr>
            <a:spLocks noGrp="1"/>
          </p:cNvSpPr>
          <p:nvPr>
            <p:ph type="sldNum" sz="quarter" idx="12"/>
          </p:nvPr>
        </p:nvSpPr>
        <p:spPr/>
        <p:txBody>
          <a:bodyPr/>
          <a:lstStyle/>
          <a:p>
            <a:fld id="{6ECDD55A-AD5B-4B1B-A674-9D05498C136A}" type="slidenum">
              <a:rPr lang="en-US" smtClean="0"/>
              <a:pPr/>
              <a:t>6</a:t>
            </a:fld>
            <a:endParaRPr lang="en-US" dirty="0"/>
          </a:p>
        </p:txBody>
      </p:sp>
    </p:spTree>
    <p:extLst>
      <p:ext uri="{BB962C8B-B14F-4D97-AF65-F5344CB8AC3E}">
        <p14:creationId xmlns:p14="http://schemas.microsoft.com/office/powerpoint/2010/main" val="410482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Detection of shill reviews</a:t>
            </a:r>
            <a:endParaRPr lang="en-US" dirty="0"/>
          </a:p>
        </p:txBody>
      </p:sp>
      <p:sp>
        <p:nvSpPr>
          <p:cNvPr id="5" name="Slide Number Placeholder 4"/>
          <p:cNvSpPr>
            <a:spLocks noGrp="1"/>
          </p:cNvSpPr>
          <p:nvPr>
            <p:ph type="sldNum" sz="quarter" idx="11"/>
          </p:nvPr>
        </p:nvSpPr>
        <p:spPr/>
        <p:txBody>
          <a:bodyPr/>
          <a:lstStyle/>
          <a:p>
            <a:fld id="{6ECDD55A-AD5B-4B1B-A674-9D05498C136A}" type="slidenum">
              <a:rPr lang="en-US" smtClean="0"/>
              <a:pPr/>
              <a:t>7</a:t>
            </a:fld>
            <a:endParaRPr lang="en-US" dirty="0"/>
          </a:p>
        </p:txBody>
      </p:sp>
      <p:sp>
        <p:nvSpPr>
          <p:cNvPr id="6" name="Footer Placeholder 5"/>
          <p:cNvSpPr>
            <a:spLocks noGrp="1"/>
          </p:cNvSpPr>
          <p:nvPr>
            <p:ph type="ftr" sz="quarter" idx="12"/>
          </p:nvPr>
        </p:nvSpPr>
        <p:spPr/>
        <p:txBody>
          <a:bodyPr/>
          <a:lstStyle/>
          <a:p>
            <a:r>
              <a:rPr lang="en-US"/>
              <a:t>DYPCOE</a:t>
            </a:r>
            <a:endParaRPr lang="en-US" dirty="0"/>
          </a:p>
        </p:txBody>
      </p:sp>
    </p:spTree>
    <p:extLst>
      <p:ext uri="{BB962C8B-B14F-4D97-AF65-F5344CB8AC3E}">
        <p14:creationId xmlns:p14="http://schemas.microsoft.com/office/powerpoint/2010/main" val="115951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a:t>Detection of shill reviews</a:t>
            </a:r>
            <a:endParaRPr lang="en-US" dirty="0"/>
          </a:p>
        </p:txBody>
      </p:sp>
      <p:sp>
        <p:nvSpPr>
          <p:cNvPr id="5" name="Footer Placeholder 4"/>
          <p:cNvSpPr>
            <a:spLocks noGrp="1"/>
          </p:cNvSpPr>
          <p:nvPr>
            <p:ph type="ftr" sz="quarter" idx="11"/>
          </p:nvPr>
        </p:nvSpPr>
        <p:spPr/>
        <p:txBody>
          <a:bodyPr/>
          <a:lstStyle/>
          <a:p>
            <a:r>
              <a:rPr lang="en-US"/>
              <a:t>DYPCOE</a:t>
            </a:r>
            <a:endParaRPr lang="en-US" dirty="0"/>
          </a:p>
        </p:txBody>
      </p:sp>
      <p:sp>
        <p:nvSpPr>
          <p:cNvPr id="6" name="Slide Number Placeholder 5"/>
          <p:cNvSpPr>
            <a:spLocks noGrp="1"/>
          </p:cNvSpPr>
          <p:nvPr>
            <p:ph type="sldNum" sz="quarter" idx="12"/>
          </p:nvPr>
        </p:nvSpPr>
        <p:spPr/>
        <p:txBody>
          <a:bodyPr/>
          <a:lstStyle/>
          <a:p>
            <a:fld id="{6ECDD55A-AD5B-4B1B-A674-9D05498C136A}" type="slidenum">
              <a:rPr lang="en-US" smtClean="0"/>
              <a:pPr/>
              <a:t>8</a:t>
            </a:fld>
            <a:endParaRPr lang="en-US" dirty="0"/>
          </a:p>
        </p:txBody>
      </p:sp>
    </p:spTree>
    <p:extLst>
      <p:ext uri="{BB962C8B-B14F-4D97-AF65-F5344CB8AC3E}">
        <p14:creationId xmlns:p14="http://schemas.microsoft.com/office/powerpoint/2010/main" val="14436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a:t>Detection of shill reviews</a:t>
            </a:r>
            <a:endParaRPr lang="en-US" dirty="0"/>
          </a:p>
        </p:txBody>
      </p:sp>
      <p:sp>
        <p:nvSpPr>
          <p:cNvPr id="5" name="Footer Placeholder 4"/>
          <p:cNvSpPr>
            <a:spLocks noGrp="1"/>
          </p:cNvSpPr>
          <p:nvPr>
            <p:ph type="ftr" sz="quarter" idx="11"/>
          </p:nvPr>
        </p:nvSpPr>
        <p:spPr/>
        <p:txBody>
          <a:bodyPr/>
          <a:lstStyle/>
          <a:p>
            <a:r>
              <a:rPr lang="en-US"/>
              <a:t>DYPCOE</a:t>
            </a:r>
            <a:endParaRPr lang="en-US" dirty="0"/>
          </a:p>
        </p:txBody>
      </p:sp>
      <p:sp>
        <p:nvSpPr>
          <p:cNvPr id="6" name="Slide Number Placeholder 5"/>
          <p:cNvSpPr>
            <a:spLocks noGrp="1"/>
          </p:cNvSpPr>
          <p:nvPr>
            <p:ph type="sldNum" sz="quarter" idx="12"/>
          </p:nvPr>
        </p:nvSpPr>
        <p:spPr/>
        <p:txBody>
          <a:bodyPr/>
          <a:lstStyle/>
          <a:p>
            <a:fld id="{6ECDD55A-AD5B-4B1B-A674-9D05498C136A}" type="slidenum">
              <a:rPr lang="en-US" smtClean="0"/>
              <a:pPr/>
              <a:t>9</a:t>
            </a:fld>
            <a:endParaRPr lang="en-US" dirty="0"/>
          </a:p>
        </p:txBody>
      </p:sp>
    </p:spTree>
    <p:extLst>
      <p:ext uri="{BB962C8B-B14F-4D97-AF65-F5344CB8AC3E}">
        <p14:creationId xmlns:p14="http://schemas.microsoft.com/office/powerpoint/2010/main" val="11870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584F5C-4138-4343-93C5-0A76D68DA832}" type="datetime1">
              <a:rPr lang="en-US" smtClean="0"/>
              <a:pPr/>
              <a:t>4/30/2022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a:t>Playing Subset of Lecture Videos by Comparing Text Query with Associated Slides</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43F687-6054-4761-B0E2-16F499847317}" type="datetime1">
              <a:rPr lang="en-US" smtClean="0"/>
              <a:pPr/>
              <a:t>4/30/2022</a:t>
            </a:fld>
            <a:endParaRPr lang="en-US" dirty="0"/>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p:txBody>
          <a:bodyPr/>
          <a:lstStyle/>
          <a:p>
            <a:fld id="{71F31EB7-BBA7-4029-A716-8DC7C9AAD42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9137519-BE30-46D8-B560-1D46F1068F1A}" type="datetime1">
              <a:rPr lang="en-US" smtClean="0"/>
              <a:pPr/>
              <a:t>4/30/2022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IN"/>
              <a:t>Playing Subset of Lecture Videos by Comparing Text Query with Associated Slides</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1F31EB7-BBA7-4029-A716-8DC7C9AAD42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397EC67F-B312-45BF-8EBA-3BFE3C676468}" type="datetime1">
              <a:rPr lang="en-US" smtClean="0"/>
              <a:pPr/>
              <a:t>4/30/2022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hasCustomPrompt="1"/>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dirty="0"/>
              <a:t>Department of Computer </a:t>
            </a:r>
            <a:r>
              <a:rPr lang="en-US" dirty="0" err="1"/>
              <a:t>Engg</a:t>
            </a:r>
            <a:r>
              <a:rPr lang="en-US" dirty="0"/>
              <a:t>., DYPCOE, </a:t>
            </a:r>
            <a:r>
              <a:rPr lang="en-US" dirty="0" err="1"/>
              <a:t>Akurdi</a:t>
            </a:r>
            <a:r>
              <a:rPr lang="en-US" dirty="0"/>
              <a:t>.</a:t>
            </a:r>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699265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8FF100CC-2628-4FCA-852E-B9F2891AA2DE}" type="datetime1">
              <a:rPr lang="en-US" smtClean="0"/>
              <a:pPr/>
              <a:t>4/30/2022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dirty="0"/>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endParaRPr lang="en-US" dirty="0"/>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376084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E7EDD7-8317-4AB7-BF35-0B87B1769DC5}"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49889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617CD7-EF94-4689-A2B0-2E7BD8C091A1}"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3534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A873C-1C42-458A-B3B6-E59C060D775B}"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90948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4A5AEB-314C-474A-9003-54A39EF0BFDB}"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706690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8D12269-6F6F-4844-97A1-1F18EF393900}" type="datetime1">
              <a:rPr lang="en-US" smtClean="0"/>
              <a:pPr/>
              <a:t>4/30/2022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365827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98BCC2-C6F7-42F5-9CDF-AB16E7422C71}" type="datetime1">
              <a:rPr lang="en-US" smtClean="0"/>
              <a:pPr/>
              <a:t>4/30/2022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99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a:xfrm>
            <a:off x="6858000" y="6248401"/>
            <a:ext cx="1905000" cy="228600"/>
          </a:xfrm>
        </p:spPr>
        <p:txBody>
          <a:bodyPr/>
          <a:lstStyle/>
          <a:p>
            <a:fld id="{E3F3D2C4-B264-461B-BA60-3413D14760D1}" type="datetime1">
              <a:rPr lang="en-US" smtClean="0"/>
              <a:pPr/>
              <a:t>4/30/2022</a:t>
            </a:fld>
            <a:endParaRPr lang="en-US" dirty="0"/>
          </a:p>
        </p:txBody>
      </p:sp>
      <p:sp>
        <p:nvSpPr>
          <p:cNvPr id="7" name="Footer Placeholder 6"/>
          <p:cNvSpPr>
            <a:spLocks noGrp="1"/>
          </p:cNvSpPr>
          <p:nvPr>
            <p:ph type="ftr" sz="quarter" idx="11"/>
          </p:nvPr>
        </p:nvSpPr>
        <p:spPr>
          <a:xfrm>
            <a:off x="609600" y="6096000"/>
            <a:ext cx="6248400" cy="517331"/>
          </a:xfrm>
        </p:spPr>
        <p:txBody>
          <a:bodyPr/>
          <a:lstStyle>
            <a:lvl1pPr>
              <a:defRPr>
                <a:latin typeface="Times New Roman" panose="02020603050405020304" pitchFamily="18" charset="0"/>
                <a:cs typeface="Times New Roman" panose="02020603050405020304" pitchFamily="18" charset="0"/>
              </a:defRPr>
            </a:lvl1pPr>
          </a:lstStyle>
          <a:p>
            <a:r>
              <a:rPr lang="en-IN" dirty="0"/>
              <a:t>Playing Subset of Lecture Videos by Comparing Text Query with Associated Slides</a:t>
            </a:r>
            <a:endParaRPr lang="en-US" dirty="0"/>
          </a:p>
        </p:txBody>
      </p:sp>
      <p:sp>
        <p:nvSpPr>
          <p:cNvPr id="9" name="Slide Number Placeholder 8"/>
          <p:cNvSpPr>
            <a:spLocks noGrp="1"/>
          </p:cNvSpPr>
          <p:nvPr>
            <p:ph type="sldNum" sz="quarter" idx="12"/>
          </p:nvPr>
        </p:nvSpPr>
        <p:spPr/>
        <p:txBody>
          <a:bodyPr/>
          <a:lstStyle/>
          <a:p>
            <a:fld id="{71F31EB7-BBA7-4029-A716-8DC7C9AAD42F}" type="slidenum">
              <a:rPr lang="en-US" smtClean="0"/>
              <a:pPr/>
              <a:t>‹#›</a:t>
            </a:fld>
            <a:endParaRPr lang="en-US" dirty="0"/>
          </a:p>
        </p:txBody>
      </p:sp>
      <p:sp>
        <p:nvSpPr>
          <p:cNvPr id="5" name="Content Placeholder 4"/>
          <p:cNvSpPr>
            <a:spLocks noGrp="1"/>
          </p:cNvSpPr>
          <p:nvPr>
            <p:ph sz="quarter" idx="13"/>
          </p:nvPr>
        </p:nvSpPr>
        <p:spPr>
          <a:xfrm>
            <a:off x="1752600" y="13716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5FDA6-6C5F-4E0F-85C9-0BD69F705BF1}" type="datetime1">
              <a:rPr lang="en-US" smtClean="0"/>
              <a:pPr/>
              <a:t>4/30/2022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871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DC787-FDF7-4154-BE1E-F0F6A5E710F3}"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952362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1012BB-7191-4F82-8046-957AA9DABD49}"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28599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C8E792-DEE8-4430-9E0C-D7E90FC0E117}"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2603404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14688E-CA47-4402-B983-853973939A24}"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407299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0A58D4A-610F-4122-92FF-7E2622D960DF}"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695055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9B0815-2E77-4E24-9554-61629A781DE0}"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001685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95B5E-DA6D-4907-83B3-5841D124DDEA}"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86106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407EBE1-8390-4F17-88EA-FF9185DC1AF7}"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3142857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A498D89-525D-4622-879C-5FEE1DAF7D6B}" type="datetime1">
              <a:rPr lang="en-US" smtClean="0"/>
              <a:pPr/>
              <a:t>4/30/2022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29489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bg2">
              <a:lumMod val="2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bg2">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fld id="{E8744240-3047-4315-AA56-14891332084D}" type="datetime1">
              <a:rPr lang="en-US" smtClean="0"/>
              <a:pPr/>
              <a:t>4/30/2022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p:txBody>
          <a:bodyPr/>
          <a:lstStyle/>
          <a:p>
            <a:r>
              <a:rPr lang="en-IN"/>
              <a:t>Playing Subset of Lecture Videos by Comparing Text Query with Associated Slides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8583DF-A4FF-47F9-A51E-3E4F38485EEA}" type="datetime1">
              <a:rPr lang="en-US" smtClean="0"/>
              <a:pPr/>
              <a:t>4/30/2022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13174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6FCBF-C042-43E0-8432-5506E43FED44}" type="datetime1">
              <a:rPr lang="en-US" smtClean="0"/>
              <a:pPr/>
              <a:t>4/30/2022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110696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97B92-834C-4D0A-9523-F44DD3F91E5A}"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075238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1F9D-A23D-44D8-A9D9-D98A7D65F367}"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871800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65FD45-0B78-4F6B-86DC-C980709345A1}"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44516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C3861-7385-4160-BC36-24D4FB3B8FA7}"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79657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0796235-1DC1-4C5A-BDC4-D6F3C44B9858}" type="datetime1">
              <a:rPr lang="en-US" smtClean="0"/>
              <a:pPr/>
              <a:t>4/30/2022</a:t>
            </a:fld>
            <a:endParaRPr lang="en-US" dirty="0"/>
          </a:p>
        </p:txBody>
      </p:sp>
      <p:sp>
        <p:nvSpPr>
          <p:cNvPr id="10" name="Slide Number Placeholder 9"/>
          <p:cNvSpPr>
            <a:spLocks noGrp="1"/>
          </p:cNvSpPr>
          <p:nvPr>
            <p:ph type="sldNum" sz="quarter" idx="16"/>
          </p:nvPr>
        </p:nvSpPr>
        <p:spPr/>
        <p:txBody>
          <a:bodyPr rtlCol="0"/>
          <a:lstStyle/>
          <a:p>
            <a:fld id="{71F31EB7-BBA7-4029-A716-8DC7C9AAD42F}"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IN"/>
              <a:t>Playing Subset of Lecture Videos by Comparing Text Query with Associated Slides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3965C1E-479D-4552-B93A-ED01A5B1440F}" type="datetime1">
              <a:rPr lang="en-US" smtClean="0"/>
              <a:pPr/>
              <a:t>4/30/2022</a:t>
            </a:fld>
            <a:endParaRPr lang="en-US" dirty="0"/>
          </a:p>
        </p:txBody>
      </p:sp>
      <p:sp>
        <p:nvSpPr>
          <p:cNvPr id="12" name="Slide Number Placeholder 11"/>
          <p:cNvSpPr>
            <a:spLocks noGrp="1"/>
          </p:cNvSpPr>
          <p:nvPr>
            <p:ph type="sldNum" sz="quarter" idx="16"/>
          </p:nvPr>
        </p:nvSpPr>
        <p:spPr>
          <a:solidFill>
            <a:schemeClr val="bg2">
              <a:lumMod val="25000"/>
            </a:schemeClr>
          </a:solidFill>
        </p:spPr>
        <p:txBody>
          <a:bodyPr rtlCol="0"/>
          <a:lstStyle/>
          <a:p>
            <a:fld id="{71F31EB7-BBA7-4029-A716-8DC7C9AAD42F}"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IN"/>
              <a:t>Playing Subset of Lecture Videos by Comparing Text Query with Associated Slides</a:t>
            </a:r>
            <a:endParaRPr lang="en-US" dirty="0"/>
          </a:p>
        </p:txBody>
      </p:sp>
      <p:sp>
        <p:nvSpPr>
          <p:cNvPr id="16" name="Text Placeholder 15"/>
          <p:cNvSpPr>
            <a:spLocks noGrp="1"/>
          </p:cNvSpPr>
          <p:nvPr>
            <p:ph type="body" sz="quarter" idx="1"/>
          </p:nvPr>
        </p:nvSpPr>
        <p:spPr>
          <a:xfrm>
            <a:off x="609600" y="1752600"/>
            <a:ext cx="3886200" cy="640080"/>
          </a:xfrm>
          <a:solidFill>
            <a:schemeClr val="bg2">
              <a:lumMod val="25000"/>
            </a:schemeClr>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bg2">
              <a:lumMod val="50000"/>
            </a:schemeClr>
          </a:solidFill>
        </p:spPr>
        <p:txBody>
          <a:bodyPr rtlCol="0" anchor="ctr"/>
          <a:lstStyle>
            <a:lvl1pPr marL="0" indent="0">
              <a:buFontTx/>
              <a:buNone/>
              <a:defRPr sz="2000" b="1">
                <a:solidFill>
                  <a:srgbClr val="FFFFFF"/>
                </a:solidFill>
              </a:defRPr>
            </a:lvl1pPr>
          </a:lstStyle>
          <a:p>
            <a:pPr lvl="0" eaLnBrk="1" latinLnBrk="0" hangingPunct="1"/>
            <a:r>
              <a:rPr kumimoji="0"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1B88777-1028-4FBD-A500-A6F87F8D7DB8}" type="datetime1">
              <a:rPr lang="en-US" smtClean="0"/>
              <a:pPr/>
              <a:t>4/30/2022</a:t>
            </a:fld>
            <a:endParaRPr lang="en-US" dirty="0"/>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6" name="TextBox 5"/>
          <p:cNvSpPr txBox="1"/>
          <p:nvPr userDrawn="1"/>
        </p:nvSpPr>
        <p:spPr>
          <a:xfrm>
            <a:off x="6553200" y="0"/>
            <a:ext cx="2960917" cy="338554"/>
          </a:xfrm>
          <a:prstGeom prst="rect">
            <a:avLst/>
          </a:prstGeom>
          <a:noFill/>
        </p:spPr>
        <p:txBody>
          <a:bodyPr wrap="square" rtlCol="0">
            <a:spAutoFit/>
          </a:bodyPr>
          <a:lstStyle/>
          <a:p>
            <a:r>
              <a:rPr lang="en-IN" sz="1600" dirty="0" err="1">
                <a:latin typeface="Times New Roman" panose="02020603050405020304" pitchFamily="18" charset="0"/>
                <a:cs typeface="Times New Roman" panose="02020603050405020304" pitchFamily="18" charset="0"/>
              </a:rPr>
              <a:t>cPGCON</a:t>
            </a:r>
            <a:r>
              <a:rPr lang="en-IN" sz="1600" dirty="0">
                <a:latin typeface="Times New Roman" panose="02020603050405020304" pitchFamily="18" charset="0"/>
                <a:cs typeface="Times New Roman" panose="02020603050405020304" pitchFamily="18" charset="0"/>
              </a:rPr>
              <a:t> 2015 Presentation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F1AC1-DDE1-4B2C-AB3A-600197A159C3}" type="datetime1">
              <a:rPr lang="en-US" smtClean="0"/>
              <a:pPr/>
              <a:t>4/30/2022</a:t>
            </a:fld>
            <a:endParaRPr lang="en-US" dirty="0"/>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DBB1CA7-EB32-4D19-9B10-85DE260AC6BE}" type="datetime1">
              <a:rPr lang="en-US" smtClean="0"/>
              <a:pPr/>
              <a:t>4/30/2022</a:t>
            </a:fld>
            <a:endParaRPr lang="en-US" dirty="0"/>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52CA255-7297-4248-9C5C-63039D04F3EF}" type="datetime1">
              <a:rPr lang="en-US" smtClean="0"/>
              <a:pPr/>
              <a:t>4/30/2022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IN"/>
              <a:t>Playing Subset of Lecture Videos by Comparing Text Query with Associated Slides</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88E5910-4132-4CC5-8FFF-E568F915E17D}" type="datetime1">
              <a:rPr lang="en-US" smtClean="0"/>
              <a:pPr/>
              <a:t>4/30/2022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a:t>Playing Subset of Lecture Videos by Comparing Text Query with Associated Slides</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1F31EB7-BBA7-4029-A716-8DC7C9AAD42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0E5CD-4670-46BC-B506-1DA4E882E822}" type="datetime1">
              <a:rPr lang="en-US" smtClean="0"/>
              <a:pPr/>
              <a:t>4/30/2022</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A0035-6C51-40B8-861D-61702F1AC21E}" type="slidenum">
              <a:rPr lang="en-IN" smtClean="0"/>
              <a:pPr/>
              <a:t>‹#›</a:t>
            </a:fld>
            <a:endParaRPr lang="en-IN"/>
          </a:p>
        </p:txBody>
      </p:sp>
    </p:spTree>
    <p:extLst>
      <p:ext uri="{BB962C8B-B14F-4D97-AF65-F5344CB8AC3E}">
        <p14:creationId xmlns:p14="http://schemas.microsoft.com/office/powerpoint/2010/main" val="316544558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89F02-4EB9-4739-ADF1-E7F46F5808AF}" type="datetime1">
              <a:rPr lang="en-US" smtClean="0"/>
              <a:pPr/>
              <a:t>4/30/2022</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2747-87EE-4AC0-919A-353F1D26478E}" type="slidenum">
              <a:rPr lang="en-IN" smtClean="0"/>
              <a:pPr/>
              <a:t>‹#›</a:t>
            </a:fld>
            <a:endParaRPr lang="en-IN"/>
          </a:p>
        </p:txBody>
      </p:sp>
    </p:spTree>
    <p:extLst>
      <p:ext uri="{BB962C8B-B14F-4D97-AF65-F5344CB8AC3E}">
        <p14:creationId xmlns:p14="http://schemas.microsoft.com/office/powerpoint/2010/main" val="75448000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cmseducation.org/environment/treeplantation.html" TargetMode="External"/><Relationship Id="rId3" Type="http://schemas.openxmlformats.org/officeDocument/2006/relationships/hyperlink" Target="https://sankalptaru.org/" TargetMode="External"/><Relationship Id="rId7" Type="http://schemas.openxmlformats.org/officeDocument/2006/relationships/hyperlink" Target="https://www.artofliving.org/in-en/projects/tree-planting" TargetMode="External"/><Relationship Id="rId2" Type="http://schemas.openxmlformats.org/officeDocument/2006/relationships/hyperlink" Target="https://www.nelda.org.in/" TargetMode="External"/><Relationship Id="rId1" Type="http://schemas.openxmlformats.org/officeDocument/2006/relationships/slideLayout" Target="../slideLayouts/slideLayout2.xml"/><Relationship Id="rId6" Type="http://schemas.openxmlformats.org/officeDocument/2006/relationships/hyperlink" Target="https://treesisters.org/blog/how-to-start-your-own-tree-planting-project" TargetMode="External"/><Relationship Id="rId5" Type="http://schemas.openxmlformats.org/officeDocument/2006/relationships/hyperlink" Target="https://en.wikipedia.org/wiki/Tree_planting" TargetMode="External"/><Relationship Id="rId10" Type="http://schemas.openxmlformats.org/officeDocument/2006/relationships/image" Target="../media/image6.png"/><Relationship Id="rId4" Type="http://schemas.openxmlformats.org/officeDocument/2006/relationships/hyperlink" Target="https://catchfoundation.in/plantenance/" TargetMode="External"/><Relationship Id="rId9" Type="http://schemas.openxmlformats.org/officeDocument/2006/relationships/hyperlink" Target="https://www.grow-trees.com/projects.ph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nelda.org.i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6096000" y="4934775"/>
            <a:ext cx="2438400" cy="962743"/>
          </a:xfrm>
          <a:prstGeom prst="rect">
            <a:avLst/>
          </a:prstGeom>
        </p:spPr>
        <p:txBody>
          <a:bodyPr/>
          <a:lstStyle/>
          <a:p>
            <a:pPr marL="342900" indent="-342900">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r>
              <a:rPr lang="en-US" sz="2000" kern="0" dirty="0">
                <a:solidFill>
                  <a:srgbClr val="09096D"/>
                </a:solidFill>
                <a:latin typeface="Times New Roman" pitchFamily="18" charset="0"/>
                <a:cs typeface="Times New Roman" pitchFamily="18" charset="0"/>
              </a:rPr>
              <a:t>Guided by:</a:t>
            </a:r>
          </a:p>
          <a:p>
            <a:pPr marL="342900" indent="-342900">
              <a:lnSpc>
                <a:spcPct val="90000"/>
              </a:lnSpc>
              <a:spcBef>
                <a:spcPct val="20000"/>
              </a:spcBef>
              <a:buClr>
                <a:schemeClr val="hlink"/>
              </a:buClr>
              <a:defRPr/>
            </a:pPr>
            <a:r>
              <a:rPr lang="en-US" sz="2000" kern="0" dirty="0">
                <a:solidFill>
                  <a:srgbClr val="09096D"/>
                </a:solidFill>
                <a:latin typeface="Times New Roman" pitchFamily="18" charset="0"/>
                <a:cs typeface="Times New Roman" pitchFamily="18" charset="0"/>
              </a:rPr>
              <a:t>       Guide Name</a:t>
            </a:r>
            <a:r>
              <a:rPr lang="en-US" sz="2400" kern="0" dirty="0">
                <a:solidFill>
                  <a:srgbClr val="09096D"/>
                </a:solidFill>
                <a:latin typeface="Times New Roman" pitchFamily="18" charset="0"/>
                <a:cs typeface="Times New Roman" pitchFamily="18" charset="0"/>
              </a:rPr>
              <a:t>	</a:t>
            </a:r>
          </a:p>
          <a:p>
            <a:pPr marL="342900" indent="-342900" algn="ctr">
              <a:lnSpc>
                <a:spcPct val="90000"/>
              </a:lnSpc>
              <a:spcBef>
                <a:spcPct val="20000"/>
              </a:spcBef>
              <a:buClr>
                <a:schemeClr val="hlink"/>
              </a:buClr>
              <a:buFont typeface="Wingdings" pitchFamily="2" charset="2"/>
              <a:buChar char="v"/>
              <a:defRPr/>
            </a:pPr>
            <a:endParaRPr lang="en-US" sz="2400" kern="0" dirty="0">
              <a:solidFill>
                <a:srgbClr val="09096D"/>
              </a:solidFill>
              <a:latin typeface="Times New Roman" pitchFamily="18" charset="0"/>
              <a:cs typeface="Times New Roman" pitchFamily="18" charset="0"/>
            </a:endParaRPr>
          </a:p>
          <a:p>
            <a:pPr algn="ctr">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 y="0"/>
            <a:ext cx="9144000" cy="213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119941" y="2362200"/>
            <a:ext cx="9001156" cy="18588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BB0F13"/>
                </a:solidFill>
                <a:latin typeface="Arial" pitchFamily="34" charset="0"/>
                <a:ea typeface="+mj-ea"/>
                <a:cs typeface="Arial" pitchFamily="34" charset="0"/>
              </a:defRPr>
            </a:lvl1pPr>
          </a:lstStyle>
          <a:p>
            <a:r>
              <a:rPr lang="en-US" sz="3200" dirty="0">
                <a:solidFill>
                  <a:srgbClr val="09096D"/>
                </a:solidFill>
                <a:latin typeface="Times New Roman" pitchFamily="18" charset="0"/>
              </a:rPr>
              <a:t>Project Based Learning(PBL) Presentation</a:t>
            </a:r>
          </a:p>
          <a:p>
            <a:r>
              <a:rPr lang="en-US" sz="3200" dirty="0">
                <a:solidFill>
                  <a:srgbClr val="09096D"/>
                </a:solidFill>
                <a:latin typeface="Times New Roman" pitchFamily="18" charset="0"/>
              </a:rPr>
              <a:t>on</a:t>
            </a:r>
          </a:p>
          <a:p>
            <a:r>
              <a:rPr lang="en-US" sz="3200" dirty="0">
                <a:solidFill>
                  <a:srgbClr val="C00000"/>
                </a:solidFill>
                <a:latin typeface="Times New Roman" pitchFamily="18" charset="0"/>
              </a:rPr>
              <a:t>Title</a:t>
            </a:r>
          </a:p>
        </p:txBody>
      </p:sp>
      <p:sp>
        <p:nvSpPr>
          <p:cNvPr id="4" name="Slide Number Placeholder 3"/>
          <p:cNvSpPr>
            <a:spLocks noGrp="1"/>
          </p:cNvSpPr>
          <p:nvPr>
            <p:ph type="sldNum" sz="quarter" idx="12"/>
          </p:nvPr>
        </p:nvSpPr>
        <p:spPr/>
        <p:txBody>
          <a:bodyPr/>
          <a:lstStyle/>
          <a:p>
            <a:fld id="{C1257DC8-DAC5-42FB-BB8D-1F1437D73A46}" type="slidenum">
              <a:rPr lang="en-US" smtClean="0"/>
              <a:pPr/>
              <a:t>1</a:t>
            </a:fld>
            <a:endParaRPr lang="en-US" dirty="0"/>
          </a:p>
        </p:txBody>
      </p:sp>
      <p:sp>
        <p:nvSpPr>
          <p:cNvPr id="5" name="TextBox 4"/>
          <p:cNvSpPr txBox="1"/>
          <p:nvPr/>
        </p:nvSpPr>
        <p:spPr>
          <a:xfrm>
            <a:off x="457200" y="4934776"/>
            <a:ext cx="2114536" cy="1046440"/>
          </a:xfrm>
          <a:prstGeom prst="rect">
            <a:avLst/>
          </a:prstGeom>
          <a:noFill/>
        </p:spPr>
        <p:txBody>
          <a:bodyPr wrap="square" rtlCol="0">
            <a:spAutoFit/>
          </a:bodyPr>
          <a:lstStyle/>
          <a:p>
            <a:pPr marL="342900" indent="-342900">
              <a:lnSpc>
                <a:spcPct val="90000"/>
              </a:lnSpc>
              <a:spcBef>
                <a:spcPct val="20000"/>
              </a:spcBef>
              <a:buClr>
                <a:schemeClr val="hlink"/>
              </a:buClr>
              <a:defRPr/>
            </a:pPr>
            <a:r>
              <a:rPr lang="en-IN" sz="2000" kern="0" dirty="0">
                <a:solidFill>
                  <a:srgbClr val="09096D"/>
                </a:solidFill>
                <a:latin typeface="Times New Roman" pitchFamily="18" charset="0"/>
                <a:cs typeface="Times New Roman" pitchFamily="18" charset="0"/>
              </a:rPr>
              <a:t>   Presented By:</a:t>
            </a:r>
          </a:p>
          <a:p>
            <a:pPr marL="342900" indent="-342900">
              <a:lnSpc>
                <a:spcPct val="90000"/>
              </a:lnSpc>
              <a:spcBef>
                <a:spcPct val="20000"/>
              </a:spcBef>
              <a:buClr>
                <a:schemeClr val="hlink"/>
              </a:buClr>
              <a:defRPr/>
            </a:pPr>
            <a:r>
              <a:rPr lang="en-IN" sz="2000" kern="0" dirty="0">
                <a:solidFill>
                  <a:srgbClr val="09096D"/>
                </a:solidFill>
                <a:latin typeface="Times New Roman" pitchFamily="18" charset="0"/>
                <a:cs typeface="Times New Roman" pitchFamily="18" charset="0"/>
              </a:rPr>
              <a:t> Name</a:t>
            </a:r>
          </a:p>
          <a:p>
            <a:pPr marL="342900" indent="-342900">
              <a:lnSpc>
                <a:spcPct val="90000"/>
              </a:lnSpc>
              <a:spcBef>
                <a:spcPct val="20000"/>
              </a:spcBef>
              <a:buClr>
                <a:schemeClr val="hlink"/>
              </a:buClr>
              <a:defRPr/>
            </a:pPr>
            <a:r>
              <a:rPr lang="en-IN" sz="2000" kern="0" dirty="0">
                <a:solidFill>
                  <a:srgbClr val="09096D"/>
                </a:solidFill>
                <a:latin typeface="Times New Roman" pitchFamily="18" charset="0"/>
                <a:cs typeface="Times New Roman" pitchFamily="18" charset="0"/>
              </a:rPr>
              <a:t> Seat No</a:t>
            </a:r>
          </a:p>
        </p:txBody>
      </p:sp>
      <p:pic>
        <p:nvPicPr>
          <p:cNvPr id="10" name="Picture 2" descr="DY Patil Group Page Image"/>
          <p:cNvPicPr>
            <a:picLocks noChangeAspect="1" noChangeArrowheads="1"/>
          </p:cNvPicPr>
          <p:nvPr/>
        </p:nvPicPr>
        <p:blipFill>
          <a:blip r:embed="rId4"/>
          <a:srcRect/>
          <a:stretch>
            <a:fillRect/>
          </a:stretch>
        </p:blipFill>
        <p:spPr bwMode="auto">
          <a:xfrm>
            <a:off x="0" y="0"/>
            <a:ext cx="9143999" cy="2362200"/>
          </a:xfrm>
          <a:prstGeom prst="rect">
            <a:avLst/>
          </a:prstGeom>
          <a:noFill/>
        </p:spPr>
      </p:pic>
      <p:sp>
        <p:nvSpPr>
          <p:cNvPr id="7" name="TextBox 6"/>
          <p:cNvSpPr txBox="1"/>
          <p:nvPr/>
        </p:nvSpPr>
        <p:spPr>
          <a:xfrm>
            <a:off x="1905000" y="152400"/>
            <a:ext cx="6934200" cy="646331"/>
          </a:xfrm>
          <a:prstGeom prst="rect">
            <a:avLst/>
          </a:prstGeom>
          <a:noFill/>
        </p:spPr>
        <p:txBody>
          <a:bodyPr wrap="square" rtlCol="0">
            <a:spAutoFit/>
          </a:bodyPr>
          <a:lstStyle/>
          <a:p>
            <a:r>
              <a:rPr lang="en-US" b="1" i="1" dirty="0">
                <a:solidFill>
                  <a:schemeClr val="tx1">
                    <a:lumMod val="95000"/>
                    <a:lumOff val="5000"/>
                  </a:schemeClr>
                </a:solidFill>
                <a:latin typeface="Times New Roman" pitchFamily="18" charset="0"/>
                <a:cs typeface="Times New Roman" pitchFamily="18" charset="0"/>
              </a:rPr>
              <a:t>D. Y. Patil College of Engineering,  </a:t>
            </a:r>
            <a:r>
              <a:rPr lang="en-US" b="1" i="1" dirty="0" err="1">
                <a:solidFill>
                  <a:schemeClr val="tx1">
                    <a:lumMod val="95000"/>
                    <a:lumOff val="5000"/>
                  </a:schemeClr>
                </a:solidFill>
                <a:latin typeface="Times New Roman" pitchFamily="18" charset="0"/>
                <a:cs typeface="Times New Roman" pitchFamily="18" charset="0"/>
              </a:rPr>
              <a:t>Akurdi</a:t>
            </a:r>
            <a:r>
              <a:rPr lang="en-US" b="1" i="1" dirty="0">
                <a:solidFill>
                  <a:schemeClr val="tx1">
                    <a:lumMod val="95000"/>
                    <a:lumOff val="5000"/>
                  </a:schemeClr>
                </a:solidFill>
                <a:latin typeface="Times New Roman" pitchFamily="18" charset="0"/>
                <a:cs typeface="Times New Roman" pitchFamily="18" charset="0"/>
              </a:rPr>
              <a:t>, Pune</a:t>
            </a:r>
            <a:endParaRPr lang="en-IN" b="1" i="1" dirty="0">
              <a:solidFill>
                <a:schemeClr val="tx1">
                  <a:lumMod val="95000"/>
                  <a:lumOff val="5000"/>
                </a:schemeClr>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827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Data Flow Diagram/ER Diagram</a:t>
            </a:r>
          </a:p>
        </p:txBody>
      </p:sp>
      <p:sp>
        <p:nvSpPr>
          <p:cNvPr id="3" name="Date Placeholder 2"/>
          <p:cNvSpPr>
            <a:spLocks noGrp="1"/>
          </p:cNvSpPr>
          <p:nvPr>
            <p:ph type="dt" sz="half" idx="10"/>
          </p:nvPr>
        </p:nvSpPr>
        <p:spPr>
          <a:xfrm>
            <a:off x="7696200" y="6477000"/>
            <a:ext cx="1066800" cy="136525"/>
          </a:xfrm>
        </p:spPr>
        <p:txBody>
          <a:bodyPr/>
          <a:lstStyle/>
          <a:p>
            <a:r>
              <a:rPr lang="en-US" dirty="0"/>
              <a:t>                                  </a:t>
            </a:r>
            <a:fld id="{58E1DC1D-91A1-4139-BC08-1203120DC967}" type="datetime1">
              <a:rPr lang="en-US" smtClean="0"/>
              <a:pPr/>
              <a:t>4/30/2022</a:t>
            </a:fld>
            <a:endParaRPr lang="en-US" dirty="0"/>
          </a:p>
        </p:txBody>
      </p:sp>
      <p:sp>
        <p:nvSpPr>
          <p:cNvPr id="4" name="Footer Placeholder 3"/>
          <p:cNvSpPr>
            <a:spLocks noGrp="1"/>
          </p:cNvSpPr>
          <p:nvPr>
            <p:ph type="ftr" sz="quarter" idx="11"/>
          </p:nvPr>
        </p:nvSpPr>
        <p:spPr>
          <a:xfrm>
            <a:off x="609600" y="6477000"/>
            <a:ext cx="6934200" cy="381000"/>
          </a:xfrm>
        </p:spPr>
        <p:txBody>
          <a:bodyPr/>
          <a:lstStyle/>
          <a:p>
            <a:r>
              <a:rPr lang="en-IN" dirty="0">
                <a:latin typeface="Times New Roman" panose="02020603050405020304" pitchFamily="18" charset="0"/>
                <a:cs typeface="Times New Roman" panose="02020603050405020304" pitchFamily="18" charset="0"/>
              </a:rPr>
              <a:t>Playing Subset of Lecture Videos by Comparing Text Query with Associated Slides</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10</a:t>
            </a:fld>
            <a:endParaRPr lang="en-US" dirty="0"/>
          </a:p>
        </p:txBody>
      </p:sp>
      <p:sp>
        <p:nvSpPr>
          <p:cNvPr id="6" name="Content Placeholder 5"/>
          <p:cNvSpPr>
            <a:spLocks noGrp="1"/>
          </p:cNvSpPr>
          <p:nvPr>
            <p:ph sz="quarter" idx="1"/>
          </p:nvPr>
        </p:nvSpPr>
        <p:spPr>
          <a:xfrm>
            <a:off x="457200" y="1600200"/>
            <a:ext cx="8308848" cy="4566320"/>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D4846630-8D2B-494C-8B42-16541B41B26B}"/>
              </a:ext>
            </a:extLst>
          </p:cNvPr>
          <p:cNvPicPr>
            <a:picLocks noChangeAspect="1"/>
          </p:cNvPicPr>
          <p:nvPr/>
        </p:nvPicPr>
        <p:blipFill>
          <a:blip r:embed="rId3"/>
          <a:stretch>
            <a:fillRect/>
          </a:stretch>
        </p:blipFill>
        <p:spPr>
          <a:xfrm>
            <a:off x="1397995" y="1086366"/>
            <a:ext cx="6348010" cy="5235394"/>
          </a:xfrm>
          <a:prstGeom prst="rect">
            <a:avLst/>
          </a:prstGeom>
        </p:spPr>
      </p:pic>
    </p:spTree>
    <p:extLst>
      <p:ext uri="{BB962C8B-B14F-4D97-AF65-F5344CB8AC3E}">
        <p14:creationId xmlns:p14="http://schemas.microsoft.com/office/powerpoint/2010/main" val="61409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Implementation Details</a:t>
            </a:r>
          </a:p>
        </p:txBody>
      </p:sp>
      <p:sp>
        <p:nvSpPr>
          <p:cNvPr id="3" name="Date Placeholder 2"/>
          <p:cNvSpPr>
            <a:spLocks noGrp="1"/>
          </p:cNvSpPr>
          <p:nvPr>
            <p:ph type="dt" sz="half" idx="10"/>
          </p:nvPr>
        </p:nvSpPr>
        <p:spPr>
          <a:xfrm>
            <a:off x="7696200" y="6248400"/>
            <a:ext cx="1066800" cy="365125"/>
          </a:xfrm>
        </p:spPr>
        <p:txBody>
          <a:bodyPr/>
          <a:lstStyle/>
          <a:p>
            <a:r>
              <a:rPr lang="en-US" dirty="0"/>
              <a:t>                                  </a:t>
            </a:r>
            <a:fld id="{58E1DC1D-91A1-4139-BC08-1203120DC967}" type="datetime1">
              <a:rPr lang="en-US" smtClean="0"/>
              <a:pPr/>
              <a:t>4/30/2022</a:t>
            </a:fld>
            <a:endParaRPr lang="en-US" dirty="0"/>
          </a:p>
        </p:txBody>
      </p:sp>
      <p:sp>
        <p:nvSpPr>
          <p:cNvPr id="4" name="Footer Placeholder 3"/>
          <p:cNvSpPr>
            <a:spLocks noGrp="1"/>
          </p:cNvSpPr>
          <p:nvPr>
            <p:ph type="ftr" sz="quarter" idx="11"/>
          </p:nvPr>
        </p:nvSpPr>
        <p:spPr>
          <a:xfrm>
            <a:off x="609600" y="6477000"/>
            <a:ext cx="6324600" cy="228600"/>
          </a:xfrm>
        </p:spPr>
        <p:txBody>
          <a:bodyPr/>
          <a:lstStyle/>
          <a:p>
            <a:r>
              <a:rPr lang="en-IN" dirty="0">
                <a:latin typeface="Times New Roman" panose="02020603050405020304" pitchFamily="18" charset="0"/>
                <a:cs typeface="Times New Roman" panose="02020603050405020304" pitchFamily="18" charset="0"/>
              </a:rPr>
              <a:t>Playing Subset of Lecture Videos by Comparing Text Query with Associated Slides</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11</a:t>
            </a:fld>
            <a:endParaRPr lang="en-US" dirty="0"/>
          </a:p>
        </p:txBody>
      </p:sp>
      <p:sp>
        <p:nvSpPr>
          <p:cNvPr id="6" name="Content Placeholder 5"/>
          <p:cNvSpPr>
            <a:spLocks noGrp="1"/>
          </p:cNvSpPr>
          <p:nvPr>
            <p:ph sz="quarter" idx="1"/>
          </p:nvPr>
        </p:nvSpPr>
        <p:spPr/>
        <p:txBody>
          <a:bodyPr>
            <a:normAutofit/>
          </a:bodyPr>
          <a:lstStyle/>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0C317FC0-3BC7-44B7-81B9-AE33939A7DA8}"/>
              </a:ext>
            </a:extLst>
          </p:cNvPr>
          <p:cNvSpPr txBox="1"/>
          <p:nvPr/>
        </p:nvSpPr>
        <p:spPr>
          <a:xfrm>
            <a:off x="295503" y="1497205"/>
            <a:ext cx="6480048" cy="4524315"/>
          </a:xfrm>
          <a:prstGeom prst="rect">
            <a:avLst/>
          </a:prstGeom>
          <a:noFill/>
        </p:spPr>
        <p:txBody>
          <a:bodyPr wrap="square">
            <a:spAutoFit/>
          </a:bodyPr>
          <a:lstStyle/>
          <a:p>
            <a:pPr algn="l" fontAlgn="base"/>
            <a:r>
              <a:rPr lang="en-IN" b="0" i="0" dirty="0">
                <a:solidFill>
                  <a:srgbClr val="333333"/>
                </a:solidFill>
                <a:effectLst/>
                <a:latin typeface="Gotham Narrow Medium"/>
              </a:rPr>
              <a:t>Strategy</a:t>
            </a:r>
          </a:p>
          <a:p>
            <a:pPr algn="l"/>
            <a:r>
              <a:rPr lang="en-IN" b="0" i="0" dirty="0">
                <a:solidFill>
                  <a:srgbClr val="333333"/>
                </a:solidFill>
                <a:effectLst/>
                <a:latin typeface="Gotham Narrow Book"/>
              </a:rPr>
              <a:t>Planting trees and ensuring that the survival rate is high is one of the responsibilities that The Art of Living takes seriously. The trees we have planted have a 90% survival rate. This has been possible because of our 3- step strategy:</a:t>
            </a:r>
          </a:p>
          <a:p>
            <a:pPr algn="l" fontAlgn="base">
              <a:buFont typeface="Arial" panose="020B0604020202020204" pitchFamily="34" charset="0"/>
              <a:buChar char="•"/>
            </a:pPr>
            <a:r>
              <a:rPr lang="en-IN" b="0" i="0" dirty="0">
                <a:solidFill>
                  <a:srgbClr val="333333"/>
                </a:solidFill>
                <a:effectLst/>
                <a:latin typeface="Gotham Narrow Book"/>
              </a:rPr>
              <a:t>Planting saplings and plants and using drip irrigation</a:t>
            </a:r>
          </a:p>
          <a:p>
            <a:pPr algn="l" fontAlgn="base">
              <a:buFont typeface="Arial" panose="020B0604020202020204" pitchFamily="34" charset="0"/>
              <a:buChar char="•"/>
            </a:pPr>
            <a:r>
              <a:rPr lang="en-IN" b="0" i="0" dirty="0">
                <a:solidFill>
                  <a:srgbClr val="333333"/>
                </a:solidFill>
                <a:effectLst/>
                <a:latin typeface="Gotham Narrow Book"/>
              </a:rPr>
              <a:t>Digging deep trenches to protect from animals</a:t>
            </a:r>
          </a:p>
          <a:p>
            <a:pPr algn="l" fontAlgn="base">
              <a:buFont typeface="Arial" panose="020B0604020202020204" pitchFamily="34" charset="0"/>
              <a:buChar char="•"/>
            </a:pPr>
            <a:r>
              <a:rPr lang="en-IN" b="0" i="0" dirty="0">
                <a:solidFill>
                  <a:srgbClr val="333333"/>
                </a:solidFill>
                <a:effectLst/>
                <a:latin typeface="Gotham Narrow Book"/>
              </a:rPr>
              <a:t>Daily monitoring to avoid unforeseen mishaps</a:t>
            </a:r>
          </a:p>
          <a:p>
            <a:pPr algn="l"/>
            <a:r>
              <a:rPr lang="en-IN" b="0" i="0" dirty="0">
                <a:solidFill>
                  <a:srgbClr val="333333"/>
                </a:solidFill>
                <a:effectLst/>
                <a:latin typeface="Gotham Narrow Book"/>
              </a:rPr>
              <a:t>Drip irrigation systems bring down water footprint and thereby maintenance costs significantly. Creation of deep trenches helps in reducing sapling protection costs significantly as compared to building individual tree guards around each sapling to protect them from being local cattle. These trenches help in harvesting rainwater and thereby keeping soil moisture content high season, which is very critical for the high survival rate of saplings.</a:t>
            </a:r>
          </a:p>
        </p:txBody>
      </p:sp>
      <p:pic>
        <p:nvPicPr>
          <p:cNvPr id="11" name="Picture 10">
            <a:extLst>
              <a:ext uri="{FF2B5EF4-FFF2-40B4-BE49-F238E27FC236}">
                <a16:creationId xmlns:a16="http://schemas.microsoft.com/office/drawing/2014/main" id="{D24C9476-3401-4165-9050-D042423A7B5C}"/>
              </a:ext>
            </a:extLst>
          </p:cNvPr>
          <p:cNvPicPr>
            <a:picLocks noChangeAspect="1"/>
          </p:cNvPicPr>
          <p:nvPr/>
        </p:nvPicPr>
        <p:blipFill>
          <a:blip r:embed="rId3"/>
          <a:stretch>
            <a:fillRect/>
          </a:stretch>
        </p:blipFill>
        <p:spPr>
          <a:xfrm>
            <a:off x="4036611" y="859198"/>
            <a:ext cx="5342083" cy="4320914"/>
          </a:xfrm>
          <a:prstGeom prst="rect">
            <a:avLst/>
          </a:prstGeom>
        </p:spPr>
      </p:pic>
    </p:spTree>
    <p:extLst>
      <p:ext uri="{BB962C8B-B14F-4D97-AF65-F5344CB8AC3E}">
        <p14:creationId xmlns:p14="http://schemas.microsoft.com/office/powerpoint/2010/main" val="117882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Conclusion</a:t>
            </a:r>
          </a:p>
        </p:txBody>
      </p:sp>
      <p:sp>
        <p:nvSpPr>
          <p:cNvPr id="3" name="Footer Placeholder 2"/>
          <p:cNvSpPr>
            <a:spLocks noGrp="1"/>
          </p:cNvSpPr>
          <p:nvPr>
            <p:ph type="ftr" sz="quarter" idx="11"/>
          </p:nvPr>
        </p:nvSpPr>
        <p:spPr>
          <a:xfrm>
            <a:off x="609600" y="6477000"/>
            <a:ext cx="6629400" cy="304800"/>
          </a:xfrm>
        </p:spPr>
        <p:txBody>
          <a:bodyPr/>
          <a:lstStyle/>
          <a:p>
            <a:r>
              <a:rPr lang="en-IN" dirty="0"/>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12</a:t>
            </a:fld>
            <a:endParaRPr lang="en-US" dirty="0"/>
          </a:p>
        </p:txBody>
      </p:sp>
      <p:sp>
        <p:nvSpPr>
          <p:cNvPr id="5" name="Content Placeholder 4"/>
          <p:cNvSpPr>
            <a:spLocks noGrp="1"/>
          </p:cNvSpPr>
          <p:nvPr>
            <p:ph sz="quarter" idx="1"/>
          </p:nvPr>
        </p:nvSpPr>
        <p:spPr/>
        <p:txBody>
          <a:bodyPr>
            <a:normAutofit/>
          </a:bodyPr>
          <a:lstStyle/>
          <a:p>
            <a:pPr marL="0" indent="0" algn="just">
              <a:buNone/>
            </a:pPr>
            <a:endParaRPr lang="en-IN" dirty="0"/>
          </a:p>
        </p:txBody>
      </p:sp>
      <p:sp>
        <p:nvSpPr>
          <p:cNvPr id="6" name="Date Placeholder 5"/>
          <p:cNvSpPr>
            <a:spLocks noGrp="1"/>
          </p:cNvSpPr>
          <p:nvPr>
            <p:ph type="dt" sz="half" idx="10"/>
          </p:nvPr>
        </p:nvSpPr>
        <p:spPr>
          <a:xfrm>
            <a:off x="7620000" y="6477000"/>
            <a:ext cx="1143000" cy="136525"/>
          </a:xfrm>
        </p:spPr>
        <p:txBody>
          <a:bodyPr/>
          <a:lstStyle/>
          <a:p>
            <a:r>
              <a:rPr lang="en-US" dirty="0"/>
              <a:t>                                  </a:t>
            </a:r>
            <a:fld id="{2D739922-1A12-4CE3-9A0E-8E44DFA7D15A}" type="datetime1">
              <a:rPr lang="en-US" smtClean="0"/>
              <a:pPr/>
              <a:t>4/30/2022</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36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br>
              <a:rPr lang="en-US" dirty="0"/>
            </a:br>
            <a:r>
              <a:rPr lang="en-US" dirty="0"/>
              <a:t>     </a:t>
            </a:r>
            <a:r>
              <a:rPr lang="en-US" sz="4000" dirty="0">
                <a:latin typeface="Times New Roman" panose="02020603050405020304" pitchFamily="18" charset="0"/>
                <a:cs typeface="Times New Roman" panose="02020603050405020304" pitchFamily="18" charset="0"/>
              </a:rPr>
              <a:t>References</a:t>
            </a:r>
          </a:p>
        </p:txBody>
      </p:sp>
      <p:sp>
        <p:nvSpPr>
          <p:cNvPr id="5" name="Footer Placeholder 4"/>
          <p:cNvSpPr>
            <a:spLocks noGrp="1"/>
          </p:cNvSpPr>
          <p:nvPr>
            <p:ph type="ftr" sz="quarter" idx="11"/>
          </p:nvPr>
        </p:nvSpPr>
        <p:spPr>
          <a:xfrm>
            <a:off x="609600" y="6477000"/>
            <a:ext cx="6781800" cy="304800"/>
          </a:xfrm>
        </p:spPr>
        <p:txBody>
          <a:bodyPr/>
          <a:lstStyle/>
          <a:p>
            <a:r>
              <a:rPr lang="en-IN" dirty="0"/>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13</a:t>
            </a:fld>
            <a:endParaRPr lang="en-US" dirty="0"/>
          </a:p>
        </p:txBody>
      </p:sp>
      <p:sp>
        <p:nvSpPr>
          <p:cNvPr id="3" name="Content Placeholder 2"/>
          <p:cNvSpPr>
            <a:spLocks noGrp="1"/>
          </p:cNvSpPr>
          <p:nvPr>
            <p:ph sz="quarter" idx="1"/>
          </p:nvPr>
        </p:nvSpPr>
        <p:spPr>
          <a:xfrm>
            <a:off x="228600" y="609600"/>
            <a:ext cx="8458200" cy="5867400"/>
          </a:xfrm>
        </p:spPr>
        <p:txBody>
          <a:bodyPr>
            <a:noAutofit/>
          </a:bodyPr>
          <a:lstStyle/>
          <a:p>
            <a:pPr>
              <a:buNone/>
            </a:pPr>
            <a:endParaRPr lang="en-US" sz="1800" dirty="0">
              <a:latin typeface="+mj-lt"/>
              <a:cs typeface="Aharoni" pitchFamily="2" charset="-79"/>
            </a:endParaRPr>
          </a:p>
          <a:p>
            <a:pPr>
              <a:buNone/>
            </a:pPr>
            <a:endParaRPr lang="en-US" sz="1800" dirty="0">
              <a:latin typeface="+mj-lt"/>
              <a:cs typeface="Aharoni" pitchFamily="2" charset="-79"/>
            </a:endParaRPr>
          </a:p>
          <a:p>
            <a:pPr algn="just">
              <a:buNone/>
            </a:pPr>
            <a:endParaRPr lang="en-US" sz="1800" dirty="0">
              <a:latin typeface="+mj-lt"/>
              <a:cs typeface="Aharoni" pitchFamily="2" charset="-79"/>
            </a:endParaRPr>
          </a:p>
          <a:p>
            <a:pPr>
              <a:buNone/>
            </a:pPr>
            <a:r>
              <a:rPr lang="en-US" sz="1800" dirty="0">
                <a:latin typeface="+mj-lt"/>
                <a:cs typeface="Aharoni" pitchFamily="2" charset="-79"/>
                <a:hlinkClick r:id="rId2"/>
              </a:rPr>
              <a:t>https://www.nelda.org.in/</a:t>
            </a:r>
            <a:endParaRPr lang="en-US" sz="1800" dirty="0">
              <a:latin typeface="+mj-lt"/>
              <a:cs typeface="Aharoni" pitchFamily="2" charset="-79"/>
            </a:endParaRPr>
          </a:p>
          <a:p>
            <a:pPr>
              <a:buNone/>
            </a:pPr>
            <a:r>
              <a:rPr lang="en-US" sz="1800" dirty="0">
                <a:latin typeface="+mj-lt"/>
                <a:cs typeface="Aharoni" pitchFamily="2" charset="-79"/>
                <a:hlinkClick r:id="rId3"/>
              </a:rPr>
              <a:t>https://sankalptaru.org/</a:t>
            </a:r>
            <a:endParaRPr lang="en-US" sz="1800" dirty="0">
              <a:latin typeface="+mj-lt"/>
              <a:cs typeface="Aharoni" pitchFamily="2" charset="-79"/>
            </a:endParaRPr>
          </a:p>
          <a:p>
            <a:pPr>
              <a:buNone/>
            </a:pPr>
            <a:r>
              <a:rPr lang="en-US" sz="1800" dirty="0">
                <a:latin typeface="+mj-lt"/>
                <a:cs typeface="Aharoni" pitchFamily="2" charset="-79"/>
                <a:hlinkClick r:id="rId4"/>
              </a:rPr>
              <a:t>https://catchfoundation.in/plantenance/</a:t>
            </a:r>
            <a:endParaRPr lang="en-US" sz="1800" dirty="0">
              <a:latin typeface="+mj-lt"/>
              <a:cs typeface="Aharoni" pitchFamily="2" charset="-79"/>
            </a:endParaRPr>
          </a:p>
          <a:p>
            <a:pPr>
              <a:buNone/>
            </a:pPr>
            <a:r>
              <a:rPr lang="en-US" sz="1800" dirty="0">
                <a:latin typeface="+mj-lt"/>
                <a:cs typeface="Aharoni" pitchFamily="2" charset="-79"/>
                <a:hlinkClick r:id="rId5"/>
              </a:rPr>
              <a:t>https://en.wikipedia.org/wiki/Tree_planting</a:t>
            </a:r>
            <a:endParaRPr lang="en-US" sz="1800" dirty="0">
              <a:latin typeface="+mj-lt"/>
              <a:cs typeface="Aharoni" pitchFamily="2" charset="-79"/>
            </a:endParaRPr>
          </a:p>
          <a:p>
            <a:pPr>
              <a:buNone/>
            </a:pPr>
            <a:r>
              <a:rPr lang="en-US" sz="1800" dirty="0">
                <a:latin typeface="+mj-lt"/>
                <a:cs typeface="Aharoni" pitchFamily="2" charset="-79"/>
                <a:hlinkClick r:id="rId6"/>
              </a:rPr>
              <a:t>https://treesisters.org/blog/how-to-start-your-own-tree-planting-project</a:t>
            </a:r>
            <a:endParaRPr lang="en-US" sz="1800" dirty="0">
              <a:latin typeface="+mj-lt"/>
              <a:cs typeface="Aharoni" pitchFamily="2" charset="-79"/>
            </a:endParaRPr>
          </a:p>
          <a:p>
            <a:pPr>
              <a:buNone/>
            </a:pPr>
            <a:r>
              <a:rPr lang="en-US" sz="1800" dirty="0">
                <a:latin typeface="+mj-lt"/>
                <a:cs typeface="Aharoni" pitchFamily="2" charset="-79"/>
                <a:hlinkClick r:id="rId7"/>
              </a:rPr>
              <a:t>https://www.artofliving.org/in-en/projects/tree-planting</a:t>
            </a:r>
            <a:endParaRPr lang="en-US" sz="1800" dirty="0">
              <a:latin typeface="+mj-lt"/>
              <a:cs typeface="Aharoni" pitchFamily="2" charset="-79"/>
            </a:endParaRPr>
          </a:p>
          <a:p>
            <a:pPr>
              <a:buNone/>
            </a:pPr>
            <a:r>
              <a:rPr lang="en-US" sz="1800" dirty="0">
                <a:latin typeface="+mj-lt"/>
                <a:cs typeface="Aharoni" pitchFamily="2" charset="-79"/>
                <a:hlinkClick r:id="rId8"/>
              </a:rPr>
              <a:t>http://www.cmseducation.org/environment/treeplantation.html</a:t>
            </a:r>
            <a:endParaRPr lang="en-US" sz="1800" dirty="0">
              <a:latin typeface="+mj-lt"/>
              <a:cs typeface="Aharoni" pitchFamily="2" charset="-79"/>
            </a:endParaRPr>
          </a:p>
          <a:p>
            <a:pPr>
              <a:buNone/>
            </a:pPr>
            <a:r>
              <a:rPr lang="en-US" sz="1800" dirty="0">
                <a:latin typeface="+mj-lt"/>
                <a:cs typeface="Aharoni" pitchFamily="2" charset="-79"/>
                <a:hlinkClick r:id="rId9"/>
              </a:rPr>
              <a:t>https://www.grow-trees.com/projects.php</a:t>
            </a: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r>
              <a:rPr lang="en-US" sz="1800" dirty="0">
                <a:latin typeface="+mj-lt"/>
                <a:cs typeface="Aharoni" pitchFamily="2" charset="-79"/>
              </a:rPr>
              <a:t>.</a:t>
            </a:r>
          </a:p>
        </p:txBody>
      </p:sp>
      <p:sp>
        <p:nvSpPr>
          <p:cNvPr id="6" name="Date Placeholder 5"/>
          <p:cNvSpPr>
            <a:spLocks noGrp="1"/>
          </p:cNvSpPr>
          <p:nvPr>
            <p:ph type="dt" sz="half" idx="10"/>
          </p:nvPr>
        </p:nvSpPr>
        <p:spPr>
          <a:xfrm>
            <a:off x="7620000" y="6477000"/>
            <a:ext cx="1143000" cy="136525"/>
          </a:xfrm>
        </p:spPr>
        <p:txBody>
          <a:bodyPr/>
          <a:lstStyle/>
          <a:p>
            <a:r>
              <a:rPr lang="en-US" dirty="0"/>
              <a:t>                                  </a:t>
            </a:r>
            <a:fld id="{A7155BC5-7D3D-481F-AB77-8C8C82728F9D}" type="datetime1">
              <a:rPr lang="en-US" smtClean="0"/>
              <a:pPr/>
              <a:t>4/30/2022</a:t>
            </a:fld>
            <a:endParaRPr lang="en-US" dirty="0"/>
          </a:p>
        </p:txBody>
      </p:sp>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00A168-683F-4263-B414-CA79180743C9}" type="datetime1">
              <a:rPr lang="en-US" smtClean="0"/>
              <a:pPr/>
              <a:t>4/30/2022</a:t>
            </a:fld>
            <a:endParaRPr lang="en-US" dirty="0"/>
          </a:p>
        </p:txBody>
      </p:sp>
      <p:sp>
        <p:nvSpPr>
          <p:cNvPr id="5" name="Footer Placeholder 4"/>
          <p:cNvSpPr>
            <a:spLocks noGrp="1"/>
          </p:cNvSpPr>
          <p:nvPr>
            <p:ph type="ftr" sz="quarter" idx="11"/>
          </p:nvPr>
        </p:nvSpPr>
        <p:spPr>
          <a:xfrm>
            <a:off x="1905000" y="6356350"/>
            <a:ext cx="6324600" cy="365125"/>
          </a:xfrm>
        </p:spPr>
        <p:txBody>
          <a:bodyPr/>
          <a:lstStyle/>
          <a:p>
            <a:r>
              <a:rPr lang="en-IN" dirty="0"/>
              <a:t>Playing Subset of Lecture Videos by Comparing Text Query with Associated Slides</a:t>
            </a:r>
            <a:endParaRPr lang="en-US" dirty="0"/>
          </a:p>
        </p:txBody>
      </p:sp>
      <p:sp>
        <p:nvSpPr>
          <p:cNvPr id="6" name="Slide Number Placeholder 5"/>
          <p:cNvSpPr>
            <a:spLocks noGrp="1"/>
          </p:cNvSpPr>
          <p:nvPr>
            <p:ph type="sldNum" sz="quarter" idx="12"/>
          </p:nvPr>
        </p:nvSpPr>
        <p:spPr/>
        <p:txBody>
          <a:bodyPr/>
          <a:lstStyle/>
          <a:p>
            <a:fld id="{C1257DC8-DAC5-42FB-BB8D-1F1437D73A46}" type="slidenum">
              <a:rPr lang="en-US" smtClean="0"/>
              <a:pPr/>
              <a:t>14</a:t>
            </a:fld>
            <a:endParaRPr lang="en-US" dirty="0"/>
          </a:p>
        </p:txBody>
      </p:sp>
      <p:pic>
        <p:nvPicPr>
          <p:cNvPr id="10" name="Picture 2" descr="C:\Users\Pall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200400"/>
            <a:ext cx="34290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4000" y="3657600"/>
            <a:ext cx="3200400" cy="646331"/>
          </a:xfrm>
          <a:prstGeom prst="rect">
            <a:avLst/>
          </a:prstGeom>
          <a:noFill/>
        </p:spPr>
        <p:txBody>
          <a:bodyPr wrap="square" rtlCol="0">
            <a:spAutoFit/>
          </a:bodyPr>
          <a:lstStyle/>
          <a:p>
            <a:r>
              <a:rPr lang="en-IN" sz="3600" b="1" i="1" dirty="0">
                <a:ln w="22225">
                  <a:solidFill>
                    <a:schemeClr val="accent2"/>
                  </a:solidFill>
                  <a:prstDash val="solid"/>
                </a:ln>
                <a:solidFill>
                  <a:schemeClr val="accent2">
                    <a:lumMod val="40000"/>
                    <a:lumOff val="60000"/>
                  </a:schemeClr>
                </a:solidFill>
                <a:latin typeface="Algerian" panose="04020705040A02060702" pitchFamily="82" charset="0"/>
                <a:cs typeface="Times New Roman" panose="02020603050405020304" pitchFamily="18" charset="0"/>
              </a:rPr>
              <a:t>THANK YOU</a:t>
            </a:r>
            <a:endParaRPr lang="en-IN" sz="3600" i="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37151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Overview</a:t>
            </a:r>
          </a:p>
        </p:txBody>
      </p:sp>
      <p:sp>
        <p:nvSpPr>
          <p:cNvPr id="3" name="Footer Placeholder 2"/>
          <p:cNvSpPr>
            <a:spLocks noGrp="1"/>
          </p:cNvSpPr>
          <p:nvPr>
            <p:ph type="ftr" sz="quarter" idx="11"/>
          </p:nvPr>
        </p:nvSpPr>
        <p:spPr>
          <a:xfrm>
            <a:off x="2771799" y="6525344"/>
            <a:ext cx="2232249" cy="198950"/>
          </a:xfrm>
        </p:spPr>
        <p:txBody>
          <a:bodyPr/>
          <a:lstStyle/>
          <a:p>
            <a:r>
              <a:rPr lang="en-IN" dirty="0">
                <a:latin typeface="Times New Roman" panose="02020603050405020304" pitchFamily="18" charset="0"/>
                <a:cs typeface="Times New Roman" panose="02020603050405020304" pitchFamily="18" charset="0"/>
              </a:rPr>
              <a:t>Title of Project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2</a:t>
            </a:fld>
            <a:endParaRPr lang="en-US" dirty="0"/>
          </a:p>
        </p:txBody>
      </p:sp>
      <p:sp>
        <p:nvSpPr>
          <p:cNvPr id="5" name="Content Placeholder 4"/>
          <p:cNvSpPr>
            <a:spLocks noGrp="1"/>
          </p:cNvSpPr>
          <p:nvPr>
            <p:ph sz="quarter" idx="1"/>
          </p:nvPr>
        </p:nvSpPr>
        <p:spPr>
          <a:xfrm>
            <a:off x="612648" y="1516698"/>
            <a:ext cx="8153400" cy="4579302"/>
          </a:xfrm>
        </p:spPr>
        <p:txBody>
          <a:bodyPr>
            <a:noAutofit/>
          </a:bodyPr>
          <a:lstStyle/>
          <a:p>
            <a:r>
              <a:rPr lang="en-IN" sz="1800" dirty="0">
                <a:latin typeface="Times New Roman" panose="02020603050405020304" pitchFamily="18" charset="0"/>
                <a:cs typeface="Times New Roman" panose="02020603050405020304" pitchFamily="18" charset="0"/>
              </a:rPr>
              <a:t>Background</a:t>
            </a:r>
          </a:p>
          <a:p>
            <a:r>
              <a:rPr lang="en-IN" sz="1800" dirty="0">
                <a:latin typeface="Times New Roman" panose="02020603050405020304" pitchFamily="18" charset="0"/>
                <a:cs typeface="Times New Roman" panose="02020603050405020304" pitchFamily="18" charset="0"/>
              </a:rPr>
              <a:t>Introduction</a:t>
            </a:r>
          </a:p>
          <a:p>
            <a:r>
              <a:rPr lang="en-IN" sz="1800" dirty="0">
                <a:latin typeface="Times New Roman" panose="02020603050405020304" pitchFamily="18" charset="0"/>
                <a:cs typeface="Times New Roman" panose="02020603050405020304" pitchFamily="18" charset="0"/>
              </a:rPr>
              <a:t>Literature Survey</a:t>
            </a:r>
          </a:p>
          <a:p>
            <a:r>
              <a:rPr lang="en-IN" sz="1800" dirty="0">
                <a:latin typeface="Times New Roman" panose="02020603050405020304" pitchFamily="18" charset="0"/>
                <a:cs typeface="Times New Roman" panose="02020603050405020304" pitchFamily="18" charset="0"/>
              </a:rPr>
              <a:t>Motivation</a:t>
            </a:r>
          </a:p>
          <a:p>
            <a:r>
              <a:rPr lang="en-IN" sz="1800" dirty="0">
                <a:latin typeface="Times New Roman" panose="02020603050405020304" pitchFamily="18" charset="0"/>
                <a:cs typeface="Times New Roman" panose="02020603050405020304" pitchFamily="18" charset="0"/>
              </a:rPr>
              <a:t> </a:t>
            </a:r>
          </a:p>
        </p:txBody>
      </p:sp>
      <p:sp>
        <p:nvSpPr>
          <p:cNvPr id="6" name="Date Placeholder 5"/>
          <p:cNvSpPr>
            <a:spLocks noGrp="1"/>
          </p:cNvSpPr>
          <p:nvPr>
            <p:ph type="dt" sz="half" idx="10"/>
          </p:nvPr>
        </p:nvSpPr>
        <p:spPr>
          <a:xfrm>
            <a:off x="7620000" y="6248400"/>
            <a:ext cx="1143000" cy="365125"/>
          </a:xfrm>
        </p:spPr>
        <p:txBody>
          <a:bodyPr/>
          <a:lstStyle/>
          <a:p>
            <a:r>
              <a:rPr lang="en-US" dirty="0"/>
              <a:t>                                             Date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56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09600" y="6477000"/>
            <a:ext cx="6400800" cy="304800"/>
          </a:xfrm>
        </p:spPr>
        <p:txBody>
          <a:bodyPr/>
          <a:lstStyle/>
          <a:p>
            <a:r>
              <a:rPr lang="en-IN" dirty="0">
                <a:latin typeface="Times New Roman" panose="02020603050405020304" pitchFamily="18" charset="0"/>
                <a:cs typeface="Times New Roman" panose="02020603050405020304" pitchFamily="18" charset="0"/>
              </a:rPr>
              <a:t>Playing Subset of Lecture Videos by Comparing Text Query with Associated Slides</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3</a:t>
            </a:fld>
            <a:endParaRPr lang="en-US" dirty="0"/>
          </a:p>
        </p:txBody>
      </p:sp>
      <p:sp>
        <p:nvSpPr>
          <p:cNvPr id="3" name="Content Placeholder 2"/>
          <p:cNvSpPr>
            <a:spLocks noGrp="1"/>
          </p:cNvSpPr>
          <p:nvPr>
            <p:ph sz="quarter" idx="1"/>
          </p:nvPr>
        </p:nvSpPr>
        <p:spPr/>
        <p:txBody>
          <a:bodyPr>
            <a:normAutofit/>
          </a:bodyPr>
          <a:lstStyle/>
          <a:p>
            <a:pPr marL="0" indent="0">
              <a:buNone/>
            </a:pPr>
            <a:r>
              <a:rPr lang="en-US" altLang="ko-KR" sz="2000" dirty="0">
                <a:latin typeface="Times New Roman" panose="02020603050405020304" pitchFamily="18" charset="0"/>
                <a:ea typeface="굴림" charset="-127"/>
                <a:cs typeface="Times New Roman" panose="02020603050405020304" pitchFamily="18" charset="0"/>
              </a:rPr>
              <a:t>Mission:</a:t>
            </a:r>
          </a:p>
          <a:p>
            <a:pPr marL="0" indent="0">
              <a:buNone/>
            </a:pPr>
            <a:r>
              <a:rPr lang="en-IN" sz="1200" b="1" i="0" dirty="0">
                <a:solidFill>
                  <a:srgbClr val="4A4A4A"/>
                </a:solidFill>
                <a:effectLst/>
                <a:latin typeface="Merriweather-Bold"/>
              </a:rPr>
              <a:t>Our Mission</a:t>
            </a:r>
          </a:p>
          <a:p>
            <a:r>
              <a:rPr lang="en-IN" sz="1800" b="0" i="0" dirty="0">
                <a:solidFill>
                  <a:srgbClr val="4A4A4A"/>
                </a:solidFill>
                <a:effectLst/>
                <a:latin typeface="LucidaGrande"/>
              </a:rPr>
              <a:t>We are on the mission to create a healthy, green and clean planet through tree plantation. Along with our diligent greening efforts, we strive to uplift and assist the rural communities, while promoting extensive agriculture across the nation and making it a happy-green paradise.</a:t>
            </a:r>
          </a:p>
          <a:p>
            <a:endParaRPr lang="en-IN" sz="1800" dirty="0">
              <a:solidFill>
                <a:srgbClr val="4A4A4A"/>
              </a:solidFill>
              <a:latin typeface="LucidaGrande"/>
            </a:endParaRPr>
          </a:p>
          <a:p>
            <a:endParaRPr lang="en-IN" sz="1800" b="0" i="0" dirty="0">
              <a:solidFill>
                <a:srgbClr val="4A4A4A"/>
              </a:solidFill>
              <a:effectLst/>
              <a:latin typeface="LucidaGrande"/>
            </a:endParaRPr>
          </a:p>
          <a:p>
            <a:r>
              <a:rPr lang="en-IN" sz="1100" b="1" i="0" dirty="0">
                <a:solidFill>
                  <a:srgbClr val="4A4A4A"/>
                </a:solidFill>
                <a:effectLst/>
                <a:latin typeface="Merriweather-Bold"/>
              </a:rPr>
              <a:t>Our Vision</a:t>
            </a:r>
          </a:p>
          <a:p>
            <a:r>
              <a:rPr lang="en-IN" sz="1400" b="0" i="0" dirty="0">
                <a:solidFill>
                  <a:srgbClr val="4A4A4A"/>
                </a:solidFill>
                <a:effectLst/>
                <a:latin typeface="LucidaGrande"/>
              </a:rPr>
              <a:t>We work with a vision of developing lush-green and bio-diverse sustainable world for the future generations by igniting a huge environmental revolution through trees. With our each healthy sapling, we intend to create a repository for a rich ecological bio diverse planet.</a:t>
            </a:r>
          </a:p>
          <a:p>
            <a:endParaRPr lang="en-IN" sz="1800" b="0" i="0" dirty="0">
              <a:solidFill>
                <a:srgbClr val="4A4A4A"/>
              </a:solidFill>
              <a:effectLst/>
              <a:latin typeface="LucidaGrande"/>
            </a:endParaRPr>
          </a:p>
          <a:p>
            <a:pPr marL="0" indent="0">
              <a:buNone/>
            </a:pPr>
            <a:endParaRPr lang="en-US" altLang="ko-KR" sz="2000" dirty="0">
              <a:latin typeface="Times New Roman" panose="02020603050405020304" pitchFamily="18" charset="0"/>
              <a:ea typeface="굴림" charset="-127"/>
              <a:cs typeface="Times New Roman" panose="02020603050405020304" pitchFamily="18" charset="0"/>
            </a:endParaRPr>
          </a:p>
        </p:txBody>
      </p:sp>
      <p:sp>
        <p:nvSpPr>
          <p:cNvPr id="7" name="Title 1"/>
          <p:cNvSpPr>
            <a:spLocks noGrp="1"/>
          </p:cNvSpPr>
          <p:nvPr>
            <p:ph type="title"/>
          </p:nvPr>
        </p:nvSpPr>
        <p:spPr/>
        <p:txBody>
          <a:bodyPr>
            <a:normAutofit/>
          </a:bodyPr>
          <a:lstStyle/>
          <a:p>
            <a:r>
              <a:rPr lang="en-US" sz="3600" dirty="0">
                <a:latin typeface="Times New Roman" panose="02020603050405020304" pitchFamily="18" charset="0"/>
                <a:ea typeface="굴림" charset="-127"/>
                <a:cs typeface="Times New Roman" panose="02020603050405020304" pitchFamily="18" charset="0"/>
              </a:rPr>
              <a:t>   Motivation</a:t>
            </a:r>
            <a:endParaRPr lang="en-US" sz="2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a:xfrm>
            <a:off x="7620000" y="6248400"/>
            <a:ext cx="1143000" cy="365125"/>
          </a:xfrm>
        </p:spPr>
        <p:txBody>
          <a:bodyPr/>
          <a:lstStyle/>
          <a:p>
            <a:r>
              <a:rPr lang="en-US"/>
              <a:t>                                  </a:t>
            </a:r>
            <a:fld id="{BB1F038C-35AA-4562-B12B-3A8619885937}" type="datetime1">
              <a:rPr lang="en-US" smtClean="0"/>
              <a:pPr/>
              <a:t>4/30/2022</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Objective</a:t>
            </a:r>
          </a:p>
        </p:txBody>
      </p:sp>
      <p:sp>
        <p:nvSpPr>
          <p:cNvPr id="3" name="Footer Placeholder 2"/>
          <p:cNvSpPr>
            <a:spLocks noGrp="1"/>
          </p:cNvSpPr>
          <p:nvPr>
            <p:ph type="ftr" sz="quarter" idx="11"/>
          </p:nvPr>
        </p:nvSpPr>
        <p:spPr>
          <a:xfrm>
            <a:off x="-152400" y="6477000"/>
            <a:ext cx="7239000" cy="381000"/>
          </a:xfrm>
        </p:spPr>
        <p:txBody>
          <a:bodyPr/>
          <a:lstStyle/>
          <a:p>
            <a:r>
              <a:rPr lang="en-IN" dirty="0">
                <a:latin typeface="Times New Roman" panose="02020603050405020304" pitchFamily="18" charset="0"/>
                <a:cs typeface="Times New Roman" panose="02020603050405020304" pitchFamily="18" charset="0"/>
              </a:rPr>
              <a:t>Playing Subset of Lecture Videos by Comparing Text Query with Associated Slides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4</a:t>
            </a:fld>
            <a:endParaRPr lang="en-US" dirty="0"/>
          </a:p>
        </p:txBody>
      </p:sp>
      <p:sp>
        <p:nvSpPr>
          <p:cNvPr id="6" name="Date Placeholder 5"/>
          <p:cNvSpPr>
            <a:spLocks noGrp="1"/>
          </p:cNvSpPr>
          <p:nvPr>
            <p:ph type="dt" sz="half" idx="10"/>
          </p:nvPr>
        </p:nvSpPr>
        <p:spPr>
          <a:xfrm>
            <a:off x="7620000" y="6248400"/>
            <a:ext cx="1143000" cy="365125"/>
          </a:xfrm>
        </p:spPr>
        <p:txBody>
          <a:bodyPr/>
          <a:lstStyle/>
          <a:p>
            <a:r>
              <a:rPr lang="en-US"/>
              <a:t>                                             </a:t>
            </a:r>
            <a:fld id="{D91455EF-DF09-4351-A64D-FFE571EDA9B9}"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1"/>
          </p:nvPr>
        </p:nvSpPr>
        <p:spPr/>
        <p:txBody>
          <a:bodyPr/>
          <a:lstStyle/>
          <a:p>
            <a:r>
              <a:rPr lang="en-US" dirty="0"/>
              <a:t>Our moto:</a:t>
            </a:r>
          </a:p>
          <a:p>
            <a:pPr algn="ctr"/>
            <a:r>
              <a:rPr lang="en-IN" b="1" i="0" dirty="0">
                <a:solidFill>
                  <a:srgbClr val="FF0000"/>
                </a:solidFill>
                <a:effectLst/>
                <a:latin typeface="Merriweather-Bold"/>
              </a:rPr>
              <a:t>We are crazy nature-centric enthusiasts,</a:t>
            </a:r>
            <a:br>
              <a:rPr lang="en-IN" b="1" i="0" dirty="0">
                <a:solidFill>
                  <a:srgbClr val="FF0000"/>
                </a:solidFill>
                <a:effectLst/>
                <a:latin typeface="Merriweather-Bold"/>
              </a:rPr>
            </a:br>
            <a:r>
              <a:rPr lang="en-IN" b="1" i="0" dirty="0">
                <a:solidFill>
                  <a:srgbClr val="FF0000"/>
                </a:solidFill>
                <a:effectLst/>
                <a:latin typeface="Merriweather-Bold"/>
              </a:rPr>
              <a:t>planting trees for the people, by the people!</a:t>
            </a:r>
          </a:p>
          <a:p>
            <a:endParaRPr lang="en-US" dirty="0"/>
          </a:p>
        </p:txBody>
      </p:sp>
    </p:spTree>
    <p:extLst>
      <p:ext uri="{BB962C8B-B14F-4D97-AF65-F5344CB8AC3E}">
        <p14:creationId xmlns:p14="http://schemas.microsoft.com/office/powerpoint/2010/main" val="276163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굴림" charset="-127"/>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609600" y="6477000"/>
            <a:ext cx="6705600" cy="381000"/>
          </a:xfrm>
        </p:spPr>
        <p:txBody>
          <a:bodyPr/>
          <a:lstStyle/>
          <a:p>
            <a:r>
              <a:rPr lang="en-IN" dirty="0">
                <a:latin typeface="Times New Roman" panose="02020603050405020304" pitchFamily="18" charset="0"/>
                <a:cs typeface="Times New Roman" panose="02020603050405020304" pitchFamily="18" charset="0"/>
              </a:rPr>
              <a:t>Playing Subset of Lecture Videos by Comparing Text Query with Associated Slides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5</a:t>
            </a:fld>
            <a:endParaRPr lang="en-US" dirty="0"/>
          </a:p>
        </p:txBody>
      </p:sp>
      <p:sp>
        <p:nvSpPr>
          <p:cNvPr id="3" name="Content Placeholder 2"/>
          <p:cNvSpPr>
            <a:spLocks noGrp="1"/>
          </p:cNvSpPr>
          <p:nvPr>
            <p:ph sz="quarter" idx="1"/>
          </p:nvPr>
        </p:nvSpPr>
        <p:spPr>
          <a:xfrm>
            <a:off x="612648" y="1600200"/>
            <a:ext cx="8153400" cy="4724400"/>
          </a:xfrm>
        </p:spPr>
        <p:txBody>
          <a:bodyPr>
            <a:noAutofit/>
          </a:bodyPr>
          <a:lstStyle/>
          <a:p>
            <a:pPr lvl="1">
              <a:buNone/>
            </a:pPr>
            <a:r>
              <a:rPr lang="en-US" altLang="ko-KR" sz="1000" dirty="0">
                <a:latin typeface="Times New Roman" panose="02020603050405020304" pitchFamily="18" charset="0"/>
                <a:ea typeface="굴림" charset="-127"/>
                <a:cs typeface="Times New Roman" panose="02020603050405020304" pitchFamily="18" charset="0"/>
              </a:rPr>
              <a:t>Why Trees?</a:t>
            </a:r>
          </a:p>
          <a:p>
            <a:pPr algn="l"/>
            <a:r>
              <a:rPr lang="en-IN" sz="900" b="1" i="0" dirty="0">
                <a:solidFill>
                  <a:srgbClr val="2F3039"/>
                </a:solidFill>
                <a:effectLst/>
                <a:latin typeface="Open Sans" panose="020B0606030504020204" pitchFamily="34" charset="0"/>
              </a:rPr>
              <a:t>The Generosity of Trees</a:t>
            </a:r>
          </a:p>
          <a:p>
            <a:pPr algn="l"/>
            <a:r>
              <a:rPr lang="en-IN" sz="900" b="0" i="0" dirty="0">
                <a:solidFill>
                  <a:srgbClr val="2F3039"/>
                </a:solidFill>
                <a:effectLst/>
                <a:latin typeface="Open Sans" panose="020B0606030504020204" pitchFamily="34" charset="0"/>
              </a:rPr>
              <a:t>Trees filter our air and keep it fresh by absorbing carbon dioxide and producing oxygen.</a:t>
            </a:r>
          </a:p>
          <a:p>
            <a:pPr algn="l"/>
            <a:r>
              <a:rPr lang="en-IN" sz="900" b="0" i="0" dirty="0">
                <a:solidFill>
                  <a:srgbClr val="2F3039"/>
                </a:solidFill>
                <a:effectLst/>
                <a:latin typeface="Open Sans" panose="020B0606030504020204" pitchFamily="34" charset="0"/>
              </a:rPr>
              <a:t>Tree roots stabilize the soil and prevent erosion.</a:t>
            </a:r>
          </a:p>
          <a:p>
            <a:pPr algn="l"/>
            <a:r>
              <a:rPr lang="en-IN" sz="900" b="0" i="0" dirty="0">
                <a:solidFill>
                  <a:srgbClr val="2F3039"/>
                </a:solidFill>
                <a:effectLst/>
                <a:latin typeface="Open Sans" panose="020B0606030504020204" pitchFamily="34" charset="0"/>
              </a:rPr>
              <a:t>Trees improve water quality by slowing and filtering rain water as well as protect aquifers and watersheds.</a:t>
            </a:r>
          </a:p>
          <a:p>
            <a:pPr algn="l"/>
            <a:r>
              <a:rPr lang="en-IN" sz="900" b="0" i="0" dirty="0">
                <a:solidFill>
                  <a:srgbClr val="2F3039"/>
                </a:solidFill>
                <a:effectLst/>
                <a:latin typeface="Open Sans" panose="020B0606030504020204" pitchFamily="34" charset="0"/>
              </a:rPr>
              <a:t>Trees are carbon sinks, accumulating carbon as they grow and acting as stable carbon stores upon maturity</a:t>
            </a:r>
          </a:p>
          <a:p>
            <a:pPr algn="l"/>
            <a:r>
              <a:rPr lang="en-IN" sz="900" b="0" i="0" dirty="0">
                <a:solidFill>
                  <a:srgbClr val="2F3039"/>
                </a:solidFill>
                <a:effectLst/>
                <a:latin typeface="Open Sans" panose="020B0606030504020204" pitchFamily="34" charset="0"/>
              </a:rPr>
              <a:t>Three-quarters of the world's people rely on wood as their main source of energy.</a:t>
            </a:r>
          </a:p>
          <a:p>
            <a:pPr algn="l"/>
            <a:r>
              <a:rPr lang="en-IN" sz="900" b="0" i="0" dirty="0">
                <a:solidFill>
                  <a:srgbClr val="2F3039"/>
                </a:solidFill>
                <a:effectLst/>
                <a:latin typeface="Open Sans" panose="020B0606030504020204" pitchFamily="34" charset="0"/>
              </a:rPr>
              <a:t>Thousand of things are made from trees such as furniture, books, newspapers, houses, hockey sticks, guitars, pencils, fences, milk cartons, even nail polish and toothpaste.</a:t>
            </a:r>
          </a:p>
          <a:p>
            <a:pPr algn="l"/>
            <a:r>
              <a:rPr lang="en-IN" sz="900" b="0" i="0" dirty="0">
                <a:solidFill>
                  <a:srgbClr val="2F3039"/>
                </a:solidFill>
                <a:effectLst/>
                <a:latin typeface="Open Sans" panose="020B0606030504020204" pitchFamily="34" charset="0"/>
              </a:rPr>
              <a:t>Trees lower air temperature and induce rainfall by evaporating water from their leaves.</a:t>
            </a:r>
          </a:p>
          <a:p>
            <a:pPr algn="l"/>
            <a:r>
              <a:rPr lang="en-IN" sz="900" b="0" i="0" dirty="0">
                <a:solidFill>
                  <a:srgbClr val="2F3039"/>
                </a:solidFill>
                <a:effectLst/>
                <a:latin typeface="Open Sans" panose="020B0606030504020204" pitchFamily="34" charset="0"/>
              </a:rPr>
              <a:t>Trees provide food, shade and shelter to humans and wildlife.</a:t>
            </a:r>
          </a:p>
          <a:p>
            <a:pPr algn="l"/>
            <a:r>
              <a:rPr lang="en-IN" sz="900" b="0" i="0" dirty="0">
                <a:solidFill>
                  <a:srgbClr val="2F3039"/>
                </a:solidFill>
                <a:effectLst/>
                <a:latin typeface="Open Sans" panose="020B0606030504020204" pitchFamily="34" charset="0"/>
              </a:rPr>
              <a:t>Trees offer protection from the downward fall of rain, sleet and hail as well as reduce storm run-off and the possibility of flooding.</a:t>
            </a:r>
          </a:p>
          <a:p>
            <a:pPr algn="l"/>
            <a:r>
              <a:rPr lang="en-IN" sz="900" b="0" i="0" dirty="0">
                <a:solidFill>
                  <a:srgbClr val="2F3039"/>
                </a:solidFill>
                <a:effectLst/>
                <a:latin typeface="Open Sans" panose="020B0606030504020204" pitchFamily="34" charset="0"/>
              </a:rPr>
              <a:t>Trees act as sound barriers to reduce noise pollution.</a:t>
            </a:r>
          </a:p>
          <a:p>
            <a:pPr algn="l"/>
            <a:r>
              <a:rPr lang="en-IN" sz="900" b="0" i="0" dirty="0">
                <a:solidFill>
                  <a:srgbClr val="2F3039"/>
                </a:solidFill>
                <a:effectLst/>
                <a:latin typeface="Open Sans" panose="020B0606030504020204" pitchFamily="34" charset="0"/>
              </a:rPr>
              <a:t>Trees play a major role in helping to conserve the intensity of the Earth's magnetic field.</a:t>
            </a:r>
          </a:p>
          <a:p>
            <a:pPr algn="l"/>
            <a:r>
              <a:rPr lang="en-IN" sz="900" b="0" i="0" u="none" strike="noStrike" dirty="0">
                <a:solidFill>
                  <a:srgbClr val="2F3039"/>
                </a:solidFill>
                <a:effectLst/>
                <a:latin typeface="Open Sans" panose="020B0606030504020204" pitchFamily="34" charset="0"/>
              </a:rPr>
              <a:t>Trees beautify the landscape.</a:t>
            </a:r>
          </a:p>
          <a:p>
            <a:br>
              <a:rPr lang="en-IN" sz="100" dirty="0"/>
            </a:br>
            <a:endParaRPr lang="en-US" altLang="ko-KR" sz="100" dirty="0">
              <a:latin typeface="Times New Roman" panose="02020603050405020304" pitchFamily="18" charset="0"/>
              <a:ea typeface="굴림" charset="-127"/>
              <a:cs typeface="Times New Roman" panose="02020603050405020304" pitchFamily="18" charset="0"/>
            </a:endParaRPr>
          </a:p>
          <a:p>
            <a:pPr marL="0" indent="0">
              <a:buNone/>
            </a:pPr>
            <a:endParaRPr lang="en-US" altLang="ko-KR" sz="100" dirty="0">
              <a:latin typeface="Times New Roman" panose="02020603050405020304" pitchFamily="18" charset="0"/>
              <a:ea typeface="굴림" charset="-127"/>
              <a:cs typeface="Times New Roman" panose="02020603050405020304" pitchFamily="18" charset="0"/>
            </a:endParaRPr>
          </a:p>
          <a:p>
            <a:pPr lvl="1">
              <a:buFont typeface="Wingdings" panose="05000000000000000000" pitchFamily="2" charset="2"/>
              <a:buChar char="q"/>
            </a:pPr>
            <a:endParaRPr lang="en-US" altLang="ko-KR" sz="100" dirty="0">
              <a:latin typeface="Times New Roman" panose="02020603050405020304" pitchFamily="18" charset="0"/>
              <a:ea typeface="굴림" charset="-127"/>
              <a:cs typeface="Times New Roman" panose="02020603050405020304" pitchFamily="18" charset="0"/>
            </a:endParaRPr>
          </a:p>
        </p:txBody>
      </p:sp>
      <p:sp>
        <p:nvSpPr>
          <p:cNvPr id="6" name="Date Placeholder 5"/>
          <p:cNvSpPr>
            <a:spLocks noGrp="1"/>
          </p:cNvSpPr>
          <p:nvPr>
            <p:ph type="dt" sz="half" idx="10"/>
          </p:nvPr>
        </p:nvSpPr>
        <p:spPr>
          <a:xfrm>
            <a:off x="7543800" y="6477000"/>
            <a:ext cx="1219200" cy="136525"/>
          </a:xfrm>
        </p:spPr>
        <p:txBody>
          <a:bodyPr/>
          <a:lstStyle/>
          <a:p>
            <a:r>
              <a:rPr lang="en-US" dirty="0"/>
              <a:t>                                  </a:t>
            </a:r>
            <a:fld id="{290CB63E-C0FB-4A32-872C-EFA18DE8454D}"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Literature Survey</a:t>
            </a:r>
            <a:endParaRPr lang="en-IN" sz="2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7543800" y="6248400"/>
            <a:ext cx="1219200" cy="365125"/>
          </a:xfrm>
        </p:spPr>
        <p:txBody>
          <a:bodyPr/>
          <a:lstStyle/>
          <a:p>
            <a:r>
              <a:rPr lang="en-US"/>
              <a:t>                                  </a:t>
            </a:r>
            <a:fld id="{3A9BC858-ACB1-4E44-8086-23DD406869B0}" type="datetime1">
              <a:rPr lang="en-US" smtClean="0"/>
              <a:pPr/>
              <a:t>4/30/2022</a:t>
            </a:fld>
            <a:endParaRPr lang="en-US" dirty="0"/>
          </a:p>
        </p:txBody>
      </p:sp>
      <p:sp>
        <p:nvSpPr>
          <p:cNvPr id="4" name="Footer Placeholder 3"/>
          <p:cNvSpPr>
            <a:spLocks noGrp="1"/>
          </p:cNvSpPr>
          <p:nvPr>
            <p:ph type="ftr" sz="quarter" idx="11"/>
          </p:nvPr>
        </p:nvSpPr>
        <p:spPr>
          <a:xfrm>
            <a:off x="609600" y="6467564"/>
            <a:ext cx="6324600" cy="209729"/>
          </a:xfrm>
        </p:spPr>
        <p:txBody>
          <a:bodyPr/>
          <a:lstStyle/>
          <a:p>
            <a:r>
              <a:rPr lang="en-IN" dirty="0">
                <a:latin typeface="Times New Roman" panose="02020603050405020304" pitchFamily="18" charset="0"/>
                <a:cs typeface="Times New Roman" panose="02020603050405020304" pitchFamily="18" charset="0"/>
              </a:rPr>
              <a:t>Playing Subset of Lecture Videos by Comparing Text Query with Associated Slides</a:t>
            </a:r>
            <a:endParaRPr lang="en-US"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C1373FC9-3FA4-47F2-8E31-F98A921ECCD8}"/>
              </a:ext>
            </a:extLst>
          </p:cNvPr>
          <p:cNvSpPr txBox="1"/>
          <p:nvPr/>
        </p:nvSpPr>
        <p:spPr>
          <a:xfrm>
            <a:off x="179512" y="1700808"/>
            <a:ext cx="8424936" cy="4524315"/>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2F3039"/>
                </a:solidFill>
                <a:effectLst/>
                <a:latin typeface="Open Sans" panose="020B0606030504020204" pitchFamily="34" charset="0"/>
              </a:rPr>
              <a:t>There are about 20,000 tree species in the world. India has one of the largest tree treasuries in the world followed by the US.</a:t>
            </a:r>
          </a:p>
          <a:p>
            <a:pPr marL="285750" indent="-285750">
              <a:buFont typeface="Arial" panose="020B0604020202020204" pitchFamily="34" charset="0"/>
              <a:buChar char="•"/>
            </a:pPr>
            <a:endParaRPr lang="en-IN" dirty="0">
              <a:solidFill>
                <a:srgbClr val="2F3039"/>
              </a:solidFill>
              <a:latin typeface="Open Sans" panose="020B0606030504020204" pitchFamily="34" charset="0"/>
            </a:endParaRP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Incredible Facts About Trees</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Oldest</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Slowest</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Tallest</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Most Massive</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Deepest Roots</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Fastest Growing</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Greatest Girth</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Most Dangerous</a:t>
            </a:r>
          </a:p>
          <a:p>
            <a:pPr marL="285750" indent="-285750">
              <a:buFont typeface="Arial" panose="020B0604020202020204" pitchFamily="34" charset="0"/>
              <a:buChar char="•"/>
            </a:pPr>
            <a:endParaRPr lang="en-IN" b="0" i="0" dirty="0">
              <a:solidFill>
                <a:srgbClr val="2F3039"/>
              </a:solidFill>
              <a:effectLst/>
              <a:latin typeface="Open Sans" panose="020B0606030504020204" pitchFamily="34" charset="0"/>
            </a:endParaRPr>
          </a:p>
          <a:p>
            <a:pPr marL="285750" indent="-285750">
              <a:buFont typeface="Arial" panose="020B0604020202020204" pitchFamily="34" charset="0"/>
              <a:buChar char="•"/>
            </a:pPr>
            <a:endParaRPr lang="en-IN" dirty="0">
              <a:solidFill>
                <a:srgbClr val="2F3039"/>
              </a:solidFill>
              <a:latin typeface="Open Sans" panose="020B0606030504020204" pitchFamily="34" charset="0"/>
            </a:endParaRPr>
          </a:p>
          <a:p>
            <a:pPr marL="285750" indent="-285750">
              <a:buFont typeface="Arial" panose="020B0604020202020204" pitchFamily="34" charset="0"/>
              <a:buChar char="•"/>
            </a:pPr>
            <a:endParaRPr lang="en-IN" b="0" i="0" dirty="0">
              <a:solidFill>
                <a:srgbClr val="2F3039"/>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33622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Problem Description</a:t>
            </a:r>
          </a:p>
        </p:txBody>
      </p:sp>
      <p:sp>
        <p:nvSpPr>
          <p:cNvPr id="5" name="Footer Placeholder 4"/>
          <p:cNvSpPr>
            <a:spLocks noGrp="1"/>
          </p:cNvSpPr>
          <p:nvPr>
            <p:ph type="ftr" sz="quarter" idx="11"/>
          </p:nvPr>
        </p:nvSpPr>
        <p:spPr>
          <a:xfrm>
            <a:off x="609600" y="6470932"/>
            <a:ext cx="6553200" cy="387068"/>
          </a:xfrm>
        </p:spPr>
        <p:txBody>
          <a:bodyPr/>
          <a:lstStyle/>
          <a:p>
            <a:r>
              <a:rPr lang="en-IN" dirty="0"/>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7</a:t>
            </a:fld>
            <a:endParaRPr lang="en-US" dirty="0"/>
          </a:p>
        </p:txBody>
      </p:sp>
      <p:sp>
        <p:nvSpPr>
          <p:cNvPr id="3" name="Content Placeholder 2"/>
          <p:cNvSpPr>
            <a:spLocks noGrp="1"/>
          </p:cNvSpPr>
          <p:nvPr>
            <p:ph sz="quarter" idx="1"/>
          </p:nvPr>
        </p:nvSpPr>
        <p:spPr>
          <a:xfrm>
            <a:off x="647817" y="1752406"/>
            <a:ext cx="8153400" cy="4408046"/>
          </a:xfrm>
        </p:spPr>
        <p:txBody>
          <a:bodyPr>
            <a:normAutofit/>
          </a:bodyPr>
          <a:lstStyle/>
          <a:p>
            <a:pPr marL="0" lvl="1" indent="0">
              <a:buNone/>
            </a:pPr>
            <a:r>
              <a:rPr lang="en-US" altLang="ko-KR" sz="2200" b="1" dirty="0">
                <a:latin typeface="Times New Roman" panose="02020603050405020304" pitchFamily="18" charset="0"/>
                <a:ea typeface="굴림" charset="-127"/>
                <a:cs typeface="Times New Roman" panose="02020603050405020304" pitchFamily="18" charset="0"/>
              </a:rPr>
              <a:t>Problem Statement:</a:t>
            </a:r>
          </a:p>
          <a:p>
            <a:pPr marL="0" lvl="1" indent="0" algn="just">
              <a:buNone/>
            </a:pPr>
            <a:r>
              <a:rPr lang="en-US" altLang="ko-KR" sz="2200" dirty="0">
                <a:latin typeface="Times New Roman" panose="02020603050405020304" pitchFamily="18" charset="0"/>
                <a:ea typeface="굴림" charset="-127"/>
                <a:cs typeface="Times New Roman" panose="02020603050405020304" pitchFamily="18" charset="0"/>
              </a:rPr>
              <a:t>     Example: </a:t>
            </a:r>
          </a:p>
          <a:p>
            <a:pPr marL="0" lvl="1" indent="0" algn="just">
              <a:buNone/>
            </a:pPr>
            <a:r>
              <a:rPr lang="en-US" altLang="ko-KR" sz="2200" dirty="0">
                <a:latin typeface="Times New Roman" panose="02020603050405020304" pitchFamily="18" charset="0"/>
                <a:ea typeface="굴림" charset="-127"/>
                <a:cs typeface="Times New Roman" panose="02020603050405020304" pitchFamily="18" charset="0"/>
              </a:rPr>
              <a:t>	To improve the search and navigation feature of lecture video,        metadata is extracted using video analysis method for efficient and effective search mechanism within a lecture video. </a:t>
            </a:r>
          </a:p>
          <a:p>
            <a:pPr marL="0" lvl="1" indent="0">
              <a:buNone/>
            </a:pPr>
            <a:endParaRPr lang="en-US" altLang="ko-KR" sz="2200" dirty="0">
              <a:latin typeface="Times New Roman" panose="02020603050405020304" pitchFamily="18" charset="0"/>
              <a:ea typeface="굴림" charset="-127"/>
              <a:cs typeface="Times New Roman" panose="02020603050405020304" pitchFamily="18" charset="0"/>
            </a:endParaRPr>
          </a:p>
          <a:p>
            <a:pPr marL="0" lvl="1" indent="0">
              <a:buNone/>
            </a:pPr>
            <a:r>
              <a:rPr lang="en-US" altLang="ko-KR" sz="2200" b="1" dirty="0">
                <a:latin typeface="Times New Roman" panose="02020603050405020304" pitchFamily="18" charset="0"/>
                <a:ea typeface="굴림" charset="-127"/>
                <a:cs typeface="Times New Roman" panose="02020603050405020304" pitchFamily="18" charset="0"/>
              </a:rPr>
              <a:t>Problem Solution</a:t>
            </a:r>
          </a:p>
          <a:p>
            <a:pPr marL="0" indent="0" algn="just">
              <a:buNone/>
            </a:pPr>
            <a:endParaRPr lang="en-US" sz="2200" dirty="0">
              <a:latin typeface="Times New Roman" panose="02020603050405020304" pitchFamily="18" charset="0"/>
              <a:cs typeface="Times New Roman" panose="02020603050405020304" pitchFamily="18" charset="0"/>
            </a:endParaRPr>
          </a:p>
          <a:p>
            <a:pPr marL="0" lvl="1" indent="0">
              <a:buNone/>
            </a:pPr>
            <a:endParaRPr lang="en-US" altLang="ko-KR" sz="2400" dirty="0">
              <a:latin typeface="Times New Roman" panose="02020603050405020304" pitchFamily="18" charset="0"/>
              <a:ea typeface="굴림" charset="-127"/>
              <a:cs typeface="Times New Roman" panose="02020603050405020304" pitchFamily="18" charset="0"/>
            </a:endParaRPr>
          </a:p>
          <a:p>
            <a:pPr marL="0" lvl="1" indent="0">
              <a:buNone/>
            </a:pPr>
            <a:endParaRPr lang="en-US" altLang="ko-KR" sz="2400" dirty="0">
              <a:latin typeface="Times New Roman" panose="02020603050405020304" pitchFamily="18" charset="0"/>
              <a:ea typeface="굴림" charset="-127"/>
              <a:cs typeface="Times New Roman" panose="02020603050405020304" pitchFamily="18" charset="0"/>
            </a:endParaRPr>
          </a:p>
        </p:txBody>
      </p:sp>
      <p:sp>
        <p:nvSpPr>
          <p:cNvPr id="6" name="Date Placeholder 5"/>
          <p:cNvSpPr>
            <a:spLocks noGrp="1"/>
          </p:cNvSpPr>
          <p:nvPr>
            <p:ph type="dt" sz="half" idx="10"/>
          </p:nvPr>
        </p:nvSpPr>
        <p:spPr>
          <a:xfrm>
            <a:off x="7620000" y="6470932"/>
            <a:ext cx="1143000" cy="142593"/>
          </a:xfrm>
        </p:spPr>
        <p:txBody>
          <a:bodyPr/>
          <a:lstStyle/>
          <a:p>
            <a:r>
              <a:rPr lang="en-US" dirty="0"/>
              <a:t>                                  </a:t>
            </a:r>
            <a:fld id="{10930C44-1396-41A0-98BE-16DFDB8B27E4}"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Proposed System</a:t>
            </a:r>
          </a:p>
        </p:txBody>
      </p:sp>
      <p:sp>
        <p:nvSpPr>
          <p:cNvPr id="3" name="Footer Placeholder 2"/>
          <p:cNvSpPr>
            <a:spLocks noGrp="1"/>
          </p:cNvSpPr>
          <p:nvPr>
            <p:ph type="ftr" sz="quarter" idx="11"/>
          </p:nvPr>
        </p:nvSpPr>
        <p:spPr>
          <a:xfrm>
            <a:off x="609600" y="6477000"/>
            <a:ext cx="6341353" cy="381000"/>
          </a:xfrm>
        </p:spPr>
        <p:txBody>
          <a:bodyPr/>
          <a:lstStyle/>
          <a:p>
            <a:r>
              <a:rPr lang="en-IN" dirty="0">
                <a:latin typeface="Times New Roman" panose="02020603050405020304" pitchFamily="18" charset="0"/>
                <a:cs typeface="Times New Roman" panose="02020603050405020304" pitchFamily="18" charset="0"/>
              </a:rPr>
              <a:t>Playing Subset of Lecture Videos by Comparing Text Query with Associated Slides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8</a:t>
            </a:fld>
            <a:endParaRPr lang="en-US" dirty="0"/>
          </a:p>
        </p:txBody>
      </p:sp>
      <p:sp>
        <p:nvSpPr>
          <p:cNvPr id="7" name="TextBox 6"/>
          <p:cNvSpPr txBox="1"/>
          <p:nvPr/>
        </p:nvSpPr>
        <p:spPr>
          <a:xfrm>
            <a:off x="3124200" y="5943600"/>
            <a:ext cx="382675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Figure 1: System Architecture Diagram</a:t>
            </a:r>
          </a:p>
        </p:txBody>
      </p:sp>
      <p:sp>
        <p:nvSpPr>
          <p:cNvPr id="5" name="Date Placeholder 4"/>
          <p:cNvSpPr>
            <a:spLocks noGrp="1"/>
          </p:cNvSpPr>
          <p:nvPr>
            <p:ph type="dt" sz="half" idx="10"/>
          </p:nvPr>
        </p:nvSpPr>
        <p:spPr>
          <a:xfrm>
            <a:off x="7696200" y="6477000"/>
            <a:ext cx="1066800" cy="136525"/>
          </a:xfrm>
        </p:spPr>
        <p:txBody>
          <a:bodyPr/>
          <a:lstStyle/>
          <a:p>
            <a:r>
              <a:rPr lang="en-US" dirty="0"/>
              <a:t>                                  </a:t>
            </a:r>
            <a:fld id="{008454E2-00F7-4753-8245-C92DBC5C0D69}" type="datetime1">
              <a:rPr lang="en-US" smtClean="0"/>
              <a:pPr/>
              <a:t>4/30/2022</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18577" cy="902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
          </p:nvPr>
        </p:nvSpPr>
        <p:spPr/>
        <p:txBody>
          <a:bodyPr>
            <a:normAutofit fontScale="47500" lnSpcReduction="20000"/>
          </a:bodyPr>
          <a:lstStyle/>
          <a:p>
            <a:pPr algn="l"/>
            <a:r>
              <a:rPr lang="en-IN" b="1" i="0" dirty="0">
                <a:solidFill>
                  <a:srgbClr val="333333"/>
                </a:solidFill>
                <a:effectLst/>
                <a:latin typeface="Roboto" panose="02000000000000000000" pitchFamily="2" charset="0"/>
              </a:rPr>
              <a:t>In a nutshell, here's how our online tree plantation services work:</a:t>
            </a:r>
            <a:r>
              <a:rPr lang="en-IN" b="0" i="0" dirty="0">
                <a:solidFill>
                  <a:srgbClr val="333333"/>
                </a:solidFill>
                <a:effectLst/>
                <a:latin typeface="Roboto" panose="02000000000000000000" pitchFamily="2" charset="0"/>
              </a:rPr>
              <a:t>1. You call us on our phone number listed on the website.</a:t>
            </a:r>
          </a:p>
          <a:p>
            <a:pPr algn="l"/>
            <a:r>
              <a:rPr lang="en-IN" b="0" i="0" dirty="0">
                <a:solidFill>
                  <a:srgbClr val="333333"/>
                </a:solidFill>
                <a:effectLst/>
                <a:latin typeface="Roboto" panose="02000000000000000000" pitchFamily="2" charset="0"/>
              </a:rPr>
              <a:t>2. We discuss with you all the available options regarding online tree plantation.</a:t>
            </a:r>
          </a:p>
          <a:p>
            <a:pPr algn="l"/>
            <a:r>
              <a:rPr lang="en-IN" b="0" i="0" dirty="0">
                <a:solidFill>
                  <a:srgbClr val="333333"/>
                </a:solidFill>
                <a:effectLst/>
                <a:latin typeface="Roboto" panose="02000000000000000000" pitchFamily="2" charset="0"/>
              </a:rPr>
              <a:t>3. You take a decision according to your budget and timeline.</a:t>
            </a:r>
          </a:p>
          <a:p>
            <a:pPr algn="l"/>
            <a:r>
              <a:rPr lang="en-IN" b="0" i="0" dirty="0">
                <a:solidFill>
                  <a:srgbClr val="333333"/>
                </a:solidFill>
                <a:effectLst/>
                <a:latin typeface="Roboto" panose="02000000000000000000" pitchFamily="2" charset="0"/>
              </a:rPr>
              <a:t>4. We plant the saplings on your behalf.</a:t>
            </a:r>
          </a:p>
          <a:p>
            <a:pPr algn="l"/>
            <a:br>
              <a:rPr lang="en-IN" dirty="0"/>
            </a:br>
            <a:r>
              <a:rPr lang="en-IN" b="0" i="0" dirty="0">
                <a:solidFill>
                  <a:srgbClr val="333333"/>
                </a:solidFill>
                <a:effectLst/>
                <a:latin typeface="Roboto" panose="02000000000000000000" pitchFamily="2" charset="0"/>
              </a:rPr>
              <a:t>Yes, it's that straightforward. As it's a service to the nature, we really like to keep it simple. We've been providing online tree plantation services for 3 years in and around Pune. Many companies and families have been a part of our tree plantation drives in Pune. Now we want to help you too.</a:t>
            </a:r>
          </a:p>
          <a:p>
            <a:pPr algn="l"/>
            <a:br>
              <a:rPr lang="en-IN" dirty="0"/>
            </a:br>
            <a:r>
              <a:rPr lang="en-IN" b="0" i="0" dirty="0">
                <a:solidFill>
                  <a:srgbClr val="333333"/>
                </a:solidFill>
                <a:effectLst/>
                <a:latin typeface="Roboto" panose="02000000000000000000" pitchFamily="2" charset="0"/>
              </a:rPr>
              <a:t>Tree plantation is a very noble job. It's like having your own child. By planting a tree with Nelda, you are giving life to a tree which will benefit our nation and world for the generations to come. Also, planting a tree with our online plantation services is more than just its environmental impact. It's about your support to our volunteers who are working hard throughout the year. It's also about the positive message you spread within your network by showcasing a good deed. It's about the hundreds of people you inspire in the society to do the same.</a:t>
            </a:r>
          </a:p>
          <a:p>
            <a:pPr algn="l"/>
            <a:br>
              <a:rPr lang="en-IN" dirty="0"/>
            </a:br>
            <a:r>
              <a:rPr lang="en-IN" b="0" i="0" dirty="0">
                <a:solidFill>
                  <a:srgbClr val="333333"/>
                </a:solidFill>
                <a:effectLst/>
                <a:latin typeface="Roboto" panose="02000000000000000000" pitchFamily="2" charset="0"/>
              </a:rPr>
              <a:t>At Nelda, we're eagerly waiting for your call for </a:t>
            </a:r>
            <a:r>
              <a:rPr lang="en-IN" b="0" i="0" u="none" strike="noStrike" dirty="0">
                <a:solidFill>
                  <a:srgbClr val="56A044"/>
                </a:solidFill>
                <a:effectLst/>
                <a:latin typeface="Roboto" panose="02000000000000000000" pitchFamily="2" charset="0"/>
                <a:hlinkClick r:id="rId4"/>
              </a:rPr>
              <a:t>online tree plantation services</a:t>
            </a:r>
            <a:r>
              <a:rPr lang="en-IN" b="0" i="0" dirty="0">
                <a:solidFill>
                  <a:srgbClr val="333333"/>
                </a:solidFill>
                <a:effectLst/>
                <a:latin typeface="Roboto" panose="02000000000000000000" pitchFamily="2" charset="0"/>
              </a:rPr>
              <a:t>. Please take a minute of your time to talk to our team regarding the possible options. We'll be happy to help you every way we can.</a:t>
            </a:r>
          </a:p>
          <a:p>
            <a:endParaRPr lang="en-US" dirty="0"/>
          </a:p>
        </p:txBody>
      </p:sp>
    </p:spTree>
    <p:extLst>
      <p:ext uri="{BB962C8B-B14F-4D97-AF65-F5344CB8AC3E}">
        <p14:creationId xmlns:p14="http://schemas.microsoft.com/office/powerpoint/2010/main" val="251668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System Block Diagram</a:t>
            </a: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7620000" y="6477000"/>
            <a:ext cx="1143000" cy="381000"/>
          </a:xfrm>
        </p:spPr>
        <p:txBody>
          <a:bodyPr/>
          <a:lstStyle/>
          <a:p>
            <a:fld id="{50026CB2-BE88-4DA1-AF16-95AD2428938C}" type="datetime1">
              <a:rPr lang="en-US" smtClean="0"/>
              <a:pPr/>
              <a:t>4/30/2022</a:t>
            </a:fld>
            <a:endParaRPr lang="en-US" dirty="0"/>
          </a:p>
        </p:txBody>
      </p:sp>
      <p:sp>
        <p:nvSpPr>
          <p:cNvPr id="4" name="Footer Placeholder 3"/>
          <p:cNvSpPr>
            <a:spLocks noGrp="1"/>
          </p:cNvSpPr>
          <p:nvPr>
            <p:ph type="ftr" sz="quarter" idx="11"/>
          </p:nvPr>
        </p:nvSpPr>
        <p:spPr>
          <a:xfrm>
            <a:off x="609600" y="6477000"/>
            <a:ext cx="6324600" cy="381000"/>
          </a:xfrm>
        </p:spPr>
        <p:txBody>
          <a:bodyPr/>
          <a:lstStyle/>
          <a:p>
            <a:r>
              <a:rPr lang="en-IN" dirty="0"/>
              <a:t>Playing Subset of Lecture Videos by Comparing Text Query with Associated Slides</a:t>
            </a:r>
            <a:endParaRPr lang="en-US" dirty="0"/>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9</a:t>
            </a:fld>
            <a:endParaRPr lang="en-US" dirty="0"/>
          </a:p>
        </p:txBody>
      </p:sp>
      <p:pic>
        <p:nvPicPr>
          <p:cNvPr id="9" name="Content Placeholder 8">
            <a:extLst>
              <a:ext uri="{FF2B5EF4-FFF2-40B4-BE49-F238E27FC236}">
                <a16:creationId xmlns:a16="http://schemas.microsoft.com/office/drawing/2014/main" id="{871BF5B2-155F-49C8-8A88-8F9E8F0B8C3B}"/>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491880" y="1628800"/>
            <a:ext cx="5053676" cy="3295143"/>
          </a:xfr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9702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3200</TotalTime>
  <Words>1230</Words>
  <Application>Microsoft Office PowerPoint</Application>
  <PresentationFormat>On-screen Show (4:3)</PresentationFormat>
  <Paragraphs>171</Paragraphs>
  <Slides>14</Slides>
  <Notes>9</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14</vt:i4>
      </vt:variant>
    </vt:vector>
  </HeadingPairs>
  <TitlesOfParts>
    <vt:vector size="31" baseType="lpstr">
      <vt:lpstr>Algerian</vt:lpstr>
      <vt:lpstr>Arial</vt:lpstr>
      <vt:lpstr>Calibri</vt:lpstr>
      <vt:lpstr>Calibri Light</vt:lpstr>
      <vt:lpstr>Gotham Narrow Book</vt:lpstr>
      <vt:lpstr>Gotham Narrow Medium</vt:lpstr>
      <vt:lpstr>LucidaGrande</vt:lpstr>
      <vt:lpstr>Merriweather-Bold</vt:lpstr>
      <vt:lpstr>Open Sans</vt:lpstr>
      <vt:lpstr>Roboto</vt:lpstr>
      <vt:lpstr>Times New Roman</vt:lpstr>
      <vt:lpstr>Tw Cen MT</vt:lpstr>
      <vt:lpstr>Wingdings</vt:lpstr>
      <vt:lpstr>Wingdings 2</vt:lpstr>
      <vt:lpstr>Median</vt:lpstr>
      <vt:lpstr>1_Custom Design</vt:lpstr>
      <vt:lpstr>Custom Design</vt:lpstr>
      <vt:lpstr>PowerPoint Presentation</vt:lpstr>
      <vt:lpstr>   Overview</vt:lpstr>
      <vt:lpstr>   Motivation</vt:lpstr>
      <vt:lpstr>   Objective</vt:lpstr>
      <vt:lpstr>   Introduction</vt:lpstr>
      <vt:lpstr>   Literature Survey</vt:lpstr>
      <vt:lpstr>   Problem Description</vt:lpstr>
      <vt:lpstr>   Proposed System</vt:lpstr>
      <vt:lpstr>   System Block Diagram</vt:lpstr>
      <vt:lpstr>   Data Flow Diagram/ER Diagram</vt:lpstr>
      <vt:lpstr>   Implementation Details</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Sarika</dc:creator>
  <cp:lastModifiedBy>Suraj Pisal</cp:lastModifiedBy>
  <cp:revision>300</cp:revision>
  <dcterms:created xsi:type="dcterms:W3CDTF">2014-11-27T12:50:08Z</dcterms:created>
  <dcterms:modified xsi:type="dcterms:W3CDTF">2022-04-30T12:07:50Z</dcterms:modified>
</cp:coreProperties>
</file>