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6" r:id="rId2"/>
    <p:sldMasterId id="2147483734" r:id="rId3"/>
  </p:sldMasterIdLst>
  <p:notesMasterIdLst>
    <p:notesMasterId r:id="rId14"/>
  </p:notesMasterIdLst>
  <p:handoutMasterIdLst>
    <p:handoutMasterId r:id="rId15"/>
  </p:handoutMasterIdLst>
  <p:sldIdLst>
    <p:sldId id="316" r:id="rId4"/>
    <p:sldId id="305" r:id="rId5"/>
    <p:sldId id="257" r:id="rId6"/>
    <p:sldId id="260" r:id="rId7"/>
    <p:sldId id="353" r:id="rId8"/>
    <p:sldId id="360" r:id="rId9"/>
    <p:sldId id="374" r:id="rId10"/>
    <p:sldId id="301" r:id="rId11"/>
    <p:sldId id="321"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94660"/>
  </p:normalViewPr>
  <p:slideViewPr>
    <p:cSldViewPr>
      <p:cViewPr varScale="1">
        <p:scale>
          <a:sx n="77" d="100"/>
          <a:sy n="77" d="100"/>
        </p:scale>
        <p:origin x="643"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2DA3EE-D654-4F9A-88A6-879917C71670}" type="datetimeFigureOut">
              <a:rPr lang="en-US" smtClean="0"/>
              <a:pPr/>
              <a:t>5/1/2022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4F16E-2F2D-4F65-9A5C-FEF32DF33B70}" type="slidenum">
              <a:rPr lang="en-US" smtClean="0"/>
              <a:pPr/>
              <a:t>‹#›</a:t>
            </a:fld>
            <a:endParaRPr lang="en-US"/>
          </a:p>
        </p:txBody>
      </p:sp>
    </p:spTree>
    <p:extLst>
      <p:ext uri="{BB962C8B-B14F-4D97-AF65-F5344CB8AC3E}">
        <p14:creationId xmlns:p14="http://schemas.microsoft.com/office/powerpoint/2010/main" val="21160501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8CB5B-F3CE-4FE9-9D28-2B934D73C3D6}" type="datetimeFigureOut">
              <a:rPr lang="en-US" smtClean="0"/>
              <a:pPr/>
              <a:t>5/1/2022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DD55A-AD5B-4B1B-A674-9D05498C136A}" type="slidenum">
              <a:rPr lang="en-US" smtClean="0"/>
              <a:pPr/>
              <a:t>‹#›</a:t>
            </a:fld>
            <a:endParaRPr lang="en-US" dirty="0"/>
          </a:p>
        </p:txBody>
      </p:sp>
    </p:spTree>
    <p:extLst>
      <p:ext uri="{BB962C8B-B14F-4D97-AF65-F5344CB8AC3E}">
        <p14:creationId xmlns:p14="http://schemas.microsoft.com/office/powerpoint/2010/main" val="934860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C9EC3B-BD7D-4217-808B-E596CB058544}" type="slidenum">
              <a:rPr lang="en-US" smtClean="0"/>
              <a:pPr/>
              <a:t>1</a:t>
            </a:fld>
            <a:endParaRPr lang="en-US"/>
          </a:p>
        </p:txBody>
      </p:sp>
    </p:spTree>
    <p:extLst>
      <p:ext uri="{BB962C8B-B14F-4D97-AF65-F5344CB8AC3E}">
        <p14:creationId xmlns:p14="http://schemas.microsoft.com/office/powerpoint/2010/main" val="353392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2</a:t>
            </a:fld>
            <a:endParaRPr lang="en-US" dirty="0"/>
          </a:p>
        </p:txBody>
      </p:sp>
    </p:spTree>
    <p:extLst>
      <p:ext uri="{BB962C8B-B14F-4D97-AF65-F5344CB8AC3E}">
        <p14:creationId xmlns:p14="http://schemas.microsoft.com/office/powerpoint/2010/main" val="36710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CDD55A-AD5B-4B1B-A674-9D05498C136A}" type="slidenum">
              <a:rPr lang="en-US" smtClean="0"/>
              <a:pPr/>
              <a:t>3</a:t>
            </a:fld>
            <a:endParaRPr lang="en-US" dirty="0"/>
          </a:p>
        </p:txBody>
      </p:sp>
      <p:sp>
        <p:nvSpPr>
          <p:cNvPr id="5" name="Header Placeholder 4"/>
          <p:cNvSpPr>
            <a:spLocks noGrp="1"/>
          </p:cNvSpPr>
          <p:nvPr>
            <p:ph type="hdr" sz="quarter" idx="11"/>
          </p:nvPr>
        </p:nvSpPr>
        <p:spPr/>
        <p:txBody>
          <a:bodyPr/>
          <a:lstStyle/>
          <a:p>
            <a:r>
              <a:rPr lang="en-US" dirty="0"/>
              <a:t>Detection of shill reviews</a:t>
            </a:r>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382919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Slide Number Placeholder 4"/>
          <p:cNvSpPr>
            <a:spLocks noGrp="1"/>
          </p:cNvSpPr>
          <p:nvPr>
            <p:ph type="sldNum" sz="quarter" idx="11"/>
          </p:nvPr>
        </p:nvSpPr>
        <p:spPr/>
        <p:txBody>
          <a:bodyPr/>
          <a:lstStyle/>
          <a:p>
            <a:fld id="{6ECDD55A-AD5B-4B1B-A674-9D05498C136A}" type="slidenum">
              <a:rPr lang="en-US" smtClean="0"/>
              <a:pPr/>
              <a:t>4</a:t>
            </a:fld>
            <a:endParaRPr lang="en-US" dirty="0"/>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115951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5</a:t>
            </a:fld>
            <a:endParaRPr lang="en-US" dirty="0"/>
          </a:p>
        </p:txBody>
      </p:sp>
    </p:spTree>
    <p:extLst>
      <p:ext uri="{BB962C8B-B14F-4D97-AF65-F5344CB8AC3E}">
        <p14:creationId xmlns:p14="http://schemas.microsoft.com/office/powerpoint/2010/main" val="144367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6</a:t>
            </a:fld>
            <a:endParaRPr lang="en-US" dirty="0"/>
          </a:p>
        </p:txBody>
      </p:sp>
    </p:spTree>
    <p:extLst>
      <p:ext uri="{BB962C8B-B14F-4D97-AF65-F5344CB8AC3E}">
        <p14:creationId xmlns:p14="http://schemas.microsoft.com/office/powerpoint/2010/main" val="11870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584F5C-4138-4343-93C5-0A76D68DA832}" type="datetime1">
              <a:rPr lang="en-US" smtClean="0"/>
              <a:pPr/>
              <a:t>5/1/2022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dirty="0"/>
              <a:t>Playing Subset of Lecture Videos by Comparing Text Query with Associated Slides</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43F687-6054-4761-B0E2-16F499847317}" type="datetime1">
              <a:rPr lang="en-US" smtClean="0"/>
              <a:pPr/>
              <a:t>5/1/2022</a:t>
            </a:fld>
            <a:endParaRPr lang="en-US" dirty="0"/>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71F31EB7-BBA7-4029-A716-8DC7C9AAD4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9137519-BE30-46D8-B560-1D46F1068F1A}" type="datetime1">
              <a:rPr lang="en-US" smtClean="0"/>
              <a:pPr/>
              <a:t>5/1/2022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IN"/>
              <a:t>Playing Subset of Lecture Videos by Comparing Text Query with Associated Slides</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1F31EB7-BBA7-4029-A716-8DC7C9AAD42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397EC67F-B312-45BF-8EBA-3BFE3C676468}" type="datetime1">
              <a:rPr lang="en-US" smtClean="0"/>
              <a:pPr/>
              <a:t>5/1/2022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hasCustomPrompt="1"/>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dirty="0"/>
              <a:t>Department of Computer </a:t>
            </a:r>
            <a:r>
              <a:rPr lang="en-US" dirty="0" err="1"/>
              <a:t>Engg</a:t>
            </a:r>
            <a:r>
              <a:rPr lang="en-US" dirty="0"/>
              <a:t>., DYPCOE, </a:t>
            </a:r>
            <a:r>
              <a:rPr lang="en-US" dirty="0" err="1"/>
              <a:t>Akurdi</a:t>
            </a:r>
            <a:r>
              <a:rPr lang="en-US" dirty="0"/>
              <a:t>.</a:t>
            </a:r>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69926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8FF100CC-2628-4FCA-852E-B9F2891AA2DE}" type="datetime1">
              <a:rPr lang="en-US" smtClean="0"/>
              <a:pPr/>
              <a:t>5/1/2022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endParaRPr lang="en-US" dirty="0"/>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37608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E7EDD7-8317-4AB7-BF35-0B87B1769DC5}"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49889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17CD7-EF94-4689-A2B0-2E7BD8C091A1}"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353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A873C-1C42-458A-B3B6-E59C060D775B}"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9094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4A5AEB-314C-474A-9003-54A39EF0BFDB}"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706690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D12269-6F6F-4844-97A1-1F18EF393900}" type="datetime1">
              <a:rPr lang="en-US" smtClean="0"/>
              <a:pPr/>
              <a:t>5/1/2022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365827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98BCC2-C6F7-42F5-9CDF-AB16E7422C71}" type="datetime1">
              <a:rPr lang="en-US" smtClean="0"/>
              <a:pPr/>
              <a:t>5/1/2022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99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a:xfrm>
            <a:off x="6858000" y="6248401"/>
            <a:ext cx="1905000" cy="228600"/>
          </a:xfrm>
        </p:spPr>
        <p:txBody>
          <a:bodyPr/>
          <a:lstStyle/>
          <a:p>
            <a:fld id="{E3F3D2C4-B264-461B-BA60-3413D14760D1}" type="datetime1">
              <a:rPr lang="en-US" smtClean="0"/>
              <a:pPr/>
              <a:t>5/1/2022</a:t>
            </a:fld>
            <a:endParaRPr lang="en-US" dirty="0"/>
          </a:p>
        </p:txBody>
      </p:sp>
      <p:sp>
        <p:nvSpPr>
          <p:cNvPr id="7" name="Footer Placeholder 6"/>
          <p:cNvSpPr>
            <a:spLocks noGrp="1"/>
          </p:cNvSpPr>
          <p:nvPr>
            <p:ph type="ftr" sz="quarter" idx="11"/>
          </p:nvPr>
        </p:nvSpPr>
        <p:spPr>
          <a:xfrm>
            <a:off x="609600" y="6096000"/>
            <a:ext cx="6248400" cy="517331"/>
          </a:xfrm>
        </p:spPr>
        <p:txBody>
          <a:bodyPr/>
          <a:lstStyle>
            <a:lvl1pPr>
              <a:defRPr>
                <a:latin typeface="Times New Roman" panose="02020603050405020304" pitchFamily="18" charset="0"/>
                <a:cs typeface="Times New Roman" panose="02020603050405020304" pitchFamily="18" charset="0"/>
              </a:defRPr>
            </a:lvl1pPr>
          </a:lstStyle>
          <a:p>
            <a:r>
              <a:rPr lang="en-IN" dirty="0"/>
              <a:t>Playing Subset of Lecture Videos by Comparing Text Query with Associated Slides</a:t>
            </a:r>
            <a:endParaRPr lang="en-US" dirty="0"/>
          </a:p>
        </p:txBody>
      </p:sp>
      <p:sp>
        <p:nvSpPr>
          <p:cNvPr id="9" name="Slide Number Placeholder 8"/>
          <p:cNvSpPr>
            <a:spLocks noGrp="1"/>
          </p:cNvSpPr>
          <p:nvPr>
            <p:ph type="sldNum" sz="quarter" idx="12"/>
          </p:nvPr>
        </p:nvSpPr>
        <p:spPr/>
        <p:txBody>
          <a:bodyPr/>
          <a:lstStyle/>
          <a:p>
            <a:fld id="{71F31EB7-BBA7-4029-A716-8DC7C9AAD42F}" type="slidenum">
              <a:rPr lang="en-US" smtClean="0"/>
              <a:pPr/>
              <a:t>‹#›</a:t>
            </a:fld>
            <a:endParaRPr lang="en-US" dirty="0"/>
          </a:p>
        </p:txBody>
      </p:sp>
      <p:sp>
        <p:nvSpPr>
          <p:cNvPr id="5" name="Content Placeholder 4"/>
          <p:cNvSpPr>
            <a:spLocks noGrp="1"/>
          </p:cNvSpPr>
          <p:nvPr>
            <p:ph sz="quarter" idx="13"/>
          </p:nvPr>
        </p:nvSpPr>
        <p:spPr>
          <a:xfrm>
            <a:off x="1752600" y="13716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5FDA6-6C5F-4E0F-85C9-0BD69F705BF1}" type="datetime1">
              <a:rPr lang="en-US" smtClean="0"/>
              <a:pPr/>
              <a:t>5/1/2022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871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C787-FDF7-4154-BE1E-F0F6A5E710F3}"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952362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1012BB-7191-4F82-8046-957AA9DABD49}"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28599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C8E792-DEE8-4430-9E0C-D7E90FC0E117}"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2603404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14688E-CA47-4402-B983-853973939A24}"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407299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A58D4A-610F-4122-92FF-7E2622D960DF}"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695055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9B0815-2E77-4E24-9554-61629A781DE0}"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001685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95B5E-DA6D-4907-83B3-5841D124DDEA}"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86106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07EBE1-8390-4F17-88EA-FF9185DC1AF7}"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314285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498D89-525D-4622-879C-5FEE1DAF7D6B}" type="datetime1">
              <a:rPr lang="en-US" smtClean="0"/>
              <a:pPr/>
              <a:t>5/1/2022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2948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bg2">
              <a:lumMod val="2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bg2">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fld id="{E8744240-3047-4315-AA56-14891332084D}" type="datetime1">
              <a:rPr lang="en-US" smtClean="0"/>
              <a:pPr/>
              <a:t>5/1/2022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p:txBody>
          <a:bodyPr/>
          <a:lstStyle/>
          <a:p>
            <a:r>
              <a:rPr lang="en-IN" dirty="0"/>
              <a:t>Playing Subset of Lecture Videos by Comparing Text Query with Associated Slides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8583DF-A4FF-47F9-A51E-3E4F38485EEA}" type="datetime1">
              <a:rPr lang="en-US" smtClean="0"/>
              <a:pPr/>
              <a:t>5/1/2022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13174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6FCBF-C042-43E0-8432-5506E43FED44}" type="datetime1">
              <a:rPr lang="en-US" smtClean="0"/>
              <a:pPr/>
              <a:t>5/1/2022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110696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97B92-834C-4D0A-9523-F44DD3F91E5A}"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075238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1F9D-A23D-44D8-A9D9-D98A7D65F367}" type="datetime1">
              <a:rPr lang="en-US" smtClean="0"/>
              <a:pPr/>
              <a:t>5/1/2022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87180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65FD45-0B78-4F6B-86DC-C980709345A1}"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44516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C3861-7385-4160-BC36-24D4FB3B8FA7}" type="datetime1">
              <a:rPr lang="en-US" smtClean="0"/>
              <a:pPr/>
              <a:t>5/1/2022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79657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796235-1DC1-4C5A-BDC4-D6F3C44B9858}" type="datetime1">
              <a:rPr lang="en-US" smtClean="0"/>
              <a:pPr/>
              <a:t>5/1/2022</a:t>
            </a:fld>
            <a:endParaRPr lang="en-US" dirty="0"/>
          </a:p>
        </p:txBody>
      </p:sp>
      <p:sp>
        <p:nvSpPr>
          <p:cNvPr id="10" name="Slide Number Placeholder 9"/>
          <p:cNvSpPr>
            <a:spLocks noGrp="1"/>
          </p:cNvSpPr>
          <p:nvPr>
            <p:ph type="sldNum" sz="quarter" idx="16"/>
          </p:nvPr>
        </p:nvSpPr>
        <p:spPr/>
        <p:txBody>
          <a:bodyPr rtlCol="0"/>
          <a:lstStyle/>
          <a:p>
            <a:fld id="{71F31EB7-BBA7-4029-A716-8DC7C9AAD42F}"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3965C1E-479D-4552-B93A-ED01A5B1440F}" type="datetime1">
              <a:rPr lang="en-US" smtClean="0"/>
              <a:pPr/>
              <a:t>5/1/2022</a:t>
            </a:fld>
            <a:endParaRPr lang="en-US" dirty="0"/>
          </a:p>
        </p:txBody>
      </p:sp>
      <p:sp>
        <p:nvSpPr>
          <p:cNvPr id="12" name="Slide Number Placeholder 11"/>
          <p:cNvSpPr>
            <a:spLocks noGrp="1"/>
          </p:cNvSpPr>
          <p:nvPr>
            <p:ph type="sldNum" sz="quarter" idx="16"/>
          </p:nvPr>
        </p:nvSpPr>
        <p:spPr>
          <a:solidFill>
            <a:schemeClr val="bg2">
              <a:lumMod val="25000"/>
            </a:schemeClr>
          </a:solidFill>
        </p:spPr>
        <p:txBody>
          <a:bodyPr rtlCol="0"/>
          <a:lstStyle/>
          <a:p>
            <a:fld id="{71F31EB7-BBA7-4029-A716-8DC7C9AAD42F}"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
        <p:nvSpPr>
          <p:cNvPr id="16" name="Text Placeholder 15"/>
          <p:cNvSpPr>
            <a:spLocks noGrp="1"/>
          </p:cNvSpPr>
          <p:nvPr>
            <p:ph type="body" sz="quarter" idx="1"/>
          </p:nvPr>
        </p:nvSpPr>
        <p:spPr>
          <a:xfrm>
            <a:off x="609600" y="1752600"/>
            <a:ext cx="3886200" cy="640080"/>
          </a:xfrm>
          <a:solidFill>
            <a:schemeClr val="bg2">
              <a:lumMod val="25000"/>
            </a:schemeClr>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50000"/>
            </a:schemeClr>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B88777-1028-4FBD-A500-A6F87F8D7DB8}" type="datetime1">
              <a:rPr lang="en-US" smtClean="0"/>
              <a:pPr/>
              <a:t>5/1/2022</a:t>
            </a:fld>
            <a:endParaRPr lang="en-US" dirty="0"/>
          </a:p>
        </p:txBody>
      </p:sp>
      <p:sp>
        <p:nvSpPr>
          <p:cNvPr id="4" name="Footer Placeholder 3"/>
          <p:cNvSpPr>
            <a:spLocks noGrp="1"/>
          </p:cNvSpPr>
          <p:nvPr>
            <p:ph type="ftr" sz="quarter" idx="11"/>
          </p:nvPr>
        </p:nvSpPr>
        <p:spPr/>
        <p:txBody>
          <a:bodyPr/>
          <a:lstStyle/>
          <a:p>
            <a:r>
              <a:rPr lang="en-IN" dirty="0"/>
              <a:t>Playing Subset of Lecture Videos by Comparing Text Query with Associated Slides</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6" name="TextBox 5"/>
          <p:cNvSpPr txBox="1"/>
          <p:nvPr userDrawn="1"/>
        </p:nvSpPr>
        <p:spPr>
          <a:xfrm>
            <a:off x="6553200" y="0"/>
            <a:ext cx="2960917" cy="338554"/>
          </a:xfrm>
          <a:prstGeom prst="rect">
            <a:avLst/>
          </a:prstGeom>
          <a:noFill/>
        </p:spPr>
        <p:txBody>
          <a:bodyPr wrap="square" rtlCol="0">
            <a:spAutoFit/>
          </a:bodyPr>
          <a:lstStyle/>
          <a:p>
            <a:r>
              <a:rPr lang="en-IN" sz="1600" dirty="0" err="1">
                <a:latin typeface="Times New Roman" panose="02020603050405020304" pitchFamily="18" charset="0"/>
                <a:cs typeface="Times New Roman" panose="02020603050405020304" pitchFamily="18" charset="0"/>
              </a:rPr>
              <a:t>cPGCON</a:t>
            </a:r>
            <a:r>
              <a:rPr lang="en-IN" sz="1600" dirty="0">
                <a:latin typeface="Times New Roman" panose="02020603050405020304" pitchFamily="18" charset="0"/>
                <a:cs typeface="Times New Roman" panose="02020603050405020304" pitchFamily="18" charset="0"/>
              </a:rPr>
              <a:t> 2015 Presentation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F1AC1-DDE1-4B2C-AB3A-600197A159C3}" type="datetime1">
              <a:rPr lang="en-US" smtClean="0"/>
              <a:pPr/>
              <a:t>5/1/2022</a:t>
            </a:fld>
            <a:endParaRPr lang="en-US" dirty="0"/>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DBB1CA7-EB32-4D19-9B10-85DE260AC6BE}" type="datetime1">
              <a:rPr lang="en-US" smtClean="0"/>
              <a:pPr/>
              <a:t>5/1/2022</a:t>
            </a:fld>
            <a:endParaRPr lang="en-US" dirty="0"/>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52CA255-7297-4248-9C5C-63039D04F3EF}" type="datetime1">
              <a:rPr lang="en-US" smtClean="0"/>
              <a:pPr/>
              <a:t>5/1/2022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IN"/>
              <a:t>Playing Subset of Lecture Videos by Comparing Text Query with Associated Slides</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88E5910-4132-4CC5-8FFF-E568F915E17D}" type="datetime1">
              <a:rPr lang="en-US" smtClean="0"/>
              <a:pPr/>
              <a:t>5/1/2022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dirty="0"/>
              <a:t>Playing Subset of Lecture Videos by Comparing Text Query with Associated Slides</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F31EB7-BBA7-4029-A716-8DC7C9AAD4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0E5CD-4670-46BC-B506-1DA4E882E822}" type="datetime1">
              <a:rPr lang="en-US" smtClean="0"/>
              <a:pPr/>
              <a:t>5/1/2022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A0035-6C51-40B8-861D-61702F1AC21E}" type="slidenum">
              <a:rPr lang="en-IN" smtClean="0"/>
              <a:pPr/>
              <a:t>‹#›</a:t>
            </a:fld>
            <a:endParaRPr lang="en-IN" dirty="0"/>
          </a:p>
        </p:txBody>
      </p:sp>
    </p:spTree>
    <p:extLst>
      <p:ext uri="{BB962C8B-B14F-4D97-AF65-F5344CB8AC3E}">
        <p14:creationId xmlns:p14="http://schemas.microsoft.com/office/powerpoint/2010/main" val="31654455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89F02-4EB9-4739-ADF1-E7F46F5808AF}" type="datetime1">
              <a:rPr lang="en-US" smtClean="0"/>
              <a:pPr/>
              <a:t>5/1/2022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2747-87EE-4AC0-919A-353F1D26478E}" type="slidenum">
              <a:rPr lang="en-IN" smtClean="0"/>
              <a:pPr/>
              <a:t>‹#›</a:t>
            </a:fld>
            <a:endParaRPr lang="en-IN" dirty="0"/>
          </a:p>
        </p:txBody>
      </p:sp>
    </p:spTree>
    <p:extLst>
      <p:ext uri="{BB962C8B-B14F-4D97-AF65-F5344CB8AC3E}">
        <p14:creationId xmlns:p14="http://schemas.microsoft.com/office/powerpoint/2010/main" val="75448000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hyperlink" Target="http://www.cmseducation.org/environment/treeplantation.html" TargetMode="External"/><Relationship Id="rId3" Type="http://schemas.openxmlformats.org/officeDocument/2006/relationships/hyperlink" Target="https://sankalptaru.org/" TargetMode="External"/><Relationship Id="rId7" Type="http://schemas.openxmlformats.org/officeDocument/2006/relationships/hyperlink" Target="https://www.artofliving.org/in-en/projects/tree-planting" TargetMode="External"/><Relationship Id="rId2" Type="http://schemas.openxmlformats.org/officeDocument/2006/relationships/hyperlink" Target="https://www.nelda.org.in/" TargetMode="External"/><Relationship Id="rId1" Type="http://schemas.openxmlformats.org/officeDocument/2006/relationships/slideLayout" Target="../slideLayouts/slideLayout2.xml"/><Relationship Id="rId6" Type="http://schemas.openxmlformats.org/officeDocument/2006/relationships/hyperlink" Target="https://treesisters.org/blog/how-to-start-your-own-tree-planting-project" TargetMode="External"/><Relationship Id="rId5" Type="http://schemas.openxmlformats.org/officeDocument/2006/relationships/hyperlink" Target="https://en.wikipedia.org/wiki/Tree_planting" TargetMode="External"/><Relationship Id="rId10" Type="http://schemas.openxmlformats.org/officeDocument/2006/relationships/image" Target="../media/image6.png"/><Relationship Id="rId4" Type="http://schemas.openxmlformats.org/officeDocument/2006/relationships/hyperlink" Target="https://catchfoundation.in/plantenance/" TargetMode="External"/><Relationship Id="rId9" Type="http://schemas.openxmlformats.org/officeDocument/2006/relationships/hyperlink" Target="https://www.grow-trees.com/projects.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580113" y="4581128"/>
            <a:ext cx="3540984" cy="1152128"/>
          </a:xfrm>
          <a:prstGeom prst="rect">
            <a:avLst/>
          </a:prstGeom>
        </p:spPr>
        <p:txBody>
          <a:bodyPr/>
          <a:lstStyle/>
          <a:p>
            <a:pPr marL="342900" indent="-342900">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Guided by:</a:t>
            </a:r>
          </a:p>
          <a:p>
            <a:pPr marL="342900" indent="-342900">
              <a:lnSpc>
                <a:spcPct val="90000"/>
              </a:lnSpc>
              <a:spcBef>
                <a:spcPct val="20000"/>
              </a:spcBef>
              <a:buClr>
                <a:schemeClr val="hlink"/>
              </a:buClr>
              <a:defRPr/>
            </a:pPr>
            <a:r>
              <a:rPr lang="en-US" sz="2000" kern="0" dirty="0">
                <a:solidFill>
                  <a:srgbClr val="09096D"/>
                </a:solidFill>
                <a:latin typeface="Times New Roman" pitchFamily="18" charset="0"/>
                <a:cs typeface="Times New Roman" pitchFamily="18" charset="0"/>
              </a:rPr>
              <a:t>       Mrs. </a:t>
            </a:r>
            <a:r>
              <a:rPr lang="en-US" sz="2000" kern="0" dirty="0" err="1">
                <a:solidFill>
                  <a:srgbClr val="09096D"/>
                </a:solidFill>
                <a:latin typeface="Times New Roman" pitchFamily="18" charset="0"/>
                <a:cs typeface="Times New Roman" pitchFamily="18" charset="0"/>
              </a:rPr>
              <a:t>Himani</a:t>
            </a:r>
            <a:r>
              <a:rPr lang="en-US" sz="2000" kern="0" dirty="0">
                <a:solidFill>
                  <a:srgbClr val="09096D"/>
                </a:solidFill>
                <a:latin typeface="Times New Roman" pitchFamily="18" charset="0"/>
                <a:cs typeface="Times New Roman" pitchFamily="18" charset="0"/>
              </a:rPr>
              <a:t> Patel</a:t>
            </a: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Mam</a:t>
            </a:r>
            <a:endParaRPr lang="en-US" sz="2400" kern="0" dirty="0">
              <a:solidFill>
                <a:srgbClr val="09096D"/>
              </a:solidFill>
              <a:latin typeface="Times New Roman" pitchFamily="18" charset="0"/>
              <a:cs typeface="Times New Roman" pitchFamily="18" charset="0"/>
            </a:endParaRPr>
          </a:p>
          <a:p>
            <a:pPr marL="342900" indent="-342900" algn="ctr">
              <a:lnSpc>
                <a:spcPct val="90000"/>
              </a:lnSpc>
              <a:spcBef>
                <a:spcPct val="20000"/>
              </a:spcBef>
              <a:buClr>
                <a:schemeClr val="hlink"/>
              </a:buClr>
              <a:buFont typeface="Wingdings" pitchFamily="2" charset="2"/>
              <a:buChar char="v"/>
              <a:defRPr/>
            </a:pPr>
            <a:endParaRPr lang="en-US" sz="2400" kern="0" dirty="0">
              <a:solidFill>
                <a:srgbClr val="09096D"/>
              </a:solidFill>
              <a:latin typeface="Times New Roman" pitchFamily="18" charset="0"/>
              <a:cs typeface="Times New Roman" pitchFamily="18" charset="0"/>
            </a:endParaRPr>
          </a:p>
          <a:p>
            <a:pPr algn="ctr">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 y="0"/>
            <a:ext cx="9144000"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119941" y="2362200"/>
            <a:ext cx="9001156" cy="185888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rgbClr val="BB0F13"/>
                </a:solidFill>
                <a:latin typeface="Arial" pitchFamily="34" charset="0"/>
                <a:ea typeface="+mj-ea"/>
                <a:cs typeface="Arial" pitchFamily="34" charset="0"/>
              </a:defRPr>
            </a:lvl1pPr>
          </a:lstStyle>
          <a:p>
            <a:r>
              <a:rPr lang="en-US" sz="2800" dirty="0">
                <a:solidFill>
                  <a:srgbClr val="09096D"/>
                </a:solidFill>
                <a:latin typeface="Times New Roman" pitchFamily="18" charset="0"/>
              </a:rPr>
              <a:t>Project Based Learning(PBL) Presentation</a:t>
            </a:r>
          </a:p>
          <a:p>
            <a:r>
              <a:rPr lang="en-US" sz="2800" dirty="0">
                <a:solidFill>
                  <a:srgbClr val="09096D"/>
                </a:solidFill>
                <a:latin typeface="Times New Roman" pitchFamily="18" charset="0"/>
              </a:rPr>
              <a:t>on</a:t>
            </a:r>
          </a:p>
          <a:p>
            <a:r>
              <a:rPr lang="en-US" sz="3200" b="1" dirty="0">
                <a:solidFill>
                  <a:srgbClr val="C00000"/>
                </a:solidFill>
                <a:latin typeface="Times New Roman" pitchFamily="18" charset="0"/>
              </a:rPr>
              <a:t>Grow Green </a:t>
            </a:r>
          </a:p>
          <a:p>
            <a:r>
              <a:rPr lang="en-US" sz="3200" b="1" dirty="0">
                <a:solidFill>
                  <a:srgbClr val="C00000"/>
                </a:solidFill>
                <a:latin typeface="Times New Roman" pitchFamily="18" charset="0"/>
              </a:rPr>
              <a:t>Tree Plantation Website</a:t>
            </a:r>
          </a:p>
        </p:txBody>
      </p:sp>
      <p:sp>
        <p:nvSpPr>
          <p:cNvPr id="4" name="Slide Number Placeholder 3"/>
          <p:cNvSpPr>
            <a:spLocks noGrp="1"/>
          </p:cNvSpPr>
          <p:nvPr>
            <p:ph type="sldNum" sz="quarter" idx="12"/>
          </p:nvPr>
        </p:nvSpPr>
        <p:spPr/>
        <p:txBody>
          <a:bodyPr/>
          <a:lstStyle/>
          <a:p>
            <a:fld id="{C1257DC8-DAC5-42FB-BB8D-1F1437D73A46}" type="slidenum">
              <a:rPr lang="en-US" smtClean="0"/>
              <a:pPr/>
              <a:t>1</a:t>
            </a:fld>
            <a:endParaRPr lang="en-US" dirty="0"/>
          </a:p>
        </p:txBody>
      </p:sp>
      <p:sp>
        <p:nvSpPr>
          <p:cNvPr id="5" name="TextBox 4"/>
          <p:cNvSpPr txBox="1"/>
          <p:nvPr/>
        </p:nvSpPr>
        <p:spPr>
          <a:xfrm>
            <a:off x="119941" y="4141858"/>
            <a:ext cx="1810544" cy="707886"/>
          </a:xfrm>
          <a:prstGeom prst="rect">
            <a:avLst/>
          </a:prstGeom>
          <a:noFill/>
        </p:spPr>
        <p:txBody>
          <a:bodyPr wrap="square" rtlCol="0">
            <a:spAutoFit/>
          </a:bodyPr>
          <a:lstStyle/>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Presented By:</a:t>
            </a:r>
          </a:p>
          <a:p>
            <a:pPr marL="342900" indent="-342900">
              <a:lnSpc>
                <a:spcPct val="90000"/>
              </a:lnSpc>
              <a:spcBef>
                <a:spcPct val="20000"/>
              </a:spcBef>
              <a:buClr>
                <a:schemeClr val="hlink"/>
              </a:buClr>
              <a:defRPr/>
            </a:pPr>
            <a:endParaRPr lang="en-IN" sz="2000" kern="0" dirty="0">
              <a:solidFill>
                <a:srgbClr val="09096D"/>
              </a:solidFill>
              <a:latin typeface="Times New Roman" pitchFamily="18" charset="0"/>
              <a:cs typeface="Times New Roman" pitchFamily="18" charset="0"/>
            </a:endParaRPr>
          </a:p>
        </p:txBody>
      </p:sp>
      <p:pic>
        <p:nvPicPr>
          <p:cNvPr id="10" name="Picture 2" descr="DY Patil Group Page Image"/>
          <p:cNvPicPr>
            <a:picLocks noChangeAspect="1" noChangeArrowheads="1"/>
          </p:cNvPicPr>
          <p:nvPr/>
        </p:nvPicPr>
        <p:blipFill>
          <a:blip r:embed="rId4"/>
          <a:srcRect/>
          <a:stretch>
            <a:fillRect/>
          </a:stretch>
        </p:blipFill>
        <p:spPr bwMode="auto">
          <a:xfrm>
            <a:off x="0" y="0"/>
            <a:ext cx="9143999" cy="2362200"/>
          </a:xfrm>
          <a:prstGeom prst="rect">
            <a:avLst/>
          </a:prstGeom>
          <a:noFill/>
        </p:spPr>
      </p:pic>
      <p:sp>
        <p:nvSpPr>
          <p:cNvPr id="7" name="TextBox 6"/>
          <p:cNvSpPr txBox="1"/>
          <p:nvPr/>
        </p:nvSpPr>
        <p:spPr>
          <a:xfrm>
            <a:off x="1905000" y="152400"/>
            <a:ext cx="6934200" cy="646331"/>
          </a:xfrm>
          <a:prstGeom prst="rect">
            <a:avLst/>
          </a:prstGeom>
          <a:noFill/>
        </p:spPr>
        <p:txBody>
          <a:bodyPr wrap="square" rtlCol="0">
            <a:spAutoFit/>
          </a:bodyPr>
          <a:lstStyle/>
          <a:p>
            <a:r>
              <a:rPr lang="en-US" b="1" i="1" dirty="0">
                <a:solidFill>
                  <a:schemeClr val="tx1">
                    <a:lumMod val="95000"/>
                    <a:lumOff val="5000"/>
                  </a:schemeClr>
                </a:solidFill>
                <a:latin typeface="Times New Roman" pitchFamily="18" charset="0"/>
                <a:cs typeface="Times New Roman" pitchFamily="18" charset="0"/>
              </a:rPr>
              <a:t>D. Y. Patil College of Engineering,  </a:t>
            </a:r>
            <a:r>
              <a:rPr lang="en-US" b="1" i="1" dirty="0" err="1">
                <a:solidFill>
                  <a:schemeClr val="tx1">
                    <a:lumMod val="95000"/>
                    <a:lumOff val="5000"/>
                  </a:schemeClr>
                </a:solidFill>
                <a:latin typeface="Times New Roman" pitchFamily="18" charset="0"/>
                <a:cs typeface="Times New Roman" pitchFamily="18" charset="0"/>
              </a:rPr>
              <a:t>Akurdi</a:t>
            </a:r>
            <a:r>
              <a:rPr lang="en-US" b="1" i="1" dirty="0">
                <a:solidFill>
                  <a:schemeClr val="tx1">
                    <a:lumMod val="95000"/>
                    <a:lumOff val="5000"/>
                  </a:schemeClr>
                </a:solidFill>
                <a:latin typeface="Times New Roman" pitchFamily="18" charset="0"/>
                <a:cs typeface="Times New Roman" pitchFamily="18" charset="0"/>
              </a:rPr>
              <a:t>, Pune</a:t>
            </a:r>
            <a:endParaRPr lang="en-IN" b="1" i="1" dirty="0">
              <a:solidFill>
                <a:schemeClr val="tx1">
                  <a:lumMod val="95000"/>
                  <a:lumOff val="5000"/>
                </a:schemeClr>
              </a:solidFill>
              <a:latin typeface="Times New Roman" pitchFamily="18" charset="0"/>
              <a:cs typeface="Times New Roman" pitchFamily="18" charset="0"/>
            </a:endParaRPr>
          </a:p>
          <a:p>
            <a:endParaRPr lang="en-IN" dirty="0"/>
          </a:p>
        </p:txBody>
      </p:sp>
      <p:graphicFrame>
        <p:nvGraphicFramePr>
          <p:cNvPr id="3" name="Table 5">
            <a:extLst>
              <a:ext uri="{FF2B5EF4-FFF2-40B4-BE49-F238E27FC236}">
                <a16:creationId xmlns:a16="http://schemas.microsoft.com/office/drawing/2014/main" id="{26F4AB51-B7F3-487F-AB70-8173481F4C76}"/>
              </a:ext>
            </a:extLst>
          </p:cNvPr>
          <p:cNvGraphicFramePr>
            <a:graphicFrameLocks noGrp="1"/>
          </p:cNvGraphicFramePr>
          <p:nvPr>
            <p:extLst>
              <p:ext uri="{D42A27DB-BD31-4B8C-83A1-F6EECF244321}">
                <p14:modId xmlns:p14="http://schemas.microsoft.com/office/powerpoint/2010/main" val="2287335610"/>
              </p:ext>
            </p:extLst>
          </p:nvPr>
        </p:nvGraphicFramePr>
        <p:xfrm>
          <a:off x="323528" y="4581128"/>
          <a:ext cx="4824536" cy="1854200"/>
        </p:xfrm>
        <a:graphic>
          <a:graphicData uri="http://schemas.openxmlformats.org/drawingml/2006/table">
            <a:tbl>
              <a:tblPr firstRow="1" bandRow="1">
                <a:tableStyleId>{5C22544A-7EE6-4342-B048-85BDC9FD1C3A}</a:tableStyleId>
              </a:tblPr>
              <a:tblGrid>
                <a:gridCol w="2412268">
                  <a:extLst>
                    <a:ext uri="{9D8B030D-6E8A-4147-A177-3AD203B41FA5}">
                      <a16:colId xmlns:a16="http://schemas.microsoft.com/office/drawing/2014/main" val="1391822652"/>
                    </a:ext>
                  </a:extLst>
                </a:gridCol>
                <a:gridCol w="2412268">
                  <a:extLst>
                    <a:ext uri="{9D8B030D-6E8A-4147-A177-3AD203B41FA5}">
                      <a16:colId xmlns:a16="http://schemas.microsoft.com/office/drawing/2014/main" val="2909921300"/>
                    </a:ext>
                  </a:extLst>
                </a:gridCol>
              </a:tblGrid>
              <a:tr h="370840">
                <a:tc>
                  <a:txBody>
                    <a:bodyPr/>
                    <a:lstStyle/>
                    <a:p>
                      <a:r>
                        <a:rPr lang="en-US" dirty="0"/>
                        <a:t>Name</a:t>
                      </a:r>
                      <a:endParaRPr lang="en-IN" dirty="0"/>
                    </a:p>
                  </a:txBody>
                  <a:tcPr/>
                </a:tc>
                <a:tc>
                  <a:txBody>
                    <a:bodyPr/>
                    <a:lstStyle/>
                    <a:p>
                      <a:r>
                        <a:rPr lang="en-US" dirty="0"/>
                        <a:t>Seat no</a:t>
                      </a:r>
                      <a:endParaRPr lang="en-IN" dirty="0"/>
                    </a:p>
                  </a:txBody>
                  <a:tcPr/>
                </a:tc>
                <a:extLst>
                  <a:ext uri="{0D108BD9-81ED-4DB2-BD59-A6C34878D82A}">
                    <a16:rowId xmlns:a16="http://schemas.microsoft.com/office/drawing/2014/main" val="1328936934"/>
                  </a:ext>
                </a:extLst>
              </a:tr>
              <a:tr h="370840">
                <a:tc>
                  <a:txBody>
                    <a:bodyPr/>
                    <a:lstStyle/>
                    <a:p>
                      <a:r>
                        <a:rPr lang="en-US" dirty="0"/>
                        <a:t>Kalpesh Pawar</a:t>
                      </a:r>
                      <a:endParaRPr lang="en-IN" dirty="0"/>
                    </a:p>
                  </a:txBody>
                  <a:tcPr/>
                </a:tc>
                <a:tc>
                  <a:txBody>
                    <a:bodyPr/>
                    <a:lstStyle/>
                    <a:p>
                      <a:r>
                        <a:rPr lang="en-IN" dirty="0"/>
                        <a:t>S190088501</a:t>
                      </a:r>
                    </a:p>
                  </a:txBody>
                  <a:tcPr/>
                </a:tc>
                <a:extLst>
                  <a:ext uri="{0D108BD9-81ED-4DB2-BD59-A6C34878D82A}">
                    <a16:rowId xmlns:a16="http://schemas.microsoft.com/office/drawing/2014/main" val="2233013343"/>
                  </a:ext>
                </a:extLst>
              </a:tr>
              <a:tr h="370840">
                <a:tc>
                  <a:txBody>
                    <a:bodyPr/>
                    <a:lstStyle/>
                    <a:p>
                      <a:r>
                        <a:rPr lang="en-US" dirty="0"/>
                        <a:t>Rasika Ghadge</a:t>
                      </a:r>
                      <a:endParaRPr lang="en-IN" dirty="0"/>
                    </a:p>
                  </a:txBody>
                  <a:tcPr/>
                </a:tc>
                <a:tc>
                  <a:txBody>
                    <a:bodyPr/>
                    <a:lstStyle/>
                    <a:p>
                      <a:r>
                        <a:rPr lang="en-IN" dirty="0"/>
                        <a:t>S190088549</a:t>
                      </a:r>
                    </a:p>
                  </a:txBody>
                  <a:tcPr/>
                </a:tc>
                <a:extLst>
                  <a:ext uri="{0D108BD9-81ED-4DB2-BD59-A6C34878D82A}">
                    <a16:rowId xmlns:a16="http://schemas.microsoft.com/office/drawing/2014/main" val="4218616125"/>
                  </a:ext>
                </a:extLst>
              </a:tr>
              <a:tr h="370840">
                <a:tc>
                  <a:txBody>
                    <a:bodyPr/>
                    <a:lstStyle/>
                    <a:p>
                      <a:r>
                        <a:rPr lang="en-US" dirty="0"/>
                        <a:t>Suraj </a:t>
                      </a:r>
                      <a:r>
                        <a:rPr lang="en-US" dirty="0" err="1"/>
                        <a:t>Pisal</a:t>
                      </a:r>
                      <a:endParaRPr lang="en-IN" dirty="0"/>
                    </a:p>
                  </a:txBody>
                  <a:tcPr/>
                </a:tc>
                <a:tc>
                  <a:txBody>
                    <a:bodyPr/>
                    <a:lstStyle/>
                    <a:p>
                      <a:r>
                        <a:rPr lang="en-IN" dirty="0"/>
                        <a:t>S190088612</a:t>
                      </a:r>
                    </a:p>
                  </a:txBody>
                  <a:tcPr/>
                </a:tc>
                <a:extLst>
                  <a:ext uri="{0D108BD9-81ED-4DB2-BD59-A6C34878D82A}">
                    <a16:rowId xmlns:a16="http://schemas.microsoft.com/office/drawing/2014/main" val="3962716783"/>
                  </a:ext>
                </a:extLst>
              </a:tr>
              <a:tr h="370840">
                <a:tc>
                  <a:txBody>
                    <a:bodyPr/>
                    <a:lstStyle/>
                    <a:p>
                      <a:r>
                        <a:rPr lang="en-US" dirty="0"/>
                        <a:t>Pradnya Barve</a:t>
                      </a:r>
                      <a:endParaRPr lang="en-IN" dirty="0"/>
                    </a:p>
                  </a:txBody>
                  <a:tcPr/>
                </a:tc>
                <a:tc>
                  <a:txBody>
                    <a:bodyPr/>
                    <a:lstStyle/>
                    <a:p>
                      <a:r>
                        <a:rPr lang="en-IN" dirty="0"/>
                        <a:t>S190088613</a:t>
                      </a:r>
                    </a:p>
                  </a:txBody>
                  <a:tcPr/>
                </a:tc>
                <a:extLst>
                  <a:ext uri="{0D108BD9-81ED-4DB2-BD59-A6C34878D82A}">
                    <a16:rowId xmlns:a16="http://schemas.microsoft.com/office/drawing/2014/main" val="3060053806"/>
                  </a:ext>
                </a:extLst>
              </a:tr>
            </a:tbl>
          </a:graphicData>
        </a:graphic>
      </p:graphicFrame>
    </p:spTree>
    <p:extLst>
      <p:ext uri="{BB962C8B-B14F-4D97-AF65-F5344CB8AC3E}">
        <p14:creationId xmlns:p14="http://schemas.microsoft.com/office/powerpoint/2010/main" val="3082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circle(in)">
                                      <p:cBhvr>
                                        <p:cTn id="7" dur="2000"/>
                                        <p:tgtEl>
                                          <p:spTgt spid="1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circle(in)">
                                      <p:cBhvr>
                                        <p:cTn id="10" dur="2000"/>
                                        <p:tgtEl>
                                          <p:spTgt spid="12">
                                            <p:txEl>
                                              <p:pRg st="3" end="3"/>
                                            </p:txEl>
                                          </p:spTgt>
                                        </p:tgtEl>
                                      </p:cBhvr>
                                    </p:animEffect>
                                  </p:childTnLst>
                                </p:cTn>
                              </p:par>
                            </p:childTnLst>
                          </p:cTn>
                        </p:par>
                        <p:par>
                          <p:cTn id="11" fill="hold">
                            <p:stCondLst>
                              <p:cond delay="20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1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br>
              <a:rPr lang="en-US" dirty="0"/>
            </a:br>
            <a:r>
              <a:rPr lang="en-US" dirty="0"/>
              <a:t>     </a:t>
            </a:r>
            <a:r>
              <a:rPr lang="en-US" sz="4000"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10</a:t>
            </a:fld>
            <a:endParaRPr lang="en-US" dirty="0"/>
          </a:p>
        </p:txBody>
      </p:sp>
      <p:sp>
        <p:nvSpPr>
          <p:cNvPr id="3" name="Content Placeholder 2"/>
          <p:cNvSpPr>
            <a:spLocks noGrp="1"/>
          </p:cNvSpPr>
          <p:nvPr>
            <p:ph sz="quarter" idx="1"/>
          </p:nvPr>
        </p:nvSpPr>
        <p:spPr>
          <a:xfrm>
            <a:off x="228600" y="609600"/>
            <a:ext cx="8458200" cy="5867400"/>
          </a:xfrm>
        </p:spPr>
        <p:txBody>
          <a:bodyPr>
            <a:noAutofit/>
          </a:bodyPr>
          <a:lstStyle/>
          <a:p>
            <a:pPr>
              <a:buNone/>
            </a:pPr>
            <a:endParaRPr lang="en-US" sz="1800" dirty="0">
              <a:latin typeface="+mj-lt"/>
              <a:cs typeface="Aharoni" pitchFamily="2" charset="-79"/>
            </a:endParaRPr>
          </a:p>
          <a:p>
            <a:pPr>
              <a:buNone/>
            </a:pPr>
            <a:endParaRPr lang="en-US" sz="1800" dirty="0">
              <a:latin typeface="+mj-lt"/>
              <a:cs typeface="Aharoni" pitchFamily="2" charset="-79"/>
            </a:endParaRPr>
          </a:p>
          <a:p>
            <a:pPr algn="just">
              <a:buNone/>
            </a:pPr>
            <a:endParaRPr lang="en-US" sz="1800" dirty="0">
              <a:latin typeface="+mj-lt"/>
              <a:cs typeface="Aharoni" pitchFamily="2" charset="-79"/>
            </a:endParaRPr>
          </a:p>
          <a:p>
            <a:pPr>
              <a:buNone/>
            </a:pPr>
            <a:r>
              <a:rPr lang="en-US" sz="1800" dirty="0">
                <a:latin typeface="+mj-lt"/>
                <a:cs typeface="Aharoni" pitchFamily="2" charset="-79"/>
                <a:hlinkClick r:id="rId2"/>
              </a:rPr>
              <a:t>https://www.nelda.org.in/</a:t>
            </a:r>
            <a:endParaRPr lang="en-US" sz="1800" dirty="0">
              <a:latin typeface="+mj-lt"/>
              <a:cs typeface="Aharoni" pitchFamily="2" charset="-79"/>
            </a:endParaRPr>
          </a:p>
          <a:p>
            <a:pPr>
              <a:buNone/>
            </a:pPr>
            <a:r>
              <a:rPr lang="en-US" sz="1800" dirty="0">
                <a:latin typeface="+mj-lt"/>
                <a:cs typeface="Aharoni" pitchFamily="2" charset="-79"/>
                <a:hlinkClick r:id="rId3"/>
              </a:rPr>
              <a:t>https://sankalptaru.org/</a:t>
            </a:r>
            <a:endParaRPr lang="en-US" sz="1800" dirty="0">
              <a:latin typeface="+mj-lt"/>
              <a:cs typeface="Aharoni" pitchFamily="2" charset="-79"/>
            </a:endParaRPr>
          </a:p>
          <a:p>
            <a:pPr>
              <a:buNone/>
            </a:pPr>
            <a:r>
              <a:rPr lang="en-US" sz="1800" dirty="0">
                <a:latin typeface="+mj-lt"/>
                <a:cs typeface="Aharoni" pitchFamily="2" charset="-79"/>
                <a:hlinkClick r:id="rId4"/>
              </a:rPr>
              <a:t>https://catchfoundation.in/plantenance/</a:t>
            </a:r>
            <a:endParaRPr lang="en-US" sz="1800" dirty="0">
              <a:latin typeface="+mj-lt"/>
              <a:cs typeface="Aharoni" pitchFamily="2" charset="-79"/>
            </a:endParaRPr>
          </a:p>
          <a:p>
            <a:pPr>
              <a:buNone/>
            </a:pPr>
            <a:r>
              <a:rPr lang="en-US" sz="1800" dirty="0">
                <a:latin typeface="+mj-lt"/>
                <a:cs typeface="Aharoni" pitchFamily="2" charset="-79"/>
                <a:hlinkClick r:id="rId5"/>
              </a:rPr>
              <a:t>https://en.wikipedia.org/wiki/Tree_planting</a:t>
            </a:r>
            <a:endParaRPr lang="en-US" sz="1800" dirty="0">
              <a:latin typeface="+mj-lt"/>
              <a:cs typeface="Aharoni" pitchFamily="2" charset="-79"/>
            </a:endParaRPr>
          </a:p>
          <a:p>
            <a:pPr>
              <a:buNone/>
            </a:pPr>
            <a:r>
              <a:rPr lang="en-US" sz="1800" dirty="0">
                <a:latin typeface="+mj-lt"/>
                <a:cs typeface="Aharoni" pitchFamily="2" charset="-79"/>
                <a:hlinkClick r:id="rId6"/>
              </a:rPr>
              <a:t>https://treesisters.org/blog/how-to-start-your-own-tree-planting-project</a:t>
            </a:r>
            <a:endParaRPr lang="en-US" sz="1800" dirty="0">
              <a:latin typeface="+mj-lt"/>
              <a:cs typeface="Aharoni" pitchFamily="2" charset="-79"/>
            </a:endParaRPr>
          </a:p>
          <a:p>
            <a:pPr>
              <a:buNone/>
            </a:pPr>
            <a:r>
              <a:rPr lang="en-US" sz="1800" dirty="0">
                <a:latin typeface="+mj-lt"/>
                <a:cs typeface="Aharoni" pitchFamily="2" charset="-79"/>
                <a:hlinkClick r:id="rId7"/>
              </a:rPr>
              <a:t>https://www.artofliving.org/in-en/projects/tree-planting</a:t>
            </a:r>
            <a:endParaRPr lang="en-US" sz="1800" dirty="0">
              <a:latin typeface="+mj-lt"/>
              <a:cs typeface="Aharoni" pitchFamily="2" charset="-79"/>
            </a:endParaRPr>
          </a:p>
          <a:p>
            <a:pPr>
              <a:buNone/>
            </a:pPr>
            <a:r>
              <a:rPr lang="en-US" sz="1800" dirty="0">
                <a:latin typeface="+mj-lt"/>
                <a:cs typeface="Aharoni" pitchFamily="2" charset="-79"/>
                <a:hlinkClick r:id="rId8"/>
              </a:rPr>
              <a:t>http://www.cmseducation.org/environment/treeplantation.html</a:t>
            </a:r>
            <a:endParaRPr lang="en-US" sz="1800" dirty="0">
              <a:latin typeface="+mj-lt"/>
              <a:cs typeface="Aharoni" pitchFamily="2" charset="-79"/>
            </a:endParaRPr>
          </a:p>
          <a:p>
            <a:pPr>
              <a:buNone/>
            </a:pPr>
            <a:r>
              <a:rPr lang="en-US" sz="1800" dirty="0">
                <a:latin typeface="+mj-lt"/>
                <a:cs typeface="Aharoni" pitchFamily="2" charset="-79"/>
                <a:hlinkClick r:id="rId9"/>
              </a:rPr>
              <a:t>https://www.grow-trees.com/projects.php</a:t>
            </a: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r>
              <a:rPr lang="en-US" sz="1800" dirty="0">
                <a:latin typeface="+mj-lt"/>
                <a:cs typeface="Aharoni" pitchFamily="2" charset="-79"/>
              </a:rPr>
              <a:t>.</a:t>
            </a:r>
          </a:p>
        </p:txBody>
      </p:sp>
      <p:sp>
        <p:nvSpPr>
          <p:cNvPr id="6" name="Date Placeholder 5"/>
          <p:cNvSpPr>
            <a:spLocks noGrp="1"/>
          </p:cNvSpPr>
          <p:nvPr>
            <p:ph type="dt" sz="half" idx="10"/>
          </p:nvPr>
        </p:nvSpPr>
        <p:spPr>
          <a:xfrm>
            <a:off x="7620000" y="6477000"/>
            <a:ext cx="1143000" cy="136525"/>
          </a:xfrm>
        </p:spPr>
        <p:txBody>
          <a:bodyPr/>
          <a:lstStyle/>
          <a:p>
            <a:r>
              <a:rPr lang="en-US" dirty="0"/>
              <a:t>                                  </a:t>
            </a:r>
          </a:p>
        </p:txBody>
      </p:sp>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4067"/>
            <a:ext cx="8153400" cy="990600"/>
          </a:xfrm>
        </p:spPr>
        <p:txBody>
          <a:bodyPr>
            <a:normAutofit/>
          </a:bodyPr>
          <a:lstStyle/>
          <a:p>
            <a:pPr algn="ctr"/>
            <a:r>
              <a:rPr lang="en-IN" sz="3600" dirty="0">
                <a:latin typeface="Times New Roman" panose="02020603050405020304" pitchFamily="18" charset="0"/>
                <a:cs typeface="Times New Roman" panose="02020603050405020304" pitchFamily="18" charset="0"/>
              </a:rPr>
              <a:t>   Overview</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2</a:t>
            </a:fld>
            <a:endParaRPr lang="en-US" dirty="0"/>
          </a:p>
        </p:txBody>
      </p:sp>
      <p:sp>
        <p:nvSpPr>
          <p:cNvPr id="5" name="Content Placeholder 4"/>
          <p:cNvSpPr>
            <a:spLocks noGrp="1"/>
          </p:cNvSpPr>
          <p:nvPr>
            <p:ph sz="quarter" idx="1"/>
          </p:nvPr>
        </p:nvSpPr>
        <p:spPr>
          <a:xfrm>
            <a:off x="612648" y="1749957"/>
            <a:ext cx="8153400" cy="4579302"/>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Description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How System Works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Details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p>
          <a:p>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6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33" y="222109"/>
            <a:ext cx="8153400" cy="990600"/>
          </a:xfrm>
        </p:spPr>
        <p:txBody>
          <a:bodyPr/>
          <a:lstStyle/>
          <a:p>
            <a:pPr algn="ctr"/>
            <a:r>
              <a:rPr lang="en-US" dirty="0">
                <a:latin typeface="Times New Roman" panose="02020603050405020304" pitchFamily="18" charset="0"/>
                <a:ea typeface="굴림" charset="-127"/>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3</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5C3889C0-C2B5-F292-8802-0DCA1FCF3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772816"/>
            <a:ext cx="3580226" cy="2196500"/>
          </a:xfrm>
          <a:prstGeom prst="rect">
            <a:avLst/>
          </a:prstGeom>
        </p:spPr>
      </p:pic>
      <p:sp>
        <p:nvSpPr>
          <p:cNvPr id="12" name="TextBox 11">
            <a:extLst>
              <a:ext uri="{FF2B5EF4-FFF2-40B4-BE49-F238E27FC236}">
                <a16:creationId xmlns:a16="http://schemas.microsoft.com/office/drawing/2014/main" id="{70D841E6-CFDD-6AC6-BCAB-A1EE64CE2FA9}"/>
              </a:ext>
            </a:extLst>
          </p:cNvPr>
          <p:cNvSpPr txBox="1"/>
          <p:nvPr/>
        </p:nvSpPr>
        <p:spPr>
          <a:xfrm>
            <a:off x="3936410" y="1836102"/>
            <a:ext cx="4884061" cy="4524315"/>
          </a:xfrm>
          <a:prstGeom prst="rect">
            <a:avLst/>
          </a:prstGeom>
          <a:noFill/>
        </p:spPr>
        <p:txBody>
          <a:bodyPr wrap="square">
            <a:spAutoFit/>
          </a:bodyPr>
          <a:lstStyle/>
          <a:p>
            <a:pPr marL="285750" indent="-285750" algn="just">
              <a:buFont typeface="Wingdings" panose="05000000000000000000" pitchFamily="2" charset="2"/>
              <a:buChar char="Ø"/>
            </a:pPr>
            <a:r>
              <a:rPr lang="en-IN" sz="1800" b="0" i="0" dirty="0">
                <a:solidFill>
                  <a:srgbClr val="2F3039"/>
                </a:solidFill>
                <a:effectLst/>
                <a:latin typeface="Open Sans" panose="020B0606030504020204" pitchFamily="34" charset="0"/>
              </a:rPr>
              <a:t>Trees filter our air and keep it fresh by absorbing carbon dioxide and producing oxygen.</a:t>
            </a: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r>
              <a:rPr lang="en-IN" sz="1800" b="0" i="0" dirty="0">
                <a:solidFill>
                  <a:srgbClr val="2F3039"/>
                </a:solidFill>
                <a:effectLst/>
                <a:latin typeface="Open Sans" panose="020B0606030504020204" pitchFamily="34" charset="0"/>
              </a:rPr>
              <a:t>Tree roots stabilize the soil and prevent erosion.</a:t>
            </a: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r>
              <a:rPr lang="en-IN" sz="1800" b="0" i="0" dirty="0">
                <a:solidFill>
                  <a:srgbClr val="2F3039"/>
                </a:solidFill>
                <a:effectLst/>
                <a:latin typeface="Open Sans" panose="020B0606030504020204" pitchFamily="34" charset="0"/>
              </a:rPr>
              <a:t>Trees improve water quality by slowing and filtering rainwater as well as protecting aquifers and watersheds.</a:t>
            </a: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endParaRPr lang="en-IN" sz="1800" b="0" i="0" dirty="0">
              <a:solidFill>
                <a:srgbClr val="2F3039"/>
              </a:solidFill>
              <a:effectLst/>
              <a:latin typeface="Open Sans" panose="020B0606030504020204" pitchFamily="34" charset="0"/>
            </a:endParaRPr>
          </a:p>
          <a:p>
            <a:pPr marL="285750" indent="-285750" algn="just">
              <a:buFont typeface="Wingdings" panose="05000000000000000000" pitchFamily="2" charset="2"/>
              <a:buChar char="Ø"/>
            </a:pPr>
            <a:r>
              <a:rPr lang="en-IN" sz="1800" b="0" i="0" dirty="0">
                <a:solidFill>
                  <a:srgbClr val="2F3039"/>
                </a:solidFill>
                <a:effectLst/>
                <a:latin typeface="Open Sans" panose="020B0606030504020204" pitchFamily="34" charset="0"/>
              </a:rPr>
              <a:t>Three-quarters of the world's people rely on wood as their main source of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left)">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wipe(left)">
                                      <p:cBhvr>
                                        <p:cTn id="18" dur="500"/>
                                        <p:tgtEl>
                                          <p:spTgt spid="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animEffect transition="in" filter="wipe(left)">
                                      <p:cBhvr>
                                        <p:cTn id="23" dur="500"/>
                                        <p:tgtEl>
                                          <p:spTgt spid="1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xEl>
                                              <p:pRg st="9" end="9"/>
                                            </p:txEl>
                                          </p:spTgt>
                                        </p:tgtEl>
                                        <p:attrNameLst>
                                          <p:attrName>style.visibility</p:attrName>
                                        </p:attrNameLst>
                                      </p:cBhvr>
                                      <p:to>
                                        <p:strVal val="visible"/>
                                      </p:to>
                                    </p:set>
                                    <p:animEffect transition="in" filter="wipe(left)">
                                      <p:cBhvr>
                                        <p:cTn id="28"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Problem Description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4</a:t>
            </a:fld>
            <a:endParaRPr lang="en-US" dirty="0"/>
          </a:p>
        </p:txBody>
      </p:sp>
      <p:sp>
        <p:nvSpPr>
          <p:cNvPr id="3" name="Content Placeholder 2"/>
          <p:cNvSpPr>
            <a:spLocks noGrp="1"/>
          </p:cNvSpPr>
          <p:nvPr>
            <p:ph sz="quarter" idx="1"/>
          </p:nvPr>
        </p:nvSpPr>
        <p:spPr>
          <a:xfrm>
            <a:off x="556591" y="1752405"/>
            <a:ext cx="8244626" cy="4429733"/>
          </a:xfrm>
        </p:spPr>
        <p:txBody>
          <a:bodyPr>
            <a:normAutofit/>
          </a:bodyPr>
          <a:lstStyle/>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Statement:</a:t>
            </a:r>
          </a:p>
          <a:p>
            <a:pPr marL="0" lvl="1" indent="0">
              <a:buNone/>
            </a:pPr>
            <a:r>
              <a:rPr lang="en-IN" sz="2000" b="0" i="0" dirty="0">
                <a:solidFill>
                  <a:srgbClr val="000000"/>
                </a:solidFill>
                <a:effectLst/>
                <a:latin typeface="Times New Roman" panose="02020603050405020304" pitchFamily="18" charset="0"/>
                <a:cs typeface="Times New Roman" panose="02020603050405020304" pitchFamily="18" charset="0"/>
              </a:rPr>
              <a:t>The central government’s afforestation scheme, Green India Mission (GIM), was able to only achieve 2.8 percent of its plantation target, according to the Economic Survey released by the Ministry of Finance on January 29, 2021.</a:t>
            </a:r>
          </a:p>
          <a:p>
            <a:pPr marL="0" lvl="1" indent="0">
              <a:buNone/>
            </a:pPr>
            <a:endParaRPr lang="en-US" altLang="ko-KR" sz="2000" b="1" dirty="0">
              <a:latin typeface="Times New Roman" panose="02020603050405020304" pitchFamily="18" charset="0"/>
              <a:ea typeface="굴림" charset="-127"/>
              <a:cs typeface="Times New Roman" panose="02020603050405020304" pitchFamily="18" charset="0"/>
            </a:endParaRPr>
          </a:p>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Solution</a:t>
            </a:r>
          </a:p>
          <a:p>
            <a:pPr marL="0" indent="0" algn="just">
              <a:buNone/>
            </a:pPr>
            <a:r>
              <a:rPr lang="en-US" sz="2000" dirty="0">
                <a:latin typeface="Times New Roman" panose="02020603050405020304" pitchFamily="18" charset="0"/>
                <a:cs typeface="Times New Roman" panose="02020603050405020304" pitchFamily="18" charset="0"/>
              </a:rPr>
              <a:t>We provide a platform where anyone can plant or donate a tree and </a:t>
            </a:r>
            <a:r>
              <a:rPr lang="en-US" altLang="ko-KR" sz="2000" dirty="0">
                <a:latin typeface="Times New Roman" panose="02020603050405020304" pitchFamily="18" charset="0"/>
                <a:ea typeface="굴림" charset="-127"/>
                <a:cs typeface="Times New Roman" panose="02020603050405020304" pitchFamily="18" charset="0"/>
              </a:rPr>
              <a:t>provide a helping hand in saving our environment.</a:t>
            </a:r>
          </a:p>
          <a:p>
            <a:pPr marL="0" lvl="1" indent="0">
              <a:buNone/>
            </a:pPr>
            <a:endParaRPr lang="en-US" altLang="ko-KR" sz="2400" dirty="0">
              <a:latin typeface="Times New Roman" panose="02020603050405020304" pitchFamily="18" charset="0"/>
              <a:ea typeface="굴림" charset="-127"/>
              <a:cs typeface="Times New Roman" panose="02020603050405020304"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0CA40A2C-C676-42B5-F022-0C65A5E5C48D}"/>
              </a:ext>
            </a:extLst>
          </p:cNvPr>
          <p:cNvPicPr>
            <a:picLocks noChangeAspect="1"/>
          </p:cNvPicPr>
          <p:nvPr/>
        </p:nvPicPr>
        <p:blipFill>
          <a:blip r:embed="rId4"/>
          <a:stretch>
            <a:fillRect/>
          </a:stretch>
        </p:blipFill>
        <p:spPr>
          <a:xfrm>
            <a:off x="2483768" y="4743668"/>
            <a:ext cx="3324225" cy="197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System</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5</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18577" cy="90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
          </p:nvPr>
        </p:nvSpPr>
        <p:spPr>
          <a:xfrm>
            <a:off x="612648" y="1600200"/>
            <a:ext cx="8153400" cy="4876800"/>
          </a:xfrm>
        </p:spPr>
        <p:txBody>
          <a:bodyPr>
            <a:normAutofit/>
          </a:bodyPr>
          <a:lstStyle/>
          <a:p>
            <a:pPr>
              <a:buFont typeface="Wingdings" panose="05000000000000000000" pitchFamily="2" charset="2"/>
              <a:buChar char="v"/>
            </a:pPr>
            <a:r>
              <a:rPr lang="en-IN" sz="2500" b="1" i="0" dirty="0">
                <a:solidFill>
                  <a:srgbClr val="3D3D3D"/>
                </a:solidFill>
                <a:effectLst/>
                <a:latin typeface="Times New Roman" panose="02020603050405020304" pitchFamily="18" charset="0"/>
                <a:cs typeface="Times New Roman" panose="02020603050405020304" pitchFamily="18" charset="0"/>
              </a:rPr>
              <a:t>Plant a tree for free, every day, </a:t>
            </a:r>
            <a:r>
              <a:rPr lang="en-IN" sz="2500" b="1" i="0" dirty="0">
                <a:solidFill>
                  <a:srgbClr val="75BE00"/>
                </a:solidFill>
                <a:effectLst/>
                <a:latin typeface="Times New Roman" panose="02020603050405020304" pitchFamily="18" charset="0"/>
                <a:cs typeface="Times New Roman" panose="02020603050405020304" pitchFamily="18" charset="0"/>
              </a:rPr>
              <a:t>in less than a minute</a:t>
            </a:r>
            <a:endParaRPr lang="en-IN" sz="2500" b="1" i="0" dirty="0">
              <a:solidFill>
                <a:srgbClr val="3D3D3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Introducing the </a:t>
            </a:r>
            <a:r>
              <a:rPr lang="en-US" sz="2800" b="1" dirty="0">
                <a:solidFill>
                  <a:srgbClr val="00B050"/>
                </a:solidFill>
                <a:latin typeface="Times New Roman" panose="02020603050405020304" pitchFamily="18" charset="0"/>
                <a:cs typeface="Times New Roman" panose="02020603050405020304" pitchFamily="18" charset="0"/>
              </a:rPr>
              <a:t>grow-green</a:t>
            </a:r>
            <a:r>
              <a:rPr lang="en-US" sz="24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tree plantation website</a:t>
            </a: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How this platform is different from other platforms:</a:t>
            </a:r>
          </a:p>
          <a:p>
            <a:pPr marL="0" indent="0">
              <a:buNone/>
            </a:pPr>
            <a:endParaRPr lang="en-US" sz="25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1)User can plant a tree without any money.</a:t>
            </a:r>
          </a:p>
          <a:p>
            <a:pPr lvl="1">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2)Those who don’t have the time can donate.</a:t>
            </a:r>
          </a:p>
          <a:p>
            <a:pPr lvl="1">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3) Users can call our team to plant a tree.</a:t>
            </a:r>
          </a:p>
          <a:p>
            <a:pPr lvl="1">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4)visit grow_green.org for more information.</a:t>
            </a:r>
          </a:p>
        </p:txBody>
      </p:sp>
    </p:spTree>
    <p:extLst>
      <p:ext uri="{BB962C8B-B14F-4D97-AF65-F5344CB8AC3E}">
        <p14:creationId xmlns:p14="http://schemas.microsoft.com/office/powerpoint/2010/main" val="25166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7B88E61-3F6C-15F4-0F0F-50EAE6B22BCC}"/>
              </a:ext>
            </a:extLst>
          </p:cNvPr>
          <p:cNvSpPr/>
          <p:nvPr/>
        </p:nvSpPr>
        <p:spPr>
          <a:xfrm>
            <a:off x="1835696" y="2217440"/>
            <a:ext cx="4827064" cy="4342230"/>
          </a:xfrm>
          <a:custGeom>
            <a:avLst/>
            <a:gdLst>
              <a:gd name="connsiteX0" fmla="*/ 974198 w 4827064"/>
              <a:gd name="connsiteY0" fmla="*/ 26924 h 4342230"/>
              <a:gd name="connsiteX1" fmla="*/ 4631798 w 4827064"/>
              <a:gd name="connsiteY1" fmla="*/ 235645 h 4342230"/>
              <a:gd name="connsiteX2" fmla="*/ 164 w 4827064"/>
              <a:gd name="connsiteY2" fmla="*/ 1746393 h 4342230"/>
              <a:gd name="connsiteX3" fmla="*/ 4820642 w 4827064"/>
              <a:gd name="connsiteY3" fmla="*/ 2551463 h 4342230"/>
              <a:gd name="connsiteX4" fmla="*/ 1023894 w 4827064"/>
              <a:gd name="connsiteY4" fmla="*/ 4131785 h 4342230"/>
              <a:gd name="connsiteX5" fmla="*/ 695903 w 4827064"/>
              <a:gd name="connsiteY5" fmla="*/ 4280872 h 434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7064" h="4342230">
                <a:moveTo>
                  <a:pt x="974198" y="26924"/>
                </a:moveTo>
                <a:cubicBezTo>
                  <a:pt x="2884167" y="-12005"/>
                  <a:pt x="4794137" y="-50933"/>
                  <a:pt x="4631798" y="235645"/>
                </a:cubicBezTo>
                <a:cubicBezTo>
                  <a:pt x="4469459" y="522223"/>
                  <a:pt x="-31310" y="1360423"/>
                  <a:pt x="164" y="1746393"/>
                </a:cubicBezTo>
                <a:cubicBezTo>
                  <a:pt x="31638" y="2132363"/>
                  <a:pt x="4650020" y="2153898"/>
                  <a:pt x="4820642" y="2551463"/>
                </a:cubicBezTo>
                <a:cubicBezTo>
                  <a:pt x="4991264" y="2949028"/>
                  <a:pt x="1711350" y="3843550"/>
                  <a:pt x="1023894" y="4131785"/>
                </a:cubicBezTo>
                <a:cubicBezTo>
                  <a:pt x="336438" y="4420020"/>
                  <a:pt x="516170" y="4350446"/>
                  <a:pt x="695903" y="42808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How System Works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6</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BF0DCADB-F7E0-BDBA-03A5-AB9D4E89E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8733" y="1862468"/>
            <a:ext cx="457200" cy="457200"/>
          </a:xfrm>
          <a:prstGeom prst="rect">
            <a:avLst/>
          </a:prstGeom>
        </p:spPr>
      </p:pic>
      <p:sp>
        <p:nvSpPr>
          <p:cNvPr id="8" name="Rectangle 7">
            <a:extLst>
              <a:ext uri="{FF2B5EF4-FFF2-40B4-BE49-F238E27FC236}">
                <a16:creationId xmlns:a16="http://schemas.microsoft.com/office/drawing/2014/main" id="{8ECCE76C-0B91-0234-B55F-CEF1D2283215}"/>
              </a:ext>
            </a:extLst>
          </p:cNvPr>
          <p:cNvSpPr/>
          <p:nvPr/>
        </p:nvSpPr>
        <p:spPr>
          <a:xfrm>
            <a:off x="568687" y="1642833"/>
            <a:ext cx="1299941" cy="725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Visit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FF679E0-739B-5233-BBF4-589842E7959E}"/>
              </a:ext>
            </a:extLst>
          </p:cNvPr>
          <p:cNvSpPr/>
          <p:nvPr/>
        </p:nvSpPr>
        <p:spPr>
          <a:xfrm>
            <a:off x="6942743" y="1577902"/>
            <a:ext cx="1334073" cy="769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Create your </a:t>
            </a:r>
            <a:r>
              <a:rPr lang="en-US" b="1" dirty="0">
                <a:solidFill>
                  <a:srgbClr val="92D050"/>
                </a:solidFill>
                <a:latin typeface="+mj-lt"/>
              </a:rPr>
              <a:t>account</a:t>
            </a:r>
            <a:endParaRPr lang="en-IN" b="1" dirty="0">
              <a:solidFill>
                <a:srgbClr val="92D050"/>
              </a:solidFill>
              <a:latin typeface="+mj-lt"/>
            </a:endParaRPr>
          </a:p>
        </p:txBody>
      </p:sp>
      <p:pic>
        <p:nvPicPr>
          <p:cNvPr id="12" name="Picture 11">
            <a:extLst>
              <a:ext uri="{FF2B5EF4-FFF2-40B4-BE49-F238E27FC236}">
                <a16:creationId xmlns:a16="http://schemas.microsoft.com/office/drawing/2014/main" id="{B1372873-7BAC-A9B7-95F5-C14C4D86F0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6844" y="2206516"/>
            <a:ext cx="525860" cy="525860"/>
          </a:xfrm>
          <a:prstGeom prst="rect">
            <a:avLst/>
          </a:prstGeom>
        </p:spPr>
      </p:pic>
      <p:pic>
        <p:nvPicPr>
          <p:cNvPr id="15" name="Picture 14">
            <a:extLst>
              <a:ext uri="{FF2B5EF4-FFF2-40B4-BE49-F238E27FC236}">
                <a16:creationId xmlns:a16="http://schemas.microsoft.com/office/drawing/2014/main" id="{72D2F74E-006E-4DA7-A768-437F12E76F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7046" y="3564566"/>
            <a:ext cx="606252" cy="606252"/>
          </a:xfrm>
          <a:prstGeom prst="rect">
            <a:avLst/>
          </a:prstGeom>
        </p:spPr>
      </p:pic>
      <p:sp>
        <p:nvSpPr>
          <p:cNvPr id="18" name="Rectangle 17">
            <a:extLst>
              <a:ext uri="{FF2B5EF4-FFF2-40B4-BE49-F238E27FC236}">
                <a16:creationId xmlns:a16="http://schemas.microsoft.com/office/drawing/2014/main" id="{54842E74-F55C-C47A-7450-820B2065C302}"/>
              </a:ext>
            </a:extLst>
          </p:cNvPr>
          <p:cNvSpPr/>
          <p:nvPr/>
        </p:nvSpPr>
        <p:spPr>
          <a:xfrm>
            <a:off x="104202" y="2976451"/>
            <a:ext cx="1299941" cy="727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Click on </a:t>
            </a:r>
            <a:r>
              <a:rPr lang="en-US" b="1" dirty="0">
                <a:solidFill>
                  <a:srgbClr val="92D050"/>
                </a:solidFill>
                <a:latin typeface="Times New Roman" panose="02020603050405020304" pitchFamily="18" charset="0"/>
                <a:cs typeface="Times New Roman" panose="02020603050405020304" pitchFamily="18" charset="0"/>
              </a:rPr>
              <a:t>Plat Tree</a:t>
            </a:r>
            <a:endParaRPr lang="en-IN" b="1" dirty="0">
              <a:solidFill>
                <a:srgbClr val="92D05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BAC742E-D21E-8D46-1D37-5CFC207EED2D}"/>
              </a:ext>
            </a:extLst>
          </p:cNvPr>
          <p:cNvSpPr/>
          <p:nvPr/>
        </p:nvSpPr>
        <p:spPr>
          <a:xfrm>
            <a:off x="6963183" y="3564566"/>
            <a:ext cx="1313633" cy="82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Fill the </a:t>
            </a:r>
            <a:r>
              <a:rPr lang="en-US" b="1" dirty="0">
                <a:solidFill>
                  <a:srgbClr val="92D050"/>
                </a:solidFill>
                <a:latin typeface="Times New Roman" panose="02020603050405020304" pitchFamily="18" charset="0"/>
                <a:cs typeface="Times New Roman" panose="02020603050405020304" pitchFamily="18" charset="0"/>
              </a:rPr>
              <a:t>required </a:t>
            </a:r>
            <a:r>
              <a:rPr lang="en-US" b="1" dirty="0">
                <a:solidFill>
                  <a:schemeClr val="tx1"/>
                </a:solidFill>
                <a:latin typeface="Times New Roman" panose="02020603050405020304" pitchFamily="18" charset="0"/>
                <a:cs typeface="Times New Roman" panose="02020603050405020304" pitchFamily="18" charset="0"/>
              </a:rPr>
              <a:t>details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34072861-F9BE-11E1-2A2F-35BA253D7A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2760" y="4510784"/>
            <a:ext cx="609600" cy="609600"/>
          </a:xfrm>
          <a:prstGeom prst="rect">
            <a:avLst/>
          </a:prstGeom>
        </p:spPr>
      </p:pic>
      <p:sp>
        <p:nvSpPr>
          <p:cNvPr id="22" name="Rectangle 21">
            <a:extLst>
              <a:ext uri="{FF2B5EF4-FFF2-40B4-BE49-F238E27FC236}">
                <a16:creationId xmlns:a16="http://schemas.microsoft.com/office/drawing/2014/main" id="{A165F767-31ED-C4AB-A63F-E4F8A991EE01}"/>
              </a:ext>
            </a:extLst>
          </p:cNvPr>
          <p:cNvSpPr/>
          <p:nvPr/>
        </p:nvSpPr>
        <p:spPr>
          <a:xfrm>
            <a:off x="224686" y="5373215"/>
            <a:ext cx="1575065" cy="852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You have </a:t>
            </a:r>
            <a:r>
              <a:rPr lang="en-US" b="1" dirty="0">
                <a:solidFill>
                  <a:srgbClr val="92D050"/>
                </a:solidFill>
                <a:latin typeface="Times New Roman" panose="02020603050405020304" pitchFamily="18" charset="0"/>
                <a:cs typeface="Times New Roman" panose="02020603050405020304" pitchFamily="18" charset="0"/>
              </a:rPr>
              <a:t>successfully </a:t>
            </a:r>
            <a:r>
              <a:rPr lang="en-US" b="1" dirty="0">
                <a:solidFill>
                  <a:schemeClr val="tx1"/>
                </a:solidFill>
                <a:latin typeface="Times New Roman" panose="02020603050405020304" pitchFamily="18" charset="0"/>
                <a:cs typeface="Times New Roman" panose="02020603050405020304" pitchFamily="18" charset="0"/>
              </a:rPr>
              <a:t>Planted Tree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2ADD4A4-872C-92E0-3BE8-33EBF0F69728}"/>
              </a:ext>
            </a:extLst>
          </p:cNvPr>
          <p:cNvSpPr/>
          <p:nvPr/>
        </p:nvSpPr>
        <p:spPr>
          <a:xfrm>
            <a:off x="2387278" y="1962559"/>
            <a:ext cx="1770062" cy="286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Growgreen.org</a:t>
            </a:r>
            <a:endParaRPr lang="en-IN" b="1" dirty="0">
              <a:solidFill>
                <a:srgbClr val="00B050"/>
              </a:solidFill>
            </a:endParaRPr>
          </a:p>
        </p:txBody>
      </p:sp>
      <p:pic>
        <p:nvPicPr>
          <p:cNvPr id="24" name="Picture 23">
            <a:extLst>
              <a:ext uri="{FF2B5EF4-FFF2-40B4-BE49-F238E27FC236}">
                <a16:creationId xmlns:a16="http://schemas.microsoft.com/office/drawing/2014/main" id="{53C5BFED-0A16-AB38-6F88-D01A5DA5D42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479" t="4016" r="3226" b="16289"/>
          <a:stretch/>
        </p:blipFill>
        <p:spPr>
          <a:xfrm>
            <a:off x="1835696" y="6225793"/>
            <a:ext cx="667412" cy="607468"/>
          </a:xfrm>
          <a:prstGeom prst="rect">
            <a:avLst/>
          </a:prstGeom>
        </p:spPr>
      </p:pic>
    </p:spTree>
    <p:extLst>
      <p:ext uri="{BB962C8B-B14F-4D97-AF65-F5344CB8AC3E}">
        <p14:creationId xmlns:p14="http://schemas.microsoft.com/office/powerpoint/2010/main" val="34119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3"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6"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1+#ppt_w/2"/>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3"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1+#ppt_w/2"/>
                                          </p:val>
                                        </p:tav>
                                        <p:tav tm="100000">
                                          <p:val>
                                            <p:strVal val="#ppt_x"/>
                                          </p:val>
                                        </p:tav>
                                      </p:tavLst>
                                    </p:anim>
                                    <p:anim calcmode="lin" valueType="num">
                                      <p:cBhvr additive="base">
                                        <p:cTn id="6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12"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0-#ppt_w/2"/>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1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P spid="13" grpId="0"/>
      <p:bldP spid="18" grpId="0"/>
      <p:bldP spid="19" grpId="0"/>
      <p:bldP spid="22"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Implementation Details</a:t>
            </a:r>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7</a:t>
            </a:fld>
            <a:endParaRPr lang="en-US" dirty="0"/>
          </a:p>
        </p:txBody>
      </p:sp>
      <p:sp>
        <p:nvSpPr>
          <p:cNvPr id="6" name="Content Placeholder 5"/>
          <p:cNvSpPr>
            <a:spLocks noGrp="1"/>
          </p:cNvSpPr>
          <p:nvPr>
            <p:ph sz="quarter" idx="1"/>
          </p:nvPr>
        </p:nvSpPr>
        <p:spPr>
          <a:xfrm>
            <a:off x="5811760" y="1766534"/>
            <a:ext cx="1835287" cy="1327930"/>
          </a:xfrm>
        </p:spPr>
        <p:txBody>
          <a:bodyPr>
            <a:normAutofit/>
          </a:bodyPr>
          <a:lstStyle/>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0C317FC0-3BC7-44B7-81B9-AE33939A7DA8}"/>
              </a:ext>
            </a:extLst>
          </p:cNvPr>
          <p:cNvSpPr txBox="1"/>
          <p:nvPr/>
        </p:nvSpPr>
        <p:spPr>
          <a:xfrm>
            <a:off x="512579" y="1607125"/>
            <a:ext cx="8523917" cy="3847207"/>
          </a:xfrm>
          <a:prstGeom prst="rect">
            <a:avLst/>
          </a:prstGeom>
          <a:noFill/>
        </p:spPr>
        <p:txBody>
          <a:bodyPr wrap="square">
            <a:spAutoFit/>
          </a:bodyPr>
          <a:lstStyle/>
          <a:p>
            <a:pPr algn="just" fontAlgn="base"/>
            <a:endParaRPr lang="en-IN" sz="2400" b="1" i="0" dirty="0">
              <a:solidFill>
                <a:srgbClr val="333333"/>
              </a:solidFill>
              <a:effectLst/>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IN" sz="2000" b="1" i="0" dirty="0">
                <a:solidFill>
                  <a:srgbClr val="333333"/>
                </a:solidFill>
                <a:effectLst/>
                <a:latin typeface="Times New Roman" panose="02020603050405020304" pitchFamily="18" charset="0"/>
                <a:cs typeface="Times New Roman" panose="02020603050405020304" pitchFamily="18" charset="0"/>
              </a:rPr>
              <a:t>Languages and frameworks used : -</a:t>
            </a:r>
          </a:p>
          <a:p>
            <a:pPr marL="342900" indent="-342900" algn="just" fontAlgn="base">
              <a:buFont typeface="Courier New" panose="02070309020205020404" pitchFamily="49" charset="0"/>
              <a:buChar char="o"/>
            </a:pPr>
            <a:endParaRPr lang="en-IN" sz="2000"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IN" sz="2000" b="1" dirty="0">
                <a:solidFill>
                  <a:srgbClr val="333333"/>
                </a:solidFill>
                <a:latin typeface="Times New Roman" panose="02020603050405020304" pitchFamily="18" charset="0"/>
                <a:cs typeface="Times New Roman" panose="02020603050405020304" pitchFamily="18" charset="0"/>
              </a:rPr>
              <a:t>Frontend – </a:t>
            </a:r>
            <a:r>
              <a:rPr lang="en-IN" sz="2000" dirty="0">
                <a:solidFill>
                  <a:srgbClr val="333333"/>
                </a:solidFill>
                <a:latin typeface="Times New Roman" panose="02020603050405020304" pitchFamily="18" charset="0"/>
                <a:cs typeface="Times New Roman" panose="02020603050405020304" pitchFamily="18" charset="0"/>
              </a:rPr>
              <a:t>HTML, CSS, Bootstrap, JavaScript.</a:t>
            </a:r>
          </a:p>
          <a:p>
            <a:pPr marL="342900" indent="-342900" algn="just" fontAlgn="base">
              <a:buFont typeface="Courier New" panose="02070309020205020404" pitchFamily="49" charset="0"/>
              <a:buChar char="o"/>
            </a:pPr>
            <a:endParaRPr lang="en-IN" sz="2000"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IN" sz="2000"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IN" sz="2000" b="1" i="0" dirty="0">
                <a:solidFill>
                  <a:srgbClr val="333333"/>
                </a:solidFill>
                <a:effectLst/>
                <a:latin typeface="Times New Roman" panose="02020603050405020304" pitchFamily="18" charset="0"/>
                <a:cs typeface="Times New Roman" panose="02020603050405020304" pitchFamily="18" charset="0"/>
              </a:rPr>
              <a:t>Backend – </a:t>
            </a:r>
            <a:r>
              <a:rPr lang="en-IN" sz="2000" i="0" dirty="0">
                <a:solidFill>
                  <a:srgbClr val="333333"/>
                </a:solidFill>
                <a:effectLst/>
                <a:latin typeface="Times New Roman" panose="02020603050405020304" pitchFamily="18" charset="0"/>
                <a:cs typeface="Times New Roman" panose="02020603050405020304" pitchFamily="18" charset="0"/>
              </a:rPr>
              <a:t>Django(Python Framework)</a:t>
            </a:r>
          </a:p>
          <a:p>
            <a:pPr marL="342900" indent="-342900" algn="just" fontAlgn="base">
              <a:buFont typeface="Courier New" panose="02070309020205020404" pitchFamily="49" charset="0"/>
              <a:buChar char="o"/>
            </a:pPr>
            <a:endParaRPr lang="en-IN" sz="2000" b="1"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IN" sz="2000" b="1"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IN" sz="2000" b="1"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endParaRPr lang="en-IN" sz="2000" b="1" dirty="0">
              <a:solidFill>
                <a:srgbClr val="333333"/>
              </a:solidFill>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IN" sz="2000" b="1" dirty="0">
                <a:solidFill>
                  <a:srgbClr val="333333"/>
                </a:solidFill>
                <a:latin typeface="Times New Roman" panose="02020603050405020304" pitchFamily="18" charset="0"/>
                <a:cs typeface="Times New Roman" panose="02020603050405020304" pitchFamily="18" charset="0"/>
              </a:rPr>
              <a:t>Database - </a:t>
            </a:r>
            <a:r>
              <a:rPr lang="en-IN" sz="2000" dirty="0">
                <a:solidFill>
                  <a:srgbClr val="333333"/>
                </a:solidFill>
                <a:latin typeface="Times New Roman" panose="02020603050405020304" pitchFamily="18" charset="0"/>
                <a:cs typeface="Times New Roman" panose="02020603050405020304" pitchFamily="18" charset="0"/>
              </a:rPr>
              <a:t>MySQL</a:t>
            </a:r>
            <a:endParaRPr lang="en-IN" b="1" i="0" dirty="0">
              <a:solidFill>
                <a:srgbClr val="333333"/>
              </a:solidFill>
              <a:effectLst/>
              <a:latin typeface="Times New Roman" panose="02020603050405020304" pitchFamily="18" charset="0"/>
              <a:cs typeface="Times New Roman" panose="02020603050405020304" pitchFamily="18" charset="0"/>
            </a:endParaRPr>
          </a:p>
        </p:txBody>
      </p:sp>
      <p:pic>
        <p:nvPicPr>
          <p:cNvPr id="1030" name="Picture 6" descr="Django Logo PNG Transparent – Brands Logos">
            <a:extLst>
              <a:ext uri="{FF2B5EF4-FFF2-40B4-BE49-F238E27FC236}">
                <a16:creationId xmlns:a16="http://schemas.microsoft.com/office/drawing/2014/main" id="{A9163C43-2F13-4A27-9E49-3F49CC606C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2962" y="3425104"/>
            <a:ext cx="676176" cy="8611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SQL SVG Vector Logos - Vector Logo Zone">
            <a:extLst>
              <a:ext uri="{FF2B5EF4-FFF2-40B4-BE49-F238E27FC236}">
                <a16:creationId xmlns:a16="http://schemas.microsoft.com/office/drawing/2014/main" id="{6F19FA45-760F-423A-BCF7-4A3D243733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4867" y="4542651"/>
            <a:ext cx="2142180" cy="10710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C31FDE5-436F-D4D1-2ABD-C1BC8CD5E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6725" y="2435374"/>
            <a:ext cx="639514" cy="639514"/>
          </a:xfrm>
          <a:prstGeom prst="rect">
            <a:avLst/>
          </a:prstGeom>
        </p:spPr>
      </p:pic>
      <p:pic>
        <p:nvPicPr>
          <p:cNvPr id="11" name="Picture 10">
            <a:extLst>
              <a:ext uri="{FF2B5EF4-FFF2-40B4-BE49-F238E27FC236}">
                <a16:creationId xmlns:a16="http://schemas.microsoft.com/office/drawing/2014/main" id="{BC1C2B2D-3A30-5FD4-3EB2-2447F32CC6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71873" y="2401544"/>
            <a:ext cx="639514" cy="639514"/>
          </a:xfrm>
          <a:prstGeom prst="rect">
            <a:avLst/>
          </a:prstGeom>
        </p:spPr>
      </p:pic>
      <p:pic>
        <p:nvPicPr>
          <p:cNvPr id="13" name="Picture 12">
            <a:extLst>
              <a:ext uri="{FF2B5EF4-FFF2-40B4-BE49-F238E27FC236}">
                <a16:creationId xmlns:a16="http://schemas.microsoft.com/office/drawing/2014/main" id="{AC499DE1-9FD0-2D1C-2BA3-269D293E6F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37021" y="2450140"/>
            <a:ext cx="535379" cy="609981"/>
          </a:xfrm>
          <a:prstGeom prst="rect">
            <a:avLst/>
          </a:prstGeom>
        </p:spPr>
      </p:pic>
    </p:spTree>
    <p:extLst>
      <p:ext uri="{BB962C8B-B14F-4D97-AF65-F5344CB8AC3E}">
        <p14:creationId xmlns:p14="http://schemas.microsoft.com/office/powerpoint/2010/main" val="11788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ppt_y"/>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par>
                                <p:cTn id="21" presetID="3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ppt_y"/>
                                          </p:val>
                                        </p:tav>
                                        <p:tav tm="100000">
                                          <p:val>
                                            <p:strVal val="#ppt_y"/>
                                          </p:val>
                                        </p:tav>
                                      </p:tavLst>
                                    </p:anim>
                                  </p:childTnLst>
                                </p:cTn>
                              </p:par>
                              <p:par>
                                <p:cTn id="39" presetID="31" presetClass="entr" presetSubtype="0" fill="hold" nodeType="withEffect">
                                  <p:stCondLst>
                                    <p:cond delay="0"/>
                                  </p:stCondLst>
                                  <p:childTnLst>
                                    <p:set>
                                      <p:cBhvr>
                                        <p:cTn id="40" dur="1" fill="hold">
                                          <p:stCondLst>
                                            <p:cond delay="0"/>
                                          </p:stCondLst>
                                        </p:cTn>
                                        <p:tgtEl>
                                          <p:spTgt spid="1030"/>
                                        </p:tgtEl>
                                        <p:attrNameLst>
                                          <p:attrName>style.visibility</p:attrName>
                                        </p:attrNameLst>
                                      </p:cBhvr>
                                      <p:to>
                                        <p:strVal val="visible"/>
                                      </p:to>
                                    </p:set>
                                    <p:anim calcmode="lin" valueType="num">
                                      <p:cBhvr>
                                        <p:cTn id="41" dur="1000" fill="hold"/>
                                        <p:tgtEl>
                                          <p:spTgt spid="1030"/>
                                        </p:tgtEl>
                                        <p:attrNameLst>
                                          <p:attrName>ppt_w</p:attrName>
                                        </p:attrNameLst>
                                      </p:cBhvr>
                                      <p:tavLst>
                                        <p:tav tm="0">
                                          <p:val>
                                            <p:fltVal val="0"/>
                                          </p:val>
                                        </p:tav>
                                        <p:tav tm="100000">
                                          <p:val>
                                            <p:strVal val="#ppt_w"/>
                                          </p:val>
                                        </p:tav>
                                      </p:tavLst>
                                    </p:anim>
                                    <p:anim calcmode="lin" valueType="num">
                                      <p:cBhvr>
                                        <p:cTn id="42" dur="1000" fill="hold"/>
                                        <p:tgtEl>
                                          <p:spTgt spid="1030"/>
                                        </p:tgtEl>
                                        <p:attrNameLst>
                                          <p:attrName>ppt_h</p:attrName>
                                        </p:attrNameLst>
                                      </p:cBhvr>
                                      <p:tavLst>
                                        <p:tav tm="0">
                                          <p:val>
                                            <p:fltVal val="0"/>
                                          </p:val>
                                        </p:tav>
                                        <p:tav tm="100000">
                                          <p:val>
                                            <p:strVal val="#ppt_h"/>
                                          </p:val>
                                        </p:tav>
                                      </p:tavLst>
                                    </p:anim>
                                    <p:anim calcmode="lin" valueType="num">
                                      <p:cBhvr>
                                        <p:cTn id="43" dur="1000" fill="hold"/>
                                        <p:tgtEl>
                                          <p:spTgt spid="1030"/>
                                        </p:tgtEl>
                                        <p:attrNameLst>
                                          <p:attrName>style.rotation</p:attrName>
                                        </p:attrNameLst>
                                      </p:cBhvr>
                                      <p:tavLst>
                                        <p:tav tm="0">
                                          <p:val>
                                            <p:fltVal val="90"/>
                                          </p:val>
                                        </p:tav>
                                        <p:tav tm="100000">
                                          <p:val>
                                            <p:fltVal val="0"/>
                                          </p:val>
                                        </p:tav>
                                      </p:tavLst>
                                    </p:anim>
                                    <p:animEffect transition="in" filter="fade">
                                      <p:cBhvr>
                                        <p:cTn id="44" dur="1000"/>
                                        <p:tgtEl>
                                          <p:spTgt spid="103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anim calcmode="lin" valueType="num">
                                      <p:cBhvr additive="base">
                                        <p:cTn id="49" dur="500" fill="hold"/>
                                        <p:tgtEl>
                                          <p:spTgt spid="9">
                                            <p:txEl>
                                              <p:pRg st="11" end="1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11" end="11"/>
                                            </p:txEl>
                                          </p:spTgt>
                                        </p:tgtEl>
                                        <p:attrNameLst>
                                          <p:attrName>ppt_y</p:attrName>
                                        </p:attrNameLst>
                                      </p:cBhvr>
                                      <p:tavLst>
                                        <p:tav tm="0">
                                          <p:val>
                                            <p:strVal val="#ppt_y"/>
                                          </p:val>
                                        </p:tav>
                                        <p:tav tm="100000">
                                          <p:val>
                                            <p:strVal val="#ppt_y"/>
                                          </p:val>
                                        </p:tav>
                                      </p:tavLst>
                                    </p:anim>
                                  </p:childTnLst>
                                </p:cTn>
                              </p:par>
                              <p:par>
                                <p:cTn id="51" presetID="31" presetClass="entr" presetSubtype="0" fill="hold" nodeType="withEffect">
                                  <p:stCondLst>
                                    <p:cond delay="0"/>
                                  </p:stCondLst>
                                  <p:childTnLst>
                                    <p:set>
                                      <p:cBhvr>
                                        <p:cTn id="52" dur="1" fill="hold">
                                          <p:stCondLst>
                                            <p:cond delay="0"/>
                                          </p:stCondLst>
                                        </p:cTn>
                                        <p:tgtEl>
                                          <p:spTgt spid="1032"/>
                                        </p:tgtEl>
                                        <p:attrNameLst>
                                          <p:attrName>style.visibility</p:attrName>
                                        </p:attrNameLst>
                                      </p:cBhvr>
                                      <p:to>
                                        <p:strVal val="visible"/>
                                      </p:to>
                                    </p:set>
                                    <p:anim calcmode="lin" valueType="num">
                                      <p:cBhvr>
                                        <p:cTn id="53" dur="1000" fill="hold"/>
                                        <p:tgtEl>
                                          <p:spTgt spid="1032"/>
                                        </p:tgtEl>
                                        <p:attrNameLst>
                                          <p:attrName>ppt_w</p:attrName>
                                        </p:attrNameLst>
                                      </p:cBhvr>
                                      <p:tavLst>
                                        <p:tav tm="0">
                                          <p:val>
                                            <p:fltVal val="0"/>
                                          </p:val>
                                        </p:tav>
                                        <p:tav tm="100000">
                                          <p:val>
                                            <p:strVal val="#ppt_w"/>
                                          </p:val>
                                        </p:tav>
                                      </p:tavLst>
                                    </p:anim>
                                    <p:anim calcmode="lin" valueType="num">
                                      <p:cBhvr>
                                        <p:cTn id="54" dur="1000" fill="hold"/>
                                        <p:tgtEl>
                                          <p:spTgt spid="1032"/>
                                        </p:tgtEl>
                                        <p:attrNameLst>
                                          <p:attrName>ppt_h</p:attrName>
                                        </p:attrNameLst>
                                      </p:cBhvr>
                                      <p:tavLst>
                                        <p:tav tm="0">
                                          <p:val>
                                            <p:fltVal val="0"/>
                                          </p:val>
                                        </p:tav>
                                        <p:tav tm="100000">
                                          <p:val>
                                            <p:strVal val="#ppt_h"/>
                                          </p:val>
                                        </p:tav>
                                      </p:tavLst>
                                    </p:anim>
                                    <p:anim calcmode="lin" valueType="num">
                                      <p:cBhvr>
                                        <p:cTn id="55" dur="1000" fill="hold"/>
                                        <p:tgtEl>
                                          <p:spTgt spid="1032"/>
                                        </p:tgtEl>
                                        <p:attrNameLst>
                                          <p:attrName>style.rotation</p:attrName>
                                        </p:attrNameLst>
                                      </p:cBhvr>
                                      <p:tavLst>
                                        <p:tav tm="0">
                                          <p:val>
                                            <p:fltVal val="90"/>
                                          </p:val>
                                        </p:tav>
                                        <p:tav tm="100000">
                                          <p:val>
                                            <p:fltVal val="0"/>
                                          </p:val>
                                        </p:tav>
                                      </p:tavLst>
                                    </p:anim>
                                    <p:animEffect transition="in" filter="fade">
                                      <p:cBhvr>
                                        <p:cTn id="56"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Conclusion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8</a:t>
            </a:fld>
            <a:endParaRPr lang="en-US" dirty="0"/>
          </a:p>
        </p:txBody>
      </p:sp>
      <p:sp>
        <p:nvSpPr>
          <p:cNvPr id="5" name="Content Placeholder 4"/>
          <p:cNvSpPr>
            <a:spLocks noGrp="1"/>
          </p:cNvSpPr>
          <p:nvPr>
            <p:ph sz="quarter" idx="1"/>
          </p:nvPr>
        </p:nvSpPr>
        <p:spPr>
          <a:xfrm>
            <a:off x="3707904" y="1578496"/>
            <a:ext cx="5279160" cy="5050904"/>
          </a:xfrm>
        </p:spPr>
        <p:txBody>
          <a:bodyPr>
            <a:normAutofit/>
          </a:bodyPr>
          <a:lstStyle/>
          <a:p>
            <a:pPr algn="just">
              <a:buFont typeface="Wingdings" panose="05000000000000000000" pitchFamily="2" charset="2"/>
              <a:buChar char="q"/>
            </a:pPr>
            <a:endParaRPr lang="en-US" sz="200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i="0" dirty="0">
                <a:effectLst/>
                <a:latin typeface="Times New Roman" panose="02020603050405020304" pitchFamily="18" charset="0"/>
                <a:cs typeface="Times New Roman" panose="02020603050405020304" pitchFamily="18" charset="0"/>
              </a:rPr>
              <a:t>Trees should be treated and nurtured nicely so that human beings can survive on this planet.</a:t>
            </a:r>
          </a:p>
          <a:p>
            <a:pPr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i="0" dirty="0">
                <a:effectLst/>
                <a:latin typeface="Times New Roman" panose="02020603050405020304" pitchFamily="18" charset="0"/>
                <a:cs typeface="Times New Roman" panose="02020603050405020304" pitchFamily="18" charset="0"/>
              </a:rPr>
              <a:t> We should encourage others to plant more and more trees. It is for our own betterment and the sooner we understand this the better it is for us.             </a:t>
            </a:r>
          </a:p>
          <a:p>
            <a:pPr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hi-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620000" y="6477000"/>
            <a:ext cx="1143000" cy="136525"/>
          </a:xfrm>
        </p:spPr>
        <p:txBody>
          <a:bodyPr/>
          <a:lstStyle/>
          <a:p>
            <a:r>
              <a:rPr lang="en-US" dirty="0"/>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F81A67D3-318B-B565-7454-C80CE0CBF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36" y="2564904"/>
            <a:ext cx="3262936" cy="2520280"/>
          </a:xfrm>
          <a:prstGeom prst="rect">
            <a:avLst/>
          </a:prstGeom>
        </p:spPr>
      </p:pic>
    </p:spTree>
    <p:extLst>
      <p:ext uri="{BB962C8B-B14F-4D97-AF65-F5344CB8AC3E}">
        <p14:creationId xmlns:p14="http://schemas.microsoft.com/office/powerpoint/2010/main" val="20073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99792" y="5373216"/>
            <a:ext cx="3200400" cy="646331"/>
          </a:xfrm>
          <a:prstGeom prst="rect">
            <a:avLst/>
          </a:prstGeom>
          <a:noFill/>
        </p:spPr>
        <p:txBody>
          <a:bodyPr wrap="square" rtlCol="0">
            <a:spAutoFit/>
          </a:bodyPr>
          <a:lstStyle/>
          <a:p>
            <a:r>
              <a:rPr lang="en-IN" sz="3600" b="1" i="1" dirty="0">
                <a:ln w="22225">
                  <a:solidFill>
                    <a:schemeClr val="accent2"/>
                  </a:solidFill>
                  <a:prstDash val="solid"/>
                </a:ln>
                <a:solidFill>
                  <a:schemeClr val="accent2">
                    <a:lumMod val="40000"/>
                    <a:lumOff val="60000"/>
                  </a:schemeClr>
                </a:solidFill>
                <a:latin typeface="Algerian" panose="04020705040A02060702" pitchFamily="82" charset="0"/>
                <a:cs typeface="Times New Roman" panose="02020603050405020304" pitchFamily="18" charset="0"/>
              </a:rPr>
              <a:t>THANK YOU</a:t>
            </a:r>
            <a:endParaRPr lang="en-IN" sz="3600" i="1" dirty="0">
              <a:latin typeface="Algerian" panose="04020705040A02060702" pitchFamily="82" charset="0"/>
              <a:cs typeface="Times New Roman" panose="02020603050405020304" pitchFamily="18" charset="0"/>
            </a:endParaRPr>
          </a:p>
        </p:txBody>
      </p:sp>
      <p:sp>
        <p:nvSpPr>
          <p:cNvPr id="8" name="TextBox 7">
            <a:extLst>
              <a:ext uri="{FF2B5EF4-FFF2-40B4-BE49-F238E27FC236}">
                <a16:creationId xmlns:a16="http://schemas.microsoft.com/office/drawing/2014/main" id="{CDB92BE4-6F7A-DE05-EF43-1C756FD109C1}"/>
              </a:ext>
            </a:extLst>
          </p:cNvPr>
          <p:cNvSpPr txBox="1"/>
          <p:nvPr/>
        </p:nvSpPr>
        <p:spPr>
          <a:xfrm>
            <a:off x="179512" y="1844824"/>
            <a:ext cx="8424936" cy="1138773"/>
          </a:xfrm>
          <a:prstGeom prst="rect">
            <a:avLst/>
          </a:prstGeom>
          <a:solidFill>
            <a:schemeClr val="accent1">
              <a:lumMod val="20000"/>
              <a:lumOff val="80000"/>
            </a:schemeClr>
          </a:solidFill>
        </p:spPr>
        <p:txBody>
          <a:bodyPr wrap="square">
            <a:spAutoFit/>
          </a:bodyPr>
          <a:lstStyle/>
          <a:p>
            <a:pPr marL="0" indent="0">
              <a:buNone/>
            </a:pPr>
            <a:r>
              <a:rPr lang="en-US" sz="2000" b="1" dirty="0"/>
              <a:t>   </a:t>
            </a:r>
            <a:r>
              <a:rPr lang="en-IN" sz="3400" i="1" dirty="0">
                <a:effectLst/>
                <a:latin typeface="High Tower Text" panose="02040502050506030303" pitchFamily="18" charset="0"/>
              </a:rPr>
              <a:t>“We are crazy nature-centric enthusiasts,</a:t>
            </a:r>
            <a:br>
              <a:rPr lang="en-IN" sz="3400" i="1" dirty="0">
                <a:effectLst/>
                <a:latin typeface="High Tower Text" panose="02040502050506030303" pitchFamily="18" charset="0"/>
              </a:rPr>
            </a:br>
            <a:r>
              <a:rPr lang="en-IN" sz="3400" i="1" dirty="0">
                <a:effectLst/>
                <a:latin typeface="High Tower Text" panose="02040502050506030303" pitchFamily="18" charset="0"/>
              </a:rPr>
              <a:t>planting trees for the people, by the people!”</a:t>
            </a:r>
          </a:p>
        </p:txBody>
      </p:sp>
      <p:sp>
        <p:nvSpPr>
          <p:cNvPr id="11" name="TextBox 10">
            <a:extLst>
              <a:ext uri="{FF2B5EF4-FFF2-40B4-BE49-F238E27FC236}">
                <a16:creationId xmlns:a16="http://schemas.microsoft.com/office/drawing/2014/main" id="{052EAA5C-97D3-51BD-DBD5-72B90AC95CD3}"/>
              </a:ext>
            </a:extLst>
          </p:cNvPr>
          <p:cNvSpPr txBox="1"/>
          <p:nvPr/>
        </p:nvSpPr>
        <p:spPr>
          <a:xfrm>
            <a:off x="1714583" y="3772701"/>
            <a:ext cx="4882786" cy="1200329"/>
          </a:xfrm>
          <a:prstGeom prst="rect">
            <a:avLst/>
          </a:prstGeom>
          <a:noFill/>
        </p:spPr>
        <p:txBody>
          <a:bodyPr wrap="square">
            <a:spAutoFit/>
          </a:bodyPr>
          <a:lstStyle/>
          <a:p>
            <a:pPr marL="0" indent="0" algn="just">
              <a:buNone/>
            </a:pPr>
            <a:r>
              <a:rPr lang="hi-IN" sz="3600" b="1" dirty="0">
                <a:latin typeface="Times New Roman" panose="02020603050405020304" pitchFamily="18" charset="0"/>
                <a:cs typeface="Times New Roman" panose="02020603050405020304" pitchFamily="18" charset="0"/>
              </a:rPr>
              <a:t>यही मुद्दा हमको आपको समझाने से</a:t>
            </a:r>
            <a:r>
              <a:rPr lang="en-US" sz="3600" b="1" dirty="0">
                <a:latin typeface="Times New Roman" panose="02020603050405020304" pitchFamily="18" charset="0"/>
                <a:cs typeface="Times New Roman" panose="02020603050405020304" pitchFamily="18" charset="0"/>
              </a:rPr>
              <a:t>             	   </a:t>
            </a:r>
            <a:r>
              <a:rPr lang="hi-IN" sz="3600" b="1" dirty="0">
                <a:latin typeface="Times New Roman" panose="02020603050405020304" pitchFamily="18" charset="0"/>
                <a:cs typeface="Times New Roman" panose="02020603050405020304" pitchFamily="18" charset="0"/>
              </a:rPr>
              <a:t>फरक पढ़ा है</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77CDE9C-150E-6EAC-1C40-FB32D2C1E637}"/>
              </a:ext>
            </a:extLst>
          </p:cNvPr>
          <p:cNvSpPr/>
          <p:nvPr/>
        </p:nvSpPr>
        <p:spPr>
          <a:xfrm>
            <a:off x="3042790" y="400105"/>
            <a:ext cx="1726773" cy="5086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Our motto:</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51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00"/>
                                        <p:tgtEl>
                                          <p:spTgt spid="11">
                                            <p:txEl>
                                              <p:pRg st="0" end="0"/>
                                            </p:txEl>
                                          </p:spTgt>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3490</TotalTime>
  <Words>553</Words>
  <Application>Microsoft Office PowerPoint</Application>
  <PresentationFormat>On-screen Show (4:3)</PresentationFormat>
  <Paragraphs>131</Paragraphs>
  <Slides>10</Slides>
  <Notes>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10</vt:i4>
      </vt:variant>
    </vt:vector>
  </HeadingPairs>
  <TitlesOfParts>
    <vt:vector size="24" baseType="lpstr">
      <vt:lpstr>Algerian</vt:lpstr>
      <vt:lpstr>Arial</vt:lpstr>
      <vt:lpstr>Calibri</vt:lpstr>
      <vt:lpstr>Calibri Light</vt:lpstr>
      <vt:lpstr>Courier New</vt:lpstr>
      <vt:lpstr>High Tower Text</vt:lpstr>
      <vt:lpstr>Open Sans</vt:lpstr>
      <vt:lpstr>Times New Roman</vt:lpstr>
      <vt:lpstr>Tw Cen MT</vt:lpstr>
      <vt:lpstr>Wingdings</vt:lpstr>
      <vt:lpstr>Wingdings 2</vt:lpstr>
      <vt:lpstr>Median</vt:lpstr>
      <vt:lpstr>1_Custom Design</vt:lpstr>
      <vt:lpstr>Custom Design</vt:lpstr>
      <vt:lpstr>PowerPoint Presentation</vt:lpstr>
      <vt:lpstr>   Overview</vt:lpstr>
      <vt:lpstr>   Introduction</vt:lpstr>
      <vt:lpstr>   Problem Description</vt:lpstr>
      <vt:lpstr>   Proposed System</vt:lpstr>
      <vt:lpstr>   How System Works</vt:lpstr>
      <vt:lpstr>   Implementation Details</vt:lpstr>
      <vt:lpstr>   Conclusion</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Sarika</dc:creator>
  <cp:lastModifiedBy>Suraj Pisal</cp:lastModifiedBy>
  <cp:revision>313</cp:revision>
  <dcterms:created xsi:type="dcterms:W3CDTF">2014-11-27T12:50:08Z</dcterms:created>
  <dcterms:modified xsi:type="dcterms:W3CDTF">2022-05-01T11:45:38Z</dcterms:modified>
</cp:coreProperties>
</file>