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46" r:id="rId2"/>
    <p:sldMasterId id="2147483734" r:id="rId3"/>
  </p:sldMasterIdLst>
  <p:notesMasterIdLst>
    <p:notesMasterId r:id="rId19"/>
  </p:notesMasterIdLst>
  <p:handoutMasterIdLst>
    <p:handoutMasterId r:id="rId20"/>
  </p:handoutMasterIdLst>
  <p:sldIdLst>
    <p:sldId id="316" r:id="rId4"/>
    <p:sldId id="305" r:id="rId5"/>
    <p:sldId id="258" r:id="rId6"/>
    <p:sldId id="375" r:id="rId7"/>
    <p:sldId id="257" r:id="rId8"/>
    <p:sldId id="377" r:id="rId9"/>
    <p:sldId id="373" r:id="rId10"/>
    <p:sldId id="260" r:id="rId11"/>
    <p:sldId id="353" r:id="rId12"/>
    <p:sldId id="360" r:id="rId13"/>
    <p:sldId id="364" r:id="rId14"/>
    <p:sldId id="374" r:id="rId15"/>
    <p:sldId id="301" r:id="rId16"/>
    <p:sldId id="279" r:id="rId17"/>
    <p:sldId id="32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94660"/>
  </p:normalViewPr>
  <p:slideViewPr>
    <p:cSldViewPr>
      <p:cViewPr varScale="1">
        <p:scale>
          <a:sx n="82" d="100"/>
          <a:sy n="82" d="100"/>
        </p:scale>
        <p:origin x="143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2DA3EE-D654-4F9A-88A6-879917C71670}" type="datetimeFigureOut">
              <a:rPr lang="en-US" smtClean="0"/>
              <a:pPr/>
              <a:t>4/30/2022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B4F16E-2F2D-4F65-9A5C-FEF32DF33B70}" type="slidenum">
              <a:rPr lang="en-US" smtClean="0"/>
              <a:pPr/>
              <a:t>‹#›</a:t>
            </a:fld>
            <a:endParaRPr lang="en-US"/>
          </a:p>
        </p:txBody>
      </p:sp>
    </p:spTree>
    <p:extLst>
      <p:ext uri="{BB962C8B-B14F-4D97-AF65-F5344CB8AC3E}">
        <p14:creationId xmlns:p14="http://schemas.microsoft.com/office/powerpoint/2010/main" val="21160501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Detection of shill reviews</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8CB5B-F3CE-4FE9-9D28-2B934D73C3D6}" type="datetimeFigureOut">
              <a:rPr lang="en-US" smtClean="0"/>
              <a:pPr/>
              <a:t>4/30/2022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DYPCOE</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DD55A-AD5B-4B1B-A674-9D05498C136A}" type="slidenum">
              <a:rPr lang="en-US" smtClean="0"/>
              <a:pPr/>
              <a:t>‹#›</a:t>
            </a:fld>
            <a:endParaRPr lang="en-US" dirty="0"/>
          </a:p>
        </p:txBody>
      </p:sp>
    </p:spTree>
    <p:extLst>
      <p:ext uri="{BB962C8B-B14F-4D97-AF65-F5344CB8AC3E}">
        <p14:creationId xmlns:p14="http://schemas.microsoft.com/office/powerpoint/2010/main" val="934860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C9EC3B-BD7D-4217-808B-E596CB058544}" type="slidenum">
              <a:rPr lang="en-US" smtClean="0"/>
              <a:pPr/>
              <a:t>1</a:t>
            </a:fld>
            <a:endParaRPr lang="en-US"/>
          </a:p>
        </p:txBody>
      </p:sp>
    </p:spTree>
    <p:extLst>
      <p:ext uri="{BB962C8B-B14F-4D97-AF65-F5344CB8AC3E}">
        <p14:creationId xmlns:p14="http://schemas.microsoft.com/office/powerpoint/2010/main" val="3533920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2</a:t>
            </a:fld>
            <a:endParaRPr lang="en-US" dirty="0"/>
          </a:p>
        </p:txBody>
      </p:sp>
    </p:spTree>
    <p:extLst>
      <p:ext uri="{BB962C8B-B14F-4D97-AF65-F5344CB8AC3E}">
        <p14:creationId xmlns:p14="http://schemas.microsoft.com/office/powerpoint/2010/main" val="36710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3</a:t>
            </a:fld>
            <a:endParaRPr lang="en-US" dirty="0"/>
          </a:p>
        </p:txBody>
      </p:sp>
    </p:spTree>
    <p:extLst>
      <p:ext uri="{BB962C8B-B14F-4D97-AF65-F5344CB8AC3E}">
        <p14:creationId xmlns:p14="http://schemas.microsoft.com/office/powerpoint/2010/main" val="48238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4</a:t>
            </a:fld>
            <a:endParaRPr lang="en-US" dirty="0"/>
          </a:p>
        </p:txBody>
      </p:sp>
    </p:spTree>
    <p:extLst>
      <p:ext uri="{BB962C8B-B14F-4D97-AF65-F5344CB8AC3E}">
        <p14:creationId xmlns:p14="http://schemas.microsoft.com/office/powerpoint/2010/main" val="235665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CDD55A-AD5B-4B1B-A674-9D05498C136A}" type="slidenum">
              <a:rPr lang="en-US" smtClean="0"/>
              <a:pPr/>
              <a:t>5</a:t>
            </a:fld>
            <a:endParaRPr lang="en-US" dirty="0"/>
          </a:p>
        </p:txBody>
      </p:sp>
      <p:sp>
        <p:nvSpPr>
          <p:cNvPr id="5" name="Header Placeholder 4"/>
          <p:cNvSpPr>
            <a:spLocks noGrp="1"/>
          </p:cNvSpPr>
          <p:nvPr>
            <p:ph type="hdr" sz="quarter" idx="11"/>
          </p:nvPr>
        </p:nvSpPr>
        <p:spPr/>
        <p:txBody>
          <a:bodyPr/>
          <a:lstStyle/>
          <a:p>
            <a:r>
              <a:rPr lang="en-US" dirty="0"/>
              <a:t>Detection of shill reviews</a:t>
            </a:r>
          </a:p>
        </p:txBody>
      </p:sp>
      <p:sp>
        <p:nvSpPr>
          <p:cNvPr id="6" name="Footer Placeholder 5"/>
          <p:cNvSpPr>
            <a:spLocks noGrp="1"/>
          </p:cNvSpPr>
          <p:nvPr>
            <p:ph type="ftr" sz="quarter" idx="12"/>
          </p:nvPr>
        </p:nvSpPr>
        <p:spPr/>
        <p:txBody>
          <a:bodyPr/>
          <a:lstStyle/>
          <a:p>
            <a:r>
              <a:rPr lang="en-US" dirty="0"/>
              <a:t>DYPCOE</a:t>
            </a:r>
          </a:p>
        </p:txBody>
      </p:sp>
    </p:spTree>
    <p:extLst>
      <p:ext uri="{BB962C8B-B14F-4D97-AF65-F5344CB8AC3E}">
        <p14:creationId xmlns:p14="http://schemas.microsoft.com/office/powerpoint/2010/main" val="382919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7</a:t>
            </a:fld>
            <a:endParaRPr lang="en-US" dirty="0"/>
          </a:p>
        </p:txBody>
      </p:sp>
    </p:spTree>
    <p:extLst>
      <p:ext uri="{BB962C8B-B14F-4D97-AF65-F5344CB8AC3E}">
        <p14:creationId xmlns:p14="http://schemas.microsoft.com/office/powerpoint/2010/main" val="410482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Slide Number Placeholder 4"/>
          <p:cNvSpPr>
            <a:spLocks noGrp="1"/>
          </p:cNvSpPr>
          <p:nvPr>
            <p:ph type="sldNum" sz="quarter" idx="11"/>
          </p:nvPr>
        </p:nvSpPr>
        <p:spPr/>
        <p:txBody>
          <a:bodyPr/>
          <a:lstStyle/>
          <a:p>
            <a:fld id="{6ECDD55A-AD5B-4B1B-A674-9D05498C136A}" type="slidenum">
              <a:rPr lang="en-US" smtClean="0"/>
              <a:pPr/>
              <a:t>8</a:t>
            </a:fld>
            <a:endParaRPr lang="en-US" dirty="0"/>
          </a:p>
        </p:txBody>
      </p:sp>
      <p:sp>
        <p:nvSpPr>
          <p:cNvPr id="6" name="Footer Placeholder 5"/>
          <p:cNvSpPr>
            <a:spLocks noGrp="1"/>
          </p:cNvSpPr>
          <p:nvPr>
            <p:ph type="ftr" sz="quarter" idx="12"/>
          </p:nvPr>
        </p:nvSpPr>
        <p:spPr/>
        <p:txBody>
          <a:bodyPr/>
          <a:lstStyle/>
          <a:p>
            <a:r>
              <a:rPr lang="en-US" dirty="0"/>
              <a:t>DYPCOE</a:t>
            </a:r>
          </a:p>
        </p:txBody>
      </p:sp>
    </p:spTree>
    <p:extLst>
      <p:ext uri="{BB962C8B-B14F-4D97-AF65-F5344CB8AC3E}">
        <p14:creationId xmlns:p14="http://schemas.microsoft.com/office/powerpoint/2010/main" val="115951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9</a:t>
            </a:fld>
            <a:endParaRPr lang="en-US" dirty="0"/>
          </a:p>
        </p:txBody>
      </p:sp>
    </p:spTree>
    <p:extLst>
      <p:ext uri="{BB962C8B-B14F-4D97-AF65-F5344CB8AC3E}">
        <p14:creationId xmlns:p14="http://schemas.microsoft.com/office/powerpoint/2010/main" val="14436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US" dirty="0"/>
              <a:t>Detection of shill reviews</a:t>
            </a:r>
          </a:p>
        </p:txBody>
      </p:sp>
      <p:sp>
        <p:nvSpPr>
          <p:cNvPr id="5" name="Footer Placeholder 4"/>
          <p:cNvSpPr>
            <a:spLocks noGrp="1"/>
          </p:cNvSpPr>
          <p:nvPr>
            <p:ph type="ftr" sz="quarter" idx="11"/>
          </p:nvPr>
        </p:nvSpPr>
        <p:spPr/>
        <p:txBody>
          <a:bodyPr/>
          <a:lstStyle/>
          <a:p>
            <a:r>
              <a:rPr lang="en-US" dirty="0"/>
              <a:t>DYPCOE</a:t>
            </a:r>
          </a:p>
        </p:txBody>
      </p:sp>
      <p:sp>
        <p:nvSpPr>
          <p:cNvPr id="6" name="Slide Number Placeholder 5"/>
          <p:cNvSpPr>
            <a:spLocks noGrp="1"/>
          </p:cNvSpPr>
          <p:nvPr>
            <p:ph type="sldNum" sz="quarter" idx="12"/>
          </p:nvPr>
        </p:nvSpPr>
        <p:spPr/>
        <p:txBody>
          <a:bodyPr/>
          <a:lstStyle/>
          <a:p>
            <a:fld id="{6ECDD55A-AD5B-4B1B-A674-9D05498C136A}" type="slidenum">
              <a:rPr lang="en-US" smtClean="0"/>
              <a:pPr/>
              <a:t>10</a:t>
            </a:fld>
            <a:endParaRPr lang="en-US" dirty="0"/>
          </a:p>
        </p:txBody>
      </p:sp>
    </p:spTree>
    <p:extLst>
      <p:ext uri="{BB962C8B-B14F-4D97-AF65-F5344CB8AC3E}">
        <p14:creationId xmlns:p14="http://schemas.microsoft.com/office/powerpoint/2010/main" val="11870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584F5C-4138-4343-93C5-0A76D68DA832}" type="datetime1">
              <a:rPr lang="en-US" smtClean="0"/>
              <a:pPr/>
              <a:t>4/30/2022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IN" dirty="0"/>
              <a:t>Playing Subset of Lecture Videos by Comparing Text Query with Associated Slides</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43F687-6054-4761-B0E2-16F499847317}" type="datetime1">
              <a:rPr lang="en-US" smtClean="0"/>
              <a:pPr/>
              <a:t>4/30/2022</a:t>
            </a:fld>
            <a:endParaRPr lang="en-US" dirty="0"/>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71F31EB7-BBA7-4029-A716-8DC7C9AAD42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9137519-BE30-46D8-B560-1D46F1068F1A}" type="datetime1">
              <a:rPr lang="en-US" smtClean="0"/>
              <a:pPr/>
              <a:t>4/30/2022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IN"/>
              <a:t>Playing Subset of Lecture Videos by Comparing Text Query with Associated Slides</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1F31EB7-BBA7-4029-A716-8DC7C9AAD42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397EC67F-B312-45BF-8EBA-3BFE3C676468}" type="datetime1">
              <a:rPr lang="en-US" smtClean="0"/>
              <a:pPr/>
              <a:t>4/30/2022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hasCustomPrompt="1"/>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dirty="0"/>
              <a:t>Department of Computer </a:t>
            </a:r>
            <a:r>
              <a:rPr lang="en-US" dirty="0" err="1"/>
              <a:t>Engg</a:t>
            </a:r>
            <a:r>
              <a:rPr lang="en-US" dirty="0"/>
              <a:t>., DYPCOE, </a:t>
            </a:r>
            <a:r>
              <a:rPr lang="en-US" dirty="0" err="1"/>
              <a:t>Akurdi</a:t>
            </a:r>
            <a:r>
              <a:rPr lang="en-US" dirty="0"/>
              <a:t>.</a:t>
            </a:r>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69926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BB0F13"/>
                </a:solidFill>
                <a:latin typeface="Arial" pitchFamily="34" charset="0"/>
                <a:cs typeface="Arial" pitchFamily="34" charset="0"/>
              </a:defRPr>
            </a:lvl1pPr>
          </a:lstStyle>
          <a:p>
            <a:r>
              <a:rPr lang="en-US" dirty="0"/>
              <a:t>Outline</a:t>
            </a:r>
          </a:p>
        </p:txBody>
      </p:sp>
      <p:sp>
        <p:nvSpPr>
          <p:cNvPr id="3" name="Content Placeholder 2"/>
          <p:cNvSpPr>
            <a:spLocks noGrp="1"/>
          </p:cNvSpPr>
          <p:nvPr>
            <p:ph idx="1" hasCustomPrompt="1"/>
          </p:nvPr>
        </p:nvSpPr>
        <p:spPr>
          <a:xfrm>
            <a:off x="628680" y="1331929"/>
            <a:ext cx="8229600" cy="4525963"/>
          </a:xfrm>
        </p:spPr>
        <p:txBody>
          <a:bodyPr/>
          <a:lstStyle>
            <a:lvl1pPr marL="0" marR="0" indent="0" defTabSz="914400" rtl="0" eaLnBrk="1" fontAlgn="auto" latinLnBrk="0" hangingPunct="1">
              <a:lnSpc>
                <a:spcPct val="150000"/>
              </a:lnSpc>
              <a:spcBef>
                <a:spcPct val="20000"/>
              </a:spcBef>
              <a:spcAft>
                <a:spcPts val="0"/>
              </a:spcAft>
              <a:buClrTx/>
              <a:buSzTx/>
              <a:buFont typeface="Arial" pitchFamily="34" charset="0"/>
              <a:buChar char="•"/>
              <a:tabLst/>
              <a:defRPr sz="3200">
                <a:solidFill>
                  <a:srgbClr val="09096D"/>
                </a:solidFill>
                <a:latin typeface="Times New Roman" pitchFamily="18" charset="0"/>
                <a:cs typeface="Times New Roman" pitchFamily="18" charset="0"/>
              </a:defRPr>
            </a:lvl1pPr>
          </a:lstStyle>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Introduction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Literature Review</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Problem Statement</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Proposed Work</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Summary</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Conclusion</a:t>
            </a:r>
          </a:p>
          <a:p>
            <a:pPr marL="0" marR="0" lvl="0" indent="0"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effectLst/>
                <a:uLnTx/>
                <a:uFillTx/>
                <a:latin typeface="Times New Roman" pitchFamily="18" charset="0"/>
                <a:ea typeface="+mn-ea"/>
                <a:cs typeface="Times New Roman" pitchFamily="18" charset="0"/>
              </a:rPr>
              <a:t> References</a:t>
            </a:r>
          </a:p>
          <a:p>
            <a:pPr lvl="0"/>
            <a:endParaRPr lang="en-US" dirty="0"/>
          </a:p>
        </p:txBody>
      </p:sp>
      <p:sp>
        <p:nvSpPr>
          <p:cNvPr id="4" name="Date Placeholder 3"/>
          <p:cNvSpPr>
            <a:spLocks noGrp="1"/>
          </p:cNvSpPr>
          <p:nvPr>
            <p:ph type="dt" sz="half" idx="10"/>
          </p:nvPr>
        </p:nvSpPr>
        <p:spPr>
          <a:xfrm>
            <a:off x="457200" y="6356350"/>
            <a:ext cx="1614470" cy="365125"/>
          </a:xfrm>
        </p:spPr>
        <p:txBody>
          <a:bodyPr/>
          <a:lstStyle>
            <a:lvl1pPr>
              <a:defRPr>
                <a:solidFill>
                  <a:schemeClr val="tx1"/>
                </a:solidFill>
              </a:defRPr>
            </a:lvl1pPr>
          </a:lstStyle>
          <a:p>
            <a:fld id="{8FF100CC-2628-4FCA-852E-B9F2891AA2DE}" type="datetime1">
              <a:rPr lang="en-US" smtClean="0"/>
              <a:pPr/>
              <a:t>4/30/2022</a:t>
            </a:fld>
            <a:endParaRPr lang="en-US" dirty="0"/>
          </a:p>
        </p:txBody>
      </p:sp>
      <p:sp>
        <p:nvSpPr>
          <p:cNvPr id="5" name="Footer Placeholder 4"/>
          <p:cNvSpPr>
            <a:spLocks noGrp="1"/>
          </p:cNvSpPr>
          <p:nvPr>
            <p:ph type="ftr" sz="quarter" idx="11"/>
          </p:nvPr>
        </p:nvSpPr>
        <p:spPr>
          <a:xfrm>
            <a:off x="2571736" y="6356350"/>
            <a:ext cx="3929090" cy="365125"/>
          </a:xfrm>
        </p:spPr>
        <p:txBody>
          <a:bodyPr/>
          <a:lstStyle>
            <a:lvl1pPr>
              <a:defRPr>
                <a:solidFill>
                  <a:schemeClr val="tx1"/>
                </a:solidFill>
                <a:latin typeface="Times New Roman" pitchFamily="18" charset="0"/>
                <a:cs typeface="Times New Roman" pitchFamily="18" charset="0"/>
              </a:defRPr>
            </a:lvl1p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a:xfrm>
            <a:off x="7572396" y="6356350"/>
            <a:ext cx="1114404" cy="365125"/>
          </a:xfrm>
        </p:spPr>
        <p:txBody>
          <a:bodyPr/>
          <a:lstStyle/>
          <a:p>
            <a:fld id="{C1257DC8-DAC5-42FB-BB8D-1F1437D73A46}" type="slidenum">
              <a:rPr lang="en-US" smtClean="0"/>
              <a:pPr/>
              <a:t>‹#›</a:t>
            </a:fld>
            <a:endParaRPr lang="en-US" dirty="0"/>
          </a:p>
        </p:txBody>
      </p:sp>
      <p:sp>
        <p:nvSpPr>
          <p:cNvPr id="16" name="Text Placeholder 15"/>
          <p:cNvSpPr>
            <a:spLocks noGrp="1"/>
          </p:cNvSpPr>
          <p:nvPr>
            <p:ph type="body" sz="quarter" idx="14"/>
          </p:nvPr>
        </p:nvSpPr>
        <p:spPr>
          <a:xfrm>
            <a:off x="5786477" y="-24"/>
            <a:ext cx="4357687" cy="274638"/>
          </a:xfrm>
        </p:spPr>
        <p:txBody>
          <a:bodyPr>
            <a:normAutofit/>
          </a:bodyPr>
          <a:lstStyle>
            <a:lvl1pPr>
              <a:buNone/>
              <a:defRPr sz="1200">
                <a:solidFill>
                  <a:srgbClr val="BB0F13"/>
                </a:solidFill>
                <a:latin typeface="Times New Roman" pitchFamily="18" charset="0"/>
                <a:cs typeface="Times New Roman" pitchFamily="18" charset="0"/>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endParaRPr lang="en-US" dirty="0"/>
          </a:p>
        </p:txBody>
      </p:sp>
      <p:sp>
        <p:nvSpPr>
          <p:cNvPr id="17" name="Picture Placeholder 16"/>
          <p:cNvSpPr>
            <a:spLocks noGrp="1"/>
          </p:cNvSpPr>
          <p:nvPr>
            <p:ph type="pic" sz="quarter" idx="15" hasCustomPrompt="1"/>
          </p:nvPr>
        </p:nvSpPr>
        <p:spPr>
          <a:xfrm>
            <a:off x="1" y="0"/>
            <a:ext cx="785786" cy="1071546"/>
          </a:xfrm>
          <a:blipFill>
            <a:blip r:embed="rId2"/>
            <a:stretch>
              <a:fillRect/>
            </a:stretch>
          </a:blipFill>
        </p:spPr>
        <p:txBody>
          <a:bodyPr/>
          <a:lstStyle>
            <a:lvl1pPr>
              <a:buNone/>
              <a:defRPr/>
            </a:lvl1pPr>
          </a:lstStyle>
          <a:p>
            <a:r>
              <a:rPr lang="en-US" dirty="0"/>
              <a:t>                           </a:t>
            </a:r>
          </a:p>
        </p:txBody>
      </p:sp>
    </p:spTree>
    <p:extLst>
      <p:ext uri="{BB962C8B-B14F-4D97-AF65-F5344CB8AC3E}">
        <p14:creationId xmlns:p14="http://schemas.microsoft.com/office/powerpoint/2010/main" val="376084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E7EDD7-8317-4AB7-BF35-0B87B1769DC5}"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49889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17CD7-EF94-4689-A2B0-2E7BD8C091A1}"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353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A873C-1C42-458A-B3B6-E59C060D775B}"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90948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4A5AEB-314C-474A-9003-54A39EF0BFDB}"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706690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8D12269-6F6F-4844-97A1-1F18EF393900}" type="datetime1">
              <a:rPr lang="en-US" smtClean="0"/>
              <a:pPr/>
              <a:t>4/30/2022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365827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98BCC2-C6F7-42F5-9CDF-AB16E7422C71}" type="datetime1">
              <a:rPr lang="en-US" smtClean="0"/>
              <a:pPr/>
              <a:t>4/30/2022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9799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a:xfrm>
            <a:off x="6858000" y="6248401"/>
            <a:ext cx="1905000" cy="228600"/>
          </a:xfrm>
        </p:spPr>
        <p:txBody>
          <a:bodyPr/>
          <a:lstStyle/>
          <a:p>
            <a:fld id="{E3F3D2C4-B264-461B-BA60-3413D14760D1}" type="datetime1">
              <a:rPr lang="en-US" smtClean="0"/>
              <a:pPr/>
              <a:t>4/30/2022</a:t>
            </a:fld>
            <a:endParaRPr lang="en-US" dirty="0"/>
          </a:p>
        </p:txBody>
      </p:sp>
      <p:sp>
        <p:nvSpPr>
          <p:cNvPr id="7" name="Footer Placeholder 6"/>
          <p:cNvSpPr>
            <a:spLocks noGrp="1"/>
          </p:cNvSpPr>
          <p:nvPr>
            <p:ph type="ftr" sz="quarter" idx="11"/>
          </p:nvPr>
        </p:nvSpPr>
        <p:spPr>
          <a:xfrm>
            <a:off x="609600" y="6096000"/>
            <a:ext cx="6248400" cy="517331"/>
          </a:xfrm>
        </p:spPr>
        <p:txBody>
          <a:bodyPr/>
          <a:lstStyle>
            <a:lvl1pPr>
              <a:defRPr>
                <a:latin typeface="Times New Roman" panose="02020603050405020304" pitchFamily="18" charset="0"/>
                <a:cs typeface="Times New Roman" panose="02020603050405020304" pitchFamily="18" charset="0"/>
              </a:defRPr>
            </a:lvl1pPr>
          </a:lstStyle>
          <a:p>
            <a:r>
              <a:rPr lang="en-IN" dirty="0"/>
              <a:t>Playing Subset of Lecture Videos by Comparing Text Query with Associated Slides</a:t>
            </a:r>
            <a:endParaRPr lang="en-US" dirty="0"/>
          </a:p>
        </p:txBody>
      </p:sp>
      <p:sp>
        <p:nvSpPr>
          <p:cNvPr id="9" name="Slide Number Placeholder 8"/>
          <p:cNvSpPr>
            <a:spLocks noGrp="1"/>
          </p:cNvSpPr>
          <p:nvPr>
            <p:ph type="sldNum" sz="quarter" idx="12"/>
          </p:nvPr>
        </p:nvSpPr>
        <p:spPr/>
        <p:txBody>
          <a:bodyPr/>
          <a:lstStyle/>
          <a:p>
            <a:fld id="{71F31EB7-BBA7-4029-A716-8DC7C9AAD42F}" type="slidenum">
              <a:rPr lang="en-US" smtClean="0"/>
              <a:pPr/>
              <a:t>‹#›</a:t>
            </a:fld>
            <a:endParaRPr lang="en-US" dirty="0"/>
          </a:p>
        </p:txBody>
      </p:sp>
      <p:sp>
        <p:nvSpPr>
          <p:cNvPr id="5" name="Content Placeholder 4"/>
          <p:cNvSpPr>
            <a:spLocks noGrp="1"/>
          </p:cNvSpPr>
          <p:nvPr>
            <p:ph sz="quarter" idx="13"/>
          </p:nvPr>
        </p:nvSpPr>
        <p:spPr>
          <a:xfrm>
            <a:off x="1752600" y="137160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5FDA6-6C5F-4E0F-85C9-0BD69F705BF1}" type="datetime1">
              <a:rPr lang="en-US" smtClean="0"/>
              <a:pPr/>
              <a:t>4/30/2022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8711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DC787-FDF7-4154-BE1E-F0F6A5E710F3}"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1952362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1012BB-7191-4F82-8046-957AA9DABD49}"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728599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C8E792-DEE8-4430-9E0C-D7E90FC0E117}"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2603404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14688E-CA47-4402-B983-853973939A24}"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615A0035-6C51-40B8-861D-61702F1AC21E}" type="slidenum">
              <a:rPr lang="en-IN" smtClean="0"/>
              <a:pPr/>
              <a:t>‹#›</a:t>
            </a:fld>
            <a:endParaRPr lang="en-IN"/>
          </a:p>
        </p:txBody>
      </p:sp>
    </p:spTree>
    <p:extLst>
      <p:ext uri="{BB962C8B-B14F-4D97-AF65-F5344CB8AC3E}">
        <p14:creationId xmlns:p14="http://schemas.microsoft.com/office/powerpoint/2010/main" val="34072994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A58D4A-610F-4122-92FF-7E2622D960DF}"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695055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9B0815-2E77-4E24-9554-61629A781DE0}"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001685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B95B5E-DA6D-4907-83B3-5841D124DDEA}"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86106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07EBE1-8390-4F17-88EA-FF9185DC1AF7}"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3142857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A498D89-525D-4622-879C-5FEE1DAF7D6B}" type="datetime1">
              <a:rPr lang="en-US" smtClean="0"/>
              <a:pPr/>
              <a:t>4/30/2022</a:t>
            </a:fld>
            <a:endParaRPr lang="en-IN"/>
          </a:p>
        </p:txBody>
      </p:sp>
      <p:sp>
        <p:nvSpPr>
          <p:cNvPr id="8" name="Footer Placeholder 7"/>
          <p:cNvSpPr>
            <a:spLocks noGrp="1"/>
          </p:cNvSpPr>
          <p:nvPr>
            <p:ph type="ftr" sz="quarter" idx="11"/>
          </p:nvPr>
        </p:nvSpPr>
        <p:spPr/>
        <p:txBody>
          <a:bodyPr/>
          <a:lstStyle/>
          <a:p>
            <a:r>
              <a:rPr lang="en-IN"/>
              <a:t>Playing Subset of Lecture Videos by Comparing Text Query with Associated Slides</a:t>
            </a:r>
          </a:p>
        </p:txBody>
      </p:sp>
      <p:sp>
        <p:nvSpPr>
          <p:cNvPr id="9" name="Slide Number Placeholder 8"/>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29489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bg2">
              <a:lumMod val="2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bg2">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fld id="{E8744240-3047-4315-AA56-14891332084D}" type="datetime1">
              <a:rPr lang="en-US" smtClean="0"/>
              <a:pPr/>
              <a:t>4/30/2022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p:txBody>
          <a:bodyPr/>
          <a:lstStyle/>
          <a:p>
            <a:r>
              <a:rPr lang="en-IN" dirty="0"/>
              <a:t>Playing Subset of Lecture Videos by Comparing Text Query with Associated Slides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8583DF-A4FF-47F9-A51E-3E4F38485EEA}" type="datetime1">
              <a:rPr lang="en-US" smtClean="0"/>
              <a:pPr/>
              <a:t>4/30/2022</a:t>
            </a:fld>
            <a:endParaRPr lang="en-IN"/>
          </a:p>
        </p:txBody>
      </p:sp>
      <p:sp>
        <p:nvSpPr>
          <p:cNvPr id="4" name="Footer Placeholder 3"/>
          <p:cNvSpPr>
            <a:spLocks noGrp="1"/>
          </p:cNvSpPr>
          <p:nvPr>
            <p:ph type="ftr" sz="quarter" idx="11"/>
          </p:nvPr>
        </p:nvSpPr>
        <p:spPr/>
        <p:txBody>
          <a:bodyPr/>
          <a:lstStyle/>
          <a:p>
            <a:r>
              <a:rPr lang="en-IN"/>
              <a:t>Playing Subset of Lecture Videos by Comparing Text Query with Associated Slides</a:t>
            </a:r>
          </a:p>
        </p:txBody>
      </p:sp>
      <p:sp>
        <p:nvSpPr>
          <p:cNvPr id="5" name="Slide Number Placeholder 4"/>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13174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6FCBF-C042-43E0-8432-5506E43FED44}" type="datetime1">
              <a:rPr lang="en-US" smtClean="0"/>
              <a:pPr/>
              <a:t>4/30/2022</a:t>
            </a:fld>
            <a:endParaRPr lang="en-IN"/>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p>
        </p:txBody>
      </p:sp>
      <p:sp>
        <p:nvSpPr>
          <p:cNvPr id="4" name="Slide Number Placeholder 3"/>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110696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797B92-834C-4D0A-9523-F44DD3F91E5A}"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4075238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81F9D-A23D-44D8-A9D9-D98A7D65F367}" type="datetime1">
              <a:rPr lang="en-US" smtClean="0"/>
              <a:pPr/>
              <a:t>4/30/2022</a:t>
            </a:fld>
            <a:endParaRPr lang="en-IN"/>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p>
        </p:txBody>
      </p:sp>
      <p:sp>
        <p:nvSpPr>
          <p:cNvPr id="7" name="Slide Number Placeholder 6"/>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871800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65FD45-0B78-4F6B-86DC-C980709345A1}"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344516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C3861-7385-4160-BC36-24D4FB3B8FA7}" type="datetime1">
              <a:rPr lang="en-US" smtClean="0"/>
              <a:pPr/>
              <a:t>4/30/2022</a:t>
            </a:fld>
            <a:endParaRPr lang="en-IN"/>
          </a:p>
        </p:txBody>
      </p:sp>
      <p:sp>
        <p:nvSpPr>
          <p:cNvPr id="5" name="Footer Placeholder 4"/>
          <p:cNvSpPr>
            <a:spLocks noGrp="1"/>
          </p:cNvSpPr>
          <p:nvPr>
            <p:ph type="ftr" sz="quarter" idx="11"/>
          </p:nvPr>
        </p:nvSpPr>
        <p:spPr/>
        <p:txBody>
          <a:bodyPr/>
          <a:lstStyle/>
          <a:p>
            <a:r>
              <a:rPr lang="en-IN"/>
              <a:t>Playing Subset of Lecture Videos by Comparing Text Query with Associated Slides</a:t>
            </a:r>
          </a:p>
        </p:txBody>
      </p:sp>
      <p:sp>
        <p:nvSpPr>
          <p:cNvPr id="6" name="Slide Number Placeholder 5"/>
          <p:cNvSpPr>
            <a:spLocks noGrp="1"/>
          </p:cNvSpPr>
          <p:nvPr>
            <p:ph type="sldNum" sz="quarter" idx="12"/>
          </p:nvPr>
        </p:nvSpPr>
        <p:spPr/>
        <p:txBody>
          <a:bodyPr/>
          <a:lstStyle/>
          <a:p>
            <a:fld id="{A6FB2747-87EE-4AC0-919A-353F1D26478E}" type="slidenum">
              <a:rPr lang="en-IN" smtClean="0"/>
              <a:pPr/>
              <a:t>‹#›</a:t>
            </a:fld>
            <a:endParaRPr lang="en-IN"/>
          </a:p>
        </p:txBody>
      </p:sp>
    </p:spTree>
    <p:extLst>
      <p:ext uri="{BB962C8B-B14F-4D97-AF65-F5344CB8AC3E}">
        <p14:creationId xmlns:p14="http://schemas.microsoft.com/office/powerpoint/2010/main" val="179657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0796235-1DC1-4C5A-BDC4-D6F3C44B9858}" type="datetime1">
              <a:rPr lang="en-US" smtClean="0"/>
              <a:pPr/>
              <a:t>4/30/2022</a:t>
            </a:fld>
            <a:endParaRPr lang="en-US" dirty="0"/>
          </a:p>
        </p:txBody>
      </p:sp>
      <p:sp>
        <p:nvSpPr>
          <p:cNvPr id="10" name="Slide Number Placeholder 9"/>
          <p:cNvSpPr>
            <a:spLocks noGrp="1"/>
          </p:cNvSpPr>
          <p:nvPr>
            <p:ph type="sldNum" sz="quarter" idx="16"/>
          </p:nvPr>
        </p:nvSpPr>
        <p:spPr/>
        <p:txBody>
          <a:bodyPr rtlCol="0"/>
          <a:lstStyle/>
          <a:p>
            <a:fld id="{71F31EB7-BBA7-4029-A716-8DC7C9AAD42F}"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IN" dirty="0"/>
              <a:t>Playing Subset of Lecture Videos by Comparing Text Query with Associated Slides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D3965C1E-479D-4552-B93A-ED01A5B1440F}" type="datetime1">
              <a:rPr lang="en-US" smtClean="0"/>
              <a:pPr/>
              <a:t>4/30/2022</a:t>
            </a:fld>
            <a:endParaRPr lang="en-US" dirty="0"/>
          </a:p>
        </p:txBody>
      </p:sp>
      <p:sp>
        <p:nvSpPr>
          <p:cNvPr id="12" name="Slide Number Placeholder 11"/>
          <p:cNvSpPr>
            <a:spLocks noGrp="1"/>
          </p:cNvSpPr>
          <p:nvPr>
            <p:ph type="sldNum" sz="quarter" idx="16"/>
          </p:nvPr>
        </p:nvSpPr>
        <p:spPr>
          <a:solidFill>
            <a:schemeClr val="bg2">
              <a:lumMod val="25000"/>
            </a:schemeClr>
          </a:solidFill>
        </p:spPr>
        <p:txBody>
          <a:bodyPr rtlCol="0"/>
          <a:lstStyle/>
          <a:p>
            <a:fld id="{71F31EB7-BBA7-4029-A716-8DC7C9AAD42F}"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IN" dirty="0"/>
              <a:t>Playing Subset of Lecture Videos by Comparing Text Query with Associated Slides</a:t>
            </a:r>
            <a:endParaRPr lang="en-US" dirty="0"/>
          </a:p>
        </p:txBody>
      </p:sp>
      <p:sp>
        <p:nvSpPr>
          <p:cNvPr id="16" name="Text Placeholder 15"/>
          <p:cNvSpPr>
            <a:spLocks noGrp="1"/>
          </p:cNvSpPr>
          <p:nvPr>
            <p:ph type="body" sz="quarter" idx="1"/>
          </p:nvPr>
        </p:nvSpPr>
        <p:spPr>
          <a:xfrm>
            <a:off x="609600" y="1752600"/>
            <a:ext cx="3886200" cy="640080"/>
          </a:xfrm>
          <a:solidFill>
            <a:schemeClr val="bg2">
              <a:lumMod val="25000"/>
            </a:schemeClr>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bg2">
              <a:lumMod val="50000"/>
            </a:schemeClr>
          </a:solidFill>
        </p:spPr>
        <p:txBody>
          <a:bodyPr rtlCol="0" anchor="ctr"/>
          <a:lstStyle>
            <a:lvl1pPr marL="0" indent="0">
              <a:buFontTx/>
              <a:buNone/>
              <a:defRPr sz="2000" b="1">
                <a:solidFill>
                  <a:srgbClr val="FFFFFF"/>
                </a:solidFill>
              </a:defRPr>
            </a:lvl1pPr>
          </a:lstStyle>
          <a:p>
            <a:pPr lvl="0" eaLnBrk="1" latinLnBrk="0" hangingPunct="1"/>
            <a:r>
              <a:rPr kumimoji="0"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B88777-1028-4FBD-A500-A6F87F8D7DB8}" type="datetime1">
              <a:rPr lang="en-US" smtClean="0"/>
              <a:pPr/>
              <a:t>4/30/2022</a:t>
            </a:fld>
            <a:endParaRPr lang="en-US" dirty="0"/>
          </a:p>
        </p:txBody>
      </p:sp>
      <p:sp>
        <p:nvSpPr>
          <p:cNvPr id="4" name="Footer Placeholder 3"/>
          <p:cNvSpPr>
            <a:spLocks noGrp="1"/>
          </p:cNvSpPr>
          <p:nvPr>
            <p:ph type="ftr" sz="quarter" idx="11"/>
          </p:nvPr>
        </p:nvSpPr>
        <p:spPr/>
        <p:txBody>
          <a:bodyPr/>
          <a:lstStyle/>
          <a:p>
            <a:r>
              <a:rPr lang="en-IN" dirty="0"/>
              <a:t>Playing Subset of Lecture Videos by Comparing Text Query with Associated Slides</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6" name="TextBox 5"/>
          <p:cNvSpPr txBox="1"/>
          <p:nvPr userDrawn="1"/>
        </p:nvSpPr>
        <p:spPr>
          <a:xfrm>
            <a:off x="6553200" y="0"/>
            <a:ext cx="2960917" cy="338554"/>
          </a:xfrm>
          <a:prstGeom prst="rect">
            <a:avLst/>
          </a:prstGeom>
          <a:noFill/>
        </p:spPr>
        <p:txBody>
          <a:bodyPr wrap="square" rtlCol="0">
            <a:spAutoFit/>
          </a:bodyPr>
          <a:lstStyle/>
          <a:p>
            <a:r>
              <a:rPr lang="en-IN" sz="1600" dirty="0" err="1">
                <a:latin typeface="Times New Roman" panose="02020603050405020304" pitchFamily="18" charset="0"/>
                <a:cs typeface="Times New Roman" panose="02020603050405020304" pitchFamily="18" charset="0"/>
              </a:rPr>
              <a:t>cPGCON</a:t>
            </a:r>
            <a:r>
              <a:rPr lang="en-IN" sz="1600" dirty="0">
                <a:latin typeface="Times New Roman" panose="02020603050405020304" pitchFamily="18" charset="0"/>
                <a:cs typeface="Times New Roman" panose="02020603050405020304" pitchFamily="18" charset="0"/>
              </a:rPr>
              <a:t> 2015 Presentation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F1AC1-DDE1-4B2C-AB3A-600197A159C3}" type="datetime1">
              <a:rPr lang="en-US" smtClean="0"/>
              <a:pPr/>
              <a:t>4/30/2022</a:t>
            </a:fld>
            <a:endParaRPr lang="en-US" dirty="0"/>
          </a:p>
        </p:txBody>
      </p:sp>
      <p:sp>
        <p:nvSpPr>
          <p:cNvPr id="3" name="Footer Placeholder 2"/>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1F31EB7-BBA7-4029-A716-8DC7C9AAD42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DBB1CA7-EB32-4D19-9B10-85DE260AC6BE}" type="datetime1">
              <a:rPr lang="en-US" smtClean="0"/>
              <a:pPr/>
              <a:t>4/30/2022</a:t>
            </a:fld>
            <a:endParaRPr lang="en-US" dirty="0"/>
          </a:p>
        </p:txBody>
      </p:sp>
      <p:sp>
        <p:nvSpPr>
          <p:cNvPr id="6" name="Footer Placeholder 5"/>
          <p:cNvSpPr>
            <a:spLocks noGrp="1"/>
          </p:cNvSpPr>
          <p:nvPr>
            <p:ph type="ftr" sz="quarter" idx="11"/>
          </p:nvPr>
        </p:nvSpPr>
        <p:spPr/>
        <p:txBody>
          <a:bodyPr/>
          <a:lstStyle/>
          <a:p>
            <a:r>
              <a:rPr lang="en-IN"/>
              <a:t>Playing Subset of Lecture Videos by Comparing Text Query with Associated Slides</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F31EB7-BBA7-4029-A716-8DC7C9AAD42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52CA255-7297-4248-9C5C-63039D04F3EF}" type="datetime1">
              <a:rPr lang="en-US" smtClean="0"/>
              <a:pPr/>
              <a:t>4/30/2022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1F31EB7-BBA7-4029-A716-8DC7C9AAD42F}"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IN"/>
              <a:t>Playing Subset of Lecture Videos by Comparing Text Query with Associated Slides</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88E5910-4132-4CC5-8FFF-E568F915E17D}" type="datetime1">
              <a:rPr lang="en-US" smtClean="0"/>
              <a:pPr/>
              <a:t>4/30/2022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IN" dirty="0"/>
              <a:t>Playing Subset of Lecture Videos by Comparing Text Query with Associated Slides</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F31EB7-BBA7-4029-A716-8DC7C9AAD42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0E5CD-4670-46BC-B506-1DA4E882E822}" type="datetime1">
              <a:rPr lang="en-US" smtClean="0"/>
              <a:pPr/>
              <a:t>4/30/2022</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A0035-6C51-40B8-861D-61702F1AC21E}" type="slidenum">
              <a:rPr lang="en-IN" smtClean="0"/>
              <a:pPr/>
              <a:t>‹#›</a:t>
            </a:fld>
            <a:endParaRPr lang="en-IN" dirty="0"/>
          </a:p>
        </p:txBody>
      </p:sp>
    </p:spTree>
    <p:extLst>
      <p:ext uri="{BB962C8B-B14F-4D97-AF65-F5344CB8AC3E}">
        <p14:creationId xmlns:p14="http://schemas.microsoft.com/office/powerpoint/2010/main" val="31654455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89F02-4EB9-4739-ADF1-E7F46F5808AF}" type="datetime1">
              <a:rPr lang="en-US" smtClean="0"/>
              <a:pPr/>
              <a:t>4/30/2022</a:t>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Playing Subset of Lecture Videos by Comparing Text Query with Associated Slides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2747-87EE-4AC0-919A-353F1D26478E}" type="slidenum">
              <a:rPr lang="en-IN" smtClean="0"/>
              <a:pPr/>
              <a:t>‹#›</a:t>
            </a:fld>
            <a:endParaRPr lang="en-IN" dirty="0"/>
          </a:p>
        </p:txBody>
      </p:sp>
    </p:spTree>
    <p:extLst>
      <p:ext uri="{BB962C8B-B14F-4D97-AF65-F5344CB8AC3E}">
        <p14:creationId xmlns:p14="http://schemas.microsoft.com/office/powerpoint/2010/main" val="754480005"/>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cmseducation.org/environment/treeplantation.html" TargetMode="External"/><Relationship Id="rId3" Type="http://schemas.openxmlformats.org/officeDocument/2006/relationships/hyperlink" Target="https://sankalptaru.org/" TargetMode="External"/><Relationship Id="rId7" Type="http://schemas.openxmlformats.org/officeDocument/2006/relationships/hyperlink" Target="https://www.artofliving.org/in-en/projects/tree-planting" TargetMode="External"/><Relationship Id="rId2" Type="http://schemas.openxmlformats.org/officeDocument/2006/relationships/hyperlink" Target="https://www.nelda.org.in/" TargetMode="External"/><Relationship Id="rId1" Type="http://schemas.openxmlformats.org/officeDocument/2006/relationships/slideLayout" Target="../slideLayouts/slideLayout2.xml"/><Relationship Id="rId6" Type="http://schemas.openxmlformats.org/officeDocument/2006/relationships/hyperlink" Target="https://treesisters.org/blog/how-to-start-your-own-tree-planting-project" TargetMode="External"/><Relationship Id="rId5" Type="http://schemas.openxmlformats.org/officeDocument/2006/relationships/hyperlink" Target="https://en.wikipedia.org/wiki/Tree_planting" TargetMode="External"/><Relationship Id="rId10" Type="http://schemas.openxmlformats.org/officeDocument/2006/relationships/image" Target="../media/image6.png"/><Relationship Id="rId4" Type="http://schemas.openxmlformats.org/officeDocument/2006/relationships/hyperlink" Target="https://catchfoundation.in/plantenance/" TargetMode="External"/><Relationship Id="rId9" Type="http://schemas.openxmlformats.org/officeDocument/2006/relationships/hyperlink" Target="https://www.grow-trees.com/projects.ph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5580113" y="4581128"/>
            <a:ext cx="3540984" cy="1152128"/>
          </a:xfrm>
          <a:prstGeom prst="rect">
            <a:avLst/>
          </a:prstGeom>
        </p:spPr>
        <p:txBody>
          <a:bodyPr/>
          <a:lstStyle/>
          <a:p>
            <a:pPr marL="342900" indent="-342900">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Guided by:</a:t>
            </a:r>
          </a:p>
          <a:p>
            <a:pPr marL="342900" indent="-342900">
              <a:lnSpc>
                <a:spcPct val="90000"/>
              </a:lnSpc>
              <a:spcBef>
                <a:spcPct val="20000"/>
              </a:spcBef>
              <a:buClr>
                <a:schemeClr val="hlink"/>
              </a:buClr>
              <a:defRPr/>
            </a:pPr>
            <a:r>
              <a:rPr lang="en-US" sz="2000" kern="0" dirty="0">
                <a:solidFill>
                  <a:srgbClr val="09096D"/>
                </a:solidFill>
                <a:latin typeface="Times New Roman" pitchFamily="18" charset="0"/>
                <a:cs typeface="Times New Roman" pitchFamily="18" charset="0"/>
              </a:rPr>
              <a:t>       Mrs. </a:t>
            </a:r>
            <a:r>
              <a:rPr lang="en-US" sz="2000" kern="0" dirty="0" err="1">
                <a:solidFill>
                  <a:srgbClr val="09096D"/>
                </a:solidFill>
                <a:latin typeface="Times New Roman" pitchFamily="18" charset="0"/>
                <a:cs typeface="Times New Roman" pitchFamily="18" charset="0"/>
              </a:rPr>
              <a:t>Himani</a:t>
            </a:r>
            <a:r>
              <a:rPr lang="en-US" sz="2000" kern="0" dirty="0">
                <a:solidFill>
                  <a:srgbClr val="09096D"/>
                </a:solidFill>
                <a:latin typeface="Times New Roman" pitchFamily="18" charset="0"/>
                <a:cs typeface="Times New Roman" pitchFamily="18" charset="0"/>
              </a:rPr>
              <a:t> Patel</a:t>
            </a:r>
            <a:r>
              <a:rPr lang="en-US" sz="2400" kern="0" dirty="0">
                <a:solidFill>
                  <a:srgbClr val="09096D"/>
                </a:solidFill>
                <a:latin typeface="Times New Roman" pitchFamily="18" charset="0"/>
                <a:cs typeface="Times New Roman" pitchFamily="18" charset="0"/>
              </a:rPr>
              <a:t> </a:t>
            </a:r>
            <a:r>
              <a:rPr lang="en-US" sz="2000" kern="0" dirty="0">
                <a:solidFill>
                  <a:srgbClr val="09096D"/>
                </a:solidFill>
                <a:latin typeface="Times New Roman" pitchFamily="18" charset="0"/>
                <a:cs typeface="Times New Roman" pitchFamily="18" charset="0"/>
              </a:rPr>
              <a:t>Mam</a:t>
            </a:r>
            <a:endParaRPr lang="en-US" sz="2400" kern="0" dirty="0">
              <a:solidFill>
                <a:srgbClr val="09096D"/>
              </a:solidFill>
              <a:latin typeface="Times New Roman" pitchFamily="18" charset="0"/>
              <a:cs typeface="Times New Roman" pitchFamily="18" charset="0"/>
            </a:endParaRPr>
          </a:p>
          <a:p>
            <a:pPr marL="342900" indent="-342900" algn="ctr">
              <a:lnSpc>
                <a:spcPct val="90000"/>
              </a:lnSpc>
              <a:spcBef>
                <a:spcPct val="20000"/>
              </a:spcBef>
              <a:buClr>
                <a:schemeClr val="hlink"/>
              </a:buClr>
              <a:buFont typeface="Wingdings" pitchFamily="2" charset="2"/>
              <a:buChar char="v"/>
              <a:defRPr/>
            </a:pPr>
            <a:endParaRPr lang="en-US" sz="2400" kern="0" dirty="0">
              <a:solidFill>
                <a:srgbClr val="09096D"/>
              </a:solidFill>
              <a:latin typeface="Times New Roman" pitchFamily="18" charset="0"/>
              <a:cs typeface="Times New Roman" pitchFamily="18" charset="0"/>
            </a:endParaRPr>
          </a:p>
          <a:p>
            <a:pPr algn="ctr">
              <a:lnSpc>
                <a:spcPct val="90000"/>
              </a:lnSpc>
              <a:spcBef>
                <a:spcPct val="20000"/>
              </a:spcBef>
              <a:buClr>
                <a:schemeClr val="hlink"/>
              </a:buClr>
              <a:defRPr/>
            </a:pPr>
            <a:r>
              <a:rPr lang="en-US" sz="2400" kern="0" dirty="0">
                <a:solidFill>
                  <a:srgbClr val="09096D"/>
                </a:solidFill>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 y="0"/>
            <a:ext cx="9144000" cy="213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itle 1"/>
          <p:cNvSpPr txBox="1">
            <a:spLocks/>
          </p:cNvSpPr>
          <p:nvPr/>
        </p:nvSpPr>
        <p:spPr>
          <a:xfrm>
            <a:off x="119941" y="2362200"/>
            <a:ext cx="9001156" cy="185888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rgbClr val="BB0F13"/>
                </a:solidFill>
                <a:latin typeface="Arial" pitchFamily="34" charset="0"/>
                <a:ea typeface="+mj-ea"/>
                <a:cs typeface="Arial" pitchFamily="34" charset="0"/>
              </a:defRPr>
            </a:lvl1pPr>
          </a:lstStyle>
          <a:p>
            <a:r>
              <a:rPr lang="en-US" sz="2800" dirty="0">
                <a:solidFill>
                  <a:srgbClr val="09096D"/>
                </a:solidFill>
                <a:latin typeface="Times New Roman" pitchFamily="18" charset="0"/>
              </a:rPr>
              <a:t>Project Based Learning(PBL) Presentation</a:t>
            </a:r>
          </a:p>
          <a:p>
            <a:r>
              <a:rPr lang="en-US" sz="2800" dirty="0">
                <a:solidFill>
                  <a:srgbClr val="09096D"/>
                </a:solidFill>
                <a:latin typeface="Times New Roman" pitchFamily="18" charset="0"/>
              </a:rPr>
              <a:t>on</a:t>
            </a:r>
          </a:p>
          <a:p>
            <a:r>
              <a:rPr lang="en-US" sz="3200" b="1" dirty="0">
                <a:solidFill>
                  <a:srgbClr val="C00000"/>
                </a:solidFill>
                <a:latin typeface="Times New Roman" pitchFamily="18" charset="0"/>
              </a:rPr>
              <a:t>Grow Green </a:t>
            </a:r>
          </a:p>
          <a:p>
            <a:r>
              <a:rPr lang="en-US" sz="3200" b="1" dirty="0">
                <a:solidFill>
                  <a:srgbClr val="C00000"/>
                </a:solidFill>
                <a:latin typeface="Times New Roman" pitchFamily="18" charset="0"/>
              </a:rPr>
              <a:t>Tree Plantation Website</a:t>
            </a:r>
          </a:p>
        </p:txBody>
      </p:sp>
      <p:sp>
        <p:nvSpPr>
          <p:cNvPr id="4" name="Slide Number Placeholder 3"/>
          <p:cNvSpPr>
            <a:spLocks noGrp="1"/>
          </p:cNvSpPr>
          <p:nvPr>
            <p:ph type="sldNum" sz="quarter" idx="12"/>
          </p:nvPr>
        </p:nvSpPr>
        <p:spPr/>
        <p:txBody>
          <a:bodyPr/>
          <a:lstStyle/>
          <a:p>
            <a:fld id="{C1257DC8-DAC5-42FB-BB8D-1F1437D73A46}" type="slidenum">
              <a:rPr lang="en-US" smtClean="0"/>
              <a:pPr/>
              <a:t>1</a:t>
            </a:fld>
            <a:endParaRPr lang="en-US" dirty="0"/>
          </a:p>
        </p:txBody>
      </p:sp>
      <p:sp>
        <p:nvSpPr>
          <p:cNvPr id="5" name="TextBox 4"/>
          <p:cNvSpPr txBox="1"/>
          <p:nvPr/>
        </p:nvSpPr>
        <p:spPr>
          <a:xfrm>
            <a:off x="119941" y="4141858"/>
            <a:ext cx="1810544" cy="707886"/>
          </a:xfrm>
          <a:prstGeom prst="rect">
            <a:avLst/>
          </a:prstGeom>
          <a:noFill/>
        </p:spPr>
        <p:txBody>
          <a:bodyPr wrap="square" rtlCol="0">
            <a:spAutoFit/>
          </a:bodyPr>
          <a:lstStyle/>
          <a:p>
            <a:pPr marL="342900" indent="-342900">
              <a:lnSpc>
                <a:spcPct val="90000"/>
              </a:lnSpc>
              <a:spcBef>
                <a:spcPct val="20000"/>
              </a:spcBef>
              <a:buClr>
                <a:schemeClr val="hlink"/>
              </a:buClr>
              <a:defRPr/>
            </a:pPr>
            <a:r>
              <a:rPr lang="en-IN" sz="2000" kern="0" dirty="0">
                <a:solidFill>
                  <a:srgbClr val="09096D"/>
                </a:solidFill>
                <a:latin typeface="Times New Roman" pitchFamily="18" charset="0"/>
                <a:cs typeface="Times New Roman" pitchFamily="18" charset="0"/>
              </a:rPr>
              <a:t> Presented By:</a:t>
            </a:r>
          </a:p>
          <a:p>
            <a:pPr marL="342900" indent="-342900">
              <a:lnSpc>
                <a:spcPct val="90000"/>
              </a:lnSpc>
              <a:spcBef>
                <a:spcPct val="20000"/>
              </a:spcBef>
              <a:buClr>
                <a:schemeClr val="hlink"/>
              </a:buClr>
              <a:defRPr/>
            </a:pPr>
            <a:endParaRPr lang="en-IN" sz="2000" kern="0" dirty="0">
              <a:solidFill>
                <a:srgbClr val="09096D"/>
              </a:solidFill>
              <a:latin typeface="Times New Roman" pitchFamily="18" charset="0"/>
              <a:cs typeface="Times New Roman" pitchFamily="18" charset="0"/>
            </a:endParaRPr>
          </a:p>
        </p:txBody>
      </p:sp>
      <p:pic>
        <p:nvPicPr>
          <p:cNvPr id="10" name="Picture 2" descr="DY Patil Group Page Image"/>
          <p:cNvPicPr>
            <a:picLocks noChangeAspect="1" noChangeArrowheads="1"/>
          </p:cNvPicPr>
          <p:nvPr/>
        </p:nvPicPr>
        <p:blipFill>
          <a:blip r:embed="rId4"/>
          <a:srcRect/>
          <a:stretch>
            <a:fillRect/>
          </a:stretch>
        </p:blipFill>
        <p:spPr bwMode="auto">
          <a:xfrm>
            <a:off x="0" y="0"/>
            <a:ext cx="9143999" cy="2362200"/>
          </a:xfrm>
          <a:prstGeom prst="rect">
            <a:avLst/>
          </a:prstGeom>
          <a:noFill/>
        </p:spPr>
      </p:pic>
      <p:sp>
        <p:nvSpPr>
          <p:cNvPr id="7" name="TextBox 6"/>
          <p:cNvSpPr txBox="1"/>
          <p:nvPr/>
        </p:nvSpPr>
        <p:spPr>
          <a:xfrm>
            <a:off x="1905000" y="152400"/>
            <a:ext cx="6934200" cy="646331"/>
          </a:xfrm>
          <a:prstGeom prst="rect">
            <a:avLst/>
          </a:prstGeom>
          <a:noFill/>
        </p:spPr>
        <p:txBody>
          <a:bodyPr wrap="square" rtlCol="0">
            <a:spAutoFit/>
          </a:bodyPr>
          <a:lstStyle/>
          <a:p>
            <a:r>
              <a:rPr lang="en-US" b="1" i="1" dirty="0">
                <a:solidFill>
                  <a:schemeClr val="tx1">
                    <a:lumMod val="95000"/>
                    <a:lumOff val="5000"/>
                  </a:schemeClr>
                </a:solidFill>
                <a:latin typeface="Times New Roman" pitchFamily="18" charset="0"/>
                <a:cs typeface="Times New Roman" pitchFamily="18" charset="0"/>
              </a:rPr>
              <a:t>D. Y. Patil College of Engineering,  </a:t>
            </a:r>
            <a:r>
              <a:rPr lang="en-US" b="1" i="1" dirty="0" err="1">
                <a:solidFill>
                  <a:schemeClr val="tx1">
                    <a:lumMod val="95000"/>
                    <a:lumOff val="5000"/>
                  </a:schemeClr>
                </a:solidFill>
                <a:latin typeface="Times New Roman" pitchFamily="18" charset="0"/>
                <a:cs typeface="Times New Roman" pitchFamily="18" charset="0"/>
              </a:rPr>
              <a:t>Akurdi</a:t>
            </a:r>
            <a:r>
              <a:rPr lang="en-US" b="1" i="1" dirty="0">
                <a:solidFill>
                  <a:schemeClr val="tx1">
                    <a:lumMod val="95000"/>
                    <a:lumOff val="5000"/>
                  </a:schemeClr>
                </a:solidFill>
                <a:latin typeface="Times New Roman" pitchFamily="18" charset="0"/>
                <a:cs typeface="Times New Roman" pitchFamily="18" charset="0"/>
              </a:rPr>
              <a:t>, Pune</a:t>
            </a:r>
            <a:endParaRPr lang="en-IN" b="1" i="1" dirty="0">
              <a:solidFill>
                <a:schemeClr val="tx1">
                  <a:lumMod val="95000"/>
                  <a:lumOff val="5000"/>
                </a:schemeClr>
              </a:solidFill>
              <a:latin typeface="Times New Roman" pitchFamily="18" charset="0"/>
              <a:cs typeface="Times New Roman" pitchFamily="18" charset="0"/>
            </a:endParaRPr>
          </a:p>
          <a:p>
            <a:endParaRPr lang="en-IN" dirty="0"/>
          </a:p>
        </p:txBody>
      </p:sp>
      <p:graphicFrame>
        <p:nvGraphicFramePr>
          <p:cNvPr id="3" name="Table 5">
            <a:extLst>
              <a:ext uri="{FF2B5EF4-FFF2-40B4-BE49-F238E27FC236}">
                <a16:creationId xmlns:a16="http://schemas.microsoft.com/office/drawing/2014/main" id="{26F4AB51-B7F3-487F-AB70-8173481F4C76}"/>
              </a:ext>
            </a:extLst>
          </p:cNvPr>
          <p:cNvGraphicFramePr>
            <a:graphicFrameLocks noGrp="1"/>
          </p:cNvGraphicFramePr>
          <p:nvPr>
            <p:extLst>
              <p:ext uri="{D42A27DB-BD31-4B8C-83A1-F6EECF244321}">
                <p14:modId xmlns:p14="http://schemas.microsoft.com/office/powerpoint/2010/main" val="2287335610"/>
              </p:ext>
            </p:extLst>
          </p:nvPr>
        </p:nvGraphicFramePr>
        <p:xfrm>
          <a:off x="323528" y="4581128"/>
          <a:ext cx="4824536" cy="1854200"/>
        </p:xfrm>
        <a:graphic>
          <a:graphicData uri="http://schemas.openxmlformats.org/drawingml/2006/table">
            <a:tbl>
              <a:tblPr firstRow="1" bandRow="1">
                <a:tableStyleId>{5C22544A-7EE6-4342-B048-85BDC9FD1C3A}</a:tableStyleId>
              </a:tblPr>
              <a:tblGrid>
                <a:gridCol w="2412268">
                  <a:extLst>
                    <a:ext uri="{9D8B030D-6E8A-4147-A177-3AD203B41FA5}">
                      <a16:colId xmlns:a16="http://schemas.microsoft.com/office/drawing/2014/main" val="1391822652"/>
                    </a:ext>
                  </a:extLst>
                </a:gridCol>
                <a:gridCol w="2412268">
                  <a:extLst>
                    <a:ext uri="{9D8B030D-6E8A-4147-A177-3AD203B41FA5}">
                      <a16:colId xmlns:a16="http://schemas.microsoft.com/office/drawing/2014/main" val="2909921300"/>
                    </a:ext>
                  </a:extLst>
                </a:gridCol>
              </a:tblGrid>
              <a:tr h="370840">
                <a:tc>
                  <a:txBody>
                    <a:bodyPr/>
                    <a:lstStyle/>
                    <a:p>
                      <a:r>
                        <a:rPr lang="en-US" dirty="0"/>
                        <a:t>Name</a:t>
                      </a:r>
                      <a:endParaRPr lang="en-IN" dirty="0"/>
                    </a:p>
                  </a:txBody>
                  <a:tcPr/>
                </a:tc>
                <a:tc>
                  <a:txBody>
                    <a:bodyPr/>
                    <a:lstStyle/>
                    <a:p>
                      <a:r>
                        <a:rPr lang="en-US" dirty="0"/>
                        <a:t>Seat no</a:t>
                      </a:r>
                      <a:endParaRPr lang="en-IN" dirty="0"/>
                    </a:p>
                  </a:txBody>
                  <a:tcPr/>
                </a:tc>
                <a:extLst>
                  <a:ext uri="{0D108BD9-81ED-4DB2-BD59-A6C34878D82A}">
                    <a16:rowId xmlns:a16="http://schemas.microsoft.com/office/drawing/2014/main" val="1328936934"/>
                  </a:ext>
                </a:extLst>
              </a:tr>
              <a:tr h="370840">
                <a:tc>
                  <a:txBody>
                    <a:bodyPr/>
                    <a:lstStyle/>
                    <a:p>
                      <a:r>
                        <a:rPr lang="en-US" dirty="0"/>
                        <a:t>Kalpesh Pawar</a:t>
                      </a:r>
                      <a:endParaRPr lang="en-IN" dirty="0"/>
                    </a:p>
                  </a:txBody>
                  <a:tcPr/>
                </a:tc>
                <a:tc>
                  <a:txBody>
                    <a:bodyPr/>
                    <a:lstStyle/>
                    <a:p>
                      <a:r>
                        <a:rPr lang="en-IN" dirty="0"/>
                        <a:t>S190088501</a:t>
                      </a:r>
                    </a:p>
                  </a:txBody>
                  <a:tcPr/>
                </a:tc>
                <a:extLst>
                  <a:ext uri="{0D108BD9-81ED-4DB2-BD59-A6C34878D82A}">
                    <a16:rowId xmlns:a16="http://schemas.microsoft.com/office/drawing/2014/main" val="2233013343"/>
                  </a:ext>
                </a:extLst>
              </a:tr>
              <a:tr h="370840">
                <a:tc>
                  <a:txBody>
                    <a:bodyPr/>
                    <a:lstStyle/>
                    <a:p>
                      <a:r>
                        <a:rPr lang="en-US" dirty="0"/>
                        <a:t>Rasika Ghadge</a:t>
                      </a:r>
                      <a:endParaRPr lang="en-IN" dirty="0"/>
                    </a:p>
                  </a:txBody>
                  <a:tcPr/>
                </a:tc>
                <a:tc>
                  <a:txBody>
                    <a:bodyPr/>
                    <a:lstStyle/>
                    <a:p>
                      <a:r>
                        <a:rPr lang="en-IN" dirty="0"/>
                        <a:t>S190088549</a:t>
                      </a:r>
                    </a:p>
                  </a:txBody>
                  <a:tcPr/>
                </a:tc>
                <a:extLst>
                  <a:ext uri="{0D108BD9-81ED-4DB2-BD59-A6C34878D82A}">
                    <a16:rowId xmlns:a16="http://schemas.microsoft.com/office/drawing/2014/main" val="4218616125"/>
                  </a:ext>
                </a:extLst>
              </a:tr>
              <a:tr h="370840">
                <a:tc>
                  <a:txBody>
                    <a:bodyPr/>
                    <a:lstStyle/>
                    <a:p>
                      <a:r>
                        <a:rPr lang="en-US" dirty="0"/>
                        <a:t>Suraj </a:t>
                      </a:r>
                      <a:r>
                        <a:rPr lang="en-US" dirty="0" err="1"/>
                        <a:t>Pisal</a:t>
                      </a:r>
                      <a:endParaRPr lang="en-IN" dirty="0"/>
                    </a:p>
                  </a:txBody>
                  <a:tcPr/>
                </a:tc>
                <a:tc>
                  <a:txBody>
                    <a:bodyPr/>
                    <a:lstStyle/>
                    <a:p>
                      <a:r>
                        <a:rPr lang="en-IN" dirty="0"/>
                        <a:t>S190088612</a:t>
                      </a:r>
                    </a:p>
                  </a:txBody>
                  <a:tcPr/>
                </a:tc>
                <a:extLst>
                  <a:ext uri="{0D108BD9-81ED-4DB2-BD59-A6C34878D82A}">
                    <a16:rowId xmlns:a16="http://schemas.microsoft.com/office/drawing/2014/main" val="3962716783"/>
                  </a:ext>
                </a:extLst>
              </a:tr>
              <a:tr h="370840">
                <a:tc>
                  <a:txBody>
                    <a:bodyPr/>
                    <a:lstStyle/>
                    <a:p>
                      <a:r>
                        <a:rPr lang="en-US" dirty="0"/>
                        <a:t>Pradnya Barve</a:t>
                      </a:r>
                      <a:endParaRPr lang="en-IN" dirty="0"/>
                    </a:p>
                  </a:txBody>
                  <a:tcPr/>
                </a:tc>
                <a:tc>
                  <a:txBody>
                    <a:bodyPr/>
                    <a:lstStyle/>
                    <a:p>
                      <a:r>
                        <a:rPr lang="en-IN" dirty="0"/>
                        <a:t>S190088613</a:t>
                      </a:r>
                    </a:p>
                  </a:txBody>
                  <a:tcPr/>
                </a:tc>
                <a:extLst>
                  <a:ext uri="{0D108BD9-81ED-4DB2-BD59-A6C34878D82A}">
                    <a16:rowId xmlns:a16="http://schemas.microsoft.com/office/drawing/2014/main" val="3060053806"/>
                  </a:ext>
                </a:extLst>
              </a:tr>
            </a:tbl>
          </a:graphicData>
        </a:graphic>
      </p:graphicFrame>
    </p:spTree>
    <p:extLst>
      <p:ext uri="{BB962C8B-B14F-4D97-AF65-F5344CB8AC3E}">
        <p14:creationId xmlns:p14="http://schemas.microsoft.com/office/powerpoint/2010/main" val="30827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System Block Diagram</a:t>
            </a: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7620000" y="6477000"/>
            <a:ext cx="1143000" cy="381000"/>
          </a:xfrm>
        </p:spPr>
        <p:txBody>
          <a:bodyPr/>
          <a:lstStyle/>
          <a:p>
            <a:fld id="{50026CB2-BE88-4DA1-AF16-95AD2428938C}" type="datetime1">
              <a:rPr lang="en-US" smtClean="0"/>
              <a:pPr/>
              <a:t>4/30/2022</a:t>
            </a:fld>
            <a:endParaRPr lang="en-US" dirty="0"/>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10</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Guidance for successful tree planting initiatives - Brancalion - 2020 -  Journal of Applied Ecology - Wiley Online Library">
            <a:extLst>
              <a:ext uri="{FF2B5EF4-FFF2-40B4-BE49-F238E27FC236}">
                <a16:creationId xmlns:a16="http://schemas.microsoft.com/office/drawing/2014/main" id="{C22660E8-4121-40D1-9394-7354E0A6C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77218"/>
            <a:ext cx="45720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mote Sensing | Free Full-Text | Health Assessment of Eucalyptus Trees  Using Siamese Network from Google Street and Ground Truth Images | HTML">
            <a:extLst>
              <a:ext uri="{FF2B5EF4-FFF2-40B4-BE49-F238E27FC236}">
                <a16:creationId xmlns:a16="http://schemas.microsoft.com/office/drawing/2014/main" id="{0772C8A1-46E8-43ED-B530-D8FA5B175CD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681077"/>
            <a:ext cx="9144000" cy="517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97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Data Flow Diagram</a:t>
            </a:r>
          </a:p>
        </p:txBody>
      </p:sp>
      <p:sp>
        <p:nvSpPr>
          <p:cNvPr id="3" name="Date Placeholder 2"/>
          <p:cNvSpPr>
            <a:spLocks noGrp="1"/>
          </p:cNvSpPr>
          <p:nvPr>
            <p:ph type="dt" sz="half" idx="10"/>
          </p:nvPr>
        </p:nvSpPr>
        <p:spPr>
          <a:xfrm>
            <a:off x="7696200" y="6477000"/>
            <a:ext cx="1066800" cy="136525"/>
          </a:xfrm>
        </p:spPr>
        <p:txBody>
          <a:bodyPr/>
          <a:lstStyle/>
          <a:p>
            <a:r>
              <a:rPr lang="en-US" dirty="0"/>
              <a:t>                                  </a:t>
            </a:r>
            <a:fld id="{58E1DC1D-91A1-4139-BC08-1203120DC967}" type="datetime1">
              <a:rPr lang="en-US" smtClean="0"/>
              <a:pPr/>
              <a:t>4/30/2022</a:t>
            </a:fld>
            <a:endParaRPr lang="en-US" dirty="0"/>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11</a:t>
            </a:fld>
            <a:endParaRPr lang="en-US" dirty="0"/>
          </a:p>
        </p:txBody>
      </p:sp>
      <p:sp>
        <p:nvSpPr>
          <p:cNvPr id="6" name="Content Placeholder 5"/>
          <p:cNvSpPr>
            <a:spLocks noGrp="1"/>
          </p:cNvSpPr>
          <p:nvPr>
            <p:ph sz="quarter" idx="1"/>
          </p:nvPr>
        </p:nvSpPr>
        <p:spPr>
          <a:xfrm>
            <a:off x="457200" y="1600200"/>
            <a:ext cx="8308848" cy="4566320"/>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D4846630-8D2B-494C-8B42-16541B41B26B}"/>
              </a:ext>
            </a:extLst>
          </p:cNvPr>
          <p:cNvPicPr>
            <a:picLocks noChangeAspect="1"/>
          </p:cNvPicPr>
          <p:nvPr/>
        </p:nvPicPr>
        <p:blipFill>
          <a:blip r:embed="rId3"/>
          <a:stretch>
            <a:fillRect/>
          </a:stretch>
        </p:blipFill>
        <p:spPr>
          <a:xfrm>
            <a:off x="-1825" y="1605825"/>
            <a:ext cx="6348010" cy="5252173"/>
          </a:xfrm>
          <a:prstGeom prst="rect">
            <a:avLst/>
          </a:prstGeom>
        </p:spPr>
      </p:pic>
      <p:pic>
        <p:nvPicPr>
          <p:cNvPr id="10" name="Picture 9">
            <a:extLst>
              <a:ext uri="{FF2B5EF4-FFF2-40B4-BE49-F238E27FC236}">
                <a16:creationId xmlns:a16="http://schemas.microsoft.com/office/drawing/2014/main" id="{9B23F185-B6F9-4BFF-A4E7-CD1626BFCD51}"/>
              </a:ext>
            </a:extLst>
          </p:cNvPr>
          <p:cNvPicPr>
            <a:picLocks noChangeAspect="1"/>
          </p:cNvPicPr>
          <p:nvPr/>
        </p:nvPicPr>
        <p:blipFill rotWithShape="1">
          <a:blip r:embed="rId4"/>
          <a:srcRect l="10022" t="4224" r="21233" b="20528"/>
          <a:stretch/>
        </p:blipFill>
        <p:spPr>
          <a:xfrm>
            <a:off x="5784029" y="2161224"/>
            <a:ext cx="3359971" cy="2851952"/>
          </a:xfrm>
          <a:prstGeom prst="rect">
            <a:avLst/>
          </a:prstGeom>
        </p:spPr>
      </p:pic>
    </p:spTree>
    <p:extLst>
      <p:ext uri="{BB962C8B-B14F-4D97-AF65-F5344CB8AC3E}">
        <p14:creationId xmlns:p14="http://schemas.microsoft.com/office/powerpoint/2010/main" val="61409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Implementation Details</a:t>
            </a:r>
          </a:p>
        </p:txBody>
      </p:sp>
      <p:sp>
        <p:nvSpPr>
          <p:cNvPr id="3" name="Date Placeholder 2"/>
          <p:cNvSpPr>
            <a:spLocks noGrp="1"/>
          </p:cNvSpPr>
          <p:nvPr>
            <p:ph type="dt" sz="half" idx="10"/>
          </p:nvPr>
        </p:nvSpPr>
        <p:spPr>
          <a:xfrm>
            <a:off x="7696200" y="6248400"/>
            <a:ext cx="1066800" cy="365125"/>
          </a:xfrm>
        </p:spPr>
        <p:txBody>
          <a:bodyPr/>
          <a:lstStyle/>
          <a:p>
            <a:r>
              <a:rPr lang="en-US" dirty="0"/>
              <a:t>                                  </a:t>
            </a:r>
            <a:fld id="{58E1DC1D-91A1-4139-BC08-1203120DC967}" type="datetime1">
              <a:rPr lang="en-US" smtClean="0"/>
              <a:pPr/>
              <a:t>4/30/2022</a:t>
            </a:fld>
            <a:endParaRPr lang="en-US" dirty="0"/>
          </a:p>
        </p:txBody>
      </p:sp>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12</a:t>
            </a:fld>
            <a:endParaRPr lang="en-US" dirty="0"/>
          </a:p>
        </p:txBody>
      </p:sp>
      <p:sp>
        <p:nvSpPr>
          <p:cNvPr id="6" name="Content Placeholder 5"/>
          <p:cNvSpPr>
            <a:spLocks noGrp="1"/>
          </p:cNvSpPr>
          <p:nvPr>
            <p:ph sz="quarter" idx="1"/>
          </p:nvPr>
        </p:nvSpPr>
        <p:spPr/>
        <p:txBody>
          <a:bodyPr>
            <a:normAutofit/>
          </a:bodyPr>
          <a:lstStyle/>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0C317FC0-3BC7-44B7-81B9-AE33939A7DA8}"/>
              </a:ext>
            </a:extLst>
          </p:cNvPr>
          <p:cNvSpPr txBox="1"/>
          <p:nvPr/>
        </p:nvSpPr>
        <p:spPr>
          <a:xfrm>
            <a:off x="14772" y="1543878"/>
            <a:ext cx="9129227" cy="5151218"/>
          </a:xfrm>
          <a:prstGeom prst="rect">
            <a:avLst/>
          </a:prstGeom>
          <a:noFill/>
        </p:spPr>
        <p:txBody>
          <a:bodyPr wrap="square">
            <a:spAutoFit/>
          </a:bodyPr>
          <a:lstStyle/>
          <a:p>
            <a:pPr algn="just" fontAlgn="base"/>
            <a:r>
              <a:rPr lang="en-IN" sz="2400" b="1" i="0" dirty="0">
                <a:solidFill>
                  <a:srgbClr val="333333"/>
                </a:solidFill>
                <a:effectLst/>
                <a:latin typeface="Gotham Narrow Medium"/>
              </a:rPr>
              <a:t>Strategy</a:t>
            </a:r>
          </a:p>
          <a:p>
            <a:pPr algn="just" fontAlgn="base"/>
            <a:endParaRPr lang="en-IN" sz="2000" b="1" i="0" dirty="0">
              <a:solidFill>
                <a:srgbClr val="333333"/>
              </a:solidFill>
              <a:effectLst/>
              <a:latin typeface="Gotham Narrow Medium"/>
            </a:endParaRPr>
          </a:p>
          <a:p>
            <a:pPr algn="just">
              <a:lnSpc>
                <a:spcPct val="150000"/>
              </a:lnSpc>
            </a:pPr>
            <a:r>
              <a:rPr lang="en-IN" sz="1600" b="0" i="0" dirty="0">
                <a:solidFill>
                  <a:srgbClr val="333333"/>
                </a:solidFill>
                <a:effectLst/>
                <a:latin typeface="Gotham Narrow Book"/>
              </a:rPr>
              <a:t>Planting trees and ensuring that the survival rate is high is one of the responsibilities that The Art of Living takes seriously. The trees we have planted have a 90% survival rate. This has been possible because of our 3- step strategy:</a:t>
            </a:r>
          </a:p>
          <a:p>
            <a:pPr algn="just" fontAlgn="base">
              <a:lnSpc>
                <a:spcPct val="150000"/>
              </a:lnSpc>
              <a:buFont typeface="Arial" panose="020B0604020202020204" pitchFamily="34" charset="0"/>
              <a:buChar char="•"/>
            </a:pPr>
            <a:r>
              <a:rPr lang="en-IN" sz="1600" b="0" i="0" dirty="0">
                <a:solidFill>
                  <a:srgbClr val="333333"/>
                </a:solidFill>
                <a:effectLst/>
                <a:latin typeface="Gotham Narrow Book"/>
              </a:rPr>
              <a:t>Planting saplings and plants and using drip irrigation</a:t>
            </a:r>
          </a:p>
          <a:p>
            <a:pPr algn="just" fontAlgn="base">
              <a:lnSpc>
                <a:spcPct val="150000"/>
              </a:lnSpc>
              <a:buFont typeface="Arial" panose="020B0604020202020204" pitchFamily="34" charset="0"/>
              <a:buChar char="•"/>
            </a:pPr>
            <a:r>
              <a:rPr lang="en-IN" sz="1600" b="0" i="0" dirty="0">
                <a:solidFill>
                  <a:srgbClr val="333333"/>
                </a:solidFill>
                <a:effectLst/>
                <a:latin typeface="Gotham Narrow Book"/>
              </a:rPr>
              <a:t>Digging deep trenches to protect from animals</a:t>
            </a:r>
          </a:p>
          <a:p>
            <a:pPr algn="just" fontAlgn="base">
              <a:lnSpc>
                <a:spcPct val="150000"/>
              </a:lnSpc>
              <a:buFont typeface="Arial" panose="020B0604020202020204" pitchFamily="34" charset="0"/>
              <a:buChar char="•"/>
            </a:pPr>
            <a:r>
              <a:rPr lang="en-IN" sz="1600" b="0" i="0" dirty="0">
                <a:solidFill>
                  <a:srgbClr val="333333"/>
                </a:solidFill>
                <a:effectLst/>
                <a:latin typeface="Gotham Narrow Book"/>
              </a:rPr>
              <a:t>Daily monitoring to avoid unforeseen mishaps</a:t>
            </a:r>
          </a:p>
          <a:p>
            <a:pPr algn="just" fontAlgn="base">
              <a:lnSpc>
                <a:spcPct val="150000"/>
              </a:lnSpc>
            </a:pPr>
            <a:endParaRPr lang="en-IN" sz="1600" b="0" i="0" dirty="0">
              <a:solidFill>
                <a:srgbClr val="333333"/>
              </a:solidFill>
              <a:effectLst/>
              <a:latin typeface="Gotham Narrow Book"/>
            </a:endParaRPr>
          </a:p>
          <a:p>
            <a:pPr algn="just">
              <a:lnSpc>
                <a:spcPct val="150000"/>
              </a:lnSpc>
            </a:pPr>
            <a:r>
              <a:rPr lang="en-IN" sz="1600" b="0" i="0" dirty="0">
                <a:solidFill>
                  <a:srgbClr val="333333"/>
                </a:solidFill>
                <a:effectLst/>
                <a:latin typeface="Gotham Narrow Book"/>
              </a:rPr>
              <a:t>Drip irrigation systems bring down water footprint and thereby maintenance costs significantly. Creation of deep trenches helps in reducing sapling protection costs significantly as compared to building individual tree guards around each sapling to protect them from being local cattle. These trenches help in harvesting rainwater and thereby keeping soil moisture content high season, which is very critical for the high survival rate of saplings.</a:t>
            </a:r>
          </a:p>
        </p:txBody>
      </p:sp>
    </p:spTree>
    <p:extLst>
      <p:ext uri="{BB962C8B-B14F-4D97-AF65-F5344CB8AC3E}">
        <p14:creationId xmlns:p14="http://schemas.microsoft.com/office/powerpoint/2010/main" val="117882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Conclusion</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13</a:t>
            </a:fld>
            <a:endParaRPr lang="en-US" dirty="0"/>
          </a:p>
        </p:txBody>
      </p:sp>
      <p:sp>
        <p:nvSpPr>
          <p:cNvPr id="5" name="Content Placeholder 4"/>
          <p:cNvSpPr>
            <a:spLocks noGrp="1"/>
          </p:cNvSpPr>
          <p:nvPr>
            <p:ph sz="quarter" idx="1"/>
          </p:nvPr>
        </p:nvSpPr>
        <p:spPr/>
        <p:txBody>
          <a:bodyPr>
            <a:normAutofit lnSpcReduction="10000"/>
          </a:bodyPr>
          <a:lstStyle/>
          <a:p>
            <a:pPr marL="0" indent="0" algn="just">
              <a:buNone/>
            </a:pPr>
            <a:r>
              <a:rPr lang="en-US" b="0" i="0" dirty="0">
                <a:effectLst/>
                <a:latin typeface="Minion Pro"/>
              </a:rPr>
              <a:t>Trees have a lot of importance in our lives, and it provides seamless service for the environment. we have somehow not protected them and perhaps that is why as on today we are being affected by global warming, severe pollution and other ill effects of </a:t>
            </a:r>
            <a:r>
              <a:rPr lang="en-US" dirty="0">
                <a:latin typeface="Minion Pro"/>
              </a:rPr>
              <a:t>deforestation</a:t>
            </a:r>
            <a:r>
              <a:rPr lang="en-US" b="0" i="0" dirty="0">
                <a:effectLst/>
                <a:latin typeface="Minion Pro"/>
              </a:rPr>
              <a:t>. Trees should be treated and nurtured nicely so that human beings can survive on this planet. We should encourage others to plant more and more trees. It is for our own betterment and the sooner we understand this the better it is for us.</a:t>
            </a:r>
            <a:endParaRPr lang="en-IN" dirty="0"/>
          </a:p>
        </p:txBody>
      </p:sp>
      <p:sp>
        <p:nvSpPr>
          <p:cNvPr id="6" name="Date Placeholder 5"/>
          <p:cNvSpPr>
            <a:spLocks noGrp="1"/>
          </p:cNvSpPr>
          <p:nvPr>
            <p:ph type="dt" sz="half" idx="10"/>
          </p:nvPr>
        </p:nvSpPr>
        <p:spPr>
          <a:xfrm>
            <a:off x="7620000" y="6477000"/>
            <a:ext cx="1143000" cy="136525"/>
          </a:xfrm>
        </p:spPr>
        <p:txBody>
          <a:bodyPr/>
          <a:lstStyle/>
          <a:p>
            <a:r>
              <a:rPr lang="en-US" dirty="0"/>
              <a:t>                                  </a:t>
            </a:r>
            <a:fld id="{2D739922-1A12-4CE3-9A0E-8E44DFA7D15A}" type="datetime1">
              <a:rPr lang="en-US" smtClean="0"/>
              <a:pPr/>
              <a:t>4/30/2022</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36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fontScale="90000"/>
          </a:bodyPr>
          <a:lstStyle/>
          <a:p>
            <a:br>
              <a:rPr lang="en-US" dirty="0"/>
            </a:br>
            <a:r>
              <a:rPr lang="en-US" dirty="0"/>
              <a:t>     </a:t>
            </a:r>
            <a:r>
              <a:rPr lang="en-US" sz="4000" dirty="0">
                <a:latin typeface="Times New Roman" panose="02020603050405020304" pitchFamily="18" charset="0"/>
                <a:cs typeface="Times New Roman" panose="02020603050405020304" pitchFamily="18" charset="0"/>
              </a:rPr>
              <a:t>References</a:t>
            </a:r>
          </a:p>
        </p:txBody>
      </p:sp>
      <p:sp>
        <p:nvSpPr>
          <p:cNvPr id="5" name="Footer Placeholder 4"/>
          <p:cNvSpPr>
            <a:spLocks noGrp="1"/>
          </p:cNvSpPr>
          <p:nvPr>
            <p:ph type="ftr" sz="quarter" idx="11"/>
          </p:nvPr>
        </p:nvSpPr>
        <p:spPr>
          <a:xfrm>
            <a:off x="609600" y="6477000"/>
            <a:ext cx="6781800" cy="304800"/>
          </a:xfrm>
        </p:spPr>
        <p:txBody>
          <a:bodyPr/>
          <a:lstStyle/>
          <a:p>
            <a:r>
              <a:rPr lang="en-IN" dirty="0"/>
              <a:t>Playing Subset of Lecture Videos by Comparing Text Query with Associated Slides</a:t>
            </a:r>
            <a:endParaRPr lang="en-US" dirty="0"/>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14</a:t>
            </a:fld>
            <a:endParaRPr lang="en-US" dirty="0"/>
          </a:p>
        </p:txBody>
      </p:sp>
      <p:sp>
        <p:nvSpPr>
          <p:cNvPr id="3" name="Content Placeholder 2"/>
          <p:cNvSpPr>
            <a:spLocks noGrp="1"/>
          </p:cNvSpPr>
          <p:nvPr>
            <p:ph sz="quarter" idx="1"/>
          </p:nvPr>
        </p:nvSpPr>
        <p:spPr>
          <a:xfrm>
            <a:off x="228600" y="609600"/>
            <a:ext cx="8458200" cy="5867400"/>
          </a:xfrm>
        </p:spPr>
        <p:txBody>
          <a:bodyPr>
            <a:noAutofit/>
          </a:bodyPr>
          <a:lstStyle/>
          <a:p>
            <a:pPr>
              <a:buNone/>
            </a:pPr>
            <a:endParaRPr lang="en-US" sz="1800" dirty="0">
              <a:latin typeface="+mj-lt"/>
              <a:cs typeface="Aharoni" pitchFamily="2" charset="-79"/>
            </a:endParaRPr>
          </a:p>
          <a:p>
            <a:pPr>
              <a:buNone/>
            </a:pPr>
            <a:endParaRPr lang="en-US" sz="1800" dirty="0">
              <a:latin typeface="+mj-lt"/>
              <a:cs typeface="Aharoni" pitchFamily="2" charset="-79"/>
            </a:endParaRPr>
          </a:p>
          <a:p>
            <a:pPr algn="just">
              <a:buNone/>
            </a:pPr>
            <a:endParaRPr lang="en-US" sz="1800" dirty="0">
              <a:latin typeface="+mj-lt"/>
              <a:cs typeface="Aharoni" pitchFamily="2" charset="-79"/>
            </a:endParaRPr>
          </a:p>
          <a:p>
            <a:pPr>
              <a:buNone/>
            </a:pPr>
            <a:r>
              <a:rPr lang="en-US" sz="1800" dirty="0">
                <a:latin typeface="+mj-lt"/>
                <a:cs typeface="Aharoni" pitchFamily="2" charset="-79"/>
                <a:hlinkClick r:id="rId2"/>
              </a:rPr>
              <a:t>https://www.nelda.org.in/</a:t>
            </a:r>
            <a:endParaRPr lang="en-US" sz="1800" dirty="0">
              <a:latin typeface="+mj-lt"/>
              <a:cs typeface="Aharoni" pitchFamily="2" charset="-79"/>
            </a:endParaRPr>
          </a:p>
          <a:p>
            <a:pPr>
              <a:buNone/>
            </a:pPr>
            <a:r>
              <a:rPr lang="en-US" sz="1800" dirty="0">
                <a:latin typeface="+mj-lt"/>
                <a:cs typeface="Aharoni" pitchFamily="2" charset="-79"/>
                <a:hlinkClick r:id="rId3"/>
              </a:rPr>
              <a:t>https://sankalptaru.org/</a:t>
            </a:r>
            <a:endParaRPr lang="en-US" sz="1800" dirty="0">
              <a:latin typeface="+mj-lt"/>
              <a:cs typeface="Aharoni" pitchFamily="2" charset="-79"/>
            </a:endParaRPr>
          </a:p>
          <a:p>
            <a:pPr>
              <a:buNone/>
            </a:pPr>
            <a:r>
              <a:rPr lang="en-US" sz="1800" dirty="0">
                <a:latin typeface="+mj-lt"/>
                <a:cs typeface="Aharoni" pitchFamily="2" charset="-79"/>
                <a:hlinkClick r:id="rId4"/>
              </a:rPr>
              <a:t>https://catchfoundation.in/plantenance/</a:t>
            </a:r>
            <a:endParaRPr lang="en-US" sz="1800" dirty="0">
              <a:latin typeface="+mj-lt"/>
              <a:cs typeface="Aharoni" pitchFamily="2" charset="-79"/>
            </a:endParaRPr>
          </a:p>
          <a:p>
            <a:pPr>
              <a:buNone/>
            </a:pPr>
            <a:r>
              <a:rPr lang="en-US" sz="1800" dirty="0">
                <a:latin typeface="+mj-lt"/>
                <a:cs typeface="Aharoni" pitchFamily="2" charset="-79"/>
                <a:hlinkClick r:id="rId5"/>
              </a:rPr>
              <a:t>https://en.wikipedia.org/wiki/Tree_planting</a:t>
            </a:r>
            <a:endParaRPr lang="en-US" sz="1800" dirty="0">
              <a:latin typeface="+mj-lt"/>
              <a:cs typeface="Aharoni" pitchFamily="2" charset="-79"/>
            </a:endParaRPr>
          </a:p>
          <a:p>
            <a:pPr>
              <a:buNone/>
            </a:pPr>
            <a:r>
              <a:rPr lang="en-US" sz="1800" dirty="0">
                <a:latin typeface="+mj-lt"/>
                <a:cs typeface="Aharoni" pitchFamily="2" charset="-79"/>
                <a:hlinkClick r:id="rId6"/>
              </a:rPr>
              <a:t>https://treesisters.org/blog/how-to-start-your-own-tree-planting-project</a:t>
            </a:r>
            <a:endParaRPr lang="en-US" sz="1800" dirty="0">
              <a:latin typeface="+mj-lt"/>
              <a:cs typeface="Aharoni" pitchFamily="2" charset="-79"/>
            </a:endParaRPr>
          </a:p>
          <a:p>
            <a:pPr>
              <a:buNone/>
            </a:pPr>
            <a:r>
              <a:rPr lang="en-US" sz="1800" dirty="0">
                <a:latin typeface="+mj-lt"/>
                <a:cs typeface="Aharoni" pitchFamily="2" charset="-79"/>
                <a:hlinkClick r:id="rId7"/>
              </a:rPr>
              <a:t>https://www.artofliving.org/in-en/projects/tree-planting</a:t>
            </a:r>
            <a:endParaRPr lang="en-US" sz="1800" dirty="0">
              <a:latin typeface="+mj-lt"/>
              <a:cs typeface="Aharoni" pitchFamily="2" charset="-79"/>
            </a:endParaRPr>
          </a:p>
          <a:p>
            <a:pPr>
              <a:buNone/>
            </a:pPr>
            <a:r>
              <a:rPr lang="en-US" sz="1800" dirty="0">
                <a:latin typeface="+mj-lt"/>
                <a:cs typeface="Aharoni" pitchFamily="2" charset="-79"/>
                <a:hlinkClick r:id="rId8"/>
              </a:rPr>
              <a:t>http://www.cmseducation.org/environment/treeplantation.html</a:t>
            </a:r>
            <a:endParaRPr lang="en-US" sz="1800" dirty="0">
              <a:latin typeface="+mj-lt"/>
              <a:cs typeface="Aharoni" pitchFamily="2" charset="-79"/>
            </a:endParaRPr>
          </a:p>
          <a:p>
            <a:pPr>
              <a:buNone/>
            </a:pPr>
            <a:r>
              <a:rPr lang="en-US" sz="1800" dirty="0">
                <a:latin typeface="+mj-lt"/>
                <a:cs typeface="Aharoni" pitchFamily="2" charset="-79"/>
                <a:hlinkClick r:id="rId9"/>
              </a:rPr>
              <a:t>https://www.grow-trees.com/projects.php</a:t>
            </a: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endParaRPr lang="en-US" sz="1800" dirty="0">
              <a:latin typeface="+mj-lt"/>
              <a:cs typeface="Aharoni" pitchFamily="2" charset="-79"/>
            </a:endParaRPr>
          </a:p>
          <a:p>
            <a:pPr>
              <a:buNone/>
            </a:pPr>
            <a:r>
              <a:rPr lang="en-US" sz="1800" dirty="0">
                <a:latin typeface="+mj-lt"/>
                <a:cs typeface="Aharoni" pitchFamily="2" charset="-79"/>
              </a:rPr>
              <a:t>.</a:t>
            </a:r>
          </a:p>
        </p:txBody>
      </p:sp>
      <p:sp>
        <p:nvSpPr>
          <p:cNvPr id="6" name="Date Placeholder 5"/>
          <p:cNvSpPr>
            <a:spLocks noGrp="1"/>
          </p:cNvSpPr>
          <p:nvPr>
            <p:ph type="dt" sz="half" idx="10"/>
          </p:nvPr>
        </p:nvSpPr>
        <p:spPr>
          <a:xfrm>
            <a:off x="7620000" y="6477000"/>
            <a:ext cx="1143000" cy="136525"/>
          </a:xfrm>
        </p:spPr>
        <p:txBody>
          <a:bodyPr/>
          <a:lstStyle/>
          <a:p>
            <a:r>
              <a:rPr lang="en-US" dirty="0"/>
              <a:t>                                  </a:t>
            </a:r>
            <a:fld id="{A7155BC5-7D3D-481F-AB77-8C8C82728F9D}" type="datetime1">
              <a:rPr lang="en-US" smtClean="0"/>
              <a:pPr/>
              <a:t>4/30/2022</a:t>
            </a:fld>
            <a:endParaRPr lang="en-US" dirty="0"/>
          </a:p>
        </p:txBody>
      </p:sp>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00A168-683F-4263-B414-CA79180743C9}" type="datetime1">
              <a:rPr lang="en-US" smtClean="0"/>
              <a:pPr/>
              <a:t>4/30/2022</a:t>
            </a:fld>
            <a:endParaRPr lang="en-US" dirty="0"/>
          </a:p>
        </p:txBody>
      </p:sp>
      <p:sp>
        <p:nvSpPr>
          <p:cNvPr id="5" name="Footer Placeholder 4"/>
          <p:cNvSpPr>
            <a:spLocks noGrp="1"/>
          </p:cNvSpPr>
          <p:nvPr>
            <p:ph type="ftr" sz="quarter" idx="11"/>
          </p:nvPr>
        </p:nvSpPr>
        <p:spPr>
          <a:xfrm>
            <a:off x="1905000" y="6356350"/>
            <a:ext cx="6324600" cy="365125"/>
          </a:xfrm>
        </p:spPr>
        <p:txBody>
          <a:bodyPr/>
          <a:lstStyle/>
          <a:p>
            <a:r>
              <a:rPr lang="en-IN" dirty="0"/>
              <a:t>Playing Subset of Lecture Videos by Comparing Text Query with Associated Slides</a:t>
            </a:r>
            <a:endParaRPr lang="en-US" dirty="0"/>
          </a:p>
        </p:txBody>
      </p:sp>
      <p:sp>
        <p:nvSpPr>
          <p:cNvPr id="6" name="Slide Number Placeholder 5"/>
          <p:cNvSpPr>
            <a:spLocks noGrp="1"/>
          </p:cNvSpPr>
          <p:nvPr>
            <p:ph type="sldNum" sz="quarter" idx="12"/>
          </p:nvPr>
        </p:nvSpPr>
        <p:spPr/>
        <p:txBody>
          <a:bodyPr/>
          <a:lstStyle/>
          <a:p>
            <a:fld id="{C1257DC8-DAC5-42FB-BB8D-1F1437D73A46}" type="slidenum">
              <a:rPr lang="en-US" smtClean="0"/>
              <a:pPr/>
              <a:t>15</a:t>
            </a:fld>
            <a:endParaRPr lang="en-US" dirty="0"/>
          </a:p>
        </p:txBody>
      </p:sp>
      <p:pic>
        <p:nvPicPr>
          <p:cNvPr id="10" name="Picture 2" descr="C:\Users\Pallavi\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200400"/>
            <a:ext cx="34290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0" y="3657600"/>
            <a:ext cx="3200400" cy="646331"/>
          </a:xfrm>
          <a:prstGeom prst="rect">
            <a:avLst/>
          </a:prstGeom>
          <a:noFill/>
        </p:spPr>
        <p:txBody>
          <a:bodyPr wrap="square" rtlCol="0">
            <a:spAutoFit/>
          </a:bodyPr>
          <a:lstStyle/>
          <a:p>
            <a:r>
              <a:rPr lang="en-IN" sz="3600" b="1" i="1" dirty="0">
                <a:ln w="22225">
                  <a:solidFill>
                    <a:schemeClr val="accent2"/>
                  </a:solidFill>
                  <a:prstDash val="solid"/>
                </a:ln>
                <a:solidFill>
                  <a:schemeClr val="accent2">
                    <a:lumMod val="40000"/>
                    <a:lumOff val="60000"/>
                  </a:schemeClr>
                </a:solidFill>
                <a:latin typeface="Algerian" panose="04020705040A02060702" pitchFamily="82" charset="0"/>
                <a:cs typeface="Times New Roman" panose="02020603050405020304" pitchFamily="18" charset="0"/>
              </a:rPr>
              <a:t>THANK YOU</a:t>
            </a:r>
            <a:endParaRPr lang="en-IN" sz="3600" i="1"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37151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4067"/>
            <a:ext cx="8153400" cy="990600"/>
          </a:xfrm>
        </p:spPr>
        <p:txBody>
          <a:bodyPr>
            <a:normAutofit/>
          </a:bodyPr>
          <a:lstStyle/>
          <a:p>
            <a:pPr algn="ctr"/>
            <a:r>
              <a:rPr lang="en-IN" sz="3600" dirty="0">
                <a:latin typeface="Times New Roman" panose="02020603050405020304" pitchFamily="18" charset="0"/>
                <a:cs typeface="Times New Roman" panose="02020603050405020304" pitchFamily="18" charset="0"/>
              </a:rPr>
              <a:t>   Overview</a:t>
            </a:r>
          </a:p>
        </p:txBody>
      </p:sp>
      <p:sp>
        <p:nvSpPr>
          <p:cNvPr id="3" name="Footer Placeholder 2"/>
          <p:cNvSpPr>
            <a:spLocks noGrp="1"/>
          </p:cNvSpPr>
          <p:nvPr>
            <p:ph type="ftr" sz="quarter" idx="11"/>
          </p:nvPr>
        </p:nvSpPr>
        <p:spPr>
          <a:xfrm>
            <a:off x="1835697" y="6525344"/>
            <a:ext cx="3168352" cy="216024"/>
          </a:xfrm>
        </p:spPr>
        <p:txBody>
          <a:bodyPr/>
          <a:lstStyle/>
          <a:p>
            <a:r>
              <a:rPr lang="en-IN" dirty="0">
                <a:latin typeface="Times New Roman" panose="02020603050405020304" pitchFamily="18" charset="0"/>
                <a:cs typeface="Times New Roman" panose="02020603050405020304" pitchFamily="18" charset="0"/>
              </a:rPr>
              <a:t>Grow Green – Tree Plantation website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2</a:t>
            </a:fld>
            <a:endParaRPr lang="en-US" dirty="0"/>
          </a:p>
        </p:txBody>
      </p:sp>
      <p:sp>
        <p:nvSpPr>
          <p:cNvPr id="5" name="Content Placeholder 4"/>
          <p:cNvSpPr>
            <a:spLocks noGrp="1"/>
          </p:cNvSpPr>
          <p:nvPr>
            <p:ph sz="quarter" idx="1"/>
          </p:nvPr>
        </p:nvSpPr>
        <p:spPr>
          <a:xfrm>
            <a:off x="612648" y="1749957"/>
            <a:ext cx="8153400" cy="4579302"/>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Problem Description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Background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Implementation Details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a:t>
            </a:r>
          </a:p>
          <a:p>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p>
        </p:txBody>
      </p:sp>
      <p:sp>
        <p:nvSpPr>
          <p:cNvPr id="6" name="Date Placeholder 5"/>
          <p:cNvSpPr>
            <a:spLocks noGrp="1"/>
          </p:cNvSpPr>
          <p:nvPr>
            <p:ph type="dt" sz="half" idx="10"/>
          </p:nvPr>
        </p:nvSpPr>
        <p:spPr>
          <a:xfrm>
            <a:off x="7623048" y="6342781"/>
            <a:ext cx="1143000" cy="365125"/>
          </a:xfrm>
        </p:spPr>
        <p:txBody>
          <a:bodyPr/>
          <a:lstStyle/>
          <a:p>
            <a:r>
              <a:rPr lang="en-US" dirty="0"/>
              <a:t>    4/30/2022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5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3</a:t>
            </a:fld>
            <a:endParaRPr lang="en-US" dirty="0"/>
          </a:p>
        </p:txBody>
      </p:sp>
      <p:sp>
        <p:nvSpPr>
          <p:cNvPr id="3" name="Content Placeholder 2"/>
          <p:cNvSpPr>
            <a:spLocks noGrp="1"/>
          </p:cNvSpPr>
          <p:nvPr>
            <p:ph sz="quarter" idx="1"/>
          </p:nvPr>
        </p:nvSpPr>
        <p:spPr/>
        <p:txBody>
          <a:bodyPr>
            <a:normAutofit/>
          </a:bodyPr>
          <a:lstStyle/>
          <a:p>
            <a:pPr marL="0" indent="0">
              <a:buNone/>
            </a:pPr>
            <a:r>
              <a:rPr lang="en-US" altLang="ko-KR" sz="2400" b="1" dirty="0">
                <a:latin typeface="Times New Roman" panose="02020603050405020304" pitchFamily="18" charset="0"/>
                <a:ea typeface="굴림" charset="-127"/>
                <a:cs typeface="Times New Roman" panose="02020603050405020304" pitchFamily="18" charset="0"/>
              </a:rPr>
              <a:t>Mission:</a:t>
            </a:r>
          </a:p>
          <a:p>
            <a:pPr marL="0" indent="0">
              <a:buNone/>
            </a:pPr>
            <a:r>
              <a:rPr lang="en-IN" sz="1400" b="1" i="0" dirty="0">
                <a:solidFill>
                  <a:srgbClr val="4A4A4A"/>
                </a:solidFill>
                <a:effectLst/>
                <a:latin typeface="Merriweather-Bold"/>
              </a:rPr>
              <a:t>Our Mission</a:t>
            </a:r>
          </a:p>
          <a:p>
            <a:pPr algn="just"/>
            <a:r>
              <a:rPr lang="en-IN" sz="2000" b="0" i="0" dirty="0">
                <a:solidFill>
                  <a:srgbClr val="4A4A4A"/>
                </a:solidFill>
                <a:effectLst/>
                <a:latin typeface="LucidaGrande"/>
              </a:rPr>
              <a:t>We are on the mission to create a healthy, green and clean planet through tree plantation. Along with our diligent greening efforts, we strive to uplift and assist the rural communities, while promoting extensive agriculture across the nation and making it a happy-green paradise.</a:t>
            </a:r>
            <a:endParaRPr lang="en-IN" sz="2000" dirty="0">
              <a:solidFill>
                <a:srgbClr val="4A4A4A"/>
              </a:solidFill>
              <a:latin typeface="LucidaGrande"/>
            </a:endParaRPr>
          </a:p>
          <a:p>
            <a:endParaRPr lang="en-IN" sz="2000" b="0" i="0" dirty="0">
              <a:solidFill>
                <a:srgbClr val="4A4A4A"/>
              </a:solidFill>
              <a:effectLst/>
              <a:latin typeface="LucidaGrande"/>
            </a:endParaRPr>
          </a:p>
          <a:p>
            <a:pPr marL="0" indent="0">
              <a:buNone/>
            </a:pPr>
            <a:r>
              <a:rPr lang="en-IN" sz="1400" b="1" i="0" dirty="0">
                <a:solidFill>
                  <a:srgbClr val="4A4A4A"/>
                </a:solidFill>
                <a:effectLst/>
                <a:latin typeface="Merriweather-Bold"/>
              </a:rPr>
              <a:t>Our Vision</a:t>
            </a:r>
          </a:p>
          <a:p>
            <a:pPr algn="just"/>
            <a:r>
              <a:rPr lang="en-IN" sz="2000" b="0" i="0" dirty="0">
                <a:solidFill>
                  <a:srgbClr val="4A4A4A"/>
                </a:solidFill>
                <a:effectLst/>
                <a:latin typeface="LucidaGrande"/>
              </a:rPr>
              <a:t>We work with a vision of developing lush-green and bio-diverse sustainable world for the future generations by igniting a huge environmental revolution through trees. With our each healthy sapling, we intend to create a repository for a rich ecological bio diverse planet.</a:t>
            </a:r>
          </a:p>
          <a:p>
            <a:endParaRPr lang="en-IN" sz="1800" b="0" i="0" dirty="0">
              <a:solidFill>
                <a:srgbClr val="4A4A4A"/>
              </a:solidFill>
              <a:effectLst/>
              <a:latin typeface="LucidaGrande"/>
            </a:endParaRPr>
          </a:p>
          <a:p>
            <a:pPr marL="0" indent="0">
              <a:buNone/>
            </a:pPr>
            <a:endParaRPr lang="en-US" altLang="ko-KR" sz="2000" dirty="0">
              <a:latin typeface="Times New Roman" panose="02020603050405020304" pitchFamily="18" charset="0"/>
              <a:ea typeface="굴림" charset="-127"/>
              <a:cs typeface="Times New Roman" panose="02020603050405020304" pitchFamily="18" charset="0"/>
            </a:endParaRPr>
          </a:p>
        </p:txBody>
      </p:sp>
      <p:sp>
        <p:nvSpPr>
          <p:cNvPr id="7" name="Title 1"/>
          <p:cNvSpPr>
            <a:spLocks noGrp="1"/>
          </p:cNvSpPr>
          <p:nvPr>
            <p:ph type="title"/>
          </p:nvPr>
        </p:nvSpPr>
        <p:spPr>
          <a:xfrm>
            <a:off x="490745" y="244475"/>
            <a:ext cx="8153400" cy="990600"/>
          </a:xfrm>
        </p:spPr>
        <p:txBody>
          <a:bodyPr>
            <a:normAutofit/>
          </a:bodyPr>
          <a:lstStyle/>
          <a:p>
            <a:pPr algn="ctr"/>
            <a:r>
              <a:rPr lang="en-US" sz="3600" dirty="0">
                <a:latin typeface="Times New Roman" panose="02020603050405020304" pitchFamily="18" charset="0"/>
                <a:ea typeface="굴림" charset="-127"/>
                <a:cs typeface="Times New Roman" panose="02020603050405020304" pitchFamily="18" charset="0"/>
              </a:rPr>
              <a:t>   Motivation</a:t>
            </a:r>
            <a:endParaRPr lang="en-US"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a:xfrm>
            <a:off x="7620000" y="6248400"/>
            <a:ext cx="1143000" cy="365125"/>
          </a:xfrm>
        </p:spPr>
        <p:txBody>
          <a:bodyPr/>
          <a:lstStyle/>
          <a:p>
            <a:r>
              <a:rPr lang="en-US" dirty="0"/>
              <a:t>                                  </a:t>
            </a:r>
            <a:fld id="{BB1F038C-35AA-4562-B12B-3A8619885937}" type="datetime1">
              <a:rPr lang="en-US" smtClean="0"/>
              <a:pPr/>
              <a:t>4/30/2022</a:t>
            </a:fld>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44475"/>
            <a:ext cx="8153400" cy="990600"/>
          </a:xfrm>
        </p:spPr>
        <p:txBody>
          <a:bodyPr>
            <a:normAutofit/>
          </a:bodyPr>
          <a:lstStyle/>
          <a:p>
            <a:pPr algn="ctr"/>
            <a:r>
              <a:rPr lang="en-IN" sz="3600" dirty="0">
                <a:latin typeface="Times New Roman" panose="02020603050405020304" pitchFamily="18" charset="0"/>
                <a:cs typeface="Times New Roman" panose="02020603050405020304" pitchFamily="18" charset="0"/>
              </a:rPr>
              <a:t>   Objective</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4</a:t>
            </a:fld>
            <a:endParaRPr lang="en-US" dirty="0"/>
          </a:p>
        </p:txBody>
      </p:sp>
      <p:sp>
        <p:nvSpPr>
          <p:cNvPr id="6" name="Date Placeholder 5"/>
          <p:cNvSpPr>
            <a:spLocks noGrp="1"/>
          </p:cNvSpPr>
          <p:nvPr>
            <p:ph type="dt" sz="half" idx="10"/>
          </p:nvPr>
        </p:nvSpPr>
        <p:spPr>
          <a:xfrm>
            <a:off x="7620000" y="6248400"/>
            <a:ext cx="1143000" cy="365125"/>
          </a:xfrm>
        </p:spPr>
        <p:txBody>
          <a:bodyPr/>
          <a:lstStyle/>
          <a:p>
            <a:r>
              <a:rPr lang="en-US" dirty="0"/>
              <a:t>                                             </a:t>
            </a:r>
            <a:fld id="{D91455EF-DF09-4351-A64D-FFE571EDA9B9}"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1"/>
          </p:nvPr>
        </p:nvSpPr>
        <p:spPr/>
        <p:txBody>
          <a:bodyPr>
            <a:normAutofit/>
          </a:bodyPr>
          <a:lstStyle/>
          <a:p>
            <a:pPr marL="0" indent="0">
              <a:buNone/>
            </a:pPr>
            <a:r>
              <a:rPr lang="en-US" sz="3200" b="1" dirty="0"/>
              <a:t>Our moto:</a:t>
            </a:r>
          </a:p>
          <a:p>
            <a:pPr marL="0" indent="0">
              <a:buNone/>
            </a:pPr>
            <a:endParaRPr lang="en-US" dirty="0"/>
          </a:p>
          <a:p>
            <a:pPr marL="0" indent="0" algn="ctr">
              <a:buNone/>
            </a:pPr>
            <a:r>
              <a:rPr lang="en-IN" sz="4400" i="1" dirty="0">
                <a:effectLst/>
                <a:latin typeface="French Script MT" panose="03020402040607040605" pitchFamily="66" charset="0"/>
              </a:rPr>
              <a:t>“We are crazy nature- centric enthusiasts,</a:t>
            </a:r>
            <a:br>
              <a:rPr lang="en-IN" sz="4400" i="1" dirty="0">
                <a:effectLst/>
                <a:latin typeface="French Script MT" panose="03020402040607040605" pitchFamily="66" charset="0"/>
              </a:rPr>
            </a:br>
            <a:r>
              <a:rPr lang="en-IN" sz="4400" i="1" dirty="0">
                <a:effectLst/>
                <a:latin typeface="French Script MT" panose="03020402040607040605" pitchFamily="66" charset="0"/>
              </a:rPr>
              <a:t>planting trees for the people, by the people!”</a:t>
            </a:r>
          </a:p>
          <a:p>
            <a:endParaRPr lang="en-US" dirty="0"/>
          </a:p>
        </p:txBody>
      </p:sp>
    </p:spTree>
    <p:extLst>
      <p:ext uri="{BB962C8B-B14F-4D97-AF65-F5344CB8AC3E}">
        <p14:creationId xmlns:p14="http://schemas.microsoft.com/office/powerpoint/2010/main" val="276163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33" y="222109"/>
            <a:ext cx="8153400" cy="990600"/>
          </a:xfrm>
        </p:spPr>
        <p:txBody>
          <a:bodyPr/>
          <a:lstStyle/>
          <a:p>
            <a:pPr algn="ctr"/>
            <a:r>
              <a:rPr lang="en-US" dirty="0">
                <a:latin typeface="Times New Roman" panose="02020603050405020304" pitchFamily="18" charset="0"/>
                <a:ea typeface="굴림" charset="-127"/>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5</a:t>
            </a:fld>
            <a:endParaRPr lang="en-US" dirty="0"/>
          </a:p>
        </p:txBody>
      </p:sp>
      <p:sp>
        <p:nvSpPr>
          <p:cNvPr id="3" name="Content Placeholder 2"/>
          <p:cNvSpPr>
            <a:spLocks noGrp="1"/>
          </p:cNvSpPr>
          <p:nvPr>
            <p:ph sz="quarter" idx="1"/>
          </p:nvPr>
        </p:nvSpPr>
        <p:spPr>
          <a:xfrm>
            <a:off x="609600" y="1516697"/>
            <a:ext cx="8153400" cy="5341301"/>
          </a:xfrm>
        </p:spPr>
        <p:txBody>
          <a:bodyPr>
            <a:noAutofit/>
          </a:bodyPr>
          <a:lstStyle/>
          <a:p>
            <a:pPr lvl="1">
              <a:buNone/>
            </a:pPr>
            <a:r>
              <a:rPr lang="en-US" altLang="ko-KR" sz="2400" b="1" dirty="0">
                <a:latin typeface="Times New Roman" panose="02020603050405020304" pitchFamily="18" charset="0"/>
                <a:ea typeface="굴림" charset="-127"/>
                <a:cs typeface="Times New Roman" panose="02020603050405020304" pitchFamily="18" charset="0"/>
              </a:rPr>
              <a:t>Why Trees?</a:t>
            </a:r>
          </a:p>
          <a:p>
            <a:pPr marL="0" indent="0" algn="l">
              <a:buNone/>
            </a:pPr>
            <a:r>
              <a:rPr lang="en-IN" sz="1800" b="1" dirty="0">
                <a:solidFill>
                  <a:srgbClr val="2F3039"/>
                </a:solidFill>
                <a:latin typeface="Open Sans" panose="020B0606030504020204" pitchFamily="34" charset="0"/>
              </a:rPr>
              <a:t>       </a:t>
            </a:r>
            <a:r>
              <a:rPr lang="en-IN" sz="2000" b="1" i="0" dirty="0">
                <a:solidFill>
                  <a:srgbClr val="2F3039"/>
                </a:solidFill>
                <a:effectLst/>
                <a:latin typeface="Open Sans" panose="020B0606030504020204" pitchFamily="34" charset="0"/>
              </a:rPr>
              <a:t>The Generosity of Trees</a:t>
            </a:r>
          </a:p>
          <a:p>
            <a:pPr marL="0" indent="0" algn="l">
              <a:buNone/>
            </a:pPr>
            <a:endParaRPr lang="en-IN" sz="1400" b="1" i="0" dirty="0">
              <a:solidFill>
                <a:srgbClr val="2F3039"/>
              </a:solidFill>
              <a:effectLst/>
              <a:latin typeface="Open Sans" panose="020B0606030504020204" pitchFamily="34" charset="0"/>
            </a:endParaRPr>
          </a:p>
          <a:p>
            <a:pPr algn="just"/>
            <a:r>
              <a:rPr lang="en-IN" sz="1800" b="0" i="0" dirty="0">
                <a:solidFill>
                  <a:srgbClr val="2F3039"/>
                </a:solidFill>
                <a:effectLst/>
                <a:latin typeface="Open Sans" panose="020B0606030504020204" pitchFamily="34" charset="0"/>
              </a:rPr>
              <a:t>Trees filter our air and keep it fresh by absorbing carbon dioxide and producing oxygen.</a:t>
            </a:r>
          </a:p>
          <a:p>
            <a:pPr algn="just"/>
            <a:r>
              <a:rPr lang="en-IN" sz="1800" b="0" i="0" dirty="0">
                <a:solidFill>
                  <a:srgbClr val="2F3039"/>
                </a:solidFill>
                <a:effectLst/>
                <a:latin typeface="Open Sans" panose="020B0606030504020204" pitchFamily="34" charset="0"/>
              </a:rPr>
              <a:t>Tree roots stabilize the soil and prevent erosion.</a:t>
            </a:r>
          </a:p>
          <a:p>
            <a:pPr algn="just"/>
            <a:r>
              <a:rPr lang="en-IN" sz="1800" b="0" i="0" dirty="0">
                <a:solidFill>
                  <a:srgbClr val="2F3039"/>
                </a:solidFill>
                <a:effectLst/>
                <a:latin typeface="Open Sans" panose="020B0606030504020204" pitchFamily="34" charset="0"/>
              </a:rPr>
              <a:t>Trees improve water quality by slowing and filtering rain water as well as protect aquifers and watersheds.</a:t>
            </a:r>
          </a:p>
          <a:p>
            <a:pPr algn="just"/>
            <a:r>
              <a:rPr lang="en-IN" sz="1800" b="0" i="0" dirty="0">
                <a:solidFill>
                  <a:srgbClr val="2F3039"/>
                </a:solidFill>
                <a:effectLst/>
                <a:latin typeface="Open Sans" panose="020B0606030504020204" pitchFamily="34" charset="0"/>
              </a:rPr>
              <a:t>Trees are carbon sinks, accumulating carbon as they grow and acting as stable carbon stores upon maturity</a:t>
            </a:r>
          </a:p>
          <a:p>
            <a:pPr algn="just"/>
            <a:r>
              <a:rPr lang="en-IN" sz="1800" b="0" i="0" dirty="0">
                <a:solidFill>
                  <a:srgbClr val="2F3039"/>
                </a:solidFill>
                <a:effectLst/>
                <a:latin typeface="Open Sans" panose="020B0606030504020204" pitchFamily="34" charset="0"/>
              </a:rPr>
              <a:t>Three-quarters of the world's people rely on wood as their main source of energy.</a:t>
            </a:r>
          </a:p>
          <a:p>
            <a:pPr algn="just"/>
            <a:r>
              <a:rPr lang="en-IN" sz="1800" b="0" i="0" dirty="0">
                <a:solidFill>
                  <a:srgbClr val="2F3039"/>
                </a:solidFill>
                <a:effectLst/>
                <a:latin typeface="Open Sans" panose="020B0606030504020204" pitchFamily="34" charset="0"/>
              </a:rPr>
              <a:t>Thousand of things are made from trees such as furniture, books, newspapers, houses, hockey sticks, guitars, pencils, fences, milk cartons, even nail polish and toothpaste.</a:t>
            </a:r>
          </a:p>
          <a:p>
            <a:pPr marL="0" indent="0" algn="just">
              <a:buNone/>
            </a:pPr>
            <a:endParaRPr lang="en-US" altLang="ko-KR" sz="700" dirty="0">
              <a:latin typeface="Times New Roman" panose="02020603050405020304" pitchFamily="18" charset="0"/>
              <a:ea typeface="굴림" charset="-127"/>
              <a:cs typeface="Times New Roman" panose="02020603050405020304" pitchFamily="18" charset="0"/>
            </a:endParaRPr>
          </a:p>
          <a:p>
            <a:pPr lvl="1">
              <a:buFont typeface="Wingdings" panose="05000000000000000000" pitchFamily="2" charset="2"/>
              <a:buChar char="q"/>
            </a:pPr>
            <a:endParaRPr lang="en-US" altLang="ko-KR" sz="100" dirty="0">
              <a:latin typeface="Times New Roman" panose="02020603050405020304" pitchFamily="18" charset="0"/>
              <a:ea typeface="굴림" charset="-127"/>
              <a:cs typeface="Times New Roman" panose="02020603050405020304" pitchFamily="18" charset="0"/>
            </a:endParaRPr>
          </a:p>
        </p:txBody>
      </p:sp>
      <p:sp>
        <p:nvSpPr>
          <p:cNvPr id="6" name="Date Placeholder 5"/>
          <p:cNvSpPr>
            <a:spLocks noGrp="1"/>
          </p:cNvSpPr>
          <p:nvPr>
            <p:ph type="dt" sz="half" idx="10"/>
          </p:nvPr>
        </p:nvSpPr>
        <p:spPr>
          <a:xfrm>
            <a:off x="7543800" y="6477000"/>
            <a:ext cx="1219200" cy="136525"/>
          </a:xfrm>
        </p:spPr>
        <p:txBody>
          <a:bodyPr/>
          <a:lstStyle/>
          <a:p>
            <a:r>
              <a:rPr lang="en-US" dirty="0"/>
              <a:t>                                  </a:t>
            </a:r>
            <a:fld id="{290CB63E-C0FB-4A32-872C-EFA18DE8454D}"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960F-D71A-4338-8895-98DD1662728E}"/>
              </a:ext>
            </a:extLst>
          </p:cNvPr>
          <p:cNvSpPr>
            <a:spLocks noGrp="1"/>
          </p:cNvSpPr>
          <p:nvPr>
            <p:ph type="title"/>
          </p:nvPr>
        </p:nvSpPr>
        <p:spPr>
          <a:xfrm>
            <a:off x="495300" y="205422"/>
            <a:ext cx="8153400" cy="990600"/>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A8615C13-CE53-44DD-BE04-2CB2B1345560}"/>
              </a:ext>
            </a:extLst>
          </p:cNvPr>
          <p:cNvSpPr>
            <a:spLocks noGrp="1"/>
          </p:cNvSpPr>
          <p:nvPr>
            <p:ph sz="quarter" idx="1"/>
          </p:nvPr>
        </p:nvSpPr>
        <p:spPr>
          <a:xfrm>
            <a:off x="609600" y="1752601"/>
            <a:ext cx="8153400" cy="4495800"/>
          </a:xfrm>
        </p:spPr>
        <p:txBody>
          <a:bodyPr>
            <a:normAutofit fontScale="40000" lnSpcReduction="20000"/>
          </a:bodyPr>
          <a:lstStyle/>
          <a:p>
            <a:pPr algn="l">
              <a:lnSpc>
                <a:spcPct val="120000"/>
              </a:lnSpc>
            </a:pPr>
            <a:r>
              <a:rPr lang="en-IN" sz="4900" b="0" i="0"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lower air temperature and induce rainfall by evaporating water from their leaves.</a:t>
            </a:r>
          </a:p>
          <a:p>
            <a:pPr algn="l">
              <a:lnSpc>
                <a:spcPct val="120000"/>
              </a:lnSpc>
            </a:pPr>
            <a:r>
              <a:rPr lang="en-IN" sz="4900" b="0" i="0"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provide food, shade and shelter to humans and wildlife.</a:t>
            </a:r>
          </a:p>
          <a:p>
            <a:pPr algn="l">
              <a:lnSpc>
                <a:spcPct val="120000"/>
              </a:lnSpc>
            </a:pPr>
            <a:r>
              <a:rPr lang="en-IN" sz="4900" b="0" i="0"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offer protection from the downward fall of rain, sleet and hail as well as reduce storm run-off and the possibility of flooding.</a:t>
            </a:r>
          </a:p>
          <a:p>
            <a:pPr algn="l">
              <a:lnSpc>
                <a:spcPct val="120000"/>
              </a:lnSpc>
            </a:pPr>
            <a:r>
              <a:rPr lang="en-IN" sz="4900" b="0" i="0"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act as sound barriers to reduce noise pollution.</a:t>
            </a:r>
          </a:p>
          <a:p>
            <a:pPr algn="l">
              <a:lnSpc>
                <a:spcPct val="120000"/>
              </a:lnSpc>
            </a:pPr>
            <a:r>
              <a:rPr lang="en-IN" sz="4900" b="0" i="0"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play a major role in helping to conserve the intensity of the Earth's magnetic field.</a:t>
            </a:r>
          </a:p>
          <a:p>
            <a:pPr algn="l">
              <a:lnSpc>
                <a:spcPct val="120000"/>
              </a:lnSpc>
            </a:pPr>
            <a:r>
              <a:rPr lang="en-IN" sz="4900" b="0" i="0" u="none" strike="noStrike" dirty="0">
                <a:solidFill>
                  <a:srgbClr val="2F3039"/>
                </a:solidFill>
                <a:effectLst/>
                <a:latin typeface="Open Sans" panose="020B0606030504020204" pitchFamily="34" charset="0"/>
                <a:ea typeface="Open Sans" panose="020B0606030504020204" pitchFamily="34" charset="0"/>
                <a:cs typeface="Open Sans" panose="020B0606030504020204" pitchFamily="34" charset="0"/>
              </a:rPr>
              <a:t>Trees beautify the landscape.</a:t>
            </a:r>
            <a:br>
              <a:rPr lang="en-IN" sz="3200" dirty="0">
                <a:latin typeface="Open Sans" panose="020B0606030504020204" pitchFamily="34" charset="0"/>
                <a:ea typeface="Open Sans" panose="020B0606030504020204" pitchFamily="34" charset="0"/>
                <a:cs typeface="Open Sans" panose="020B0606030504020204" pitchFamily="34" charset="0"/>
              </a:rPr>
            </a:br>
            <a:endParaRPr lang="en-US" altLang="ko-KR" sz="3200"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Date Placeholder 3">
            <a:extLst>
              <a:ext uri="{FF2B5EF4-FFF2-40B4-BE49-F238E27FC236}">
                <a16:creationId xmlns:a16="http://schemas.microsoft.com/office/drawing/2014/main" id="{F7F16EFA-15B6-44FC-9C32-168651C484AE}"/>
              </a:ext>
            </a:extLst>
          </p:cNvPr>
          <p:cNvSpPr>
            <a:spLocks noGrp="1"/>
          </p:cNvSpPr>
          <p:nvPr>
            <p:ph type="dt" sz="half" idx="10"/>
          </p:nvPr>
        </p:nvSpPr>
        <p:spPr/>
        <p:txBody>
          <a:bodyPr/>
          <a:lstStyle/>
          <a:p>
            <a:fld id="{E3F3D2C4-B264-461B-BA60-3413D14760D1}" type="datetime1">
              <a:rPr lang="en-US" smtClean="0"/>
              <a:pPr/>
              <a:t>4/30/2022</a:t>
            </a:fld>
            <a:endParaRPr lang="en-US" dirty="0"/>
          </a:p>
        </p:txBody>
      </p:sp>
      <p:sp>
        <p:nvSpPr>
          <p:cNvPr id="6" name="Slide Number Placeholder 5">
            <a:extLst>
              <a:ext uri="{FF2B5EF4-FFF2-40B4-BE49-F238E27FC236}">
                <a16:creationId xmlns:a16="http://schemas.microsoft.com/office/drawing/2014/main" id="{F3515069-2F28-4FCF-B620-469134FE7C87}"/>
              </a:ext>
            </a:extLst>
          </p:cNvPr>
          <p:cNvSpPr>
            <a:spLocks noGrp="1"/>
          </p:cNvSpPr>
          <p:nvPr>
            <p:ph type="sldNum" sz="quarter" idx="12"/>
          </p:nvPr>
        </p:nvSpPr>
        <p:spPr/>
        <p:txBody>
          <a:bodyPr>
            <a:normAutofit fontScale="85000" lnSpcReduction="20000"/>
          </a:bodyPr>
          <a:lstStyle/>
          <a:p>
            <a:fld id="{71F31EB7-BBA7-4029-A716-8DC7C9AAD42F}" type="slidenum">
              <a:rPr lang="en-US" smtClean="0"/>
              <a:pPr/>
              <a:t>6</a:t>
            </a:fld>
            <a:endParaRPr lang="en-US" dirty="0"/>
          </a:p>
        </p:txBody>
      </p:sp>
      <p:pic>
        <p:nvPicPr>
          <p:cNvPr id="8" name="Picture 2">
            <a:extLst>
              <a:ext uri="{FF2B5EF4-FFF2-40B4-BE49-F238E27FC236}">
                <a16:creationId xmlns:a16="http://schemas.microsoft.com/office/drawing/2014/main" id="{58EFA021-7091-4944-BCE2-6916F70B440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0"/>
            <a:ext cx="866019"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2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03270"/>
            <a:ext cx="8153400" cy="990600"/>
          </a:xfrm>
        </p:spPr>
        <p:txBody>
          <a:bodyPr>
            <a:normAutofit/>
          </a:bodyPr>
          <a:lstStyle/>
          <a:p>
            <a:pPr algn="ctr"/>
            <a:r>
              <a:rPr lang="en-IN" sz="3600" dirty="0">
                <a:latin typeface="Times New Roman" panose="02020603050405020304" pitchFamily="18" charset="0"/>
                <a:cs typeface="Times New Roman" panose="02020603050405020304" pitchFamily="18" charset="0"/>
              </a:rPr>
              <a:t>   Literature Survey</a:t>
            </a:r>
            <a:endParaRPr lang="en-IN" sz="2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7543800" y="6248400"/>
            <a:ext cx="1219200" cy="365125"/>
          </a:xfrm>
        </p:spPr>
        <p:txBody>
          <a:bodyPr/>
          <a:lstStyle/>
          <a:p>
            <a:r>
              <a:rPr lang="en-US" dirty="0"/>
              <a:t>                                  </a:t>
            </a:r>
            <a:fld id="{3A9BC858-ACB1-4E44-8086-23DD406869B0}"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C1373FC9-3FA4-47F2-8E31-F98A921ECCD8}"/>
              </a:ext>
            </a:extLst>
          </p:cNvPr>
          <p:cNvSpPr txBox="1"/>
          <p:nvPr/>
        </p:nvSpPr>
        <p:spPr>
          <a:xfrm>
            <a:off x="179512" y="1700808"/>
            <a:ext cx="8424936" cy="4524315"/>
          </a:xfrm>
          <a:prstGeom prst="rect">
            <a:avLst/>
          </a:prstGeom>
          <a:noFill/>
        </p:spPr>
        <p:txBody>
          <a:bodyPr wrap="square" rtlCol="0">
            <a:spAutoFit/>
          </a:bodyPr>
          <a:lstStyle/>
          <a:p>
            <a:r>
              <a:rPr lang="en-IN" b="0" i="0" dirty="0">
                <a:solidFill>
                  <a:srgbClr val="2F3039"/>
                </a:solidFill>
                <a:effectLst/>
                <a:latin typeface="Open Sans" panose="020B0606030504020204" pitchFamily="34" charset="0"/>
              </a:rPr>
              <a:t>There are about 20,000 tree species in the world. India has one of the largest tree treasuries in the world followed by the US.</a:t>
            </a:r>
          </a:p>
          <a:p>
            <a:pPr marL="285750" indent="-285750">
              <a:buFont typeface="Arial" panose="020B0604020202020204" pitchFamily="34" charset="0"/>
              <a:buChar char="•"/>
            </a:pPr>
            <a:endParaRPr lang="en-IN" dirty="0">
              <a:solidFill>
                <a:srgbClr val="2F3039"/>
              </a:solidFill>
              <a:latin typeface="Open Sans" panose="020B0606030504020204" pitchFamily="34" charset="0"/>
            </a:endParaRP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Incredible Facts About Trees</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Oldest</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Slowest</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Tallest</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Most Massive</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Deepest Roots</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Fastest Growing</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Greatest Girth</a:t>
            </a:r>
          </a:p>
          <a:p>
            <a:pPr marL="285750" indent="-285750">
              <a:buFont typeface="Arial" panose="020B0604020202020204" pitchFamily="34" charset="0"/>
              <a:buChar char="•"/>
            </a:pPr>
            <a:r>
              <a:rPr lang="en-IN" b="1" i="0" dirty="0">
                <a:solidFill>
                  <a:srgbClr val="2F3039"/>
                </a:solidFill>
                <a:effectLst/>
                <a:latin typeface="Open Sans" panose="020B0606030504020204" pitchFamily="34" charset="0"/>
              </a:rPr>
              <a:t>Most Dangerous</a:t>
            </a:r>
          </a:p>
          <a:p>
            <a:pPr marL="285750" indent="-285750">
              <a:buFont typeface="Arial" panose="020B0604020202020204" pitchFamily="34" charset="0"/>
              <a:buChar char="•"/>
            </a:pPr>
            <a:endParaRPr lang="en-IN" b="0" i="0" dirty="0">
              <a:solidFill>
                <a:srgbClr val="2F3039"/>
              </a:solidFill>
              <a:effectLst/>
              <a:latin typeface="Open Sans" panose="020B0606030504020204" pitchFamily="34" charset="0"/>
            </a:endParaRPr>
          </a:p>
          <a:p>
            <a:pPr marL="285750" indent="-285750">
              <a:buFont typeface="Arial" panose="020B0604020202020204" pitchFamily="34" charset="0"/>
              <a:buChar char="•"/>
            </a:pPr>
            <a:endParaRPr lang="en-IN" dirty="0">
              <a:solidFill>
                <a:srgbClr val="2F3039"/>
              </a:solidFill>
              <a:latin typeface="Open Sans" panose="020B0606030504020204" pitchFamily="34" charset="0"/>
            </a:endParaRPr>
          </a:p>
          <a:p>
            <a:pPr marL="285750" indent="-285750">
              <a:buFont typeface="Arial" panose="020B0604020202020204" pitchFamily="34" charset="0"/>
              <a:buChar char="•"/>
            </a:pPr>
            <a:endParaRPr lang="en-IN" b="0" i="0" dirty="0">
              <a:solidFill>
                <a:srgbClr val="2F3039"/>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33622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Problem Description</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8</a:t>
            </a:fld>
            <a:endParaRPr lang="en-US" dirty="0"/>
          </a:p>
        </p:txBody>
      </p:sp>
      <p:sp>
        <p:nvSpPr>
          <p:cNvPr id="3" name="Content Placeholder 2"/>
          <p:cNvSpPr>
            <a:spLocks noGrp="1"/>
          </p:cNvSpPr>
          <p:nvPr>
            <p:ph sz="quarter" idx="1"/>
          </p:nvPr>
        </p:nvSpPr>
        <p:spPr>
          <a:xfrm>
            <a:off x="647817" y="1752406"/>
            <a:ext cx="8153400" cy="4408046"/>
          </a:xfrm>
        </p:spPr>
        <p:txBody>
          <a:bodyPr>
            <a:normAutofit/>
          </a:bodyPr>
          <a:lstStyle/>
          <a:p>
            <a:pPr marL="0" lvl="1" indent="0">
              <a:buNone/>
            </a:pPr>
            <a:r>
              <a:rPr lang="en-US" altLang="ko-KR" sz="2000" b="1" dirty="0">
                <a:latin typeface="Times New Roman" panose="02020603050405020304" pitchFamily="18" charset="0"/>
                <a:ea typeface="굴림" charset="-127"/>
                <a:cs typeface="Times New Roman" panose="02020603050405020304" pitchFamily="18" charset="0"/>
              </a:rPr>
              <a:t>Problem Statement:</a:t>
            </a:r>
          </a:p>
          <a:p>
            <a:pPr marL="0" lvl="1" indent="0" algn="just">
              <a:buNone/>
            </a:pPr>
            <a:r>
              <a:rPr lang="en-US" altLang="ko-KR" sz="2000" dirty="0">
                <a:latin typeface="Times New Roman" panose="02020603050405020304" pitchFamily="18" charset="0"/>
                <a:ea typeface="굴림" charset="-127"/>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The purpose of tree plantation is </a:t>
            </a:r>
            <a:r>
              <a:rPr lang="en-US" sz="2000" b="1" i="0" dirty="0">
                <a:solidFill>
                  <a:srgbClr val="202124"/>
                </a:solidFill>
                <a:effectLst/>
                <a:latin typeface="Times New Roman" panose="02020603050405020304" pitchFamily="18" charset="0"/>
                <a:cs typeface="Times New Roman" panose="02020603050405020304" pitchFamily="18" charset="0"/>
              </a:rPr>
              <a:t>to save the endangered environment and to beautify our life</a:t>
            </a:r>
            <a:r>
              <a:rPr lang="en-US" sz="2000" b="0" i="0" dirty="0">
                <a:solidFill>
                  <a:srgbClr val="202124"/>
                </a:solidFill>
                <a:effectLst/>
                <a:latin typeface="Times New Roman" panose="02020603050405020304" pitchFamily="18" charset="0"/>
                <a:cs typeface="Times New Roman" panose="02020603050405020304" pitchFamily="18" charset="0"/>
              </a:rPr>
              <a:t>. Trees are valuable gifts of nature. </a:t>
            </a:r>
            <a:endParaRPr lang="en-US" altLang="ko-KR" sz="2000" dirty="0">
              <a:latin typeface="Times New Roman" panose="02020603050405020304" pitchFamily="18" charset="0"/>
              <a:ea typeface="굴림" charset="-127"/>
              <a:cs typeface="Times New Roman" panose="02020603050405020304" pitchFamily="18" charset="0"/>
            </a:endParaRPr>
          </a:p>
          <a:p>
            <a:pPr marL="0" lvl="1" indent="0">
              <a:buNone/>
            </a:pPr>
            <a:endParaRPr lang="en-US" altLang="ko-KR" sz="2000" b="1" dirty="0">
              <a:latin typeface="Times New Roman" panose="02020603050405020304" pitchFamily="18" charset="0"/>
              <a:ea typeface="굴림" charset="-127"/>
              <a:cs typeface="Times New Roman" panose="02020603050405020304" pitchFamily="18" charset="0"/>
            </a:endParaRPr>
          </a:p>
          <a:p>
            <a:pPr marL="0" lvl="1" indent="0">
              <a:buNone/>
            </a:pPr>
            <a:r>
              <a:rPr lang="en-US" altLang="ko-KR" sz="2000" b="1" dirty="0">
                <a:latin typeface="Times New Roman" panose="02020603050405020304" pitchFamily="18" charset="0"/>
                <a:ea typeface="굴림" charset="-127"/>
                <a:cs typeface="Times New Roman" panose="02020603050405020304" pitchFamily="18" charset="0"/>
              </a:rPr>
              <a:t>Problem Solution</a:t>
            </a:r>
          </a:p>
          <a:p>
            <a:pPr marL="0" indent="0" algn="just">
              <a:buNone/>
            </a:pPr>
            <a:r>
              <a:rPr lang="en-US" sz="2000" dirty="0">
                <a:latin typeface="Times New Roman" panose="02020603050405020304" pitchFamily="18" charset="0"/>
                <a:cs typeface="Times New Roman" panose="02020603050405020304" pitchFamily="18" charset="0"/>
              </a:rPr>
              <a:t>	We provide a platform where anyone can plant or donate a tree and </a:t>
            </a:r>
            <a:r>
              <a:rPr lang="en-US" altLang="ko-KR" sz="2000" dirty="0">
                <a:latin typeface="Times New Roman" panose="02020603050405020304" pitchFamily="18" charset="0"/>
                <a:ea typeface="굴림" charset="-127"/>
                <a:cs typeface="Times New Roman" panose="02020603050405020304" pitchFamily="18" charset="0"/>
              </a:rPr>
              <a:t>provide helping hand for saving our environment</a:t>
            </a:r>
          </a:p>
          <a:p>
            <a:pPr marL="0" lvl="1" indent="0">
              <a:buNone/>
            </a:pPr>
            <a:endParaRPr lang="en-US" altLang="ko-KR" sz="2400" dirty="0">
              <a:latin typeface="Times New Roman" panose="02020603050405020304" pitchFamily="18" charset="0"/>
              <a:ea typeface="굴림" charset="-127"/>
              <a:cs typeface="Times New Roman" panose="02020603050405020304" pitchFamily="18" charset="0"/>
            </a:endParaRPr>
          </a:p>
        </p:txBody>
      </p:sp>
      <p:sp>
        <p:nvSpPr>
          <p:cNvPr id="6" name="Date Placeholder 5"/>
          <p:cNvSpPr>
            <a:spLocks noGrp="1"/>
          </p:cNvSpPr>
          <p:nvPr>
            <p:ph type="dt" sz="half" idx="10"/>
          </p:nvPr>
        </p:nvSpPr>
        <p:spPr>
          <a:xfrm>
            <a:off x="7620000" y="6470932"/>
            <a:ext cx="1143000" cy="142593"/>
          </a:xfrm>
        </p:spPr>
        <p:txBody>
          <a:bodyPr/>
          <a:lstStyle/>
          <a:p>
            <a:r>
              <a:rPr lang="en-US" dirty="0"/>
              <a:t>                                  </a:t>
            </a:r>
            <a:fld id="{10930C44-1396-41A0-98BE-16DFDB8B27E4}" type="datetime1">
              <a:rPr lang="en-US" smtClean="0"/>
              <a:pPr/>
              <a:t>4/30/2022</a:t>
            </a:fld>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25154" cy="90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Content Placeholder 8">
            <a:extLst>
              <a:ext uri="{FF2B5EF4-FFF2-40B4-BE49-F238E27FC236}">
                <a16:creationId xmlns:a16="http://schemas.microsoft.com/office/drawing/2014/main" id="{65ED5DAB-F9F0-4799-9DAE-3CD70B864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537" y="4498372"/>
            <a:ext cx="3318926" cy="2164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   Proposed System</a:t>
            </a:r>
          </a:p>
        </p:txBody>
      </p:sp>
      <p:sp>
        <p:nvSpPr>
          <p:cNvPr id="4" name="Slide Number Placeholder 3"/>
          <p:cNvSpPr>
            <a:spLocks noGrp="1"/>
          </p:cNvSpPr>
          <p:nvPr>
            <p:ph type="sldNum" sz="quarter" idx="12"/>
          </p:nvPr>
        </p:nvSpPr>
        <p:spPr>
          <a:xfrm>
            <a:off x="0" y="1272222"/>
            <a:ext cx="533400" cy="244476"/>
          </a:xfrm>
        </p:spPr>
        <p:txBody>
          <a:bodyPr>
            <a:normAutofit fontScale="85000" lnSpcReduction="20000"/>
          </a:bodyPr>
          <a:lstStyle/>
          <a:p>
            <a:fld id="{71F31EB7-BBA7-4029-A716-8DC7C9AAD42F}" type="slidenum">
              <a:rPr lang="en-US" smtClean="0"/>
              <a:pPr/>
              <a:t>9</a:t>
            </a:fld>
            <a:endParaRPr lang="en-US" dirty="0"/>
          </a:p>
        </p:txBody>
      </p:sp>
      <p:sp>
        <p:nvSpPr>
          <p:cNvPr id="5" name="Date Placeholder 4"/>
          <p:cNvSpPr>
            <a:spLocks noGrp="1"/>
          </p:cNvSpPr>
          <p:nvPr>
            <p:ph type="dt" sz="half" idx="10"/>
          </p:nvPr>
        </p:nvSpPr>
        <p:spPr>
          <a:xfrm>
            <a:off x="7696200" y="6477000"/>
            <a:ext cx="1066800" cy="136525"/>
          </a:xfrm>
        </p:spPr>
        <p:txBody>
          <a:bodyPr/>
          <a:lstStyle/>
          <a:p>
            <a:r>
              <a:rPr lang="en-US" dirty="0"/>
              <a:t>                                  </a:t>
            </a:r>
            <a:fld id="{008454E2-00F7-4753-8245-C92DBC5C0D69}" type="datetime1">
              <a:rPr lang="en-US" smtClean="0"/>
              <a:pPr/>
              <a:t>4/30/2022</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018577" cy="902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
          </p:nvPr>
        </p:nvSpPr>
        <p:spPr>
          <a:xfrm>
            <a:off x="612648" y="1600200"/>
            <a:ext cx="8153400" cy="4876800"/>
          </a:xfrm>
        </p:spPr>
        <p:txBody>
          <a:bodyPr>
            <a:normAutofit fontScale="25000" lnSpcReduction="20000"/>
          </a:bodyPr>
          <a:lstStyle/>
          <a:p>
            <a:pPr marL="0" indent="0" algn="just">
              <a:buNone/>
            </a:pPr>
            <a:r>
              <a:rPr lang="en-IN" sz="7200" b="1" i="0" dirty="0">
                <a:solidFill>
                  <a:srgbClr val="333333"/>
                </a:solidFill>
                <a:effectLst/>
                <a:latin typeface="Roboto" panose="02000000000000000000" pitchFamily="2" charset="0"/>
              </a:rPr>
              <a:t>In a nutshell, here's how our online tree plantation services work:</a:t>
            </a:r>
          </a:p>
          <a:p>
            <a:pPr algn="just"/>
            <a:r>
              <a:rPr lang="en-IN" sz="7200" b="0" i="0" dirty="0">
                <a:solidFill>
                  <a:srgbClr val="333333"/>
                </a:solidFill>
                <a:effectLst/>
                <a:latin typeface="Roboto" panose="02000000000000000000" pitchFamily="2" charset="0"/>
              </a:rPr>
              <a:t>1. You call us on our phone number listed on the website.</a:t>
            </a:r>
          </a:p>
          <a:p>
            <a:pPr algn="just"/>
            <a:r>
              <a:rPr lang="en-IN" sz="7200" b="0" i="0" dirty="0">
                <a:solidFill>
                  <a:srgbClr val="333333"/>
                </a:solidFill>
                <a:effectLst/>
                <a:latin typeface="Roboto" panose="02000000000000000000" pitchFamily="2" charset="0"/>
              </a:rPr>
              <a:t>2. We discuss with you all the available options regarding online tree plantation.</a:t>
            </a:r>
          </a:p>
          <a:p>
            <a:pPr algn="just"/>
            <a:r>
              <a:rPr lang="en-IN" sz="7200" b="0" i="0" dirty="0">
                <a:solidFill>
                  <a:srgbClr val="333333"/>
                </a:solidFill>
                <a:effectLst/>
                <a:latin typeface="Roboto" panose="02000000000000000000" pitchFamily="2" charset="0"/>
              </a:rPr>
              <a:t>3. You take a decision according to your budget and timeline.</a:t>
            </a:r>
          </a:p>
          <a:p>
            <a:pPr algn="just"/>
            <a:r>
              <a:rPr lang="en-IN" sz="7200" b="0" i="0" dirty="0">
                <a:solidFill>
                  <a:srgbClr val="333333"/>
                </a:solidFill>
                <a:effectLst/>
                <a:latin typeface="Roboto" panose="02000000000000000000" pitchFamily="2" charset="0"/>
              </a:rPr>
              <a:t>4. We plant the saplings on your behalf.</a:t>
            </a:r>
          </a:p>
          <a:p>
            <a:pPr marL="0" indent="0" algn="just">
              <a:buNone/>
            </a:pPr>
            <a:br>
              <a:rPr lang="en-IN" sz="7200" dirty="0"/>
            </a:br>
            <a:r>
              <a:rPr lang="en-IN" sz="7200" b="0" i="0" dirty="0">
                <a:solidFill>
                  <a:srgbClr val="333333"/>
                </a:solidFill>
                <a:effectLst/>
                <a:latin typeface="Roboto" panose="02000000000000000000" pitchFamily="2" charset="0"/>
              </a:rPr>
              <a:t>Yes, it's that straightforward. As it's a service to the nature, we really like to keep it simple. </a:t>
            </a:r>
          </a:p>
          <a:p>
            <a:pPr marL="0" indent="0" algn="just">
              <a:buNone/>
            </a:pPr>
            <a:br>
              <a:rPr lang="en-IN" sz="7200" dirty="0"/>
            </a:br>
            <a:r>
              <a:rPr lang="en-IN" sz="7200" b="0" i="0" dirty="0">
                <a:solidFill>
                  <a:srgbClr val="333333"/>
                </a:solidFill>
                <a:effectLst/>
                <a:latin typeface="Roboto" panose="02000000000000000000" pitchFamily="2" charset="0"/>
              </a:rPr>
              <a:t>Tree plantation is a very noble job. It's like having your own child. By planting a tree you are giving life to a tree which will benefit our nation and world for the generations to come. Also, planting a tree with our online plantation services is more than just its environmental impact. It's also about the positive message you spread within your network by showcasing a good deed. It's about the hundreds of people you inspire in the society to do the same. We'll be happy to help you every way we can.</a:t>
            </a:r>
          </a:p>
          <a:p>
            <a:endParaRPr lang="en-US" dirty="0"/>
          </a:p>
        </p:txBody>
      </p:sp>
    </p:spTree>
    <p:extLst>
      <p:ext uri="{BB962C8B-B14F-4D97-AF65-F5344CB8AC3E}">
        <p14:creationId xmlns:p14="http://schemas.microsoft.com/office/powerpoint/2010/main" val="2516689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3322</TotalTime>
  <Words>1155</Words>
  <Application>Microsoft Office PowerPoint</Application>
  <PresentationFormat>On-screen Show (4:3)</PresentationFormat>
  <Paragraphs>181</Paragraphs>
  <Slides>15</Slides>
  <Notes>9</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15</vt:i4>
      </vt:variant>
    </vt:vector>
  </HeadingPairs>
  <TitlesOfParts>
    <vt:vector size="34" baseType="lpstr">
      <vt:lpstr>Algerian</vt:lpstr>
      <vt:lpstr>Arial</vt:lpstr>
      <vt:lpstr>Calibri</vt:lpstr>
      <vt:lpstr>Calibri Light</vt:lpstr>
      <vt:lpstr>French Script MT</vt:lpstr>
      <vt:lpstr>Gotham Narrow Book</vt:lpstr>
      <vt:lpstr>Gotham Narrow Medium</vt:lpstr>
      <vt:lpstr>LucidaGrande</vt:lpstr>
      <vt:lpstr>Merriweather-Bold</vt:lpstr>
      <vt:lpstr>Minion Pro</vt:lpstr>
      <vt:lpstr>Open Sans</vt:lpstr>
      <vt:lpstr>Roboto</vt:lpstr>
      <vt:lpstr>Times New Roman</vt:lpstr>
      <vt:lpstr>Tw Cen MT</vt:lpstr>
      <vt:lpstr>Wingdings</vt:lpstr>
      <vt:lpstr>Wingdings 2</vt:lpstr>
      <vt:lpstr>Median</vt:lpstr>
      <vt:lpstr>1_Custom Design</vt:lpstr>
      <vt:lpstr>Custom Design</vt:lpstr>
      <vt:lpstr>PowerPoint Presentation</vt:lpstr>
      <vt:lpstr>   Overview</vt:lpstr>
      <vt:lpstr>   Motivation</vt:lpstr>
      <vt:lpstr>   Objective</vt:lpstr>
      <vt:lpstr>   Introduction</vt:lpstr>
      <vt:lpstr>Introduction</vt:lpstr>
      <vt:lpstr>   Literature Survey</vt:lpstr>
      <vt:lpstr>   Problem Description</vt:lpstr>
      <vt:lpstr>   Proposed System</vt:lpstr>
      <vt:lpstr>   System Block Diagram</vt:lpstr>
      <vt:lpstr>   Data Flow Diagram</vt:lpstr>
      <vt:lpstr>   Implementation Details</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Sarika</dc:creator>
  <cp:lastModifiedBy>EN20129620 FE2021IT092 Pradnya Barve</cp:lastModifiedBy>
  <cp:revision>301</cp:revision>
  <dcterms:created xsi:type="dcterms:W3CDTF">2014-11-27T12:50:08Z</dcterms:created>
  <dcterms:modified xsi:type="dcterms:W3CDTF">2022-04-30T14:16:39Z</dcterms:modified>
</cp:coreProperties>
</file>