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hDKO8JnoqM6tyr/KyCv4L+jlw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68A069-71FA-40CC-A02D-A7563BF45A24}">
  <a:tblStyle styleId="{EE68A069-71FA-40CC-A02D-A7563BF45A2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4"/>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4"/>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4"/>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c/challenges-in-representation-learning-facial-expression-recognition-challenge/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235475"/>
            <a:ext cx="8512500" cy="472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700">
                <a:solidFill>
                  <a:schemeClr val="lt1"/>
                </a:solidFill>
                <a:highlight>
                  <a:schemeClr val="dk2"/>
                </a:highlight>
                <a:latin typeface="Montserrat"/>
                <a:ea typeface="Montserrat"/>
                <a:cs typeface="Montserrat"/>
                <a:sym typeface="Montserrat"/>
              </a:rPr>
              <a:t>Face Emotion Detection System</a:t>
            </a:r>
            <a:endParaRPr b="1" sz="3700">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700">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700">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700" u="sng">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2700" u="sng">
              <a:solidFill>
                <a:schemeClr val="lt1"/>
              </a:solidFill>
              <a:highlight>
                <a:schemeClr val="dk2"/>
              </a:highlight>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b="8269" l="0" r="-1265" t="3006"/>
          <a:stretch/>
        </p:blipFill>
        <p:spPr>
          <a:xfrm>
            <a:off x="1003950" y="2697150"/>
            <a:ext cx="7609900" cy="146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SzPts val="2800"/>
              <a:buNone/>
            </a:pPr>
            <a:r>
              <a:rPr b="1" lang="en-GB">
                <a:latin typeface="Montserrat"/>
                <a:ea typeface="Montserrat"/>
                <a:cs typeface="Montserrat"/>
                <a:sym typeface="Montserrat"/>
              </a:rPr>
              <a:t>Acknowledgement</a:t>
            </a:r>
            <a:endParaRPr b="1">
              <a:latin typeface="Montserrat"/>
              <a:ea typeface="Montserrat"/>
              <a:cs typeface="Montserrat"/>
              <a:sym typeface="Montserrat"/>
            </a:endParaRPr>
          </a:p>
        </p:txBody>
      </p:sp>
      <p:sp>
        <p:nvSpPr>
          <p:cNvPr id="116" name="Google Shape;116;p12"/>
          <p:cNvSpPr txBox="1"/>
          <p:nvPr>
            <p:ph idx="1" type="body"/>
          </p:nvPr>
        </p:nvSpPr>
        <p:spPr>
          <a:xfrm>
            <a:off x="311700" y="1152475"/>
            <a:ext cx="8520600" cy="3755700"/>
          </a:xfrm>
          <a:prstGeom prst="rect">
            <a:avLst/>
          </a:prstGeom>
          <a:noFill/>
          <a:ln>
            <a:noFill/>
          </a:ln>
        </p:spPr>
        <p:txBody>
          <a:bodyPr anchorCtr="0" anchor="t" bIns="91425" lIns="91425" spcFirstLastPara="1" rIns="91425" wrap="square" tIns="91425">
            <a:noAutofit/>
          </a:bodyPr>
          <a:lstStyle/>
          <a:p>
            <a:pPr indent="0" lvl="0" marL="0" rtl="0" algn="l">
              <a:lnSpc>
                <a:spcPct val="136363"/>
              </a:lnSpc>
              <a:spcBef>
                <a:spcPts val="0"/>
              </a:spcBef>
              <a:spcAft>
                <a:spcPts val="0"/>
              </a:spcAft>
              <a:buSzPts val="1800"/>
              <a:buNone/>
            </a:pPr>
            <a:r>
              <a:rPr b="1" lang="en-GB" sz="1500">
                <a:solidFill>
                  <a:schemeClr val="lt1"/>
                </a:solidFill>
                <a:latin typeface="Montserrat"/>
                <a:ea typeface="Montserrat"/>
                <a:cs typeface="Montserrat"/>
                <a:sym typeface="Montserrat"/>
              </a:rPr>
              <a:t>I would like to express my special thanks of gratitude to my Mentor who helped me in doing a lot of Research and I came to know about so many new things I am really thankful to him . Secondly I would also like to thank to my friends who helped me a lot in finalizing this project within the limited time frame.</a:t>
            </a:r>
            <a:endParaRPr b="1" sz="15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3"/>
          <p:cNvSpPr txBox="1"/>
          <p:nvPr>
            <p:ph type="title"/>
          </p:nvPr>
        </p:nvSpPr>
        <p:spPr>
          <a:xfrm>
            <a:off x="225500" y="57475"/>
            <a:ext cx="8711100" cy="52440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rPr b="1" lang="en-GB" sz="4800">
                <a:latin typeface="Montserrat"/>
                <a:ea typeface="Montserrat"/>
                <a:cs typeface="Montserrat"/>
                <a:sym typeface="Montserrat"/>
              </a:rPr>
              <a:t>Thank You</a:t>
            </a:r>
            <a:endParaRPr b="1" sz="4800">
              <a:latin typeface="Montserrat"/>
              <a:ea typeface="Montserrat"/>
              <a:cs typeface="Montserrat"/>
              <a:sym typeface="Montserrat"/>
            </a:endParaRPr>
          </a:p>
        </p:txBody>
      </p:sp>
      <p:sp>
        <p:nvSpPr>
          <p:cNvPr id="122" name="Google Shape;122;p13"/>
          <p:cNvSpPr txBox="1"/>
          <p:nvPr>
            <p:ph idx="1" type="body"/>
          </p:nvPr>
        </p:nvSpPr>
        <p:spPr>
          <a:xfrm>
            <a:off x="225500" y="18850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23" name="Google Shape;123;p13"/>
          <p:cNvPicPr preferRelativeResize="0"/>
          <p:nvPr/>
        </p:nvPicPr>
        <p:blipFill rotWithShape="1">
          <a:blip r:embed="rId3">
            <a:alphaModFix/>
          </a:blip>
          <a:srcRect b="0" l="0" r="0" t="0"/>
          <a:stretch/>
        </p:blipFill>
        <p:spPr>
          <a:xfrm>
            <a:off x="1091926" y="1471475"/>
            <a:ext cx="6867575" cy="3488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63800" y="717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2" name="Google Shape;62;p2"/>
          <p:cNvSpPr txBox="1"/>
          <p:nvPr>
            <p:ph idx="1" type="body"/>
          </p:nvPr>
        </p:nvSpPr>
        <p:spPr>
          <a:xfrm>
            <a:off x="285050" y="582525"/>
            <a:ext cx="5577300" cy="4560900"/>
          </a:xfrm>
          <a:prstGeom prst="rect">
            <a:avLst/>
          </a:prstGeom>
          <a:noFill/>
          <a:ln>
            <a:noFill/>
          </a:ln>
        </p:spPr>
        <p:txBody>
          <a:bodyPr anchorCtr="0" anchor="t" bIns="91425" lIns="91425" spcFirstLastPara="1" rIns="91425" wrap="square" tIns="91425">
            <a:noAutofit/>
          </a:bodyPr>
          <a:lstStyle/>
          <a:p>
            <a:pPr indent="-336550" lvl="0" marL="457200" rtl="0" algn="l">
              <a:lnSpc>
                <a:spcPct val="135714"/>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The Problem Statement</a:t>
            </a:r>
            <a:endParaRPr b="1" sz="1700">
              <a:solidFill>
                <a:schemeClr val="lt1"/>
              </a:solidFill>
              <a:highlight>
                <a:srgbClr val="FFFFFF"/>
              </a:highlight>
              <a:latin typeface="Montserrat"/>
              <a:ea typeface="Montserrat"/>
              <a:cs typeface="Montserrat"/>
              <a:sym typeface="Montserrat"/>
            </a:endParaRPr>
          </a:p>
          <a:p>
            <a:pPr indent="0" lvl="0" marL="457200" rtl="0" algn="l">
              <a:lnSpc>
                <a:spcPct val="135714"/>
              </a:lnSpc>
              <a:spcBef>
                <a:spcPts val="0"/>
              </a:spcBef>
              <a:spcAft>
                <a:spcPts val="0"/>
              </a:spcAft>
              <a:buSzPts val="1800"/>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35714"/>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Data Preparation and Understand the Data</a:t>
            </a:r>
            <a:endParaRPr b="1" sz="1700">
              <a:solidFill>
                <a:schemeClr val="lt1"/>
              </a:solidFill>
              <a:highlight>
                <a:srgbClr val="FFFFFF"/>
              </a:highlight>
              <a:latin typeface="Montserrat"/>
              <a:ea typeface="Montserrat"/>
              <a:cs typeface="Montserrat"/>
              <a:sym typeface="Montserrat"/>
            </a:endParaRPr>
          </a:p>
          <a:p>
            <a:pPr indent="0" lvl="0" marL="457200" rtl="0" algn="l">
              <a:lnSpc>
                <a:spcPct val="135714"/>
              </a:lnSpc>
              <a:spcBef>
                <a:spcPts val="0"/>
              </a:spcBef>
              <a:spcAft>
                <a:spcPts val="0"/>
              </a:spcAft>
              <a:buSzPts val="1800"/>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35714"/>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Selection of Model</a:t>
            </a:r>
            <a:endParaRPr b="1" sz="1700">
              <a:solidFill>
                <a:schemeClr val="lt1"/>
              </a:solidFill>
              <a:highlight>
                <a:srgbClr val="FFFFFF"/>
              </a:highlight>
              <a:latin typeface="Montserrat"/>
              <a:ea typeface="Montserrat"/>
              <a:cs typeface="Montserrat"/>
              <a:sym typeface="Montserrat"/>
            </a:endParaRPr>
          </a:p>
          <a:p>
            <a:pPr indent="0" lvl="0" marL="457200" rtl="0" algn="l">
              <a:lnSpc>
                <a:spcPct val="135714"/>
              </a:lnSpc>
              <a:spcBef>
                <a:spcPts val="0"/>
              </a:spcBef>
              <a:spcAft>
                <a:spcPts val="0"/>
              </a:spcAft>
              <a:buSzPts val="1800"/>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35714"/>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Train the Model</a:t>
            </a:r>
            <a:endParaRPr b="1" sz="1700">
              <a:solidFill>
                <a:schemeClr val="lt1"/>
              </a:solidFill>
              <a:highlight>
                <a:srgbClr val="FFFFFF"/>
              </a:highlight>
              <a:latin typeface="Montserrat"/>
              <a:ea typeface="Montserrat"/>
              <a:cs typeface="Montserrat"/>
              <a:sym typeface="Montserrat"/>
            </a:endParaRPr>
          </a:p>
          <a:p>
            <a:pPr indent="0" lvl="0" marL="457200" rtl="0" algn="l">
              <a:lnSpc>
                <a:spcPct val="135714"/>
              </a:lnSpc>
              <a:spcBef>
                <a:spcPts val="0"/>
              </a:spcBef>
              <a:spcAft>
                <a:spcPts val="0"/>
              </a:spcAft>
              <a:buSzPts val="1800"/>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35714"/>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Test the model </a:t>
            </a:r>
            <a:endParaRPr b="1" sz="1700">
              <a:solidFill>
                <a:schemeClr val="lt1"/>
              </a:solidFill>
              <a:highlight>
                <a:srgbClr val="FFFFFF"/>
              </a:highlight>
              <a:latin typeface="Montserrat"/>
              <a:ea typeface="Montserrat"/>
              <a:cs typeface="Montserrat"/>
              <a:sym typeface="Montserrat"/>
            </a:endParaRPr>
          </a:p>
          <a:p>
            <a:pPr indent="0" lvl="0" marL="457200" rtl="0" algn="l">
              <a:lnSpc>
                <a:spcPct val="135714"/>
              </a:lnSpc>
              <a:spcBef>
                <a:spcPts val="0"/>
              </a:spcBef>
              <a:spcAft>
                <a:spcPts val="0"/>
              </a:spcAft>
              <a:buSzPts val="1800"/>
              <a:buNone/>
            </a:pPr>
            <a:r>
              <a:t/>
            </a:r>
            <a:endParaRPr b="1" sz="1700">
              <a:solidFill>
                <a:schemeClr val="lt1"/>
              </a:solidFill>
              <a:highlight>
                <a:srgbClr val="FFFFFF"/>
              </a:highlight>
              <a:latin typeface="Montserrat"/>
              <a:ea typeface="Montserrat"/>
              <a:cs typeface="Montserrat"/>
              <a:sym typeface="Montserrat"/>
            </a:endParaRPr>
          </a:p>
          <a:p>
            <a:pPr indent="-336550" lvl="0" marL="457200" rtl="0" algn="l">
              <a:lnSpc>
                <a:spcPct val="135714"/>
              </a:lnSpc>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Challenges</a:t>
            </a:r>
            <a:endParaRPr b="1" sz="1700">
              <a:solidFill>
                <a:schemeClr val="lt1"/>
              </a:solidFill>
              <a:highlight>
                <a:srgbClr val="FFFFFF"/>
              </a:highlight>
              <a:latin typeface="Montserrat"/>
              <a:ea typeface="Montserrat"/>
              <a:cs typeface="Montserrat"/>
              <a:sym typeface="Montserrat"/>
            </a:endParaRPr>
          </a:p>
        </p:txBody>
      </p:sp>
      <p:pic>
        <p:nvPicPr>
          <p:cNvPr id="63" name="Google Shape;63;p2"/>
          <p:cNvPicPr preferRelativeResize="0"/>
          <p:nvPr/>
        </p:nvPicPr>
        <p:blipFill rotWithShape="1">
          <a:blip r:embed="rId3">
            <a:alphaModFix/>
          </a:blip>
          <a:srcRect b="0" l="0" r="0" t="0"/>
          <a:stretch/>
        </p:blipFill>
        <p:spPr>
          <a:xfrm>
            <a:off x="6014600" y="483350"/>
            <a:ext cx="2946250" cy="438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875400" y="271500"/>
            <a:ext cx="7509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a:latin typeface="Montserrat"/>
                <a:ea typeface="Montserrat"/>
                <a:cs typeface="Montserrat"/>
                <a:sym typeface="Montserrat"/>
              </a:rPr>
              <a:t>Problem Statements</a:t>
            </a:r>
            <a:endParaRPr b="1">
              <a:latin typeface="Montserrat"/>
              <a:ea typeface="Montserrat"/>
              <a:cs typeface="Montserrat"/>
              <a:sym typeface="Montserrat"/>
            </a:endParaRPr>
          </a:p>
        </p:txBody>
      </p:sp>
      <p:sp>
        <p:nvSpPr>
          <p:cNvPr id="69" name="Google Shape;69;p3"/>
          <p:cNvSpPr txBox="1"/>
          <p:nvPr>
            <p:ph idx="1" type="body"/>
          </p:nvPr>
        </p:nvSpPr>
        <p:spPr>
          <a:xfrm>
            <a:off x="162975" y="941950"/>
            <a:ext cx="8822700" cy="4015500"/>
          </a:xfrm>
          <a:prstGeom prst="rect">
            <a:avLst/>
          </a:prstGeom>
          <a:noFill/>
          <a:ln>
            <a:noFill/>
          </a:ln>
        </p:spPr>
        <p:txBody>
          <a:bodyPr anchorCtr="0" anchor="t" bIns="91425" lIns="91425" spcFirstLastPara="1" rIns="91425" wrap="square" tIns="91425">
            <a:noAutofit/>
          </a:bodyPr>
          <a:lstStyle/>
          <a:p>
            <a:pPr indent="0" lvl="0" marL="0" rtl="0" algn="l">
              <a:lnSpc>
                <a:spcPct val="145606"/>
              </a:lnSpc>
              <a:spcBef>
                <a:spcPts val="0"/>
              </a:spcBef>
              <a:spcAft>
                <a:spcPts val="0"/>
              </a:spcAft>
              <a:buSzPts val="1800"/>
              <a:buNone/>
            </a:pPr>
            <a:r>
              <a:rPr b="1" lang="en-GB" sz="1500">
                <a:solidFill>
                  <a:schemeClr val="lt1"/>
                </a:solidFill>
                <a:highlight>
                  <a:srgbClr val="FFFFFF"/>
                </a:highlight>
                <a:latin typeface="Montserrat"/>
                <a:ea typeface="Montserrat"/>
                <a:cs typeface="Montserrat"/>
                <a:sym typeface="Montserrat"/>
              </a:rPr>
              <a:t>Face detection has been around for ages. Taking a step forward, human emotion displayed by face and felt by brain, captured in either video, electric signal (EEG) or image form can be approximated. Human emotion detection is the need of the hour so that modern artificial intelligent systems can emulate and gauge reactions from face. This can be helpful to make informed decisions be it regarding identification of intent, promotion of offers or security related threats. Recognizing emotions from images or video is a trivial task for human eye, but proves to be very challenging for machines and requires many image processing techniques for feature extraction. Several machine learning algorithms are suitable for this job. Any detection or recognition by machine learning requires training algorithm and then testing them on a suitable dataset.</a:t>
            </a:r>
            <a:endParaRPr b="1" sz="15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210700" y="147575"/>
            <a:ext cx="8265000" cy="732300"/>
          </a:xfrm>
          <a:prstGeom prst="rect">
            <a:avLst/>
          </a:prstGeom>
          <a:noFill/>
          <a:ln>
            <a:noFill/>
          </a:ln>
        </p:spPr>
        <p:txBody>
          <a:bodyPr anchorCtr="0" anchor="t" bIns="91425" lIns="91425" spcFirstLastPara="1" rIns="91425" wrap="square" tIns="91425">
            <a:noAutofit/>
          </a:bodyPr>
          <a:lstStyle/>
          <a:p>
            <a:pPr indent="0" lvl="0" marL="457200" rtl="0" algn="l">
              <a:lnSpc>
                <a:spcPct val="135714"/>
              </a:lnSpc>
              <a:spcBef>
                <a:spcPts val="0"/>
              </a:spcBef>
              <a:spcAft>
                <a:spcPts val="0"/>
              </a:spcAft>
              <a:buSzPts val="2800"/>
              <a:buNone/>
            </a:pPr>
            <a:r>
              <a:rPr b="1" lang="en-GB" sz="1700">
                <a:highlight>
                  <a:srgbClr val="FFFFFF"/>
                </a:highlight>
                <a:latin typeface="Montserrat"/>
                <a:ea typeface="Montserrat"/>
                <a:cs typeface="Montserrat"/>
                <a:sym typeface="Montserrat"/>
              </a:rPr>
              <a:t>                                 </a:t>
            </a:r>
            <a:r>
              <a:rPr b="1" lang="en-GB">
                <a:highlight>
                  <a:srgbClr val="FFFFFF"/>
                </a:highlight>
                <a:latin typeface="Montserrat"/>
                <a:ea typeface="Montserrat"/>
                <a:cs typeface="Montserrat"/>
                <a:sym typeface="Montserrat"/>
              </a:rPr>
              <a:t>Data Preparation</a:t>
            </a:r>
            <a:endParaRPr b="1" sz="3900">
              <a:latin typeface="Montserrat"/>
              <a:ea typeface="Montserrat"/>
              <a:cs typeface="Montserrat"/>
              <a:sym typeface="Montserrat"/>
            </a:endParaRPr>
          </a:p>
        </p:txBody>
      </p:sp>
      <p:sp>
        <p:nvSpPr>
          <p:cNvPr id="75" name="Google Shape;75;p4"/>
          <p:cNvSpPr txBox="1"/>
          <p:nvPr>
            <p:ph idx="1" type="body"/>
          </p:nvPr>
        </p:nvSpPr>
        <p:spPr>
          <a:xfrm>
            <a:off x="148725" y="819425"/>
            <a:ext cx="8824500" cy="42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chemeClr val="dk1"/>
                </a:solidFill>
                <a:latin typeface="Montserrat"/>
                <a:ea typeface="Montserrat"/>
                <a:cs typeface="Montserrat"/>
                <a:sym typeface="Montserrat"/>
              </a:rPr>
              <a:t>Data set name</a:t>
            </a:r>
            <a:r>
              <a:rPr b="1" lang="en-GB" sz="1600">
                <a:solidFill>
                  <a:schemeClr val="lt1"/>
                </a:solidFill>
                <a:latin typeface="Montserrat"/>
                <a:ea typeface="Montserrat"/>
                <a:cs typeface="Montserrat"/>
                <a:sym typeface="Montserrat"/>
              </a:rPr>
              <a:t>-- Kaggle fer-2013</a:t>
            </a:r>
            <a:endParaRPr b="1" sz="16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16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Montserrat"/>
                <a:ea typeface="Montserrat"/>
                <a:cs typeface="Montserrat"/>
                <a:sym typeface="Montserrat"/>
              </a:rPr>
              <a:t>Link:-</a:t>
            </a:r>
            <a:r>
              <a:rPr b="1" lang="en-GB" sz="1600">
                <a:solidFill>
                  <a:srgbClr val="FFFFFE"/>
                </a:solidFill>
                <a:highlight>
                  <a:srgbClr val="FFFFFF"/>
                </a:highlight>
                <a:latin typeface="Montserrat"/>
                <a:ea typeface="Montserrat"/>
                <a:cs typeface="Montserrat"/>
                <a:sym typeface="Montserrat"/>
              </a:rPr>
              <a:t> </a:t>
            </a:r>
            <a:r>
              <a:rPr b="1" lang="en-GB">
                <a:solidFill>
                  <a:schemeClr val="lt1"/>
                </a:solidFill>
                <a:highlight>
                  <a:srgbClr val="FFFFFE"/>
                </a:highlight>
                <a:uFill>
                  <a:noFill/>
                </a:uFill>
                <a:latin typeface="Montserrat"/>
                <a:ea typeface="Montserrat"/>
                <a:cs typeface="Montserrat"/>
                <a:sym typeface="Montserrat"/>
                <a:hlinkClick r:id="rId3">
                  <a:extLst>
                    <a:ext uri="{A12FA001-AC4F-418D-AE19-62706E023703}">
                      <ahyp:hlinkClr val="tx"/>
                    </a:ext>
                  </a:extLst>
                </a:hlinkClick>
              </a:rPr>
              <a:t>https://www.kaggle.com/c/challenges-in-representation-learning-facial-expression-recognition-challenge/data</a:t>
            </a:r>
            <a:r>
              <a:rPr lang="en-GB" sz="1200">
                <a:solidFill>
                  <a:schemeClr val="lt1"/>
                </a:solidFill>
                <a:highlight>
                  <a:srgbClr val="FFFFFE"/>
                </a:highlight>
              </a:rPr>
              <a:t>.</a:t>
            </a:r>
            <a:endParaRPr b="1" sz="1600">
              <a:solidFill>
                <a:schemeClr val="lt1"/>
              </a:solidFill>
              <a:highlight>
                <a:srgbClr val="FFFFFE"/>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sz="160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Montserrat"/>
                <a:ea typeface="Montserrat"/>
                <a:cs typeface="Montserrat"/>
                <a:sym typeface="Montserrat"/>
              </a:rPr>
              <a:t>Shape</a:t>
            </a:r>
            <a:r>
              <a:rPr b="1" lang="en-GB" sz="1600">
                <a:solidFill>
                  <a:schemeClr val="accent2"/>
                </a:solidFill>
                <a:highlight>
                  <a:srgbClr val="FFFFFF"/>
                </a:highlight>
                <a:latin typeface="Montserrat"/>
                <a:ea typeface="Montserrat"/>
                <a:cs typeface="Montserrat"/>
                <a:sym typeface="Montserrat"/>
              </a:rPr>
              <a:t>--</a:t>
            </a:r>
            <a:endParaRPr b="1" sz="1600">
              <a:solidFill>
                <a:schemeClr val="accent2"/>
              </a:solidFill>
              <a:highlight>
                <a:srgbClr val="FFFFFF"/>
              </a:highlight>
              <a:latin typeface="Montserrat"/>
              <a:ea typeface="Montserrat"/>
              <a:cs typeface="Montserrat"/>
              <a:sym typeface="Montserrat"/>
            </a:endParaRPr>
          </a:p>
          <a:p>
            <a:pPr indent="-330200" lvl="0" marL="457200" rtl="0" algn="l">
              <a:lnSpc>
                <a:spcPct val="135714"/>
              </a:lnSpc>
              <a:spcBef>
                <a:spcPts val="0"/>
              </a:spcBef>
              <a:spcAft>
                <a:spcPts val="0"/>
              </a:spcAft>
              <a:buClr>
                <a:schemeClr val="lt1"/>
              </a:buClr>
              <a:buSzPts val="1600"/>
              <a:buFont typeface="Roboto"/>
              <a:buChar char="●"/>
            </a:pPr>
            <a:r>
              <a:rPr b="1" lang="en-GB" sz="1600">
                <a:solidFill>
                  <a:schemeClr val="lt1"/>
                </a:solidFill>
                <a:highlight>
                  <a:srgbClr val="FFFFFF"/>
                </a:highlight>
                <a:latin typeface="Montserrat"/>
                <a:ea typeface="Montserrat"/>
                <a:cs typeface="Montserrat"/>
                <a:sym typeface="Montserrat"/>
              </a:rPr>
              <a:t>35,775 images belonging to 7 classes</a:t>
            </a:r>
            <a:r>
              <a:rPr b="1" lang="en-GB" sz="1600">
                <a:solidFill>
                  <a:schemeClr val="lt1"/>
                </a:solidFill>
                <a:highlight>
                  <a:srgbClr val="FFFFFE"/>
                </a:highlight>
                <a:latin typeface="Montserrat"/>
                <a:ea typeface="Montserrat"/>
                <a:cs typeface="Montserrat"/>
                <a:sym typeface="Montserrat"/>
              </a:rPr>
              <a:t>  </a:t>
            </a:r>
            <a:r>
              <a:rPr lang="en-GB" sz="1050">
                <a:solidFill>
                  <a:srgbClr val="000000"/>
                </a:solidFill>
                <a:highlight>
                  <a:srgbClr val="FFFFFE"/>
                </a:highlight>
                <a:latin typeface="Courier New"/>
                <a:ea typeface="Courier New"/>
                <a:cs typeface="Courier New"/>
                <a:sym typeface="Courier New"/>
              </a:rPr>
              <a:t>                           </a:t>
            </a:r>
            <a:endParaRPr b="1" sz="1600">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t/>
            </a:r>
            <a:endParaRPr sz="1600">
              <a:solidFill>
                <a:srgbClr val="A31515"/>
              </a:solidFill>
              <a:highlight>
                <a:srgbClr val="FFFFFE"/>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237325" y="197150"/>
            <a:ext cx="8103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latin typeface="Montserrat"/>
                <a:ea typeface="Montserrat"/>
                <a:cs typeface="Montserrat"/>
                <a:sym typeface="Montserrat"/>
              </a:rPr>
              <a:t>                       </a:t>
            </a:r>
            <a:r>
              <a:rPr b="1" lang="en-GB">
                <a:latin typeface="Montserrat"/>
                <a:ea typeface="Montserrat"/>
                <a:cs typeface="Montserrat"/>
                <a:sym typeface="Montserrat"/>
              </a:rPr>
              <a:t> Understand the Data</a:t>
            </a:r>
            <a:endParaRPr b="1">
              <a:latin typeface="Montserrat"/>
              <a:ea typeface="Montserrat"/>
              <a:cs typeface="Montserrat"/>
              <a:sym typeface="Montserrat"/>
            </a:endParaRPr>
          </a:p>
        </p:txBody>
      </p:sp>
      <p:sp>
        <p:nvSpPr>
          <p:cNvPr id="81" name="Google Shape;81;p5"/>
          <p:cNvSpPr txBox="1"/>
          <p:nvPr>
            <p:ph idx="1" type="body"/>
          </p:nvPr>
        </p:nvSpPr>
        <p:spPr>
          <a:xfrm>
            <a:off x="311700" y="867575"/>
            <a:ext cx="8520600" cy="4089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0</a:t>
            </a:r>
            <a:r>
              <a:rPr b="1" lang="en-GB" sz="1600">
                <a:solidFill>
                  <a:schemeClr val="dk1"/>
                </a:solidFill>
                <a:highlight>
                  <a:srgbClr val="FFFFFE"/>
                </a:highlight>
                <a:latin typeface="Montserrat"/>
                <a:ea typeface="Montserrat"/>
                <a:cs typeface="Montserrat"/>
                <a:sym typeface="Montserrat"/>
              </a:rPr>
              <a:t>:anger</a:t>
            </a:r>
            <a:endParaRPr b="1" sz="1600">
              <a:solidFill>
                <a:schemeClr val="dk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1</a:t>
            </a:r>
            <a:r>
              <a:rPr b="1" lang="en-GB" sz="1600">
                <a:solidFill>
                  <a:schemeClr val="dk1"/>
                </a:solidFill>
                <a:highlight>
                  <a:srgbClr val="FFFFFE"/>
                </a:highlight>
                <a:latin typeface="Montserrat"/>
                <a:ea typeface="Montserrat"/>
                <a:cs typeface="Montserrat"/>
                <a:sym typeface="Montserrat"/>
              </a:rPr>
              <a:t>:disgust </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2</a:t>
            </a:r>
            <a:r>
              <a:rPr b="1" lang="en-GB" sz="1600">
                <a:solidFill>
                  <a:schemeClr val="dk1"/>
                </a:solidFill>
                <a:highlight>
                  <a:srgbClr val="FFFFFE"/>
                </a:highlight>
                <a:latin typeface="Montserrat"/>
                <a:ea typeface="Montserrat"/>
                <a:cs typeface="Montserrat"/>
                <a:sym typeface="Montserrat"/>
              </a:rPr>
              <a:t>:fear </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3</a:t>
            </a:r>
            <a:r>
              <a:rPr b="1" lang="en-GB" sz="1600">
                <a:solidFill>
                  <a:schemeClr val="dk1"/>
                </a:solidFill>
                <a:highlight>
                  <a:srgbClr val="FFFFFE"/>
                </a:highlight>
                <a:latin typeface="Montserrat"/>
                <a:ea typeface="Montserrat"/>
                <a:cs typeface="Montserrat"/>
                <a:sym typeface="Montserrat"/>
              </a:rPr>
              <a:t>:happiness</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4</a:t>
            </a:r>
            <a:r>
              <a:rPr b="1" lang="en-GB" sz="1600">
                <a:solidFill>
                  <a:schemeClr val="dk1"/>
                </a:solidFill>
                <a:highlight>
                  <a:srgbClr val="FFFFFE"/>
                </a:highlight>
                <a:latin typeface="Montserrat"/>
                <a:ea typeface="Montserrat"/>
                <a:cs typeface="Montserrat"/>
                <a:sym typeface="Montserrat"/>
              </a:rPr>
              <a:t>:sadness</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5</a:t>
            </a:r>
            <a:r>
              <a:rPr b="1" lang="en-GB" sz="1600">
                <a:solidFill>
                  <a:schemeClr val="dk1"/>
                </a:solidFill>
                <a:highlight>
                  <a:srgbClr val="FFFFFE"/>
                </a:highlight>
                <a:latin typeface="Montserrat"/>
                <a:ea typeface="Montserrat"/>
                <a:cs typeface="Montserrat"/>
                <a:sym typeface="Montserrat"/>
              </a:rPr>
              <a:t>:surprise </a:t>
            </a:r>
            <a:endParaRPr b="1" sz="16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SzPts val="1800"/>
              <a:buNone/>
            </a:pPr>
            <a:r>
              <a:rPr b="1" lang="en-GB" sz="1600">
                <a:solidFill>
                  <a:schemeClr val="lt1"/>
                </a:solidFill>
                <a:highlight>
                  <a:srgbClr val="FFFFFE"/>
                </a:highlight>
                <a:latin typeface="Montserrat"/>
                <a:ea typeface="Montserrat"/>
                <a:cs typeface="Montserrat"/>
                <a:sym typeface="Montserrat"/>
              </a:rPr>
              <a:t>6</a:t>
            </a:r>
            <a:r>
              <a:rPr b="1" lang="en-GB" sz="1600">
                <a:solidFill>
                  <a:schemeClr val="dk1"/>
                </a:solidFill>
                <a:highlight>
                  <a:srgbClr val="FFFFFE"/>
                </a:highlight>
                <a:latin typeface="Montserrat"/>
                <a:ea typeface="Montserrat"/>
                <a:cs typeface="Montserrat"/>
                <a:sym typeface="Montserrat"/>
              </a:rPr>
              <a:t>:neutral</a:t>
            </a:r>
            <a:endParaRPr b="1" sz="1600">
              <a:solidFill>
                <a:schemeClr val="dk1"/>
              </a:solidFill>
              <a:highlight>
                <a:srgbClr val="FFFFFE"/>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t/>
            </a:r>
            <a:endParaRPr/>
          </a:p>
        </p:txBody>
      </p:sp>
      <p:pic>
        <p:nvPicPr>
          <p:cNvPr id="82" name="Google Shape;82;p5"/>
          <p:cNvPicPr preferRelativeResize="0"/>
          <p:nvPr/>
        </p:nvPicPr>
        <p:blipFill rotWithShape="1">
          <a:blip r:embed="rId3">
            <a:alphaModFix/>
          </a:blip>
          <a:srcRect b="0" l="0" r="0" t="0"/>
          <a:stretch/>
        </p:blipFill>
        <p:spPr>
          <a:xfrm>
            <a:off x="3953675" y="867575"/>
            <a:ext cx="4878625" cy="408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410850" y="147575"/>
            <a:ext cx="7806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 						</a:t>
            </a:r>
            <a:r>
              <a:rPr b="1" lang="en-GB">
                <a:latin typeface="Montserrat"/>
                <a:ea typeface="Montserrat"/>
                <a:cs typeface="Montserrat"/>
                <a:sym typeface="Montserrat"/>
              </a:rPr>
              <a:t>Model Selection</a:t>
            </a:r>
            <a:endParaRPr b="1">
              <a:latin typeface="Montserrat"/>
              <a:ea typeface="Montserrat"/>
              <a:cs typeface="Montserrat"/>
              <a:sym typeface="Montserrat"/>
            </a:endParaRPr>
          </a:p>
        </p:txBody>
      </p:sp>
      <p:sp>
        <p:nvSpPr>
          <p:cNvPr id="88" name="Google Shape;88;p6"/>
          <p:cNvSpPr txBox="1"/>
          <p:nvPr>
            <p:ph idx="1" type="body"/>
          </p:nvPr>
        </p:nvSpPr>
        <p:spPr>
          <a:xfrm>
            <a:off x="111550" y="720275"/>
            <a:ext cx="8720700" cy="442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graphicFrame>
        <p:nvGraphicFramePr>
          <p:cNvPr id="89" name="Google Shape;89;p6"/>
          <p:cNvGraphicFramePr/>
          <p:nvPr/>
        </p:nvGraphicFramePr>
        <p:xfrm>
          <a:off x="952500" y="960750"/>
          <a:ext cx="3000000" cy="3000000"/>
        </p:xfrm>
        <a:graphic>
          <a:graphicData uri="http://schemas.openxmlformats.org/drawingml/2006/table">
            <a:tbl>
              <a:tblPr>
                <a:noFill/>
                <a:tableStyleId>{EE68A069-71FA-40CC-A02D-A7563BF45A24}</a:tableStyleId>
              </a:tblPr>
              <a:tblGrid>
                <a:gridCol w="1809750"/>
                <a:gridCol w="1809750"/>
                <a:gridCol w="1809750"/>
                <a:gridCol w="1809750"/>
              </a:tblGrid>
              <a:tr h="876775">
                <a:tc>
                  <a:txBody>
                    <a:bodyPr/>
                    <a:lstStyle/>
                    <a:p>
                      <a:pPr indent="0" lvl="0" marL="0" marR="0" rtl="0" algn="l">
                        <a:lnSpc>
                          <a:spcPct val="100000"/>
                        </a:lnSpc>
                        <a:spcBef>
                          <a:spcPts val="0"/>
                        </a:spcBef>
                        <a:spcAft>
                          <a:spcPts val="0"/>
                        </a:spcAft>
                        <a:buClr>
                          <a:srgbClr val="000000"/>
                        </a:buClr>
                        <a:buSzPts val="1700"/>
                        <a:buFont typeface="Arial"/>
                        <a:buNone/>
                      </a:pPr>
                      <a:r>
                        <a:rPr b="1" lang="en-GB" sz="1700" u="none" cap="none" strike="noStrike">
                          <a:solidFill>
                            <a:schemeClr val="dk1"/>
                          </a:solidFill>
                          <a:latin typeface="Montserrat"/>
                          <a:ea typeface="Montserrat"/>
                          <a:cs typeface="Montserrat"/>
                          <a:sym typeface="Montserrat"/>
                        </a:rPr>
                        <a:t>Model Name</a:t>
                      </a:r>
                      <a:endParaRPr b="1" sz="17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b="1" lang="en-GB" sz="1700" u="none" cap="none" strike="noStrike">
                          <a:solidFill>
                            <a:schemeClr val="dk1"/>
                          </a:solidFill>
                          <a:latin typeface="Montserrat"/>
                          <a:ea typeface="Montserrat"/>
                          <a:cs typeface="Montserrat"/>
                          <a:sym typeface="Montserrat"/>
                        </a:rPr>
                        <a:t>Epoch</a:t>
                      </a:r>
                      <a:endParaRPr b="1" sz="17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b="1" lang="en-GB" sz="1700" u="none" cap="none" strike="noStrike">
                          <a:solidFill>
                            <a:schemeClr val="dk1"/>
                          </a:solidFill>
                          <a:latin typeface="Montserrat"/>
                          <a:ea typeface="Montserrat"/>
                          <a:cs typeface="Montserrat"/>
                          <a:sym typeface="Montserrat"/>
                        </a:rPr>
                        <a:t>Train Accu.</a:t>
                      </a:r>
                      <a:endParaRPr b="1" sz="1700" u="none" cap="none" strike="noStrike">
                        <a:solidFill>
                          <a:schemeClr val="dk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b="1" lang="en-GB" sz="1700" u="none" cap="none" strike="noStrike">
                          <a:solidFill>
                            <a:schemeClr val="dk1"/>
                          </a:solidFill>
                          <a:latin typeface="Montserrat"/>
                          <a:ea typeface="Montserrat"/>
                          <a:cs typeface="Montserrat"/>
                          <a:sym typeface="Montserrat"/>
                        </a:rPr>
                        <a:t>Test Accu.</a:t>
                      </a:r>
                      <a:endParaRPr b="1" sz="1700" u="none" cap="none" strike="noStrike">
                        <a:solidFill>
                          <a:schemeClr val="dk1"/>
                        </a:solidFill>
                        <a:latin typeface="Montserrat"/>
                        <a:ea typeface="Montserrat"/>
                        <a:cs typeface="Montserrat"/>
                        <a:sym typeface="Montserrat"/>
                      </a:endParaRPr>
                    </a:p>
                  </a:txBody>
                  <a:tcPr marT="91425" marB="91425" marR="91425" marL="91425"/>
                </a:tc>
              </a:tr>
              <a:tr h="876775">
                <a:tc>
                  <a:txBody>
                    <a:bodyPr/>
                    <a:lstStyle/>
                    <a:p>
                      <a:pPr indent="0" lvl="0" marL="0" marR="0" rtl="0" algn="l">
                        <a:lnSpc>
                          <a:spcPct val="100000"/>
                        </a:lnSpc>
                        <a:spcBef>
                          <a:spcPts val="0"/>
                        </a:spcBef>
                        <a:spcAft>
                          <a:spcPts val="0"/>
                        </a:spcAft>
                        <a:buClr>
                          <a:srgbClr val="000000"/>
                        </a:buClr>
                        <a:buSzPts val="1900"/>
                        <a:buFont typeface="Arial"/>
                        <a:buNone/>
                      </a:pPr>
                      <a:r>
                        <a:rPr b="1" lang="en-GB" sz="1900" u="none" cap="none" strike="noStrike">
                          <a:solidFill>
                            <a:schemeClr val="lt1"/>
                          </a:solidFill>
                          <a:latin typeface="Montserrat"/>
                          <a:ea typeface="Montserrat"/>
                          <a:cs typeface="Montserrat"/>
                          <a:sym typeface="Montserrat"/>
                        </a:rPr>
                        <a:t>MLP</a:t>
                      </a:r>
                      <a:endParaRPr b="1" sz="19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48</a:t>
                      </a:r>
                      <a:endParaRPr b="1" sz="20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0.36</a:t>
                      </a:r>
                      <a:endParaRPr b="1" sz="20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0.24</a:t>
                      </a:r>
                      <a:endParaRPr b="1" sz="2000" u="none" cap="none" strike="noStrike">
                        <a:solidFill>
                          <a:schemeClr val="lt1"/>
                        </a:solidFill>
                        <a:latin typeface="Montserrat"/>
                        <a:ea typeface="Montserrat"/>
                        <a:cs typeface="Montserrat"/>
                        <a:sym typeface="Montserrat"/>
                      </a:endParaRPr>
                    </a:p>
                  </a:txBody>
                  <a:tcPr marT="91425" marB="91425" marR="91425" marL="91425"/>
                </a:tc>
              </a:tr>
              <a:tr h="876775">
                <a:tc>
                  <a:txBody>
                    <a:bodyPr/>
                    <a:lstStyle/>
                    <a:p>
                      <a:pPr indent="0" lvl="0" marL="0" marR="0" rtl="0" algn="l">
                        <a:lnSpc>
                          <a:spcPct val="100000"/>
                        </a:lnSpc>
                        <a:spcBef>
                          <a:spcPts val="0"/>
                        </a:spcBef>
                        <a:spcAft>
                          <a:spcPts val="0"/>
                        </a:spcAft>
                        <a:buClr>
                          <a:srgbClr val="000000"/>
                        </a:buClr>
                        <a:buSzPts val="1900"/>
                        <a:buFont typeface="Arial"/>
                        <a:buNone/>
                      </a:pPr>
                      <a:r>
                        <a:rPr b="1" lang="en-GB" sz="1900" u="none" cap="none" strike="noStrike">
                          <a:solidFill>
                            <a:schemeClr val="lt1"/>
                          </a:solidFill>
                          <a:latin typeface="Montserrat"/>
                          <a:ea typeface="Montserrat"/>
                          <a:cs typeface="Montserrat"/>
                          <a:sym typeface="Montserrat"/>
                        </a:rPr>
                        <a:t>CNN</a:t>
                      </a:r>
                      <a:endParaRPr b="1" sz="19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48</a:t>
                      </a:r>
                      <a:endParaRPr b="1" sz="20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0.56</a:t>
                      </a:r>
                      <a:endParaRPr b="1" sz="20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0.46</a:t>
                      </a:r>
                      <a:endParaRPr b="1" sz="2000" u="none" cap="none" strike="noStrike">
                        <a:solidFill>
                          <a:schemeClr val="lt1"/>
                        </a:solidFill>
                        <a:latin typeface="Montserrat"/>
                        <a:ea typeface="Montserrat"/>
                        <a:cs typeface="Montserrat"/>
                        <a:sym typeface="Montserrat"/>
                      </a:endParaRPr>
                    </a:p>
                  </a:txBody>
                  <a:tcPr marT="91425" marB="91425" marR="91425" marL="91425"/>
                </a:tc>
              </a:tr>
              <a:tr h="876775">
                <a:tc>
                  <a:txBody>
                    <a:bodyPr/>
                    <a:lstStyle/>
                    <a:p>
                      <a:pPr indent="0" lvl="0" marL="0" marR="0" rtl="0" algn="l">
                        <a:lnSpc>
                          <a:spcPct val="100000"/>
                        </a:lnSpc>
                        <a:spcBef>
                          <a:spcPts val="0"/>
                        </a:spcBef>
                        <a:spcAft>
                          <a:spcPts val="0"/>
                        </a:spcAft>
                        <a:buClr>
                          <a:srgbClr val="000000"/>
                        </a:buClr>
                        <a:buSzPts val="1900"/>
                        <a:buFont typeface="Arial"/>
                        <a:buNone/>
                      </a:pPr>
                      <a:r>
                        <a:rPr b="1" lang="en-GB" sz="1900" u="none" cap="none" strike="noStrike">
                          <a:solidFill>
                            <a:schemeClr val="lt1"/>
                          </a:solidFill>
                          <a:latin typeface="Montserrat"/>
                          <a:ea typeface="Montserrat"/>
                          <a:cs typeface="Montserrat"/>
                          <a:sym typeface="Montserrat"/>
                        </a:rPr>
                        <a:t>RESNET</a:t>
                      </a:r>
                      <a:endParaRPr b="1" sz="19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48</a:t>
                      </a:r>
                      <a:endParaRPr b="1" sz="20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0.32</a:t>
                      </a:r>
                      <a:endParaRPr b="1" sz="2000" u="none" cap="none" strike="noStrike">
                        <a:solidFill>
                          <a:schemeClr val="lt1"/>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GB" sz="2000" u="none" cap="none" strike="noStrike">
                          <a:solidFill>
                            <a:schemeClr val="lt1"/>
                          </a:solidFill>
                          <a:latin typeface="Montserrat"/>
                          <a:ea typeface="Montserrat"/>
                          <a:cs typeface="Montserrat"/>
                          <a:sym typeface="Montserrat"/>
                        </a:rPr>
                        <a:t>0.25</a:t>
                      </a:r>
                      <a:endParaRPr b="1" sz="2000" u="none" cap="none" strike="noStrike">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2800"/>
              <a:buNone/>
            </a:pPr>
            <a:r>
              <a:rPr b="1" lang="en-GB" sz="2900">
                <a:latin typeface="Montserrat"/>
                <a:ea typeface="Montserrat"/>
                <a:cs typeface="Montserrat"/>
                <a:sym typeface="Montserrat"/>
              </a:rPr>
              <a:t>The Model</a:t>
            </a:r>
            <a:endParaRPr/>
          </a:p>
        </p:txBody>
      </p:sp>
      <p:sp>
        <p:nvSpPr>
          <p:cNvPr id="95" name="Google Shape;95;p7"/>
          <p:cNvSpPr txBox="1"/>
          <p:nvPr>
            <p:ph idx="1" type="body"/>
          </p:nvPr>
        </p:nvSpPr>
        <p:spPr>
          <a:xfrm>
            <a:off x="311700" y="1152475"/>
            <a:ext cx="8723400" cy="37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rPr b="1" lang="en-GB" sz="1050">
                <a:solidFill>
                  <a:schemeClr val="lt1"/>
                </a:solidFill>
                <a:highlight>
                  <a:srgbClr val="FFFFFF"/>
                </a:highlight>
                <a:latin typeface="Montserrat"/>
                <a:ea typeface="Montserrat"/>
                <a:cs typeface="Montserrat"/>
                <a:sym typeface="Montserrat"/>
              </a:rPr>
              <a:t>Total params: 4,478,727</a:t>
            </a:r>
            <a:endParaRPr b="1" sz="1050">
              <a:solidFill>
                <a:schemeClr val="lt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1800"/>
              <a:buNone/>
            </a:pPr>
            <a:r>
              <a:rPr b="1" lang="en-GB" sz="1050">
                <a:solidFill>
                  <a:schemeClr val="lt1"/>
                </a:solidFill>
                <a:highlight>
                  <a:srgbClr val="FFFFFF"/>
                </a:highlight>
                <a:latin typeface="Montserrat"/>
                <a:ea typeface="Montserrat"/>
                <a:cs typeface="Montserrat"/>
                <a:sym typeface="Montserrat"/>
              </a:rPr>
              <a:t>Trainable params: 4,474,759</a:t>
            </a:r>
            <a:endParaRPr b="1" sz="1050">
              <a:solidFill>
                <a:schemeClr val="lt1"/>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SzPts val="1800"/>
              <a:buNone/>
            </a:pPr>
            <a:r>
              <a:rPr b="1" lang="en-GB" sz="1050">
                <a:solidFill>
                  <a:schemeClr val="lt1"/>
                </a:solidFill>
                <a:highlight>
                  <a:srgbClr val="FFFFFF"/>
                </a:highlight>
                <a:latin typeface="Montserrat"/>
                <a:ea typeface="Montserrat"/>
                <a:cs typeface="Montserrat"/>
                <a:sym typeface="Montserrat"/>
              </a:rPr>
              <a:t>Non-trainable params: 3,968</a:t>
            </a:r>
            <a:endParaRPr/>
          </a:p>
        </p:txBody>
      </p:sp>
      <p:pic>
        <p:nvPicPr>
          <p:cNvPr id="96" name="Google Shape;96;p7"/>
          <p:cNvPicPr preferRelativeResize="0"/>
          <p:nvPr/>
        </p:nvPicPr>
        <p:blipFill rotWithShape="1">
          <a:blip r:embed="rId3">
            <a:alphaModFix/>
          </a:blip>
          <a:srcRect b="0" l="0" r="0" t="0"/>
          <a:stretch/>
        </p:blipFill>
        <p:spPr>
          <a:xfrm>
            <a:off x="2739075" y="1152475"/>
            <a:ext cx="6023475" cy="358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187750" y="197150"/>
            <a:ext cx="8520600" cy="8934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2800"/>
              <a:buNone/>
            </a:pPr>
            <a:r>
              <a:rPr b="1" lang="en-GB" sz="2900">
                <a:latin typeface="Montserrat"/>
                <a:ea typeface="Montserrat"/>
                <a:cs typeface="Montserrat"/>
                <a:sym typeface="Montserrat"/>
              </a:rPr>
              <a:t>The Model</a:t>
            </a:r>
            <a:endParaRPr b="1" sz="2900">
              <a:latin typeface="Montserrat"/>
              <a:ea typeface="Montserrat"/>
              <a:cs typeface="Montserrat"/>
              <a:sym typeface="Montserrat"/>
            </a:endParaRPr>
          </a:p>
        </p:txBody>
      </p:sp>
      <p:sp>
        <p:nvSpPr>
          <p:cNvPr id="102" name="Google Shape;102;p8"/>
          <p:cNvSpPr txBox="1"/>
          <p:nvPr>
            <p:ph idx="1" type="body"/>
          </p:nvPr>
        </p:nvSpPr>
        <p:spPr>
          <a:xfrm>
            <a:off x="111550" y="818000"/>
            <a:ext cx="8720700" cy="33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pic>
        <p:nvPicPr>
          <p:cNvPr id="103" name="Google Shape;103;p8"/>
          <p:cNvPicPr preferRelativeResize="0"/>
          <p:nvPr/>
        </p:nvPicPr>
        <p:blipFill rotWithShape="1">
          <a:blip r:embed="rId3">
            <a:alphaModFix/>
          </a:blip>
          <a:srcRect b="0" l="0" r="0" t="0"/>
          <a:stretch/>
        </p:blipFill>
        <p:spPr>
          <a:xfrm>
            <a:off x="211650" y="818000"/>
            <a:ext cx="8720700" cy="3390389"/>
          </a:xfrm>
          <a:prstGeom prst="rect">
            <a:avLst/>
          </a:prstGeom>
          <a:noFill/>
          <a:ln>
            <a:noFill/>
          </a:ln>
        </p:spPr>
      </p:pic>
      <p:sp>
        <p:nvSpPr>
          <p:cNvPr id="104" name="Google Shape;104;p8"/>
          <p:cNvSpPr txBox="1"/>
          <p:nvPr/>
        </p:nvSpPr>
        <p:spPr>
          <a:xfrm>
            <a:off x="3072000" y="4208300"/>
            <a:ext cx="35217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t/>
            </a:r>
            <a:endParaRPr b="1" i="0" sz="1050" u="none" cap="none" strike="noStrike">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ph type="title"/>
          </p:nvPr>
        </p:nvSpPr>
        <p:spPr>
          <a:xfrm>
            <a:off x="386050" y="197150"/>
            <a:ext cx="7558500" cy="621000"/>
          </a:xfrm>
          <a:prstGeom prst="rect">
            <a:avLst/>
          </a:prstGeom>
          <a:noFill/>
          <a:ln>
            <a:noFill/>
          </a:ln>
        </p:spPr>
        <p:txBody>
          <a:bodyPr anchorCtr="0" anchor="t" bIns="91425" lIns="91425" spcFirstLastPara="1" rIns="91425" wrap="square" tIns="91425">
            <a:noAutofit/>
          </a:bodyPr>
          <a:lstStyle/>
          <a:p>
            <a:pPr indent="457200" lvl="0" marL="1371600" rtl="0" algn="l">
              <a:lnSpc>
                <a:spcPct val="100000"/>
              </a:lnSpc>
              <a:spcBef>
                <a:spcPts val="0"/>
              </a:spcBef>
              <a:spcAft>
                <a:spcPts val="0"/>
              </a:spcAft>
              <a:buSzPts val="2800"/>
              <a:buNone/>
            </a:pPr>
            <a:r>
              <a:rPr b="1" lang="en-GB"/>
              <a:t>The Challenges</a:t>
            </a:r>
            <a:endParaRPr b="1"/>
          </a:p>
        </p:txBody>
      </p:sp>
      <p:sp>
        <p:nvSpPr>
          <p:cNvPr id="110" name="Google Shape;110;p11"/>
          <p:cNvSpPr txBox="1"/>
          <p:nvPr>
            <p:ph idx="1" type="body"/>
          </p:nvPr>
        </p:nvSpPr>
        <p:spPr>
          <a:xfrm>
            <a:off x="311700" y="818150"/>
            <a:ext cx="8520600" cy="411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Version Constraint</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Space Constraint</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System Constraint</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Time Constraint</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a:p>
            <a:pPr indent="0" lvl="0" marL="457200" rtl="0" algn="l">
              <a:lnSpc>
                <a:spcPct val="115000"/>
              </a:lnSpc>
              <a:spcBef>
                <a:spcPts val="0"/>
              </a:spcBef>
              <a:spcAft>
                <a:spcPts val="0"/>
              </a:spcAft>
              <a:buSzPts val="1800"/>
              <a:buNone/>
            </a:pPr>
            <a:r>
              <a:t/>
            </a:r>
            <a:endParaRPr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