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3"/>
  </p:notesMasterIdLst>
  <p:sldIdLst>
    <p:sldId id="260" r:id="rId2"/>
    <p:sldId id="257" r:id="rId3"/>
    <p:sldId id="269" r:id="rId4"/>
    <p:sldId id="261" r:id="rId5"/>
    <p:sldId id="262" r:id="rId6"/>
    <p:sldId id="263" r:id="rId7"/>
    <p:sldId id="265" r:id="rId8"/>
    <p:sldId id="266" r:id="rId9"/>
    <p:sldId id="267" r:id="rId10"/>
    <p:sldId id="264" r:id="rId11"/>
    <p:sldId id="26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2" d="100"/>
          <a:sy n="42" d="100"/>
        </p:scale>
        <p:origin x="-128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AB83DB-8793-4C46-B35B-63F45FE4BBC1}" type="datetimeFigureOut">
              <a:rPr lang="en-IN" smtClean="0"/>
              <a:t>01-08-2022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E65F0B-EE23-45F2-B646-E0A23A83C946}" type="slidenum">
              <a:rPr lang="en-IN" smtClean="0"/>
              <a:t>‹#›</a:t>
            </a:fld>
            <a:endParaRPr lang="en-IN"/>
          </a:p>
        </p:txBody>
      </p:sp>
    </p:spTree>
    <p:extLst>
      <p:ext uri="{BB962C8B-B14F-4D97-AF65-F5344CB8AC3E}">
        <p14:creationId xmlns:p14="http://schemas.microsoft.com/office/powerpoint/2010/main" val="954901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DDC65125-4897-47C5-840B-21C7201A3173}" type="datetime1">
              <a:rPr lang="en-IN" smtClean="0"/>
              <a:t>01-08-2022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184553-CDD8-478F-84C2-97197B149176}" type="slidenum">
              <a:rPr lang="en-IN" smtClean="0"/>
              <a:t>‹#›</a:t>
            </a:fld>
            <a:endParaRPr lang="en-IN"/>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3E8E80-5645-4BF0-9E39-79FCD8510439}" type="datetime1">
              <a:rPr lang="en-IN" smtClean="0"/>
              <a:t>01-08-2022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184553-CDD8-478F-84C2-97197B14917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0CAC32-6659-42C0-B9E2-3AB9C49E0085}" type="datetime1">
              <a:rPr lang="en-IN" smtClean="0"/>
              <a:t>01-08-2022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184553-CDD8-478F-84C2-97197B14917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B13435-DD80-4881-873F-D0B1745EC87A}" type="datetime1">
              <a:rPr lang="en-IN" smtClean="0"/>
              <a:t>01-08-2022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184553-CDD8-478F-84C2-97197B14917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5" name="Title 94"/>
          <p:cNvSpPr>
            <a:spLocks noGrp="1"/>
          </p:cNvSpPr>
          <p:nvPr>
            <p:ph type="title"/>
          </p:nvPr>
        </p:nvSpPr>
        <p:spPr>
          <a:xfrm>
            <a:off x="457200" y="4463568"/>
            <a:ext cx="8305800" cy="1143000"/>
          </a:xfrm>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fld id="{57305743-2F2F-4319-83E6-C2A636B2BCB0}" type="datetime1">
              <a:rPr lang="en-IN" smtClean="0"/>
              <a:t>01-08-2022</a:t>
            </a:fld>
            <a:endParaRPr lang="en-IN"/>
          </a:p>
        </p:txBody>
      </p:sp>
      <p:sp>
        <p:nvSpPr>
          <p:cNvPr id="91" name="Footer Placeholder 90"/>
          <p:cNvSpPr>
            <a:spLocks noGrp="1"/>
          </p:cNvSpPr>
          <p:nvPr>
            <p:ph type="ftr" sz="quarter" idx="11"/>
          </p:nvPr>
        </p:nvSpPr>
        <p:spPr/>
        <p:txBody>
          <a:bodyPr/>
          <a:lstStyle/>
          <a:p>
            <a:endParaRPr lang="en-IN"/>
          </a:p>
        </p:txBody>
      </p:sp>
      <p:sp>
        <p:nvSpPr>
          <p:cNvPr id="92" name="Slide Number Placeholder 91"/>
          <p:cNvSpPr>
            <a:spLocks noGrp="1"/>
          </p:cNvSpPr>
          <p:nvPr>
            <p:ph type="sldNum" sz="quarter" idx="12"/>
          </p:nvPr>
        </p:nvSpPr>
        <p:spPr/>
        <p:txBody>
          <a:bodyPr/>
          <a:lstStyle/>
          <a:p>
            <a:fld id="{1D184553-CDD8-478F-84C2-97197B149176}"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541C795-03E3-4A0C-A0C9-C3026E64C84E}" type="datetime1">
              <a:rPr lang="en-IN" smtClean="0"/>
              <a:t>01-08-2022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184553-CDD8-478F-84C2-97197B14917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104979D-A1B7-4B38-9410-FE08690AA044}" type="datetime1">
              <a:rPr lang="en-IN" smtClean="0"/>
              <a:t>01-08-2022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D184553-CDD8-478F-84C2-97197B14917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0A333D-DC73-4D2C-AB28-E10E42FDE1C4}" type="datetime1">
              <a:rPr lang="en-IN" smtClean="0"/>
              <a:t>01-08-2022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D184553-CDD8-478F-84C2-97197B14917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E2A729-299B-473E-B7A2-BC7DE6D47D07}" type="datetime1">
              <a:rPr lang="en-IN" smtClean="0"/>
              <a:t>01-08-2022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D184553-CDD8-478F-84C2-97197B14917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62A256D-C59D-447E-AA7A-75DF0BB1DE54}" type="datetime1">
              <a:rPr lang="en-IN" smtClean="0"/>
              <a:t>01-08-2022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184553-CDD8-478F-84C2-97197B149176}" type="slidenum">
              <a:rPr lang="en-IN" smtClean="0"/>
              <a:t>‹#›</a:t>
            </a:fld>
            <a:endParaRPr lang="en-IN"/>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FB15051E-5CA8-494D-BA87-CC7522C11FD1}" type="datetime1">
              <a:rPr lang="en-IN" smtClean="0"/>
              <a:t>01-08-2022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184553-CDD8-478F-84C2-97197B149176}" type="slidenum">
              <a:rPr lang="en-IN" smtClean="0"/>
              <a:t>‹#›</a:t>
            </a:fld>
            <a:endParaRPr lang="en-IN"/>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F06D9984-6565-4178-88E3-37D51E98E624}" type="datetime1">
              <a:rPr lang="en-IN" smtClean="0"/>
              <a:t>01-08-2022</a:t>
            </a:fld>
            <a:endParaRPr lang="en-IN"/>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n-IN"/>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1D184553-CDD8-478F-84C2-97197B149176}"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welivesecurity.com/2017/10/02/uk-national-lottery-ddos-attack/"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130425"/>
            <a:ext cx="4991472" cy="1600327"/>
          </a:xfrm>
        </p:spPr>
        <p:txBody>
          <a:bodyPr>
            <a:normAutofit/>
          </a:bodyPr>
          <a:lstStyle/>
          <a:p>
            <a:r>
              <a:rPr lang="en-US" sz="4800"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CYBER SECURITY</a:t>
            </a:r>
            <a:br>
              <a:rPr lang="en-US" sz="4800"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br>
            <a:endParaRPr lang="en-IN" sz="4800"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
        <p:nvSpPr>
          <p:cNvPr id="3" name="Subtitle 2"/>
          <p:cNvSpPr>
            <a:spLocks noGrp="1"/>
          </p:cNvSpPr>
          <p:nvPr>
            <p:ph type="subTitle" idx="1"/>
          </p:nvPr>
        </p:nvSpPr>
        <p:spPr>
          <a:xfrm>
            <a:off x="228600" y="3140968"/>
            <a:ext cx="4419600" cy="1659632"/>
          </a:xfrm>
        </p:spPr>
        <p:txBody>
          <a:bodyPr>
            <a:normAutofit fontScale="85000" lnSpcReduction="10000"/>
          </a:bodyPr>
          <a:lstStyle/>
          <a:p>
            <a:pPr algn="ctr"/>
            <a:r>
              <a:rPr lang="en-US" sz="3600" b="1" u="sng" dirty="0"/>
              <a:t>SUB CODE </a:t>
            </a:r>
            <a:r>
              <a:rPr lang="en-US" sz="3600" b="1" dirty="0"/>
              <a:t>- PEC IT 702</a:t>
            </a:r>
          </a:p>
          <a:p>
            <a:pPr algn="ctr"/>
            <a:r>
              <a:rPr lang="en-US" sz="3600" b="1" u="sng" dirty="0"/>
              <a:t>TOPIC</a:t>
            </a:r>
            <a:r>
              <a:rPr lang="en-US" sz="3600" b="1" dirty="0"/>
              <a:t> – </a:t>
            </a:r>
            <a:r>
              <a:rPr lang="en-US" sz="3600" b="1" dirty="0" smtClean="0"/>
              <a:t>INTRODUCTION TO CYBER </a:t>
            </a:r>
            <a:r>
              <a:rPr lang="en-US" sz="3600" b="1" dirty="0"/>
              <a:t>CRIME</a:t>
            </a:r>
            <a:endParaRPr lang="en-IN" sz="3600" b="1" dirty="0"/>
          </a:p>
          <a:p>
            <a:endParaRPr lang="en-IN" dirty="0"/>
          </a:p>
        </p:txBody>
      </p:sp>
      <p:sp>
        <p:nvSpPr>
          <p:cNvPr id="4" name="Rounded Rectangle 3"/>
          <p:cNvSpPr/>
          <p:nvPr/>
        </p:nvSpPr>
        <p:spPr>
          <a:xfrm>
            <a:off x="539552" y="332656"/>
            <a:ext cx="7776864" cy="122413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36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ASANSOL ENGINEERING COLLEGE</a:t>
            </a:r>
            <a:endParaRPr lang="en-IN" sz="36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4168" y="2132856"/>
            <a:ext cx="2448272"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1D184553-CDD8-478F-84C2-97197B149176}" type="slidenum">
              <a:rPr lang="en-IN" smtClean="0"/>
              <a:t>1</a:t>
            </a:fld>
            <a:endParaRPr lang="en-IN"/>
          </a:p>
        </p:txBody>
      </p:sp>
    </p:spTree>
    <p:extLst>
      <p:ext uri="{BB962C8B-B14F-4D97-AF65-F5344CB8AC3E}">
        <p14:creationId xmlns:p14="http://schemas.microsoft.com/office/powerpoint/2010/main" val="18344716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412776"/>
            <a:ext cx="8568952" cy="5112568"/>
          </a:xfrm>
        </p:spPr>
        <p:txBody>
          <a:bodyPr/>
          <a:lstStyle/>
          <a:p>
            <a:pPr marL="0" indent="0">
              <a:buNone/>
            </a:pPr>
            <a:r>
              <a:rPr lang="en-US" b="1" dirty="0"/>
              <a:t>Here are our top </a:t>
            </a:r>
            <a:r>
              <a:rPr lang="en-US" b="1" dirty="0" smtClean="0"/>
              <a:t>tips : </a:t>
            </a:r>
          </a:p>
          <a:p>
            <a:r>
              <a:rPr lang="en-US" dirty="0"/>
              <a:t>Keep software and operating system </a:t>
            </a:r>
            <a:r>
              <a:rPr lang="en-US" dirty="0" smtClean="0"/>
              <a:t>updated</a:t>
            </a:r>
          </a:p>
          <a:p>
            <a:r>
              <a:rPr lang="en-US" dirty="0"/>
              <a:t>Use anti-virus software and keep it </a:t>
            </a:r>
            <a:r>
              <a:rPr lang="en-US" dirty="0" smtClean="0"/>
              <a:t>updated</a:t>
            </a:r>
          </a:p>
          <a:p>
            <a:r>
              <a:rPr lang="en-US" dirty="0"/>
              <a:t>Use strong </a:t>
            </a:r>
            <a:r>
              <a:rPr lang="en-US" dirty="0" smtClean="0"/>
              <a:t>passwords</a:t>
            </a:r>
          </a:p>
          <a:p>
            <a:r>
              <a:rPr lang="en-US" dirty="0"/>
              <a:t>Never open attachments in spam </a:t>
            </a:r>
            <a:r>
              <a:rPr lang="en-US" dirty="0" smtClean="0"/>
              <a:t>emails</a:t>
            </a:r>
          </a:p>
          <a:p>
            <a:r>
              <a:rPr lang="en-US" dirty="0"/>
              <a:t>Do not click on links in spam emails or untrusted </a:t>
            </a:r>
            <a:r>
              <a:rPr lang="en-US" dirty="0" smtClean="0"/>
              <a:t>websites</a:t>
            </a:r>
          </a:p>
          <a:p>
            <a:r>
              <a:rPr lang="en-US" dirty="0"/>
              <a:t>Be mindful of which website URLs you </a:t>
            </a:r>
            <a:r>
              <a:rPr lang="en-US" dirty="0" smtClean="0"/>
              <a:t>visit</a:t>
            </a:r>
          </a:p>
          <a:p>
            <a:r>
              <a:rPr lang="en-US" dirty="0"/>
              <a:t>Keep an eye on your bank </a:t>
            </a:r>
            <a:r>
              <a:rPr lang="en-US" dirty="0" smtClean="0"/>
              <a:t>statements</a:t>
            </a:r>
          </a:p>
          <a:p>
            <a:r>
              <a:rPr lang="en-US" dirty="0"/>
              <a:t>Do not give out personal information unless </a:t>
            </a:r>
            <a:r>
              <a:rPr lang="en-US" dirty="0" smtClean="0"/>
              <a:t>secure</a:t>
            </a:r>
          </a:p>
          <a:p>
            <a:r>
              <a:rPr lang="en-US" dirty="0"/>
              <a:t>Contact companies directly about suspicious requests</a:t>
            </a:r>
            <a:endParaRPr lang="en-US" dirty="0" smtClean="0"/>
          </a:p>
          <a:p>
            <a:pPr marL="0" indent="0">
              <a:buNone/>
            </a:pPr>
            <a:endParaRPr lang="en-IN" dirty="0"/>
          </a:p>
        </p:txBody>
      </p:sp>
      <p:sp>
        <p:nvSpPr>
          <p:cNvPr id="4" name="Slide Number Placeholder 3"/>
          <p:cNvSpPr>
            <a:spLocks noGrp="1"/>
          </p:cNvSpPr>
          <p:nvPr>
            <p:ph type="sldNum" sz="quarter" idx="12"/>
          </p:nvPr>
        </p:nvSpPr>
        <p:spPr/>
        <p:txBody>
          <a:bodyPr/>
          <a:lstStyle/>
          <a:p>
            <a:fld id="{1D184553-CDD8-478F-84C2-97197B149176}" type="slidenum">
              <a:rPr lang="en-IN" smtClean="0"/>
              <a:t>10</a:t>
            </a:fld>
            <a:endParaRPr lang="en-IN"/>
          </a:p>
        </p:txBody>
      </p:sp>
      <p:sp>
        <p:nvSpPr>
          <p:cNvPr id="5" name="Title 4"/>
          <p:cNvSpPr>
            <a:spLocks noGrp="1"/>
          </p:cNvSpPr>
          <p:nvPr>
            <p:ph type="title"/>
          </p:nvPr>
        </p:nvSpPr>
        <p:spPr>
          <a:xfrm>
            <a:off x="457200" y="274638"/>
            <a:ext cx="8229600" cy="99412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normAutofit fontScale="90000"/>
          </a:bodyPr>
          <a:lstStyle/>
          <a:p>
            <a:pPr algn="ctr"/>
            <a:r>
              <a:rPr lang="en-US" sz="3200" dirty="0" smtClean="0">
                <a:solidFill>
                  <a:schemeClr val="bg1"/>
                </a:solidFill>
              </a:rPr>
              <a:t>HOW</a:t>
            </a:r>
            <a:r>
              <a:rPr lang="en-US" sz="3200" b="1" dirty="0" smtClean="0">
                <a:solidFill>
                  <a:schemeClr val="bg1"/>
                </a:solidFill>
              </a:rPr>
              <a:t> TO PROTECT YOURSELF AGAINST </a:t>
            </a:r>
            <a:r>
              <a:rPr lang="en-US" sz="3200" dirty="0" smtClean="0">
                <a:solidFill>
                  <a:schemeClr val="bg1"/>
                </a:solidFill>
              </a:rPr>
              <a:t>CYBER CRIMES</a:t>
            </a:r>
            <a:endParaRPr lang="en-IN" sz="3200" b="1" dirty="0">
              <a:solidFill>
                <a:schemeClr val="bg1"/>
              </a:solidFill>
            </a:endParaRPr>
          </a:p>
        </p:txBody>
      </p:sp>
    </p:spTree>
    <p:extLst>
      <p:ext uri="{BB962C8B-B14F-4D97-AF65-F5344CB8AC3E}">
        <p14:creationId xmlns:p14="http://schemas.microsoft.com/office/powerpoint/2010/main" val="29764531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184553-CDD8-478F-84C2-97197B149176}" type="slidenum">
              <a:rPr lang="en-IN" smtClean="0"/>
              <a:t>11</a:t>
            </a:fld>
            <a:endParaRPr lang="en-IN"/>
          </a:p>
        </p:txBody>
      </p:sp>
      <p:sp>
        <p:nvSpPr>
          <p:cNvPr id="3" name="Rounded Rectangular Callout 2"/>
          <p:cNvSpPr/>
          <p:nvPr/>
        </p:nvSpPr>
        <p:spPr>
          <a:xfrm>
            <a:off x="2411760" y="1844824"/>
            <a:ext cx="4608512" cy="3024336"/>
          </a:xfrm>
          <a:prstGeom prst="wedgeRoundRectCallout">
            <a:avLst/>
          </a:prstGeom>
        </p:spPr>
        <p:style>
          <a:lnRef idx="1">
            <a:schemeClr val="accent4"/>
          </a:lnRef>
          <a:fillRef idx="2">
            <a:schemeClr val="accent4"/>
          </a:fillRef>
          <a:effectRef idx="1">
            <a:schemeClr val="accent4"/>
          </a:effectRef>
          <a:fontRef idx="minor">
            <a:schemeClr val="dk1"/>
          </a:fontRef>
        </p:style>
        <p:txBody>
          <a:bodyPr rtlCol="0"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THANK YOU</a:t>
            </a:r>
            <a:endParaRPr lang="en-IN"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12556055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3275856" y="980728"/>
            <a:ext cx="5112568" cy="2088232"/>
          </a:xfrm>
          <a:prstGeom prst="round2Diag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b="1" dirty="0" smtClean="0"/>
              <a:t>NAME – AISHWARYA GHOSH</a:t>
            </a:r>
          </a:p>
          <a:p>
            <a:r>
              <a:rPr lang="en-US" b="1" dirty="0" smtClean="0"/>
              <a:t>ROLL – 10800219074</a:t>
            </a:r>
          </a:p>
          <a:p>
            <a:r>
              <a:rPr lang="en-US" b="1" dirty="0" smtClean="0"/>
              <a:t>REG NO – 036064</a:t>
            </a:r>
          </a:p>
          <a:p>
            <a:r>
              <a:rPr lang="en-US" b="1" dirty="0" smtClean="0"/>
              <a:t>SEMESTER – 7</a:t>
            </a:r>
            <a:r>
              <a:rPr lang="en-US" b="1" baseline="30000" dirty="0" smtClean="0"/>
              <a:t>TH</a:t>
            </a:r>
            <a:r>
              <a:rPr lang="en-US" b="1" dirty="0" smtClean="0"/>
              <a:t> </a:t>
            </a:r>
          </a:p>
          <a:p>
            <a:r>
              <a:rPr lang="en-US" b="1" dirty="0" smtClean="0"/>
              <a:t>YEAR – 4</a:t>
            </a:r>
            <a:r>
              <a:rPr lang="en-US" b="1" baseline="30000" dirty="0" smtClean="0"/>
              <a:t>TH</a:t>
            </a:r>
            <a:r>
              <a:rPr lang="en-US" b="1" dirty="0" smtClean="0"/>
              <a:t> (2019 – 2023)</a:t>
            </a:r>
            <a:endParaRPr lang="en-IN" b="1" dirty="0"/>
          </a:p>
        </p:txBody>
      </p:sp>
      <p:sp>
        <p:nvSpPr>
          <p:cNvPr id="3" name="Round Diagonal Corner Rectangle 2"/>
          <p:cNvSpPr/>
          <p:nvPr/>
        </p:nvSpPr>
        <p:spPr>
          <a:xfrm>
            <a:off x="3302941" y="3861048"/>
            <a:ext cx="5112568" cy="1944216"/>
          </a:xfrm>
          <a:prstGeom prst="round2Diag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b="1" dirty="0" smtClean="0"/>
              <a:t>MR. VICTOR DAS</a:t>
            </a:r>
          </a:p>
          <a:p>
            <a:r>
              <a:rPr lang="en-US" b="1" dirty="0" smtClean="0"/>
              <a:t>ASSISTANT PROFESSOR</a:t>
            </a:r>
          </a:p>
          <a:p>
            <a:r>
              <a:rPr lang="en-US" b="1" dirty="0" smtClean="0"/>
              <a:t>DEPARTMENT OF INFORMATION TECHNOLOGY</a:t>
            </a:r>
          </a:p>
          <a:p>
            <a:r>
              <a:rPr lang="en-US" b="1" dirty="0" smtClean="0"/>
              <a:t>ASANSOL ENGINEERING COLLEGE</a:t>
            </a:r>
          </a:p>
          <a:p>
            <a:pPr algn="ctr"/>
            <a:endParaRPr lang="en-IN" b="1" dirty="0">
              <a:solidFill>
                <a:schemeClr val="bg1"/>
              </a:solidFill>
            </a:endParaRPr>
          </a:p>
        </p:txBody>
      </p:sp>
      <p:sp>
        <p:nvSpPr>
          <p:cNvPr id="4" name="Rounded Rectangle 3"/>
          <p:cNvSpPr/>
          <p:nvPr/>
        </p:nvSpPr>
        <p:spPr>
          <a:xfrm>
            <a:off x="467543" y="1068671"/>
            <a:ext cx="2232247" cy="7200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smtClean="0">
                <a:solidFill>
                  <a:schemeClr val="bg1"/>
                </a:solidFill>
              </a:rPr>
              <a:t>PREPARED BY</a:t>
            </a:r>
            <a:endParaRPr lang="en-IN" b="1" dirty="0">
              <a:solidFill>
                <a:schemeClr val="bg1"/>
              </a:solidFill>
            </a:endParaRPr>
          </a:p>
        </p:txBody>
      </p:sp>
      <p:sp>
        <p:nvSpPr>
          <p:cNvPr id="5" name="Rounded Rectangle 4"/>
          <p:cNvSpPr/>
          <p:nvPr/>
        </p:nvSpPr>
        <p:spPr>
          <a:xfrm>
            <a:off x="460584" y="3884387"/>
            <a:ext cx="2239207" cy="7200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smtClean="0">
                <a:solidFill>
                  <a:schemeClr val="bg1"/>
                </a:solidFill>
              </a:rPr>
              <a:t>SUBMITTED TO</a:t>
            </a:r>
            <a:endParaRPr lang="en-IN" b="1" dirty="0">
              <a:solidFill>
                <a:schemeClr val="bg1"/>
              </a:solidFill>
            </a:endParaRPr>
          </a:p>
        </p:txBody>
      </p:sp>
      <p:sp>
        <p:nvSpPr>
          <p:cNvPr id="6" name="Slide Number Placeholder 5"/>
          <p:cNvSpPr>
            <a:spLocks noGrp="1"/>
          </p:cNvSpPr>
          <p:nvPr>
            <p:ph type="sldNum" sz="quarter" idx="12"/>
          </p:nvPr>
        </p:nvSpPr>
        <p:spPr/>
        <p:txBody>
          <a:bodyPr/>
          <a:lstStyle/>
          <a:p>
            <a:fld id="{1D184553-CDD8-478F-84C2-97197B149176}" type="slidenum">
              <a:rPr lang="en-IN" smtClean="0"/>
              <a:t>2</a:t>
            </a:fld>
            <a:endParaRPr lang="en-IN"/>
          </a:p>
        </p:txBody>
      </p:sp>
    </p:spTree>
    <p:extLst>
      <p:ext uri="{BB962C8B-B14F-4D97-AF65-F5344CB8AC3E}">
        <p14:creationId xmlns:p14="http://schemas.microsoft.com/office/powerpoint/2010/main" val="31749838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2689546447"/>
              </p:ext>
            </p:extLst>
          </p:nvPr>
        </p:nvGraphicFramePr>
        <p:xfrm>
          <a:off x="3059111" y="273050"/>
          <a:ext cx="5689352" cy="5892254"/>
        </p:xfrm>
        <a:graphic>
          <a:graphicData uri="http://schemas.openxmlformats.org/drawingml/2006/table">
            <a:tbl>
              <a:tblPr firstRow="1" bandRow="1">
                <a:tableStyleId>{5C22544A-7EE6-4342-B048-85BDC9FD1C3A}</a:tableStyleId>
              </a:tblPr>
              <a:tblGrid>
                <a:gridCol w="3889153"/>
                <a:gridCol w="1800199"/>
              </a:tblGrid>
              <a:tr h="1276478">
                <a:tc>
                  <a:txBody>
                    <a:bodyPr/>
                    <a:lstStyle/>
                    <a:p>
                      <a:endParaRPr lang="en-US" dirty="0" smtClean="0"/>
                    </a:p>
                    <a:p>
                      <a:endParaRPr lang="en-US" dirty="0" smtClean="0"/>
                    </a:p>
                    <a:p>
                      <a:r>
                        <a:rPr lang="en-US" dirty="0" smtClean="0"/>
                        <a:t>            </a:t>
                      </a:r>
                      <a:r>
                        <a:rPr lang="en-US" sz="3600" dirty="0" smtClean="0"/>
                        <a:t>CONTENTS</a:t>
                      </a:r>
                      <a:endParaRPr lang="en-IN" sz="3600" dirty="0"/>
                    </a:p>
                  </a:txBody>
                  <a:tcPr/>
                </a:tc>
                <a:tc>
                  <a:txBody>
                    <a:bodyPr/>
                    <a:lstStyle/>
                    <a:p>
                      <a:endParaRPr lang="en-US" dirty="0" smtClean="0"/>
                    </a:p>
                    <a:p>
                      <a:endParaRPr lang="en-US" dirty="0" smtClean="0"/>
                    </a:p>
                    <a:p>
                      <a:r>
                        <a:rPr lang="en-US" sz="2800" dirty="0" smtClean="0"/>
                        <a:t>PAGE NO</a:t>
                      </a:r>
                      <a:r>
                        <a:rPr lang="en-US" sz="2400" dirty="0" smtClean="0"/>
                        <a:t>.</a:t>
                      </a:r>
                      <a:endParaRPr lang="en-IN" sz="2400" dirty="0"/>
                    </a:p>
                  </a:txBody>
                  <a:tcPr/>
                </a:tc>
              </a:tr>
              <a:tr h="1589327">
                <a:tc>
                  <a:txBody>
                    <a:bodyPr/>
                    <a:lstStyle/>
                    <a:p>
                      <a:pPr marL="285750" indent="-285750">
                        <a:buFont typeface="Arial" pitchFamily="34" charset="0"/>
                        <a:buChar char="•"/>
                      </a:pPr>
                      <a:r>
                        <a:rPr lang="en-US" sz="2400" b="1" dirty="0" smtClean="0">
                          <a:solidFill>
                            <a:schemeClr val="bg1"/>
                          </a:solidFill>
                        </a:rPr>
                        <a:t>INTRODUCTION TO CYBER CRIMES</a:t>
                      </a:r>
                      <a:endParaRPr lang="en-IN" sz="2400" dirty="0"/>
                    </a:p>
                  </a:txBody>
                  <a:tcPr/>
                </a:tc>
                <a:tc>
                  <a:txBody>
                    <a:bodyPr/>
                    <a:lstStyle/>
                    <a:p>
                      <a:r>
                        <a:rPr lang="en-US" dirty="0" smtClean="0"/>
                        <a:t>      </a:t>
                      </a:r>
                      <a:r>
                        <a:rPr lang="en-US" sz="2400" b="1" dirty="0" smtClean="0"/>
                        <a:t>4 - 7</a:t>
                      </a:r>
                      <a:endParaRPr lang="en-IN" sz="2400" b="1" dirty="0"/>
                    </a:p>
                  </a:txBody>
                  <a:tcPr/>
                </a:tc>
              </a:tr>
              <a:tr h="1437122">
                <a:tc>
                  <a:txBody>
                    <a:bodyPr/>
                    <a:lstStyle/>
                    <a:p>
                      <a:pPr marL="285750" indent="-285750">
                        <a:buFont typeface="Arial" pitchFamily="34" charset="0"/>
                        <a:buChar char="•"/>
                      </a:pPr>
                      <a:r>
                        <a:rPr lang="en-IN" sz="2400" b="1" dirty="0" smtClean="0"/>
                        <a:t>TRENDS IN MOBILITY</a:t>
                      </a:r>
                      <a:endParaRPr lang="en-IN" sz="2400" b="1" dirty="0"/>
                    </a:p>
                  </a:txBody>
                  <a:tcPr/>
                </a:tc>
                <a:tc>
                  <a:txBody>
                    <a:bodyPr/>
                    <a:lstStyle/>
                    <a:p>
                      <a:r>
                        <a:rPr lang="en-US" sz="2400" b="1" dirty="0" smtClean="0"/>
                        <a:t>     8  - 9</a:t>
                      </a:r>
                      <a:endParaRPr lang="en-IN" sz="2400" b="1" dirty="0"/>
                    </a:p>
                  </a:txBody>
                  <a:tcPr/>
                </a:tc>
              </a:tr>
              <a:tr h="1589327">
                <a:tc>
                  <a:txBody>
                    <a:bodyPr/>
                    <a:lstStyle/>
                    <a:p>
                      <a:pPr marL="285750" indent="-285750">
                        <a:buFont typeface="Arial" pitchFamily="34" charset="0"/>
                        <a:buChar char="•"/>
                      </a:pPr>
                      <a:r>
                        <a:rPr lang="en-US" sz="2400" b="1" dirty="0" smtClean="0">
                          <a:solidFill>
                            <a:schemeClr val="bg1"/>
                          </a:solidFill>
                        </a:rPr>
                        <a:t>HOW TO PROTECT YOURSELF AGAINST CYBER CRIMES</a:t>
                      </a:r>
                      <a:endParaRPr lang="en-IN" sz="2400" b="1" dirty="0"/>
                    </a:p>
                  </a:txBody>
                  <a:tcPr/>
                </a:tc>
                <a:tc>
                  <a:txBody>
                    <a:bodyPr/>
                    <a:lstStyle/>
                    <a:p>
                      <a:r>
                        <a:rPr lang="en-US" sz="2400" b="1" dirty="0" smtClean="0"/>
                        <a:t>       10</a:t>
                      </a:r>
                      <a:endParaRPr lang="en-IN" sz="2400" b="1" dirty="0"/>
                    </a:p>
                  </a:txBody>
                  <a:tcPr/>
                </a:tc>
              </a:tr>
            </a:tbl>
          </a:graphicData>
        </a:graphic>
      </p:graphicFrame>
      <p:sp>
        <p:nvSpPr>
          <p:cNvPr id="3" name="Slide Number Placeholder 2"/>
          <p:cNvSpPr>
            <a:spLocks noGrp="1"/>
          </p:cNvSpPr>
          <p:nvPr>
            <p:ph type="sldNum" sz="quarter" idx="12"/>
          </p:nvPr>
        </p:nvSpPr>
        <p:spPr/>
        <p:txBody>
          <a:bodyPr/>
          <a:lstStyle/>
          <a:p>
            <a:fld id="{1D184553-CDD8-478F-84C2-97197B149176}" type="slidenum">
              <a:rPr lang="en-IN" smtClean="0"/>
              <a:t>3</a:t>
            </a:fld>
            <a:endParaRPr lang="en-IN"/>
          </a:p>
        </p:txBody>
      </p:sp>
      <p:sp>
        <p:nvSpPr>
          <p:cNvPr id="4" name="Title 3"/>
          <p:cNvSpPr>
            <a:spLocks noGrp="1"/>
          </p:cNvSpPr>
          <p:nvPr>
            <p:ph type="title"/>
          </p:nvPr>
        </p:nvSpPr>
        <p:spPr/>
        <p:txBody>
          <a:bodyPr>
            <a:normAutofit fontScale="90000"/>
          </a:bodyPr>
          <a:lstStyle/>
          <a:p>
            <a:r>
              <a:rPr lang="en-US" sz="3600" dirty="0" smtClean="0"/>
              <a:t>   </a:t>
            </a:r>
            <a:r>
              <a:rPr lang="en-US" sz="4400" dirty="0" smtClean="0"/>
              <a:t>CYBER    CRIME</a:t>
            </a:r>
            <a:endParaRPr lang="en-IN" sz="4400" dirty="0"/>
          </a:p>
        </p:txBody>
      </p:sp>
      <p:sp>
        <p:nvSpPr>
          <p:cNvPr id="5" name="Text Placeholder 4"/>
          <p:cNvSpPr>
            <a:spLocks noGrp="1"/>
          </p:cNvSpPr>
          <p:nvPr>
            <p:ph type="body" sz="half" idx="2"/>
          </p:nvPr>
        </p:nvSpPr>
        <p:spPr/>
        <p:txBody>
          <a:bodyPr/>
          <a:lstStyle/>
          <a:p>
            <a:r>
              <a:rPr lang="en-US" dirty="0" smtClean="0"/>
              <a:t>………………………</a:t>
            </a:r>
            <a:endParaRPr lang="en-IN" dirty="0"/>
          </a:p>
        </p:txBody>
      </p:sp>
    </p:spTree>
    <p:extLst>
      <p:ext uri="{BB962C8B-B14F-4D97-AF65-F5344CB8AC3E}">
        <p14:creationId xmlns:p14="http://schemas.microsoft.com/office/powerpoint/2010/main" val="14465691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600200"/>
            <a:ext cx="8568952" cy="4925144"/>
          </a:xfrm>
        </p:spPr>
        <p:txBody>
          <a:bodyPr>
            <a:normAutofit fontScale="85000" lnSpcReduction="20000"/>
          </a:bodyPr>
          <a:lstStyle/>
          <a:p>
            <a:pPr marL="0" indent="0" algn="ctr">
              <a:buNone/>
            </a:pPr>
            <a:r>
              <a:rPr lang="en-US" sz="2800" b="1" dirty="0">
                <a:latin typeface="Arial" pitchFamily="34" charset="0"/>
                <a:cs typeface="Arial" pitchFamily="34" charset="0"/>
              </a:rPr>
              <a:t>What is Cyber Crime</a:t>
            </a:r>
            <a:r>
              <a:rPr lang="en-US" b="1" dirty="0">
                <a:latin typeface="Arial" pitchFamily="34" charset="0"/>
                <a:cs typeface="Arial" pitchFamily="34" charset="0"/>
              </a:rPr>
              <a:t>: </a:t>
            </a:r>
            <a:r>
              <a:rPr lang="en-US" b="1" dirty="0" smtClean="0">
                <a:latin typeface="Arial" pitchFamily="34" charset="0"/>
                <a:cs typeface="Arial" pitchFamily="34" charset="0"/>
              </a:rPr>
              <a:t>-</a:t>
            </a:r>
          </a:p>
          <a:p>
            <a:pPr marL="0" indent="0" algn="ctr">
              <a:buNone/>
            </a:pPr>
            <a:endParaRPr lang="en-US" dirty="0">
              <a:latin typeface="Arial" pitchFamily="34" charset="0"/>
              <a:cs typeface="Arial" pitchFamily="34" charset="0"/>
            </a:endParaRPr>
          </a:p>
          <a:p>
            <a:pPr marL="0" indent="0">
              <a:buNone/>
            </a:pPr>
            <a:r>
              <a:rPr lang="en-US" sz="2600" dirty="0" smtClean="0">
                <a:latin typeface="Arial" pitchFamily="34" charset="0"/>
                <a:cs typeface="Arial" pitchFamily="34" charset="0"/>
              </a:rPr>
              <a:t>           Cybercrime </a:t>
            </a:r>
            <a:r>
              <a:rPr lang="en-US" sz="2600" dirty="0">
                <a:latin typeface="Arial" pitchFamily="34" charset="0"/>
                <a:cs typeface="Arial" pitchFamily="34" charset="0"/>
              </a:rPr>
              <a:t>is defined as a crime in which a computer is the object of the crime (hacking, phishing, spamming) or is used as a tool to commit an offense (child pornography, hate crimes. Cybercrime is criminal activity that either targets or uses a computer, a computer network or a networked device</a:t>
            </a:r>
            <a:r>
              <a:rPr lang="en-US" sz="2000" dirty="0" smtClean="0"/>
              <a:t>.</a:t>
            </a:r>
          </a:p>
          <a:p>
            <a:pPr marL="0" indent="0">
              <a:buNone/>
            </a:pPr>
            <a:endParaRPr lang="en-US" sz="2000" dirty="0"/>
          </a:p>
          <a:p>
            <a:pPr marL="0" indent="0">
              <a:buNone/>
            </a:pPr>
            <a:r>
              <a:rPr lang="en-IN" sz="2800" b="1" dirty="0">
                <a:latin typeface="Arial" pitchFamily="34" charset="0"/>
                <a:cs typeface="Arial" pitchFamily="34" charset="0"/>
              </a:rPr>
              <a:t>Types of cybercrime: -</a:t>
            </a:r>
          </a:p>
          <a:p>
            <a:endParaRPr lang="en-IN" sz="2800" b="1" dirty="0">
              <a:latin typeface="Arial" pitchFamily="34" charset="0"/>
              <a:cs typeface="Arial" pitchFamily="34" charset="0"/>
            </a:endParaRPr>
          </a:p>
          <a:p>
            <a:pPr marL="342900" indent="-342900">
              <a:buFont typeface="Wingdings" pitchFamily="2" charset="2"/>
              <a:buChar char="§"/>
            </a:pPr>
            <a:r>
              <a:rPr lang="en-IN" dirty="0">
                <a:latin typeface="Arial" pitchFamily="34" charset="0"/>
                <a:cs typeface="Arial" pitchFamily="34" charset="0"/>
              </a:rPr>
              <a:t>Email and internet fraud.</a:t>
            </a:r>
          </a:p>
          <a:p>
            <a:pPr marL="342900" indent="-342900">
              <a:buFont typeface="Wingdings" pitchFamily="2" charset="2"/>
              <a:buChar char="§"/>
            </a:pPr>
            <a:r>
              <a:rPr lang="en-US" dirty="0">
                <a:latin typeface="Arial" pitchFamily="34" charset="0"/>
                <a:cs typeface="Arial" pitchFamily="34" charset="0"/>
              </a:rPr>
              <a:t>Theft of financial or card payment data</a:t>
            </a:r>
            <a:r>
              <a:rPr lang="en-US" dirty="0" smtClean="0">
                <a:latin typeface="Arial" pitchFamily="34" charset="0"/>
                <a:cs typeface="Arial" pitchFamily="34" charset="0"/>
              </a:rPr>
              <a:t>.</a:t>
            </a:r>
            <a:endParaRPr lang="en-US" dirty="0">
              <a:latin typeface="Arial" pitchFamily="34" charset="0"/>
              <a:cs typeface="Arial" pitchFamily="34" charset="0"/>
            </a:endParaRPr>
          </a:p>
          <a:p>
            <a:pPr marL="342900" indent="-342900">
              <a:buFont typeface="Wingdings" pitchFamily="2" charset="2"/>
              <a:buChar char="§"/>
            </a:pPr>
            <a:r>
              <a:rPr lang="en-US" dirty="0">
                <a:latin typeface="Arial" pitchFamily="34" charset="0"/>
                <a:cs typeface="Arial" pitchFamily="34" charset="0"/>
              </a:rPr>
              <a:t>Cyber extortion (demanding money to prevent a threatened attack)</a:t>
            </a:r>
          </a:p>
          <a:p>
            <a:pPr marL="342900" indent="-342900">
              <a:buFont typeface="Wingdings" pitchFamily="2" charset="2"/>
              <a:buChar char="§"/>
            </a:pPr>
            <a:r>
              <a:rPr lang="en-US" dirty="0">
                <a:latin typeface="Arial" pitchFamily="34" charset="0"/>
                <a:cs typeface="Arial" pitchFamily="34" charset="0"/>
              </a:rPr>
              <a:t>Cyber espionage (where hackers access government or company data).</a:t>
            </a:r>
            <a:endParaRPr lang="en-IN" dirty="0">
              <a:latin typeface="Arial" pitchFamily="34" charset="0"/>
              <a:cs typeface="Arial" pitchFamily="34" charset="0"/>
            </a:endParaRPr>
          </a:p>
          <a:p>
            <a:pPr marL="0" indent="0">
              <a:buNone/>
            </a:pPr>
            <a:endParaRPr lang="en-IN" dirty="0"/>
          </a:p>
        </p:txBody>
      </p:sp>
      <p:sp>
        <p:nvSpPr>
          <p:cNvPr id="5" name="Title 4"/>
          <p:cNvSpPr>
            <a:spLocks noGrp="1"/>
          </p:cNvSpPr>
          <p:nvPr>
            <p:ph type="title"/>
          </p:nvPr>
        </p:nvSpPr>
        <p:spPr>
          <a:xfrm>
            <a:off x="395536" y="260648"/>
            <a:ext cx="8229600" cy="11430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4000" b="1" dirty="0" smtClean="0">
                <a:solidFill>
                  <a:schemeClr val="bg1"/>
                </a:solidFill>
              </a:rPr>
              <a:t>INTRODUCTION TO CYBER CRIMES</a:t>
            </a:r>
            <a:endParaRPr lang="en-IN" sz="4000" b="1" dirty="0">
              <a:solidFill>
                <a:schemeClr val="bg1"/>
              </a:solidFill>
            </a:endParaRPr>
          </a:p>
        </p:txBody>
      </p:sp>
      <p:sp>
        <p:nvSpPr>
          <p:cNvPr id="6" name="Slide Number Placeholder 5"/>
          <p:cNvSpPr>
            <a:spLocks noGrp="1"/>
          </p:cNvSpPr>
          <p:nvPr>
            <p:ph type="sldNum" sz="quarter" idx="12"/>
          </p:nvPr>
        </p:nvSpPr>
        <p:spPr/>
        <p:txBody>
          <a:bodyPr/>
          <a:lstStyle/>
          <a:p>
            <a:fld id="{1D184553-CDD8-478F-84C2-97197B149176}" type="slidenum">
              <a:rPr lang="en-IN" smtClean="0"/>
              <a:t>4</a:t>
            </a:fld>
            <a:endParaRPr lang="en-IN"/>
          </a:p>
        </p:txBody>
      </p:sp>
    </p:spTree>
    <p:extLst>
      <p:ext uri="{BB962C8B-B14F-4D97-AF65-F5344CB8AC3E}">
        <p14:creationId xmlns:p14="http://schemas.microsoft.com/office/powerpoint/2010/main" val="13269837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260648"/>
            <a:ext cx="8640960" cy="6336704"/>
          </a:xfrm>
        </p:spPr>
        <p:txBody>
          <a:bodyPr>
            <a:normAutofit lnSpcReduction="10000"/>
          </a:bodyPr>
          <a:lstStyle/>
          <a:p>
            <a:pPr marL="0" indent="0">
              <a:buNone/>
            </a:pPr>
            <a:r>
              <a:rPr lang="en-US" sz="2800" b="1" dirty="0"/>
              <a:t>Most cybercrime falls under two main categories</a:t>
            </a:r>
            <a:r>
              <a:rPr lang="en-US" dirty="0" smtClean="0"/>
              <a:t>:</a:t>
            </a:r>
          </a:p>
          <a:p>
            <a:r>
              <a:rPr lang="en-US" dirty="0"/>
              <a:t>Criminal activity that targets</a:t>
            </a:r>
          </a:p>
          <a:p>
            <a:r>
              <a:rPr lang="en-US" dirty="0"/>
              <a:t>Criminal </a:t>
            </a:r>
            <a:r>
              <a:rPr lang="en-US" dirty="0" smtClean="0"/>
              <a:t>activity </a:t>
            </a:r>
            <a:r>
              <a:rPr lang="en-US" dirty="0"/>
              <a:t>that uses computers to commit other crimes</a:t>
            </a:r>
            <a:r>
              <a:rPr lang="en-US" dirty="0" smtClean="0"/>
              <a:t>.</a:t>
            </a:r>
          </a:p>
          <a:p>
            <a:endParaRPr lang="en-US" dirty="0"/>
          </a:p>
          <a:p>
            <a:pPr marL="0" indent="0">
              <a:buNone/>
            </a:pPr>
            <a:r>
              <a:rPr lang="en-IN" sz="2800" b="1" dirty="0"/>
              <a:t>Examples of </a:t>
            </a:r>
            <a:r>
              <a:rPr lang="en-IN" sz="2800" b="1" dirty="0" smtClean="0"/>
              <a:t>cybercrime :- </a:t>
            </a:r>
          </a:p>
          <a:p>
            <a:pPr marL="0" indent="0">
              <a:buNone/>
            </a:pPr>
            <a:r>
              <a:rPr lang="en-US" dirty="0" smtClean="0">
                <a:cs typeface="Arial" pitchFamily="34" charset="0"/>
              </a:rPr>
              <a:t>        we </a:t>
            </a:r>
            <a:r>
              <a:rPr lang="en-US" dirty="0">
                <a:cs typeface="Arial" pitchFamily="34" charset="0"/>
              </a:rPr>
              <a:t>look at famous examples of different types of cybercrime attack used by cybercriminals</a:t>
            </a:r>
            <a:r>
              <a:rPr lang="en-US" dirty="0" smtClean="0">
                <a:cs typeface="Arial" pitchFamily="34" charset="0"/>
              </a:rPr>
              <a:t>. Followings --</a:t>
            </a:r>
          </a:p>
          <a:p>
            <a:pPr marL="0" indent="0">
              <a:buNone/>
            </a:pPr>
            <a:endParaRPr lang="en-IN" dirty="0" smtClean="0"/>
          </a:p>
          <a:p>
            <a:pPr marL="0" indent="0">
              <a:buNone/>
            </a:pPr>
            <a:r>
              <a:rPr lang="en-US" b="1" dirty="0">
                <a:cs typeface="Arial" pitchFamily="34" charset="0"/>
              </a:rPr>
              <a:t>1. </a:t>
            </a:r>
            <a:r>
              <a:rPr lang="en-US" b="1" u="sng" dirty="0">
                <a:cs typeface="Arial" pitchFamily="34" charset="0"/>
              </a:rPr>
              <a:t>Malware A</a:t>
            </a:r>
            <a:r>
              <a:rPr lang="en-US" b="1" u="sng" dirty="0" smtClean="0">
                <a:cs typeface="Arial" pitchFamily="34" charset="0"/>
              </a:rPr>
              <a:t>ttacks</a:t>
            </a:r>
            <a:r>
              <a:rPr lang="en-US" b="1" dirty="0" smtClean="0">
                <a:cs typeface="Arial" pitchFamily="34" charset="0"/>
              </a:rPr>
              <a:t>: - </a:t>
            </a:r>
          </a:p>
          <a:p>
            <a:pPr marL="0" indent="0">
              <a:buNone/>
            </a:pPr>
            <a:r>
              <a:rPr lang="en-US" b="1" dirty="0">
                <a:cs typeface="Arial" pitchFamily="34" charset="0"/>
              </a:rPr>
              <a:t> </a:t>
            </a:r>
            <a:r>
              <a:rPr lang="en-US" b="1" dirty="0" smtClean="0">
                <a:cs typeface="Arial" pitchFamily="34" charset="0"/>
              </a:rPr>
              <a:t>        </a:t>
            </a:r>
            <a:r>
              <a:rPr lang="en-US" dirty="0" smtClean="0">
                <a:cs typeface="Arial" pitchFamily="34" charset="0"/>
              </a:rPr>
              <a:t>A </a:t>
            </a:r>
            <a:r>
              <a:rPr lang="en-US" dirty="0">
                <a:cs typeface="Arial" pitchFamily="34" charset="0"/>
              </a:rPr>
              <a:t>malware attack is where a computer system or network is infected with a computer virus or other type of malware</a:t>
            </a:r>
            <a:r>
              <a:rPr lang="en-US" dirty="0" smtClean="0">
                <a:cs typeface="Arial" pitchFamily="34" charset="0"/>
              </a:rPr>
              <a:t>.</a:t>
            </a:r>
          </a:p>
          <a:p>
            <a:pPr marL="0" indent="0">
              <a:buNone/>
            </a:pPr>
            <a:r>
              <a:rPr lang="en-US" dirty="0">
                <a:cs typeface="Arial" pitchFamily="34" charset="0"/>
              </a:rPr>
              <a:t>         A computer compromised by malware could be used by cybercriminals for several purposes. These include stealing confidential data, using the computer to carry out other criminal acts, or causing damage to data.</a:t>
            </a:r>
            <a:endParaRPr lang="en-US" dirty="0" smtClean="0">
              <a:cs typeface="Arial" pitchFamily="34" charset="0"/>
            </a:endParaRPr>
          </a:p>
          <a:p>
            <a:pPr marL="0" indent="0">
              <a:buNone/>
            </a:pPr>
            <a:endParaRPr lang="en-US" dirty="0">
              <a:cs typeface="Arial" pitchFamily="34" charset="0"/>
            </a:endParaRPr>
          </a:p>
        </p:txBody>
      </p:sp>
      <p:sp>
        <p:nvSpPr>
          <p:cNvPr id="4" name="Slide Number Placeholder 3"/>
          <p:cNvSpPr>
            <a:spLocks noGrp="1"/>
          </p:cNvSpPr>
          <p:nvPr>
            <p:ph type="sldNum" sz="quarter" idx="12"/>
          </p:nvPr>
        </p:nvSpPr>
        <p:spPr/>
        <p:txBody>
          <a:bodyPr/>
          <a:lstStyle/>
          <a:p>
            <a:fld id="{1D184553-CDD8-478F-84C2-97197B149176}" type="slidenum">
              <a:rPr lang="en-IN" smtClean="0"/>
              <a:t>5</a:t>
            </a:fld>
            <a:endParaRPr lang="en-IN"/>
          </a:p>
        </p:txBody>
      </p:sp>
    </p:spTree>
    <p:extLst>
      <p:ext uri="{BB962C8B-B14F-4D97-AF65-F5344CB8AC3E}">
        <p14:creationId xmlns:p14="http://schemas.microsoft.com/office/powerpoint/2010/main" val="29350127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260648"/>
            <a:ext cx="8640960" cy="6336704"/>
          </a:xfrm>
        </p:spPr>
        <p:txBody>
          <a:bodyPr>
            <a:normAutofit/>
          </a:bodyPr>
          <a:lstStyle/>
          <a:p>
            <a:pPr marL="0" indent="0">
              <a:buNone/>
            </a:pPr>
            <a:r>
              <a:rPr lang="en-US" dirty="0"/>
              <a:t>        </a:t>
            </a:r>
            <a:r>
              <a:rPr lang="en-US" dirty="0" smtClean="0"/>
              <a:t>Ransom ware </a:t>
            </a:r>
            <a:r>
              <a:rPr lang="en-US" dirty="0"/>
              <a:t>is a type of malware used to extort money by holding the victim’s data or device to ransom. </a:t>
            </a:r>
            <a:r>
              <a:rPr lang="en-US" dirty="0" err="1" smtClean="0"/>
              <a:t>Wanna</a:t>
            </a:r>
            <a:r>
              <a:rPr lang="en-US" dirty="0" smtClean="0"/>
              <a:t> Cry </a:t>
            </a:r>
            <a:r>
              <a:rPr lang="en-US" dirty="0"/>
              <a:t>is type of </a:t>
            </a:r>
            <a:r>
              <a:rPr lang="en-US" dirty="0" smtClean="0"/>
              <a:t>ransom ware </a:t>
            </a:r>
            <a:r>
              <a:rPr lang="en-US" dirty="0"/>
              <a:t>which targeted a vulnerability in computers running Microsoft Windows</a:t>
            </a:r>
            <a:r>
              <a:rPr lang="en-US" dirty="0" smtClean="0"/>
              <a:t>.</a:t>
            </a:r>
          </a:p>
          <a:p>
            <a:pPr marL="0" indent="0">
              <a:buNone/>
            </a:pPr>
            <a:endParaRPr lang="en-US" dirty="0" smtClean="0"/>
          </a:p>
          <a:p>
            <a:pPr marL="0" indent="0">
              <a:buNone/>
            </a:pPr>
            <a:r>
              <a:rPr lang="en-US" dirty="0"/>
              <a:t>2. </a:t>
            </a:r>
            <a:r>
              <a:rPr lang="en-US" b="1" u="sng" dirty="0"/>
              <a:t>Distributed </a:t>
            </a:r>
            <a:r>
              <a:rPr lang="en-US" b="1" u="sng" dirty="0" err="1"/>
              <a:t>D</a:t>
            </a:r>
            <a:r>
              <a:rPr lang="en-US" sz="2800" b="1" u="sng" dirty="0" err="1"/>
              <a:t>oS</a:t>
            </a:r>
            <a:r>
              <a:rPr lang="en-US" sz="2800" b="1" u="sng" dirty="0"/>
              <a:t> </a:t>
            </a:r>
            <a:r>
              <a:rPr lang="en-US" sz="2800" b="1" u="sng" dirty="0" smtClean="0"/>
              <a:t>attacks: </a:t>
            </a:r>
            <a:r>
              <a:rPr lang="en-US" sz="2800" b="1" dirty="0" smtClean="0"/>
              <a:t>-</a:t>
            </a:r>
            <a:endParaRPr lang="en-US" b="1" u="sng" dirty="0"/>
          </a:p>
          <a:p>
            <a:pPr marL="0" indent="0">
              <a:buNone/>
            </a:pPr>
            <a:r>
              <a:rPr lang="en-US" dirty="0" smtClean="0"/>
              <a:t>           Distributed </a:t>
            </a:r>
            <a:r>
              <a:rPr lang="en-US" dirty="0" err="1"/>
              <a:t>DoS</a:t>
            </a:r>
            <a:r>
              <a:rPr lang="en-US" dirty="0"/>
              <a:t> attacks (</a:t>
            </a:r>
            <a:r>
              <a:rPr lang="en-US" dirty="0" err="1"/>
              <a:t>DDoS</a:t>
            </a:r>
            <a:r>
              <a:rPr lang="en-US" dirty="0"/>
              <a:t>) are a type of cybercrime attack that </a:t>
            </a:r>
            <a:r>
              <a:rPr lang="en-US" dirty="0" smtClean="0"/>
              <a:t>cybercriminals </a:t>
            </a:r>
            <a:r>
              <a:rPr lang="en-US" dirty="0"/>
              <a:t>use to bring down a system or network</a:t>
            </a:r>
            <a:r>
              <a:rPr lang="en-US" dirty="0" smtClean="0"/>
              <a:t>.</a:t>
            </a:r>
          </a:p>
          <a:p>
            <a:pPr marL="0" indent="0">
              <a:buNone/>
            </a:pPr>
            <a:r>
              <a:rPr lang="en-US" dirty="0"/>
              <a:t>           A </a:t>
            </a:r>
            <a:r>
              <a:rPr lang="en-US" dirty="0" err="1"/>
              <a:t>DDoS</a:t>
            </a:r>
            <a:r>
              <a:rPr lang="en-US" dirty="0"/>
              <a:t> attack overwhelms a system by using one of the standard communication protocols it uses to spam the system with connection requests</a:t>
            </a:r>
            <a:r>
              <a:rPr lang="en-US" dirty="0" smtClean="0"/>
              <a:t>.</a:t>
            </a:r>
            <a:endParaRPr lang="en-US" dirty="0"/>
          </a:p>
          <a:p>
            <a:pPr marL="0" indent="0">
              <a:buNone/>
            </a:pPr>
            <a:r>
              <a:rPr lang="en-US" dirty="0" smtClean="0"/>
              <a:t>           Cybercriminals </a:t>
            </a:r>
            <a:r>
              <a:rPr lang="en-US" dirty="0"/>
              <a:t>who are carrying out </a:t>
            </a:r>
            <a:r>
              <a:rPr lang="en-US" dirty="0" err="1"/>
              <a:t>cyberextortion</a:t>
            </a:r>
            <a:r>
              <a:rPr lang="en-US" dirty="0"/>
              <a:t> may use the threat of a </a:t>
            </a:r>
            <a:r>
              <a:rPr lang="en-US" dirty="0" err="1"/>
              <a:t>DDoS</a:t>
            </a:r>
            <a:r>
              <a:rPr lang="en-US" dirty="0"/>
              <a:t> attack to demand money. Alternatively, a </a:t>
            </a:r>
            <a:r>
              <a:rPr lang="en-US" dirty="0" err="1"/>
              <a:t>DDoS</a:t>
            </a:r>
            <a:r>
              <a:rPr lang="en-US" dirty="0"/>
              <a:t> may be used as a distraction tactic while other type of cybercrime takes place.</a:t>
            </a:r>
            <a:endParaRPr lang="en-IN" dirty="0"/>
          </a:p>
        </p:txBody>
      </p:sp>
      <p:sp>
        <p:nvSpPr>
          <p:cNvPr id="4" name="Slide Number Placeholder 3"/>
          <p:cNvSpPr>
            <a:spLocks noGrp="1"/>
          </p:cNvSpPr>
          <p:nvPr>
            <p:ph type="sldNum" sz="quarter" idx="12"/>
          </p:nvPr>
        </p:nvSpPr>
        <p:spPr/>
        <p:txBody>
          <a:bodyPr/>
          <a:lstStyle/>
          <a:p>
            <a:fld id="{1D184553-CDD8-478F-84C2-97197B149176}" type="slidenum">
              <a:rPr lang="en-IN" smtClean="0"/>
              <a:t>6</a:t>
            </a:fld>
            <a:endParaRPr lang="en-IN"/>
          </a:p>
        </p:txBody>
      </p:sp>
    </p:spTree>
    <p:extLst>
      <p:ext uri="{BB962C8B-B14F-4D97-AF65-F5344CB8AC3E}">
        <p14:creationId xmlns:p14="http://schemas.microsoft.com/office/powerpoint/2010/main" val="10290779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260648"/>
            <a:ext cx="8640960" cy="6336704"/>
          </a:xfrm>
        </p:spPr>
        <p:txBody>
          <a:bodyPr/>
          <a:lstStyle/>
          <a:p>
            <a:pPr marL="0" indent="0">
              <a:buNone/>
            </a:pPr>
            <a:r>
              <a:rPr lang="en-US" dirty="0" smtClean="0"/>
              <a:t>           </a:t>
            </a:r>
            <a:r>
              <a:rPr lang="en-US" dirty="0"/>
              <a:t>A famous example of this type of attack is the </a:t>
            </a:r>
            <a:r>
              <a:rPr lang="en-US" dirty="0">
                <a:hlinkClick r:id="rId2"/>
              </a:rPr>
              <a:t>2017 </a:t>
            </a:r>
            <a:r>
              <a:rPr lang="en-US" dirty="0" err="1">
                <a:hlinkClick r:id="rId2"/>
              </a:rPr>
              <a:t>DDoS</a:t>
            </a:r>
            <a:r>
              <a:rPr lang="en-US" dirty="0">
                <a:hlinkClick r:id="rId2"/>
              </a:rPr>
              <a:t> attack on the UK National Lottery website</a:t>
            </a:r>
            <a:r>
              <a:rPr lang="en-US" dirty="0"/>
              <a:t>. This brought the lottery’s website and mobile app offline, preventing UK citizens from playing.</a:t>
            </a:r>
            <a:endParaRPr lang="en-US" dirty="0" smtClean="0"/>
          </a:p>
          <a:p>
            <a:pPr marL="0" indent="0">
              <a:buNone/>
            </a:pPr>
            <a:endParaRPr lang="en-US" dirty="0"/>
          </a:p>
          <a:p>
            <a:pPr marL="0" indent="0">
              <a:buNone/>
            </a:pPr>
            <a:r>
              <a:rPr lang="en-US" dirty="0" smtClean="0"/>
              <a:t>3. </a:t>
            </a:r>
            <a:r>
              <a:rPr lang="en-IN" b="1" u="sng" dirty="0" smtClean="0"/>
              <a:t>Phishing</a:t>
            </a:r>
            <a:r>
              <a:rPr lang="en-IN" b="1" dirty="0" smtClean="0"/>
              <a:t> :- </a:t>
            </a:r>
          </a:p>
          <a:p>
            <a:pPr marL="0" indent="0">
              <a:buNone/>
            </a:pPr>
            <a:r>
              <a:rPr lang="en-IN" dirty="0"/>
              <a:t> </a:t>
            </a:r>
            <a:r>
              <a:rPr lang="en-IN" dirty="0" smtClean="0"/>
              <a:t>           </a:t>
            </a:r>
            <a:r>
              <a:rPr lang="en-US" dirty="0"/>
              <a:t>A phishing campaign is when spam emails, or other forms of communication, are sent en masse, with the intention of tricking recipients into doing something that undermines their security or the security of the organization they work for</a:t>
            </a:r>
            <a:r>
              <a:rPr lang="en-US" dirty="0" smtClean="0"/>
              <a:t>.</a:t>
            </a:r>
          </a:p>
          <a:p>
            <a:pPr marL="0" indent="0">
              <a:buNone/>
            </a:pPr>
            <a:r>
              <a:rPr lang="en-US" dirty="0"/>
              <a:t> </a:t>
            </a:r>
            <a:r>
              <a:rPr lang="en-US" dirty="0" smtClean="0"/>
              <a:t>           </a:t>
            </a:r>
            <a:r>
              <a:rPr lang="en-US" dirty="0"/>
              <a:t>Phishing campaign messages may contain infected attachments or  links to malicious sites. Or they may ask the receiver to respond with confidential </a:t>
            </a:r>
            <a:r>
              <a:rPr lang="en-US" dirty="0" smtClean="0"/>
              <a:t>information.</a:t>
            </a:r>
          </a:p>
          <a:p>
            <a:pPr marL="0" indent="0">
              <a:buNone/>
            </a:pPr>
            <a:r>
              <a:rPr lang="en-US" dirty="0"/>
              <a:t> </a:t>
            </a:r>
            <a:r>
              <a:rPr lang="en-US" dirty="0" smtClean="0"/>
              <a:t>           </a:t>
            </a:r>
            <a:r>
              <a:rPr lang="en-US" dirty="0"/>
              <a:t>Another type of phishing campaign is known as spear-phishing. These are targeted phishing campaigns which try to trick specific individuals into jeopardizing the security of the organization they work for. </a:t>
            </a:r>
            <a:endParaRPr lang="en-IN" dirty="0" smtClean="0"/>
          </a:p>
          <a:p>
            <a:pPr marL="0" indent="0">
              <a:buNone/>
            </a:pPr>
            <a:endParaRPr lang="en-IN" b="1" dirty="0"/>
          </a:p>
          <a:p>
            <a:pPr marL="0" indent="0">
              <a:buNone/>
            </a:pPr>
            <a:endParaRPr lang="en-IN" dirty="0"/>
          </a:p>
        </p:txBody>
      </p:sp>
      <p:sp>
        <p:nvSpPr>
          <p:cNvPr id="4" name="Slide Number Placeholder 3"/>
          <p:cNvSpPr>
            <a:spLocks noGrp="1"/>
          </p:cNvSpPr>
          <p:nvPr>
            <p:ph type="sldNum" sz="quarter" idx="12"/>
          </p:nvPr>
        </p:nvSpPr>
        <p:spPr/>
        <p:txBody>
          <a:bodyPr/>
          <a:lstStyle/>
          <a:p>
            <a:fld id="{1D184553-CDD8-478F-84C2-97197B149176}" type="slidenum">
              <a:rPr lang="en-IN" smtClean="0"/>
              <a:t>7</a:t>
            </a:fld>
            <a:endParaRPr lang="en-IN"/>
          </a:p>
        </p:txBody>
      </p:sp>
    </p:spTree>
    <p:extLst>
      <p:ext uri="{BB962C8B-B14F-4D97-AF65-F5344CB8AC3E}">
        <p14:creationId xmlns:p14="http://schemas.microsoft.com/office/powerpoint/2010/main" val="13087699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96752"/>
            <a:ext cx="8229600" cy="5256584"/>
          </a:xfrm>
        </p:spPr>
        <p:txBody>
          <a:bodyPr/>
          <a:lstStyle/>
          <a:p>
            <a:pPr marL="0" indent="0">
              <a:buNone/>
            </a:pPr>
            <a:r>
              <a:rPr lang="en-US" dirty="0"/>
              <a:t>       </a:t>
            </a:r>
            <a:r>
              <a:rPr lang="en-US" dirty="0" smtClean="0"/>
              <a:t>      </a:t>
            </a:r>
            <a:r>
              <a:rPr lang="en-US" dirty="0"/>
              <a:t>Mobile computing is moving into a new era, third generation (3G), which promises </a:t>
            </a:r>
            <a:r>
              <a:rPr lang="en-US" dirty="0" smtClean="0"/>
              <a:t>greater </a:t>
            </a:r>
            <a:r>
              <a:rPr lang="en-US" dirty="0"/>
              <a:t>variety in applications and have highly improved usability as well as speedier </a:t>
            </a:r>
            <a:r>
              <a:rPr lang="en-US" dirty="0" smtClean="0"/>
              <a:t>networking</a:t>
            </a:r>
            <a:r>
              <a:rPr lang="en-US" dirty="0"/>
              <a:t>. “iPhone” from Apple and Google-led “Android” phones are the best examples of </a:t>
            </a:r>
            <a:r>
              <a:rPr lang="en-US" dirty="0" smtClean="0"/>
              <a:t>this </a:t>
            </a:r>
            <a:r>
              <a:rPr lang="en-US" dirty="0"/>
              <a:t>trend and there are plenty of other developments that point in this direction. This </a:t>
            </a:r>
            <a:r>
              <a:rPr lang="en-US" dirty="0" smtClean="0"/>
              <a:t>smart mobile </a:t>
            </a:r>
            <a:r>
              <a:rPr lang="en-US" dirty="0"/>
              <a:t>technology is rapidly gaining popularity and the attackers (</a:t>
            </a:r>
            <a:r>
              <a:rPr lang="en-US" dirty="0" smtClean="0"/>
              <a:t>hackers </a:t>
            </a:r>
            <a:r>
              <a:rPr lang="en-US" dirty="0"/>
              <a:t>and crackers) </a:t>
            </a:r>
            <a:r>
              <a:rPr lang="en-US" dirty="0" smtClean="0"/>
              <a:t>are among </a:t>
            </a:r>
            <a:r>
              <a:rPr lang="en-US" dirty="0"/>
              <a:t>its biggest </a:t>
            </a:r>
            <a:r>
              <a:rPr lang="en-US" dirty="0" smtClean="0"/>
              <a:t>fans.</a:t>
            </a:r>
          </a:p>
          <a:p>
            <a:pPr marL="0" indent="0">
              <a:buNone/>
            </a:pPr>
            <a:endParaRPr lang="en-US" dirty="0" smtClean="0"/>
          </a:p>
          <a:p>
            <a:pPr marL="457200" indent="-457200">
              <a:buAutoNum type="arabicPeriod"/>
            </a:pPr>
            <a:r>
              <a:rPr lang="en-US" b="1" dirty="0" smtClean="0"/>
              <a:t>Key </a:t>
            </a:r>
            <a:r>
              <a:rPr lang="en-US" b="1" dirty="0"/>
              <a:t>Findings for Mobile Computing Security </a:t>
            </a:r>
            <a:r>
              <a:rPr lang="en-US" b="1" dirty="0" smtClean="0"/>
              <a:t>Scenario</a:t>
            </a:r>
          </a:p>
          <a:p>
            <a:pPr marL="0" indent="0">
              <a:buNone/>
            </a:pPr>
            <a:r>
              <a:rPr lang="en-US" b="1" dirty="0"/>
              <a:t> </a:t>
            </a:r>
            <a:r>
              <a:rPr lang="en-US" b="1" dirty="0" smtClean="0"/>
              <a:t>     1. </a:t>
            </a:r>
            <a:r>
              <a:rPr lang="en-US" dirty="0"/>
              <a:t>With usage experience, awareness of mobile users gets enhanced</a:t>
            </a:r>
            <a:endParaRPr lang="en-US" b="1" dirty="0" smtClean="0"/>
          </a:p>
          <a:p>
            <a:pPr marL="0" indent="0">
              <a:buNone/>
            </a:pPr>
            <a:r>
              <a:rPr lang="en-US" dirty="0" smtClean="0"/>
              <a:t>        </a:t>
            </a:r>
            <a:endParaRPr lang="en-IN" dirty="0"/>
          </a:p>
        </p:txBody>
      </p:sp>
      <p:sp>
        <p:nvSpPr>
          <p:cNvPr id="4" name="Slide Number Placeholder 3"/>
          <p:cNvSpPr>
            <a:spLocks noGrp="1"/>
          </p:cNvSpPr>
          <p:nvPr>
            <p:ph type="sldNum" sz="quarter" idx="12"/>
          </p:nvPr>
        </p:nvSpPr>
        <p:spPr/>
        <p:txBody>
          <a:bodyPr/>
          <a:lstStyle/>
          <a:p>
            <a:fld id="{1D184553-CDD8-478F-84C2-97197B149176}" type="slidenum">
              <a:rPr lang="en-IN" smtClean="0"/>
              <a:t>8</a:t>
            </a:fld>
            <a:endParaRPr lang="en-IN"/>
          </a:p>
        </p:txBody>
      </p:sp>
      <p:sp>
        <p:nvSpPr>
          <p:cNvPr id="5" name="Title 4"/>
          <p:cNvSpPr>
            <a:spLocks noGrp="1"/>
          </p:cNvSpPr>
          <p:nvPr>
            <p:ph type="title"/>
          </p:nvPr>
        </p:nvSpPr>
        <p:spPr>
          <a:xfrm>
            <a:off x="395536" y="260649"/>
            <a:ext cx="8229600" cy="72007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3200" dirty="0" smtClean="0"/>
              <a:t>TRENDS IN MOBILITY</a:t>
            </a:r>
            <a:endParaRPr lang="en-IN" sz="3200" b="1" dirty="0">
              <a:solidFill>
                <a:schemeClr val="bg1"/>
              </a:solidFill>
            </a:endParaRPr>
          </a:p>
        </p:txBody>
      </p:sp>
    </p:spTree>
    <p:extLst>
      <p:ext uri="{BB962C8B-B14F-4D97-AF65-F5344CB8AC3E}">
        <p14:creationId xmlns:p14="http://schemas.microsoft.com/office/powerpoint/2010/main" val="22480869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260648"/>
            <a:ext cx="8640960" cy="6336704"/>
          </a:xfrm>
        </p:spPr>
        <p:txBody>
          <a:bodyPr>
            <a:normAutofit lnSpcReduction="10000"/>
          </a:bodyPr>
          <a:lstStyle/>
          <a:p>
            <a:pPr marL="0" indent="0">
              <a:buNone/>
            </a:pPr>
            <a:r>
              <a:rPr lang="en-US" dirty="0" smtClean="0"/>
              <a:t>      2.</a:t>
            </a:r>
            <a:r>
              <a:rPr lang="en-IN" dirty="0" smtClean="0"/>
              <a:t> </a:t>
            </a:r>
            <a:r>
              <a:rPr lang="en-US" dirty="0"/>
              <a:t>People continue to remain the weakest link for laptop security</a:t>
            </a:r>
          </a:p>
          <a:p>
            <a:pPr marL="0" indent="0">
              <a:buNone/>
            </a:pPr>
            <a:r>
              <a:rPr lang="en-US" dirty="0" smtClean="0"/>
              <a:t>      3</a:t>
            </a:r>
            <a:r>
              <a:rPr lang="en-US" dirty="0"/>
              <a:t>. Wireless connectivity does little to increase burden of managing </a:t>
            </a:r>
            <a:r>
              <a:rPr lang="en-US" dirty="0" smtClean="0"/>
              <a:t>laptops</a:t>
            </a:r>
          </a:p>
          <a:p>
            <a:pPr marL="0" indent="0">
              <a:buNone/>
            </a:pPr>
            <a:r>
              <a:rPr lang="en-US" dirty="0"/>
              <a:t>      4. Laptop experience changes the view of starting a smart hand-held pilot</a:t>
            </a:r>
          </a:p>
          <a:p>
            <a:pPr marL="0" indent="0">
              <a:buNone/>
            </a:pPr>
            <a:r>
              <a:rPr lang="en-US" dirty="0" smtClean="0"/>
              <a:t>      5</a:t>
            </a:r>
            <a:r>
              <a:rPr lang="en-US" dirty="0"/>
              <a:t>. There is naivety and/or neglect in smart hand-held security</a:t>
            </a:r>
          </a:p>
          <a:p>
            <a:pPr marL="0" indent="0">
              <a:buNone/>
            </a:pPr>
            <a:r>
              <a:rPr lang="en-US" dirty="0" smtClean="0"/>
              <a:t>      6</a:t>
            </a:r>
            <a:r>
              <a:rPr lang="en-US" dirty="0"/>
              <a:t>. Rules rather than technology keep smart hand-</a:t>
            </a:r>
            <a:r>
              <a:rPr lang="en-US" dirty="0" err="1"/>
              <a:t>helds</a:t>
            </a:r>
            <a:r>
              <a:rPr lang="en-US" dirty="0"/>
              <a:t>’ usage in check</a:t>
            </a:r>
            <a:endParaRPr lang="en-US" dirty="0" smtClean="0"/>
          </a:p>
          <a:p>
            <a:pPr marL="0" indent="0">
              <a:buNone/>
            </a:pPr>
            <a:endParaRPr lang="en-US" dirty="0"/>
          </a:p>
          <a:p>
            <a:pPr marL="0" indent="0">
              <a:buNone/>
            </a:pPr>
            <a:r>
              <a:rPr lang="en-US" b="1" dirty="0" smtClean="0"/>
              <a:t>2</a:t>
            </a:r>
            <a:r>
              <a:rPr lang="en-US" b="1" dirty="0"/>
              <a:t>. Popular types of attacks against 3G mobile </a:t>
            </a:r>
            <a:r>
              <a:rPr lang="en-US" b="1" dirty="0" smtClean="0"/>
              <a:t>networks</a:t>
            </a:r>
          </a:p>
          <a:p>
            <a:pPr marL="0" indent="0">
              <a:buNone/>
            </a:pPr>
            <a:r>
              <a:rPr lang="en-US" b="1" dirty="0"/>
              <a:t>       </a:t>
            </a:r>
            <a:r>
              <a:rPr lang="en-US" dirty="0"/>
              <a:t>1. Malwares, viruses and worms</a:t>
            </a:r>
          </a:p>
          <a:p>
            <a:pPr marL="0" indent="0">
              <a:buNone/>
            </a:pPr>
            <a:r>
              <a:rPr lang="en-US" dirty="0" smtClean="0"/>
              <a:t>       2</a:t>
            </a:r>
            <a:r>
              <a:rPr lang="en-US" dirty="0"/>
              <a:t>. Denial-of-service (</a:t>
            </a:r>
            <a:r>
              <a:rPr lang="en-US" dirty="0" err="1"/>
              <a:t>DoS</a:t>
            </a:r>
            <a:r>
              <a:rPr lang="en-US" dirty="0"/>
              <a:t>)</a:t>
            </a:r>
          </a:p>
          <a:p>
            <a:pPr marL="0" indent="0">
              <a:buNone/>
            </a:pPr>
            <a:r>
              <a:rPr lang="en-US" dirty="0" smtClean="0"/>
              <a:t>       3</a:t>
            </a:r>
            <a:r>
              <a:rPr lang="en-US" dirty="0"/>
              <a:t>. Overbilling attack</a:t>
            </a:r>
          </a:p>
          <a:p>
            <a:pPr marL="0" indent="0">
              <a:buNone/>
            </a:pPr>
            <a:r>
              <a:rPr lang="en-US" dirty="0" smtClean="0"/>
              <a:t>       4</a:t>
            </a:r>
            <a:r>
              <a:rPr lang="en-US" dirty="0"/>
              <a:t>. </a:t>
            </a:r>
            <a:r>
              <a:rPr lang="en-US" dirty="0" err="1"/>
              <a:t>Spoofedpolicydevelopmentprocess</a:t>
            </a:r>
            <a:r>
              <a:rPr lang="en-US" dirty="0"/>
              <a:t>(PDP)</a:t>
            </a:r>
          </a:p>
          <a:p>
            <a:pPr marL="0" indent="0">
              <a:buNone/>
            </a:pPr>
            <a:r>
              <a:rPr lang="en-US" dirty="0" smtClean="0"/>
              <a:t>       5</a:t>
            </a:r>
            <a:r>
              <a:rPr lang="en-US" dirty="0"/>
              <a:t>. Signaling-level attacks</a:t>
            </a:r>
          </a:p>
          <a:p>
            <a:pPr marL="0" indent="0">
              <a:buNone/>
            </a:pPr>
            <a:endParaRPr lang="en-US" b="1" dirty="0"/>
          </a:p>
        </p:txBody>
      </p:sp>
      <p:sp>
        <p:nvSpPr>
          <p:cNvPr id="4" name="Slide Number Placeholder 3"/>
          <p:cNvSpPr>
            <a:spLocks noGrp="1"/>
          </p:cNvSpPr>
          <p:nvPr>
            <p:ph type="sldNum" sz="quarter" idx="12"/>
          </p:nvPr>
        </p:nvSpPr>
        <p:spPr/>
        <p:txBody>
          <a:bodyPr/>
          <a:lstStyle/>
          <a:p>
            <a:fld id="{1D184553-CDD8-478F-84C2-97197B149176}" type="slidenum">
              <a:rPr lang="en-IN" smtClean="0"/>
              <a:t>9</a:t>
            </a:fld>
            <a:endParaRPr lang="en-IN"/>
          </a:p>
        </p:txBody>
      </p:sp>
    </p:spTree>
    <p:extLst>
      <p:ext uri="{BB962C8B-B14F-4D97-AF65-F5344CB8AC3E}">
        <p14:creationId xmlns:p14="http://schemas.microsoft.com/office/powerpoint/2010/main" val="3313176667"/>
      </p:ext>
    </p:extLst>
  </p:cSld>
  <p:clrMapOvr>
    <a:masterClrMapping/>
  </p:clrMapOvr>
  <p:timing>
    <p:tnLst>
      <p:par>
        <p:cTn id="1" dur="indefinite" restart="never" nodeType="tmRoot"/>
      </p:par>
    </p:tnLst>
  </p:timing>
</p:sld>
</file>

<file path=ppt/theme/theme1.xml><?xml version="1.0" encoding="utf-8"?>
<a:theme xmlns:a="http://schemas.openxmlformats.org/drawingml/2006/main" name="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242</TotalTime>
  <Words>757</Words>
  <Application>Microsoft Office PowerPoint</Application>
  <PresentationFormat>On-screen Show (4:3)</PresentationFormat>
  <Paragraphs>103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Thatch</vt:lpstr>
      <vt:lpstr>CYBER SECURITY </vt:lpstr>
      <vt:lpstr>PowerPoint Presentation</vt:lpstr>
      <vt:lpstr>   CYBER    CRIME</vt:lpstr>
      <vt:lpstr>INTRODUCTION TO CYBER CRIMES</vt:lpstr>
      <vt:lpstr>PowerPoint Presentation</vt:lpstr>
      <vt:lpstr>PowerPoint Presentation</vt:lpstr>
      <vt:lpstr>PowerPoint Presentation</vt:lpstr>
      <vt:lpstr>TRENDS IN MOBILITY</vt:lpstr>
      <vt:lpstr>PowerPoint Presentation</vt:lpstr>
      <vt:lpstr>HOW TO PROTECT YOURSELF AGAINST CYBER CRIMES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Aishwarya Ghosh</dc:creator>
  <cp:lastModifiedBy>Aishwarya Ghosh</cp:lastModifiedBy>
  <cp:revision>19</cp:revision>
  <dcterms:created xsi:type="dcterms:W3CDTF">2022-07-29T12:21:01Z</dcterms:created>
  <dcterms:modified xsi:type="dcterms:W3CDTF">2022-08-01T07:02:19Z</dcterms:modified>
</cp:coreProperties>
</file>