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67" r:id="rId4"/>
    <p:sldId id="258" r:id="rId5"/>
    <p:sldId id="264" r:id="rId6"/>
    <p:sldId id="259" r:id="rId7"/>
    <p:sldId id="265" r:id="rId8"/>
    <p:sldId id="260" r:id="rId9"/>
    <p:sldId id="261" r:id="rId10"/>
    <p:sldId id="262" r:id="rId11"/>
    <p:sldId id="263"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BAD27E-BED1-4CF4-9EC0-C445669B428A}" type="datetimeFigureOut">
              <a:rPr lang="en-IN" smtClean="0"/>
              <a:t>01-08-2022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5CABC-5EB0-4D73-9091-92EF820D737E}" type="slidenum">
              <a:rPr lang="en-IN" smtClean="0"/>
              <a:t>‹#›</a:t>
            </a:fld>
            <a:endParaRPr lang="en-IN"/>
          </a:p>
        </p:txBody>
      </p:sp>
    </p:spTree>
    <p:extLst>
      <p:ext uri="{BB962C8B-B14F-4D97-AF65-F5344CB8AC3E}">
        <p14:creationId xmlns:p14="http://schemas.microsoft.com/office/powerpoint/2010/main" val="372186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F5A1090-DC8B-4198-B041-37CE00EA761D}" type="datetime1">
              <a:rPr lang="en-IN" smtClean="0"/>
              <a:t>01-08-2022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BAC2A56E-C5A1-49DB-9EF4-4270E145B686}" type="slidenum">
              <a:rPr lang="en-IN" smtClean="0"/>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7C9A7B9-8F1E-4919-AFE8-FF74C0D2D013}" type="datetime1">
              <a:rPr lang="en-IN" smtClean="0"/>
              <a:t>01-08-2022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4EB76F-856F-4293-85F6-128352A7A5CA}" type="datetime1">
              <a:rPr lang="en-IN" smtClean="0"/>
              <a:t>01-08-2022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FEB268-91E1-450F-BBBE-05AD933BAE5A}" type="datetime1">
              <a:rPr lang="en-IN" smtClean="0"/>
              <a:t>01-08-2022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62CE0C-EF08-425D-9D16-238385ADB7AA}" type="datetime1">
              <a:rPr lang="en-IN" smtClean="0"/>
              <a:t>01-08-2022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C2A56E-C5A1-49DB-9EF4-4270E145B686}" type="slidenum">
              <a:rPr lang="en-IN" smtClean="0"/>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F71F50-223E-4B28-B85A-CEAB15311092}" type="datetime1">
              <a:rPr lang="en-IN" smtClean="0"/>
              <a:t>01-08-2022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C390DA-7B0E-4155-BC41-44646CC02EFB}" type="datetime1">
              <a:rPr lang="en-IN" smtClean="0"/>
              <a:t>01-08-2022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39B2DC-42CC-442B-9C6E-5BC90D2813D6}" type="datetime1">
              <a:rPr lang="en-IN" smtClean="0"/>
              <a:t>01-08-2022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2780B25-4894-4A65-AD95-4163E3A1491F}" type="datetime1">
              <a:rPr lang="en-IN" smtClean="0"/>
              <a:t>01-08-2022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AC2A56E-C5A1-49DB-9EF4-4270E145B686}" type="slidenum">
              <a:rPr lang="en-IN" smtClean="0"/>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D1A559-3CAA-44A1-8D0B-7B07866B4B58}" type="datetime1">
              <a:rPr lang="en-IN" smtClean="0"/>
              <a:t>01-08-2022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C2A56E-C5A1-49DB-9EF4-4270E145B68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EBFF937-01D4-4209-8FAD-07878BB6C04F}" type="datetime1">
              <a:rPr lang="en-IN" smtClean="0"/>
              <a:t>01-08-2022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C2A56E-C5A1-49DB-9EF4-4270E145B686}" type="slidenum">
              <a:rPr lang="en-IN" smtClean="0"/>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323B0A8-838C-42EA-9D51-D268CCBEDB12}" type="datetime1">
              <a:rPr lang="en-IN" smtClean="0"/>
              <a:t>01-08-2022</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C2A56E-C5A1-49DB-9EF4-4270E145B686}" type="slidenum">
              <a:rPr lang="en-IN" smtClean="0"/>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92C4F682-EB96-CAA9-FE67-E6DDB7B818A9}"/>
              </a:ext>
            </a:extLst>
          </p:cNvPr>
          <p:cNvSpPr>
            <a:spLocks noGrp="1"/>
          </p:cNvSpPr>
          <p:nvPr>
            <p:ph type="subTitle" idx="1"/>
          </p:nvPr>
        </p:nvSpPr>
        <p:spPr>
          <a:xfrm>
            <a:off x="7069014" y="5076092"/>
            <a:ext cx="4618893" cy="1494692"/>
          </a:xfrm>
        </p:spPr>
        <p:txBody>
          <a:bodyPr>
            <a:normAutofit/>
          </a:bodyPr>
          <a:lstStyle/>
          <a:p>
            <a:r>
              <a:rPr lang="en-IN" sz="3200" b="1" dirty="0" smtClean="0">
                <a:solidFill>
                  <a:schemeClr val="bg2">
                    <a:lumMod val="50000"/>
                  </a:schemeClr>
                </a:solidFill>
              </a:rPr>
              <a:t>GROUP </a:t>
            </a:r>
            <a:r>
              <a:rPr lang="en-IN" sz="3200" b="1" dirty="0">
                <a:solidFill>
                  <a:schemeClr val="bg2">
                    <a:lumMod val="50000"/>
                  </a:schemeClr>
                </a:solidFill>
              </a:rPr>
              <a:t>-19 </a:t>
            </a:r>
            <a:endParaRPr lang="en-IN" sz="3200" b="1" dirty="0" smtClean="0">
              <a:solidFill>
                <a:schemeClr val="bg2">
                  <a:lumMod val="50000"/>
                </a:schemeClr>
              </a:solidFill>
            </a:endParaRPr>
          </a:p>
          <a:p>
            <a:r>
              <a:rPr lang="en-IN" sz="3200" b="1" dirty="0" smtClean="0">
                <a:solidFill>
                  <a:schemeClr val="bg2">
                    <a:lumMod val="50000"/>
                  </a:schemeClr>
                </a:solidFill>
              </a:rPr>
              <a:t>(Roll No. - 73,74,75,76)</a:t>
            </a:r>
            <a:endParaRPr lang="en-IN" sz="3200" b="1" dirty="0">
              <a:solidFill>
                <a:schemeClr val="bg2">
                  <a:lumMod val="50000"/>
                </a:schemeClr>
              </a:solidFill>
            </a:endParaRPr>
          </a:p>
          <a:p>
            <a:endParaRPr lang="en-IN" dirty="0"/>
          </a:p>
          <a:p>
            <a:endParaRPr lang="en-IN" dirty="0"/>
          </a:p>
        </p:txBody>
      </p:sp>
      <p:pic>
        <p:nvPicPr>
          <p:cNvPr id="4" name="Picture 3">
            <a:extLst>
              <a:ext uri="{FF2B5EF4-FFF2-40B4-BE49-F238E27FC236}">
                <a16:creationId xmlns="" xmlns:a16="http://schemas.microsoft.com/office/drawing/2014/main" id="{F56EE80E-7A83-025A-E73C-10C685F7EBC9}"/>
              </a:ext>
            </a:extLst>
          </p:cNvPr>
          <p:cNvPicPr>
            <a:picLocks noChangeAspect="1"/>
          </p:cNvPicPr>
          <p:nvPr/>
        </p:nvPicPr>
        <p:blipFill>
          <a:blip r:embed="rId2"/>
          <a:stretch>
            <a:fillRect/>
          </a:stretch>
        </p:blipFill>
        <p:spPr>
          <a:xfrm>
            <a:off x="-522980" y="1559169"/>
            <a:ext cx="9533465" cy="4161607"/>
          </a:xfrm>
          <a:prstGeom prst="rect">
            <a:avLst/>
          </a:prstGeom>
        </p:spPr>
      </p:pic>
      <p:sp>
        <p:nvSpPr>
          <p:cNvPr id="6" name="Rounded Rectangle 5"/>
          <p:cNvSpPr/>
          <p:nvPr/>
        </p:nvSpPr>
        <p:spPr>
          <a:xfrm>
            <a:off x="1805354" y="527538"/>
            <a:ext cx="7737231" cy="103163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ASANSOL ENGINEERING COLLEGE</a:t>
            </a:r>
            <a:endParaRPr lang="en-IN"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4845" y="527538"/>
            <a:ext cx="1653063" cy="170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AC2A56E-C5A1-49DB-9EF4-4270E145B686}" type="slidenum">
              <a:rPr lang="en-IN" smtClean="0"/>
              <a:t>1</a:t>
            </a:fld>
            <a:endParaRPr lang="en-IN"/>
          </a:p>
        </p:txBody>
      </p:sp>
    </p:spTree>
    <p:extLst>
      <p:ext uri="{BB962C8B-B14F-4D97-AF65-F5344CB8AC3E}">
        <p14:creationId xmlns:p14="http://schemas.microsoft.com/office/powerpoint/2010/main" val="1962120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1EFCA40-0A1C-289F-5B78-FCF846DFA2C7}"/>
              </a:ext>
            </a:extLst>
          </p:cNvPr>
          <p:cNvSpPr>
            <a:spLocks noGrp="1"/>
          </p:cNvSpPr>
          <p:nvPr>
            <p:ph idx="1"/>
          </p:nvPr>
        </p:nvSpPr>
        <p:spPr>
          <a:xfrm>
            <a:off x="1395780" y="703386"/>
            <a:ext cx="10397636" cy="5497024"/>
          </a:xfrm>
        </p:spPr>
        <p:txBody>
          <a:bodyPr>
            <a:normAutofit fontScale="92500" lnSpcReduction="20000"/>
          </a:bodyPr>
          <a:lstStyle/>
          <a:p>
            <a:pPr algn="just" fontAlgn="base">
              <a:buFont typeface="Arial" panose="020B0604020202020204" pitchFamily="34" charset="0"/>
              <a:buChar char="•"/>
            </a:pPr>
            <a:r>
              <a:rPr lang="en-US" b="1" i="0" u="sng" dirty="0">
                <a:solidFill>
                  <a:srgbClr val="333333"/>
                </a:solidFill>
                <a:effectLst/>
                <a:latin typeface="+mj-lt"/>
              </a:rPr>
              <a:t>Matrix Multiplication</a:t>
            </a:r>
            <a:r>
              <a:rPr lang="en-US" b="0" i="0" u="sng" dirty="0">
                <a:solidFill>
                  <a:srgbClr val="333333"/>
                </a:solidFill>
                <a:effectLst/>
                <a:latin typeface="+mj-lt"/>
              </a:rPr>
              <a:t> </a:t>
            </a:r>
            <a:r>
              <a:rPr lang="en-US" b="0" i="0" dirty="0">
                <a:solidFill>
                  <a:srgbClr val="333333"/>
                </a:solidFill>
                <a:effectLst/>
                <a:latin typeface="+mj-lt"/>
              </a:rPr>
              <a:t>– This exists in almost all models of Deep Learning and is computationally intensive.</a:t>
            </a:r>
          </a:p>
          <a:p>
            <a:pPr algn="just" fontAlgn="base">
              <a:buFont typeface="Arial" panose="020B0604020202020204" pitchFamily="34" charset="0"/>
              <a:buChar char="•"/>
            </a:pPr>
            <a:r>
              <a:rPr lang="en-US" b="1" i="0" u="sng" dirty="0">
                <a:solidFill>
                  <a:srgbClr val="333333"/>
                </a:solidFill>
                <a:effectLst/>
                <a:latin typeface="+mj-lt"/>
              </a:rPr>
              <a:t>Convolution</a:t>
            </a:r>
            <a:r>
              <a:rPr lang="en-US" b="0" i="0" dirty="0">
                <a:solidFill>
                  <a:srgbClr val="333333"/>
                </a:solidFill>
                <a:effectLst/>
                <a:latin typeface="+mj-lt"/>
              </a:rPr>
              <a:t> – This is yet another commonly used operation and takes up most of the flops (Floating point operations per second) in the model.</a:t>
            </a:r>
          </a:p>
          <a:p>
            <a:pPr algn="just" fontAlgn="base">
              <a:buFont typeface="Arial" panose="020B0604020202020204" pitchFamily="34" charset="0"/>
              <a:buChar char="•"/>
            </a:pPr>
            <a:r>
              <a:rPr lang="en-US" b="1" i="0" u="sng" dirty="0">
                <a:solidFill>
                  <a:srgbClr val="333333"/>
                </a:solidFill>
                <a:effectLst/>
                <a:latin typeface="+mj-lt"/>
              </a:rPr>
              <a:t>Recurrent Layer</a:t>
            </a:r>
            <a:r>
              <a:rPr lang="en-US" b="1" i="0" dirty="0">
                <a:solidFill>
                  <a:srgbClr val="333333"/>
                </a:solidFill>
                <a:effectLst/>
                <a:latin typeface="+mj-lt"/>
              </a:rPr>
              <a:t>s</a:t>
            </a:r>
            <a:r>
              <a:rPr lang="en-US" b="0" i="0" dirty="0">
                <a:solidFill>
                  <a:srgbClr val="333333"/>
                </a:solidFill>
                <a:effectLst/>
                <a:latin typeface="+mj-lt"/>
              </a:rPr>
              <a:t> – These are feedback layers within the model and is essentially a combination of the previous two operations.</a:t>
            </a:r>
          </a:p>
          <a:p>
            <a:pPr algn="just" fontAlgn="base">
              <a:buFont typeface="Arial" panose="020B0604020202020204" pitchFamily="34" charset="0"/>
              <a:buChar char="•"/>
            </a:pPr>
            <a:r>
              <a:rPr lang="en-US" b="1" i="0" u="sng" dirty="0">
                <a:solidFill>
                  <a:srgbClr val="333333"/>
                </a:solidFill>
                <a:effectLst/>
                <a:latin typeface="+mj-lt"/>
              </a:rPr>
              <a:t>All Reduce</a:t>
            </a:r>
            <a:r>
              <a:rPr lang="en-US" b="0" i="0" u="sng" dirty="0">
                <a:solidFill>
                  <a:srgbClr val="333333"/>
                </a:solidFill>
                <a:effectLst/>
                <a:latin typeface="+mj-lt"/>
              </a:rPr>
              <a:t> </a:t>
            </a:r>
            <a:r>
              <a:rPr lang="en-US" b="0" i="0" dirty="0">
                <a:solidFill>
                  <a:srgbClr val="333333"/>
                </a:solidFill>
                <a:effectLst/>
                <a:latin typeface="+mj-lt"/>
              </a:rPr>
              <a:t>– This is a basically a sequence of operations to communicate or parse the </a:t>
            </a:r>
            <a:r>
              <a:rPr lang="en-US" b="0" i="1" dirty="0">
                <a:solidFill>
                  <a:srgbClr val="333333"/>
                </a:solidFill>
                <a:effectLst/>
                <a:latin typeface="+mj-lt"/>
              </a:rPr>
              <a:t>learned parameters</a:t>
            </a:r>
            <a:r>
              <a:rPr lang="en-US" b="0" i="0" dirty="0">
                <a:solidFill>
                  <a:srgbClr val="333333"/>
                </a:solidFill>
                <a:effectLst/>
                <a:latin typeface="+mj-lt"/>
              </a:rPr>
              <a:t> before optimization. This is specifically useful when performing synchronous optimization over a Deep Learning Network that is distributed across multiple hardware (as in the case of AlphaGo).</a:t>
            </a:r>
          </a:p>
          <a:p>
            <a:pPr marL="0" indent="0">
              <a:buNone/>
            </a:pPr>
            <a:endParaRPr lang="en-IN" dirty="0"/>
          </a:p>
        </p:txBody>
      </p:sp>
      <p:sp>
        <p:nvSpPr>
          <p:cNvPr id="2" name="Slide Number Placeholder 1"/>
          <p:cNvSpPr>
            <a:spLocks noGrp="1"/>
          </p:cNvSpPr>
          <p:nvPr>
            <p:ph type="sldNum" sz="quarter" idx="12"/>
          </p:nvPr>
        </p:nvSpPr>
        <p:spPr/>
        <p:txBody>
          <a:bodyPr/>
          <a:lstStyle/>
          <a:p>
            <a:fld id="{BAC2A56E-C5A1-49DB-9EF4-4270E145B686}" type="slidenum">
              <a:rPr lang="en-IN" smtClean="0"/>
              <a:t>10</a:t>
            </a:fld>
            <a:endParaRPr lang="en-IN"/>
          </a:p>
        </p:txBody>
      </p:sp>
    </p:spTree>
    <p:extLst>
      <p:ext uri="{BB962C8B-B14F-4D97-AF65-F5344CB8AC3E}">
        <p14:creationId xmlns:p14="http://schemas.microsoft.com/office/powerpoint/2010/main" val="2947356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BF426-BAFA-0726-3EB3-06C8E57DB542}"/>
              </a:ext>
            </a:extLst>
          </p:cNvPr>
          <p:cNvSpPr>
            <a:spLocks noGrp="1"/>
          </p:cNvSpPr>
          <p:nvPr>
            <p:ph type="title"/>
          </p:nvPr>
        </p:nvSpPr>
        <p:spPr/>
        <p:txBody>
          <a:bodyPr/>
          <a:lstStyle/>
          <a:p>
            <a:r>
              <a:rPr lang="en-US" b="0" i="0" dirty="0" smtClean="0">
                <a:solidFill>
                  <a:srgbClr val="000000"/>
                </a:solidFill>
                <a:effectLst/>
                <a:latin typeface="Roboto" panose="02000000000000000000" pitchFamily="2" charset="0"/>
              </a:rPr>
              <a:t>Hardware </a:t>
            </a:r>
            <a:r>
              <a:rPr lang="en-US" b="0" i="0" dirty="0">
                <a:solidFill>
                  <a:srgbClr val="000000"/>
                </a:solidFill>
                <a:effectLst/>
                <a:latin typeface="Roboto" panose="02000000000000000000" pitchFamily="2" charset="0"/>
              </a:rPr>
              <a:t>accelerators for deep learning</a:t>
            </a:r>
            <a:endParaRPr lang="en-IN" dirty="0"/>
          </a:p>
        </p:txBody>
      </p:sp>
      <p:sp>
        <p:nvSpPr>
          <p:cNvPr id="3" name="Content Placeholder 2">
            <a:extLst>
              <a:ext uri="{FF2B5EF4-FFF2-40B4-BE49-F238E27FC236}">
                <a16:creationId xmlns="" xmlns:a16="http://schemas.microsoft.com/office/drawing/2014/main" id="{2CFDB199-C33E-0162-4A45-A0E1EF597FDE}"/>
              </a:ext>
            </a:extLst>
          </p:cNvPr>
          <p:cNvSpPr>
            <a:spLocks noGrp="1"/>
          </p:cNvSpPr>
          <p:nvPr>
            <p:ph idx="1"/>
          </p:nvPr>
        </p:nvSpPr>
        <p:spPr/>
        <p:txBody>
          <a:bodyPr>
            <a:normAutofit lnSpcReduction="10000"/>
          </a:bodyPr>
          <a:lstStyle/>
          <a:p>
            <a:pPr marL="0" indent="0">
              <a:buNone/>
            </a:pPr>
            <a:r>
              <a:rPr lang="en-US" b="0" i="0" dirty="0">
                <a:solidFill>
                  <a:srgbClr val="4D5156"/>
                </a:solidFill>
                <a:effectLst/>
                <a:latin typeface="+mj-lt"/>
              </a:rPr>
              <a:t>Apart from these, hardware accelerators for Deep Learning require features like Data level and pipelined parallelism, multithreading, and high memory bandwidth.</a:t>
            </a:r>
          </a:p>
          <a:p>
            <a:pPr marL="0" indent="0">
              <a:buNone/>
            </a:pPr>
            <a:r>
              <a:rPr lang="en-US" i="0" u="sng" dirty="0">
                <a:solidFill>
                  <a:srgbClr val="333333"/>
                </a:solidFill>
                <a:effectLst/>
                <a:latin typeface="+mj-lt"/>
              </a:rPr>
              <a:t>Current trends and Future scope</a:t>
            </a:r>
          </a:p>
          <a:p>
            <a:pPr marL="0" indent="0">
              <a:buNone/>
            </a:pPr>
            <a:r>
              <a:rPr lang="en-US" b="0" i="0" dirty="0">
                <a:solidFill>
                  <a:srgbClr val="333333"/>
                </a:solidFill>
                <a:effectLst/>
                <a:latin typeface="+mj-lt"/>
              </a:rPr>
              <a:t>NVIDIA has been dominating the current Deep Learning market with its massively parallel. Companies like </a:t>
            </a:r>
            <a:r>
              <a:rPr lang="en-US" b="0" i="0" dirty="0" err="1">
                <a:solidFill>
                  <a:srgbClr val="333333"/>
                </a:solidFill>
                <a:effectLst/>
                <a:latin typeface="+mj-lt"/>
              </a:rPr>
              <a:t>Teradeep</a:t>
            </a:r>
            <a:r>
              <a:rPr lang="en-US" b="0" i="0" dirty="0">
                <a:solidFill>
                  <a:srgbClr val="333333"/>
                </a:solidFill>
                <a:effectLst/>
                <a:latin typeface="+mj-lt"/>
              </a:rPr>
              <a:t> are now starting to use FPGAs (Field-Programmable Gate Arrays) as they could be up to 10 times more power efficient than GPUs. FPGAs are more flexible , scalable and provide better Performance per Watt than GPUs</a:t>
            </a:r>
            <a:endParaRPr lang="en-IN" dirty="0">
              <a:latin typeface="+mj-lt"/>
            </a:endParaRPr>
          </a:p>
        </p:txBody>
      </p:sp>
      <p:sp>
        <p:nvSpPr>
          <p:cNvPr id="4" name="Slide Number Placeholder 3"/>
          <p:cNvSpPr>
            <a:spLocks noGrp="1"/>
          </p:cNvSpPr>
          <p:nvPr>
            <p:ph type="sldNum" sz="quarter" idx="12"/>
          </p:nvPr>
        </p:nvSpPr>
        <p:spPr/>
        <p:txBody>
          <a:bodyPr/>
          <a:lstStyle/>
          <a:p>
            <a:fld id="{BAC2A56E-C5A1-49DB-9EF4-4270E145B686}" type="slidenum">
              <a:rPr lang="en-IN" smtClean="0"/>
              <a:t>11</a:t>
            </a:fld>
            <a:endParaRPr lang="en-IN"/>
          </a:p>
        </p:txBody>
      </p:sp>
    </p:spTree>
    <p:extLst>
      <p:ext uri="{BB962C8B-B14F-4D97-AF65-F5344CB8AC3E}">
        <p14:creationId xmlns:p14="http://schemas.microsoft.com/office/powerpoint/2010/main" val="3243627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547B3-3094-247F-3DCA-DF1768D68AB3}"/>
              </a:ext>
            </a:extLst>
          </p:cNvPr>
          <p:cNvSpPr>
            <a:spLocks noGrp="1"/>
          </p:cNvSpPr>
          <p:nvPr>
            <p:ph type="title"/>
          </p:nvPr>
        </p:nvSpPr>
        <p:spPr>
          <a:xfrm>
            <a:off x="1453662" y="274638"/>
            <a:ext cx="10457922" cy="1143000"/>
          </a:xfrm>
        </p:spPr>
        <p:txBody>
          <a:bodyPr/>
          <a:lstStyle/>
          <a:p>
            <a:r>
              <a:rPr lang="en-IN" dirty="0"/>
              <a:t>Advantages:-</a:t>
            </a:r>
          </a:p>
        </p:txBody>
      </p:sp>
      <p:sp>
        <p:nvSpPr>
          <p:cNvPr id="3" name="Content Placeholder 2">
            <a:extLst>
              <a:ext uri="{FF2B5EF4-FFF2-40B4-BE49-F238E27FC236}">
                <a16:creationId xmlns="" xmlns:a16="http://schemas.microsoft.com/office/drawing/2014/main" id="{579DCB0C-9F57-14C5-762C-D11D9D2D3D88}"/>
              </a:ext>
            </a:extLst>
          </p:cNvPr>
          <p:cNvSpPr>
            <a:spLocks noGrp="1"/>
          </p:cNvSpPr>
          <p:nvPr>
            <p:ph idx="1"/>
          </p:nvPr>
        </p:nvSpPr>
        <p:spPr>
          <a:xfrm>
            <a:off x="1377462" y="1266092"/>
            <a:ext cx="10515600" cy="4652963"/>
          </a:xfrm>
        </p:spPr>
        <p:txBody>
          <a:bodyPr>
            <a:normAutofit fontScale="85000" lnSpcReduction="20000"/>
          </a:bodyPr>
          <a:lstStyle/>
          <a:p>
            <a:pPr algn="just">
              <a:buFont typeface="Arial" panose="020B0604020202020204" pitchFamily="34" charset="0"/>
              <a:buChar char="•"/>
            </a:pPr>
            <a:r>
              <a:rPr lang="en-US" b="0" i="0" dirty="0">
                <a:solidFill>
                  <a:srgbClr val="000000"/>
                </a:solidFill>
                <a:effectLst/>
                <a:latin typeface="inter-regular"/>
              </a:rPr>
              <a:t>It lessens the need for feature engineering.</a:t>
            </a:r>
          </a:p>
          <a:p>
            <a:pPr algn="just">
              <a:buFont typeface="Arial" panose="020B0604020202020204" pitchFamily="34" charset="0"/>
              <a:buChar char="•"/>
            </a:pPr>
            <a:r>
              <a:rPr lang="en-US" b="0" i="0" dirty="0">
                <a:solidFill>
                  <a:srgbClr val="000000"/>
                </a:solidFill>
                <a:effectLst/>
                <a:latin typeface="inter-regular"/>
              </a:rPr>
              <a:t>It eradicates all those costs that are needless.</a:t>
            </a:r>
          </a:p>
          <a:p>
            <a:pPr algn="just">
              <a:buFont typeface="Arial" panose="020B0604020202020204" pitchFamily="34" charset="0"/>
              <a:buChar char="•"/>
            </a:pPr>
            <a:r>
              <a:rPr lang="en-US" b="0" i="0" dirty="0">
                <a:solidFill>
                  <a:srgbClr val="000000"/>
                </a:solidFill>
                <a:effectLst/>
                <a:latin typeface="inter-regular"/>
              </a:rPr>
              <a:t>It easily identifies difficult defects.</a:t>
            </a:r>
          </a:p>
          <a:p>
            <a:pPr algn="just">
              <a:buFont typeface="Arial" panose="020B0604020202020204" pitchFamily="34" charset="0"/>
              <a:buChar char="•"/>
            </a:pPr>
            <a:r>
              <a:rPr lang="en-US" b="0" i="0" dirty="0">
                <a:solidFill>
                  <a:srgbClr val="000000"/>
                </a:solidFill>
                <a:effectLst/>
                <a:latin typeface="inter-regular"/>
              </a:rPr>
              <a:t>It results in the best-in-class performance on problems.</a:t>
            </a:r>
          </a:p>
          <a:p>
            <a:pPr algn="just">
              <a:buFont typeface="Arial" panose="020B0604020202020204" pitchFamily="34" charset="0"/>
              <a:buChar char="•"/>
            </a:pPr>
            <a:endParaRPr lang="en-US" b="0" i="0" dirty="0">
              <a:solidFill>
                <a:srgbClr val="000000"/>
              </a:solidFill>
              <a:effectLst/>
              <a:latin typeface="inter-regular"/>
            </a:endParaRPr>
          </a:p>
          <a:p>
            <a:pPr marL="0" indent="0" algn="just">
              <a:buNone/>
            </a:pPr>
            <a:r>
              <a:rPr lang="en-US" sz="4000" b="1" dirty="0">
                <a:solidFill>
                  <a:srgbClr val="000000"/>
                </a:solidFill>
                <a:latin typeface="+mj-lt"/>
              </a:rPr>
              <a:t>Disadvantages</a:t>
            </a:r>
            <a:r>
              <a:rPr lang="en-US" sz="4000" b="1" dirty="0" smtClean="0">
                <a:solidFill>
                  <a:srgbClr val="000000"/>
                </a:solidFill>
                <a:latin typeface="inter-regular"/>
              </a:rPr>
              <a:t>:</a:t>
            </a:r>
            <a:endParaRPr lang="en-US" sz="4000" b="1" dirty="0">
              <a:solidFill>
                <a:srgbClr val="000000"/>
              </a:solidFill>
              <a:latin typeface="inter-regular"/>
            </a:endParaRPr>
          </a:p>
          <a:p>
            <a:pPr algn="just">
              <a:buFont typeface="Arial" panose="020B0604020202020204" pitchFamily="34" charset="0"/>
              <a:buChar char="•"/>
            </a:pPr>
            <a:r>
              <a:rPr lang="en-US" sz="2800" b="0" i="0" dirty="0">
                <a:solidFill>
                  <a:srgbClr val="000000"/>
                </a:solidFill>
                <a:effectLst/>
                <a:latin typeface="inter-regular"/>
              </a:rPr>
              <a:t>It requires an ample amount of data.</a:t>
            </a:r>
          </a:p>
          <a:p>
            <a:pPr algn="just">
              <a:buFont typeface="Arial" panose="020B0604020202020204" pitchFamily="34" charset="0"/>
              <a:buChar char="•"/>
            </a:pPr>
            <a:r>
              <a:rPr lang="en-US" sz="2800" b="0" i="0" dirty="0">
                <a:solidFill>
                  <a:srgbClr val="000000"/>
                </a:solidFill>
                <a:effectLst/>
                <a:latin typeface="inter-regular"/>
              </a:rPr>
              <a:t>It is quite expensive to train.</a:t>
            </a:r>
          </a:p>
          <a:p>
            <a:pPr algn="just">
              <a:buFont typeface="Arial" panose="020B0604020202020204" pitchFamily="34" charset="0"/>
              <a:buChar char="•"/>
            </a:pPr>
            <a:r>
              <a:rPr lang="en-US" sz="2800" b="0" i="0" dirty="0">
                <a:solidFill>
                  <a:srgbClr val="000000"/>
                </a:solidFill>
                <a:effectLst/>
                <a:latin typeface="inter-regular"/>
              </a:rPr>
              <a:t>It does not have strong theoretical groundwork.</a:t>
            </a:r>
          </a:p>
          <a:p>
            <a:pPr marL="82296" indent="0">
              <a:buNone/>
            </a:pPr>
            <a:r>
              <a:rPr lang="en-US" sz="2800" dirty="0"/>
              <a:t/>
            </a:r>
            <a:br>
              <a:rPr lang="en-US" sz="2800" dirty="0"/>
            </a:br>
            <a:endParaRPr lang="en-US" sz="4000" b="0" i="0" dirty="0">
              <a:solidFill>
                <a:srgbClr val="000000"/>
              </a:solidFill>
              <a:effectLst/>
              <a:latin typeface="inter-regular"/>
            </a:endParaRPr>
          </a:p>
          <a:p>
            <a:pPr marL="0" indent="0">
              <a:buNone/>
            </a:pPr>
            <a:endParaRPr lang="en-IN" dirty="0"/>
          </a:p>
        </p:txBody>
      </p:sp>
      <p:sp>
        <p:nvSpPr>
          <p:cNvPr id="4" name="Slide Number Placeholder 3"/>
          <p:cNvSpPr>
            <a:spLocks noGrp="1"/>
          </p:cNvSpPr>
          <p:nvPr>
            <p:ph type="sldNum" sz="quarter" idx="12"/>
          </p:nvPr>
        </p:nvSpPr>
        <p:spPr/>
        <p:txBody>
          <a:bodyPr/>
          <a:lstStyle/>
          <a:p>
            <a:fld id="{BAC2A56E-C5A1-49DB-9EF4-4270E145B686}" type="slidenum">
              <a:rPr lang="en-IN" smtClean="0"/>
              <a:t>12</a:t>
            </a:fld>
            <a:endParaRPr lang="en-IN"/>
          </a:p>
        </p:txBody>
      </p:sp>
    </p:spTree>
    <p:extLst>
      <p:ext uri="{BB962C8B-B14F-4D97-AF65-F5344CB8AC3E}">
        <p14:creationId xmlns:p14="http://schemas.microsoft.com/office/powerpoint/2010/main" val="285965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AC2A56E-C5A1-49DB-9EF4-4270E145B686}" type="slidenum">
              <a:rPr lang="en-IN" smtClean="0"/>
              <a:t>13</a:t>
            </a:fld>
            <a:endParaRPr lang="en-IN"/>
          </a:p>
        </p:txBody>
      </p:sp>
      <p:sp>
        <p:nvSpPr>
          <p:cNvPr id="3" name="Rounded Rectangular Callout 2"/>
          <p:cNvSpPr/>
          <p:nvPr/>
        </p:nvSpPr>
        <p:spPr>
          <a:xfrm>
            <a:off x="4173415" y="2256691"/>
            <a:ext cx="4923693" cy="2708031"/>
          </a:xfrm>
          <a:prstGeom prst="wedgeRound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smtClean="0"/>
              <a:t>THANK  YOU</a:t>
            </a:r>
            <a:endParaRPr lang="en-IN" sz="3200" b="1" dirty="0"/>
          </a:p>
        </p:txBody>
      </p:sp>
    </p:spTree>
    <p:extLst>
      <p:ext uri="{BB962C8B-B14F-4D97-AF65-F5344CB8AC3E}">
        <p14:creationId xmlns:p14="http://schemas.microsoft.com/office/powerpoint/2010/main" val="3307774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CF420E-ED82-BDA0-5EA2-FA123AEB87B8}"/>
              </a:ext>
            </a:extLst>
          </p:cNvPr>
          <p:cNvSpPr>
            <a:spLocks noGrp="1"/>
          </p:cNvSpPr>
          <p:nvPr>
            <p:ph idx="1"/>
          </p:nvPr>
        </p:nvSpPr>
        <p:spPr>
          <a:xfrm>
            <a:off x="1524000" y="679938"/>
            <a:ext cx="10387584" cy="5568462"/>
          </a:xfrm>
        </p:spPr>
        <p:txBody>
          <a:bodyPr>
            <a:normAutofit/>
          </a:bodyPr>
          <a:lstStyle/>
          <a:p>
            <a:pPr marL="0" indent="0">
              <a:buNone/>
            </a:pPr>
            <a:r>
              <a:rPr lang="en-IN" b="1" u="sng" dirty="0" smtClean="0">
                <a:solidFill>
                  <a:srgbClr val="00B0F0"/>
                </a:solidFill>
              </a:rPr>
              <a:t>DEPARTMENT </a:t>
            </a:r>
            <a:r>
              <a:rPr lang="en-IN" b="1" u="sng" dirty="0">
                <a:solidFill>
                  <a:srgbClr val="00B0F0"/>
                </a:solidFill>
              </a:rPr>
              <a:t>OF INFORMATION </a:t>
            </a:r>
            <a:r>
              <a:rPr lang="en-IN" b="1" u="sng" dirty="0" smtClean="0">
                <a:solidFill>
                  <a:srgbClr val="00B0F0"/>
                </a:solidFill>
              </a:rPr>
              <a:t> TECHNOLOGY</a:t>
            </a:r>
            <a:endParaRPr lang="en-IN" b="1" u="sng" dirty="0">
              <a:solidFill>
                <a:srgbClr val="00B0F0"/>
              </a:solidFill>
            </a:endParaRPr>
          </a:p>
          <a:p>
            <a:pPr marL="0" indent="0">
              <a:buNone/>
            </a:pPr>
            <a:r>
              <a:rPr lang="en-IN" dirty="0"/>
              <a:t>    </a:t>
            </a:r>
            <a:r>
              <a:rPr lang="en-IN" dirty="0" smtClean="0"/>
              <a:t>      </a:t>
            </a:r>
            <a:r>
              <a:rPr lang="en-IN" b="1" dirty="0" smtClean="0">
                <a:solidFill>
                  <a:schemeClr val="accent2">
                    <a:lumMod val="75000"/>
                  </a:schemeClr>
                </a:solidFill>
              </a:rPr>
              <a:t>Sub- </a:t>
            </a:r>
            <a:r>
              <a:rPr lang="en-IN" b="1" dirty="0">
                <a:solidFill>
                  <a:schemeClr val="accent2">
                    <a:lumMod val="75000"/>
                  </a:schemeClr>
                </a:solidFill>
              </a:rPr>
              <a:t>Machine Learning(PEC-IT701D</a:t>
            </a:r>
            <a:r>
              <a:rPr lang="en-IN" b="1" dirty="0" smtClean="0">
                <a:solidFill>
                  <a:schemeClr val="accent2">
                    <a:lumMod val="75000"/>
                  </a:schemeClr>
                </a:solidFill>
              </a:rPr>
              <a:t>)</a:t>
            </a:r>
          </a:p>
          <a:p>
            <a:pPr marL="0" indent="0">
              <a:buNone/>
            </a:pPr>
            <a:r>
              <a:rPr lang="en-US" b="1" dirty="0">
                <a:solidFill>
                  <a:schemeClr val="accent2">
                    <a:lumMod val="75000"/>
                  </a:schemeClr>
                </a:solidFill>
              </a:rPr>
              <a:t> </a:t>
            </a:r>
            <a:r>
              <a:rPr lang="en-US" b="1" dirty="0" smtClean="0">
                <a:solidFill>
                  <a:schemeClr val="accent2">
                    <a:lumMod val="75000"/>
                  </a:schemeClr>
                </a:solidFill>
              </a:rPr>
              <a:t>               </a:t>
            </a:r>
            <a:r>
              <a:rPr lang="en-US" b="1" dirty="0" smtClean="0">
                <a:solidFill>
                  <a:schemeClr val="accent2">
                    <a:lumMod val="75000"/>
                  </a:schemeClr>
                </a:solidFill>
              </a:rPr>
              <a:t>    </a:t>
            </a:r>
            <a:r>
              <a:rPr lang="en-US" b="1" dirty="0" smtClean="0">
                <a:solidFill>
                  <a:schemeClr val="accent2">
                    <a:lumMod val="75000"/>
                  </a:schemeClr>
                </a:solidFill>
              </a:rPr>
              <a:t>(Topic – Deep Learning</a:t>
            </a:r>
            <a:r>
              <a:rPr lang="en-US" b="1" dirty="0" smtClean="0">
                <a:solidFill>
                  <a:schemeClr val="accent2">
                    <a:lumMod val="75000"/>
                  </a:schemeClr>
                </a:solidFill>
              </a:rPr>
              <a:t>)</a:t>
            </a:r>
          </a:p>
          <a:p>
            <a:pPr marL="0" indent="0">
              <a:buNone/>
            </a:pPr>
            <a:endParaRPr lang="en-IN" dirty="0"/>
          </a:p>
          <a:p>
            <a:pPr marL="0" indent="0">
              <a:buNone/>
            </a:pPr>
            <a:r>
              <a:rPr lang="en-IN" dirty="0"/>
              <a:t>	</a:t>
            </a:r>
            <a:r>
              <a:rPr lang="en-IN" dirty="0" err="1" smtClean="0"/>
              <a:t>Anurag</a:t>
            </a:r>
            <a:r>
              <a:rPr lang="en-IN" dirty="0" smtClean="0"/>
              <a:t> </a:t>
            </a:r>
            <a:r>
              <a:rPr lang="en-IN" dirty="0"/>
              <a:t>Ghosh       - 10800219073</a:t>
            </a:r>
          </a:p>
          <a:p>
            <a:pPr marL="0" indent="0">
              <a:buNone/>
            </a:pPr>
            <a:r>
              <a:rPr lang="en-IN" dirty="0"/>
              <a:t>        	Aishwarya Ghosh  - 10800219074</a:t>
            </a:r>
          </a:p>
          <a:p>
            <a:pPr marL="0" indent="0">
              <a:buNone/>
            </a:pPr>
            <a:r>
              <a:rPr lang="en-IN" dirty="0"/>
              <a:t>        	Jyoti Mondal          - 10800219075</a:t>
            </a:r>
          </a:p>
          <a:p>
            <a:pPr marL="0" indent="0">
              <a:buNone/>
            </a:pPr>
            <a:r>
              <a:rPr lang="en-IN" dirty="0"/>
              <a:t>        </a:t>
            </a:r>
            <a:r>
              <a:rPr lang="en-IN" dirty="0" err="1" smtClean="0"/>
              <a:t>Arati</a:t>
            </a:r>
            <a:r>
              <a:rPr lang="en-IN" dirty="0" smtClean="0"/>
              <a:t>  </a:t>
            </a:r>
            <a:r>
              <a:rPr lang="en-IN" dirty="0"/>
              <a:t>Sonar           </a:t>
            </a:r>
            <a:r>
              <a:rPr lang="en-IN" dirty="0" smtClean="0"/>
              <a:t>- </a:t>
            </a:r>
            <a:r>
              <a:rPr lang="en-IN" dirty="0"/>
              <a:t>10800219076 </a:t>
            </a:r>
          </a:p>
        </p:txBody>
      </p:sp>
      <p:sp>
        <p:nvSpPr>
          <p:cNvPr id="2" name="Slide Number Placeholder 1"/>
          <p:cNvSpPr>
            <a:spLocks noGrp="1"/>
          </p:cNvSpPr>
          <p:nvPr>
            <p:ph type="sldNum" sz="quarter" idx="12"/>
          </p:nvPr>
        </p:nvSpPr>
        <p:spPr/>
        <p:txBody>
          <a:bodyPr/>
          <a:lstStyle/>
          <a:p>
            <a:fld id="{BAC2A56E-C5A1-49DB-9EF4-4270E145B686}" type="slidenum">
              <a:rPr lang="en-IN" smtClean="0"/>
              <a:t>2</a:t>
            </a:fld>
            <a:endParaRPr lang="en-IN"/>
          </a:p>
        </p:txBody>
      </p:sp>
    </p:spTree>
    <p:extLst>
      <p:ext uri="{BB962C8B-B14F-4D97-AF65-F5344CB8AC3E}">
        <p14:creationId xmlns:p14="http://schemas.microsoft.com/office/powerpoint/2010/main" val="2582635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156" y="586153"/>
            <a:ext cx="3775612" cy="706667"/>
          </a:xfrm>
        </p:spPr>
        <p:txBody>
          <a:bodyPr>
            <a:normAutofit fontScale="90000"/>
          </a:bodyPr>
          <a:lstStyle/>
          <a:p>
            <a:r>
              <a:rPr lang="en-US" dirty="0" smtClean="0"/>
              <a:t> </a:t>
            </a:r>
            <a:r>
              <a:rPr lang="en-US" b="1" dirty="0" smtClean="0"/>
              <a:t>CONTENTS</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2043745363"/>
              </p:ext>
            </p:extLst>
          </p:nvPr>
        </p:nvGraphicFramePr>
        <p:xfrm>
          <a:off x="2031998" y="1458219"/>
          <a:ext cx="9691078" cy="4368150"/>
        </p:xfrm>
        <a:graphic>
          <a:graphicData uri="http://schemas.openxmlformats.org/drawingml/2006/table">
            <a:tbl>
              <a:tblPr firstRow="1" bandRow="1">
                <a:tableStyleId>{00A15C55-8517-42AA-B614-E9B94910E393}</a:tableStyleId>
              </a:tblPr>
              <a:tblGrid>
                <a:gridCol w="7580925"/>
                <a:gridCol w="2110153"/>
              </a:tblGrid>
              <a:tr h="581596">
                <a:tc>
                  <a:txBody>
                    <a:bodyPr/>
                    <a:lstStyle/>
                    <a:p>
                      <a:pPr marL="285750" indent="-285750">
                        <a:buFont typeface="Arial" pitchFamily="34" charset="0"/>
                        <a:buChar char="•"/>
                      </a:pPr>
                      <a:r>
                        <a:rPr lang="en-US" dirty="0" smtClean="0"/>
                        <a:t>                                                  </a:t>
                      </a:r>
                      <a:r>
                        <a:rPr lang="en-US" sz="2800" dirty="0" smtClean="0"/>
                        <a:t>CONTENTS</a:t>
                      </a:r>
                      <a:endParaRPr lang="en-IN" sz="2800" dirty="0"/>
                    </a:p>
                  </a:txBody>
                  <a:tcPr/>
                </a:tc>
                <a:tc>
                  <a:txBody>
                    <a:bodyPr/>
                    <a:lstStyle/>
                    <a:p>
                      <a:pPr marL="0" indent="0">
                        <a:buFont typeface="Arial" pitchFamily="34" charset="0"/>
                        <a:buNone/>
                      </a:pPr>
                      <a:r>
                        <a:rPr lang="en-US" dirty="0" smtClean="0"/>
                        <a:t>   </a:t>
                      </a:r>
                      <a:r>
                        <a:rPr lang="en-US" sz="2400" dirty="0" smtClean="0"/>
                        <a:t>PAGE NO</a:t>
                      </a:r>
                      <a:endParaRPr lang="en-IN" sz="2400" dirty="0"/>
                    </a:p>
                  </a:txBody>
                  <a:tcPr/>
                </a:tc>
              </a:tr>
              <a:tr h="539262">
                <a:tc>
                  <a:txBody>
                    <a:bodyPr/>
                    <a:lstStyle/>
                    <a:p>
                      <a:pPr marL="285750" indent="-285750">
                        <a:buFont typeface="Arial" pitchFamily="34" charset="0"/>
                        <a:buChar char="•"/>
                      </a:pPr>
                      <a:r>
                        <a:rPr lang="en-IN" sz="2000" b="1" dirty="0" smtClean="0"/>
                        <a:t>What is Deep Learning</a:t>
                      </a:r>
                      <a:endParaRPr lang="en-IN" sz="2000" b="1" dirty="0"/>
                    </a:p>
                  </a:txBody>
                  <a:tcPr/>
                </a:tc>
                <a:tc>
                  <a:txBody>
                    <a:bodyPr/>
                    <a:lstStyle/>
                    <a:p>
                      <a:pPr marL="0" indent="0">
                        <a:buFont typeface="Arial" pitchFamily="34" charset="0"/>
                        <a:buNone/>
                      </a:pPr>
                      <a:r>
                        <a:rPr lang="en-US" b="1" dirty="0" smtClean="0"/>
                        <a:t>       4</a:t>
                      </a:r>
                    </a:p>
                    <a:p>
                      <a:pPr marL="285750" indent="-285750">
                        <a:buFont typeface="Arial" pitchFamily="34" charset="0"/>
                        <a:buChar char="•"/>
                      </a:pPr>
                      <a:endParaRPr lang="en-IN" b="1" dirty="0"/>
                    </a:p>
                  </a:txBody>
                  <a:tcPr/>
                </a:tc>
              </a:tr>
              <a:tr h="532228">
                <a:tc>
                  <a:txBody>
                    <a:bodyPr/>
                    <a:lstStyle/>
                    <a:p>
                      <a:pPr marL="285750" indent="-285750">
                        <a:buFont typeface="Arial" pitchFamily="34" charset="0"/>
                        <a:buChar char="•"/>
                      </a:pPr>
                      <a:r>
                        <a:rPr lang="en-IN" sz="2000" b="1" dirty="0" smtClean="0"/>
                        <a:t>Examples of Deep Learning</a:t>
                      </a:r>
                      <a:endParaRPr lang="en-IN" sz="2000" b="1" dirty="0"/>
                    </a:p>
                  </a:txBody>
                  <a:tcPr/>
                </a:tc>
                <a:tc>
                  <a:txBody>
                    <a:bodyPr/>
                    <a:lstStyle/>
                    <a:p>
                      <a:pPr marL="0" indent="0">
                        <a:buFont typeface="Arial" pitchFamily="34" charset="0"/>
                        <a:buNone/>
                      </a:pPr>
                      <a:r>
                        <a:rPr lang="en-US" b="1" dirty="0" smtClean="0"/>
                        <a:t>       5</a:t>
                      </a:r>
                      <a:endParaRPr lang="en-IN" b="1" dirty="0"/>
                    </a:p>
                  </a:txBody>
                  <a:tcPr/>
                </a:tc>
              </a:tr>
              <a:tr h="539262">
                <a:tc>
                  <a:txBody>
                    <a:bodyPr/>
                    <a:lstStyle/>
                    <a:p>
                      <a:pPr marL="285750" indent="-285750">
                        <a:buFont typeface="Arial" pitchFamily="34" charset="0"/>
                        <a:buChar char="•"/>
                      </a:pPr>
                      <a:r>
                        <a:rPr lang="en-IN" sz="2000" b="1" dirty="0" smtClean="0"/>
                        <a:t>How Deep Learning Works</a:t>
                      </a:r>
                      <a:endParaRPr lang="en-IN" sz="2000" b="1" dirty="0"/>
                    </a:p>
                  </a:txBody>
                  <a:tcPr/>
                </a:tc>
                <a:tc>
                  <a:txBody>
                    <a:bodyPr/>
                    <a:lstStyle/>
                    <a:p>
                      <a:pPr marL="0" indent="0">
                        <a:buFont typeface="Arial" pitchFamily="34" charset="0"/>
                        <a:buNone/>
                      </a:pPr>
                      <a:r>
                        <a:rPr lang="en-US" b="1" dirty="0" smtClean="0"/>
                        <a:t>       6</a:t>
                      </a:r>
                      <a:endParaRPr lang="en-IN" b="1" dirty="0"/>
                    </a:p>
                  </a:txBody>
                  <a:tcPr/>
                </a:tc>
              </a:tr>
              <a:tr h="550984">
                <a:tc>
                  <a:txBody>
                    <a:bodyPr/>
                    <a:lstStyle/>
                    <a:p>
                      <a:pPr marL="285750" indent="-285750">
                        <a:buFont typeface="Arial" pitchFamily="34" charset="0"/>
                        <a:buChar char="•"/>
                      </a:pPr>
                      <a:r>
                        <a:rPr lang="en-IN" sz="2000" b="1" dirty="0" smtClean="0"/>
                        <a:t>Types of Deep Learning</a:t>
                      </a:r>
                      <a:endParaRPr lang="en-IN" sz="2000" b="1" dirty="0"/>
                    </a:p>
                  </a:txBody>
                  <a:tcPr/>
                </a:tc>
                <a:tc>
                  <a:txBody>
                    <a:bodyPr/>
                    <a:lstStyle/>
                    <a:p>
                      <a:pPr marL="0" indent="0">
                        <a:buFont typeface="Arial" pitchFamily="34" charset="0"/>
                        <a:buNone/>
                      </a:pPr>
                      <a:r>
                        <a:rPr lang="en-US" b="1" dirty="0" smtClean="0"/>
                        <a:t>       7</a:t>
                      </a:r>
                      <a:endParaRPr lang="en-IN" b="1" dirty="0"/>
                    </a:p>
                  </a:txBody>
                  <a:tcPr/>
                </a:tc>
              </a:tr>
              <a:tr h="539262">
                <a:tc>
                  <a:txBody>
                    <a:bodyPr/>
                    <a:lstStyle/>
                    <a:p>
                      <a:pPr marL="285750" indent="-285750">
                        <a:buFont typeface="Arial" pitchFamily="34" charset="0"/>
                        <a:buChar char="•"/>
                      </a:pPr>
                      <a:r>
                        <a:rPr lang="en-IN" sz="2000" b="1" i="0" dirty="0" smtClean="0">
                          <a:solidFill>
                            <a:srgbClr val="262626"/>
                          </a:solidFill>
                          <a:effectLst/>
                          <a:latin typeface="IBM Plex Sans" panose="020B0503050203000203" pitchFamily="34" charset="0"/>
                        </a:rPr>
                        <a:t>Deep learning applications</a:t>
                      </a:r>
                      <a:endParaRPr lang="en-IN" sz="2000" b="1" dirty="0"/>
                    </a:p>
                  </a:txBody>
                  <a:tcPr/>
                </a:tc>
                <a:tc>
                  <a:txBody>
                    <a:bodyPr/>
                    <a:lstStyle/>
                    <a:p>
                      <a:pPr marL="0" indent="0">
                        <a:buFont typeface="Arial" pitchFamily="34" charset="0"/>
                        <a:buNone/>
                      </a:pPr>
                      <a:r>
                        <a:rPr lang="en-US" b="1" dirty="0" smtClean="0"/>
                        <a:t>       8</a:t>
                      </a:r>
                      <a:endParaRPr lang="en-IN" b="1" dirty="0"/>
                    </a:p>
                  </a:txBody>
                  <a:tcPr/>
                </a:tc>
              </a:tr>
              <a:tr h="492369">
                <a:tc>
                  <a:txBody>
                    <a:bodyPr/>
                    <a:lstStyle/>
                    <a:p>
                      <a:pPr marL="285750" indent="-285750">
                        <a:buFont typeface="Arial" pitchFamily="34" charset="0"/>
                        <a:buChar char="•"/>
                      </a:pPr>
                      <a:r>
                        <a:rPr lang="en-IN" sz="2000" b="1" i="0" dirty="0" smtClean="0">
                          <a:solidFill>
                            <a:srgbClr val="262626"/>
                          </a:solidFill>
                          <a:effectLst/>
                          <a:latin typeface="IBM Plex Sans" panose="020B0503050203000203" pitchFamily="34" charset="0"/>
                        </a:rPr>
                        <a:t>Deep learning hardware requirements</a:t>
                      </a:r>
                      <a:endParaRPr lang="en-IN" sz="2000" b="1" dirty="0"/>
                    </a:p>
                  </a:txBody>
                  <a:tcPr/>
                </a:tc>
                <a:tc>
                  <a:txBody>
                    <a:bodyPr/>
                    <a:lstStyle/>
                    <a:p>
                      <a:pPr marL="0" indent="0">
                        <a:buFont typeface="Arial" pitchFamily="34" charset="0"/>
                        <a:buNone/>
                      </a:pPr>
                      <a:r>
                        <a:rPr lang="en-US" b="1" dirty="0" smtClean="0"/>
                        <a:t>    9 – 11</a:t>
                      </a:r>
                      <a:endParaRPr lang="en-IN" b="1" dirty="0"/>
                    </a:p>
                  </a:txBody>
                  <a:tcPr/>
                </a:tc>
              </a:tr>
              <a:tr h="492369">
                <a:tc>
                  <a:txBody>
                    <a:bodyPr/>
                    <a:lstStyle/>
                    <a:p>
                      <a:pPr marL="285750" indent="-285750">
                        <a:buFont typeface="Arial" pitchFamily="34" charset="0"/>
                        <a:buChar char="•"/>
                      </a:pPr>
                      <a:r>
                        <a:rPr lang="en-IN" sz="2000" b="1" dirty="0" smtClean="0"/>
                        <a:t>Advantages and</a:t>
                      </a:r>
                      <a:r>
                        <a:rPr lang="en-IN" sz="2000" b="1" baseline="0" dirty="0" smtClean="0"/>
                        <a:t> Disadvantages</a:t>
                      </a:r>
                      <a:endParaRPr lang="en-IN" sz="2000" b="1" dirty="0"/>
                    </a:p>
                  </a:txBody>
                  <a:tcPr/>
                </a:tc>
                <a:tc>
                  <a:txBody>
                    <a:bodyPr/>
                    <a:lstStyle/>
                    <a:p>
                      <a:pPr marL="0" indent="0">
                        <a:buFont typeface="Arial" pitchFamily="34" charset="0"/>
                        <a:buNone/>
                      </a:pPr>
                      <a:r>
                        <a:rPr lang="en-US" b="1" dirty="0" smtClean="0"/>
                        <a:t>       12</a:t>
                      </a:r>
                      <a:endParaRPr lang="en-IN" b="1" dirty="0"/>
                    </a:p>
                  </a:txBody>
                  <a:tcPr/>
                </a:tc>
              </a:tr>
            </a:tbl>
          </a:graphicData>
        </a:graphic>
      </p:graphicFrame>
      <p:sp>
        <p:nvSpPr>
          <p:cNvPr id="5" name="Slide Number Placeholder 4"/>
          <p:cNvSpPr>
            <a:spLocks noGrp="1"/>
          </p:cNvSpPr>
          <p:nvPr>
            <p:ph type="sldNum" sz="quarter" idx="12"/>
          </p:nvPr>
        </p:nvSpPr>
        <p:spPr/>
        <p:txBody>
          <a:bodyPr/>
          <a:lstStyle/>
          <a:p>
            <a:fld id="{BAC2A56E-C5A1-49DB-9EF4-4270E145B686}" type="slidenum">
              <a:rPr lang="en-IN" smtClean="0"/>
              <a:t>3</a:t>
            </a:fld>
            <a:endParaRPr lang="en-IN"/>
          </a:p>
        </p:txBody>
      </p:sp>
    </p:spTree>
    <p:extLst>
      <p:ext uri="{BB962C8B-B14F-4D97-AF65-F5344CB8AC3E}">
        <p14:creationId xmlns:p14="http://schemas.microsoft.com/office/powerpoint/2010/main" val="4175766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5881F3-6D12-1A03-2801-9FD55B224369}"/>
              </a:ext>
            </a:extLst>
          </p:cNvPr>
          <p:cNvSpPr>
            <a:spLocks noGrp="1"/>
          </p:cNvSpPr>
          <p:nvPr>
            <p:ph type="title"/>
          </p:nvPr>
        </p:nvSpPr>
        <p:spPr/>
        <p:txBody>
          <a:bodyPr/>
          <a:lstStyle/>
          <a:p>
            <a:r>
              <a:rPr lang="en-IN" dirty="0"/>
              <a:t>What is Deep Learning?</a:t>
            </a:r>
          </a:p>
        </p:txBody>
      </p:sp>
      <p:sp>
        <p:nvSpPr>
          <p:cNvPr id="3" name="Content Placeholder 2">
            <a:extLst>
              <a:ext uri="{FF2B5EF4-FFF2-40B4-BE49-F238E27FC236}">
                <a16:creationId xmlns="" xmlns:a16="http://schemas.microsoft.com/office/drawing/2014/main" id="{95BB6CC7-4409-F409-3448-2180B52ED96D}"/>
              </a:ext>
            </a:extLst>
          </p:cNvPr>
          <p:cNvSpPr>
            <a:spLocks noGrp="1"/>
          </p:cNvSpPr>
          <p:nvPr>
            <p:ph idx="1"/>
          </p:nvPr>
        </p:nvSpPr>
        <p:spPr/>
        <p:txBody>
          <a:bodyPr>
            <a:normAutofit/>
          </a:bodyPr>
          <a:lstStyle/>
          <a:p>
            <a:pPr marL="0" indent="0" algn="l" fontAlgn="base">
              <a:buNone/>
            </a:pPr>
            <a:r>
              <a:rPr lang="en-US" sz="2400" b="0" i="0" dirty="0">
                <a:solidFill>
                  <a:srgbClr val="525252"/>
                </a:solidFill>
                <a:effectLst/>
                <a:latin typeface="+mj-lt"/>
              </a:rPr>
              <a:t>Deep  learning is a subset of machin</a:t>
            </a:r>
            <a:r>
              <a:rPr lang="en-US" sz="2400" dirty="0">
                <a:solidFill>
                  <a:srgbClr val="525252"/>
                </a:solidFill>
                <a:latin typeface="+mj-lt"/>
              </a:rPr>
              <a:t>e learning</a:t>
            </a:r>
            <a:r>
              <a:rPr lang="en-US" sz="2400" b="0" i="0" dirty="0">
                <a:solidFill>
                  <a:srgbClr val="525252"/>
                </a:solidFill>
                <a:effectLst/>
                <a:latin typeface="+mj-lt"/>
              </a:rPr>
              <a:t>, which is essentially a neural network with three or more layers. These neural networks attempt to simulate the behavior of the human brain- albeit far from matching its ability—allowing it to “learn” from large amounts of data. </a:t>
            </a:r>
          </a:p>
          <a:p>
            <a:pPr marL="0" indent="0" algn="l" fontAlgn="base">
              <a:buNone/>
            </a:pPr>
            <a:r>
              <a:rPr lang="en-US" sz="2400" b="0" i="0" dirty="0">
                <a:solidFill>
                  <a:srgbClr val="525252"/>
                </a:solidFill>
                <a:effectLst/>
                <a:latin typeface="+mj-lt"/>
              </a:rPr>
              <a:t>Deep  learning  drives  many  Artificial Intelligence(AI) applications  and  services  that improve  automation, performing analytical and physical tasks without human intervention. Deep  learning  technology lies behind   everyday products and services (such as digital assistants, voice-enabled TV remotes, and credit card fraud detection) as well as emerging technologies (such as self-driving cars).</a:t>
            </a:r>
          </a:p>
          <a:p>
            <a:pPr marL="0" indent="0">
              <a:buNone/>
            </a:pPr>
            <a:endParaRPr lang="en-IN" dirty="0"/>
          </a:p>
        </p:txBody>
      </p:sp>
      <p:sp>
        <p:nvSpPr>
          <p:cNvPr id="4" name="Slide Number Placeholder 3"/>
          <p:cNvSpPr>
            <a:spLocks noGrp="1"/>
          </p:cNvSpPr>
          <p:nvPr>
            <p:ph type="sldNum" sz="quarter" idx="12"/>
          </p:nvPr>
        </p:nvSpPr>
        <p:spPr/>
        <p:txBody>
          <a:bodyPr/>
          <a:lstStyle/>
          <a:p>
            <a:fld id="{BAC2A56E-C5A1-49DB-9EF4-4270E145B686}" type="slidenum">
              <a:rPr lang="en-IN" smtClean="0"/>
              <a:t>4</a:t>
            </a:fld>
            <a:endParaRPr lang="en-IN"/>
          </a:p>
        </p:txBody>
      </p:sp>
    </p:spTree>
    <p:extLst>
      <p:ext uri="{BB962C8B-B14F-4D97-AF65-F5344CB8AC3E}">
        <p14:creationId xmlns:p14="http://schemas.microsoft.com/office/powerpoint/2010/main" val="1562278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5EA920-D818-2ED0-3E79-B2179E463B14}"/>
              </a:ext>
            </a:extLst>
          </p:cNvPr>
          <p:cNvSpPr>
            <a:spLocks noGrp="1"/>
          </p:cNvSpPr>
          <p:nvPr>
            <p:ph type="title"/>
          </p:nvPr>
        </p:nvSpPr>
        <p:spPr/>
        <p:txBody>
          <a:bodyPr/>
          <a:lstStyle/>
          <a:p>
            <a:r>
              <a:rPr lang="en-IN" dirty="0"/>
              <a:t>Examples of Deep Learning:</a:t>
            </a:r>
          </a:p>
        </p:txBody>
      </p:sp>
      <p:pic>
        <p:nvPicPr>
          <p:cNvPr id="5122" name="Picture 2" descr="Deep Learning Tutorial">
            <a:extLst>
              <a:ext uri="{FF2B5EF4-FFF2-40B4-BE49-F238E27FC236}">
                <a16:creationId xmlns="" xmlns:a16="http://schemas.microsoft.com/office/drawing/2014/main" id="{D87E3063-87B4-681B-01AA-F8C7B2064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600" y="1664677"/>
            <a:ext cx="8452338" cy="39623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AC2A56E-C5A1-49DB-9EF4-4270E145B686}" type="slidenum">
              <a:rPr lang="en-IN" smtClean="0"/>
              <a:t>5</a:t>
            </a:fld>
            <a:endParaRPr lang="en-IN"/>
          </a:p>
        </p:txBody>
      </p:sp>
    </p:spTree>
    <p:extLst>
      <p:ext uri="{BB962C8B-B14F-4D97-AF65-F5344CB8AC3E}">
        <p14:creationId xmlns:p14="http://schemas.microsoft.com/office/powerpoint/2010/main" val="2513523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542787D-3CC6-A78C-017D-5414CE5CC64C}"/>
              </a:ext>
            </a:extLst>
          </p:cNvPr>
          <p:cNvSpPr>
            <a:spLocks noGrp="1"/>
          </p:cNvSpPr>
          <p:nvPr>
            <p:ph type="title"/>
          </p:nvPr>
        </p:nvSpPr>
        <p:spPr/>
        <p:txBody>
          <a:bodyPr/>
          <a:lstStyle/>
          <a:p>
            <a:r>
              <a:rPr lang="en-IN" dirty="0"/>
              <a:t>How Deep Learning Works?</a:t>
            </a:r>
          </a:p>
        </p:txBody>
      </p:sp>
      <p:sp>
        <p:nvSpPr>
          <p:cNvPr id="6" name="Content Placeholder 5">
            <a:extLst>
              <a:ext uri="{FF2B5EF4-FFF2-40B4-BE49-F238E27FC236}">
                <a16:creationId xmlns="" xmlns:a16="http://schemas.microsoft.com/office/drawing/2014/main" id="{8444A79E-09DE-6A5E-4E50-F52B0C429FA5}"/>
              </a:ext>
            </a:extLst>
          </p:cNvPr>
          <p:cNvSpPr>
            <a:spLocks noGrp="1"/>
          </p:cNvSpPr>
          <p:nvPr>
            <p:ph idx="1"/>
          </p:nvPr>
        </p:nvSpPr>
        <p:spPr>
          <a:xfrm>
            <a:off x="1383322" y="1606062"/>
            <a:ext cx="9970477" cy="4618526"/>
          </a:xfrm>
        </p:spPr>
        <p:txBody>
          <a:bodyPr>
            <a:normAutofit/>
          </a:bodyPr>
          <a:lstStyle/>
          <a:p>
            <a:pPr marL="0" indent="0">
              <a:buNone/>
            </a:pPr>
            <a:r>
              <a:rPr lang="en-US" sz="2400" b="0" i="0" dirty="0">
                <a:solidFill>
                  <a:srgbClr val="525252"/>
                </a:solidFill>
                <a:effectLst/>
                <a:latin typeface="+mj-lt"/>
              </a:rPr>
              <a:t>Deep learning neural networks, or artificial neural networks, attempts to mimic the human brain through a combination of data inputs, weights, and bias. These elements work together to accurately recognize, classify, and describe objects within the data.</a:t>
            </a:r>
          </a:p>
          <a:p>
            <a:pPr marL="0" indent="0">
              <a:buNone/>
            </a:pPr>
            <a:r>
              <a:rPr lang="en-US" sz="2400" b="0" i="0" dirty="0">
                <a:solidFill>
                  <a:srgbClr val="525252"/>
                </a:solidFill>
                <a:effectLst/>
                <a:latin typeface="+mj-lt"/>
              </a:rPr>
              <a:t>Deep neural networks consist of multiple layers of interconnected nodes, each building upon the previous layer to refine and optimize the prediction or categorization</a:t>
            </a:r>
            <a:r>
              <a:rPr lang="en-US" sz="1600" b="0" i="0" dirty="0">
                <a:solidFill>
                  <a:srgbClr val="525252"/>
                </a:solidFill>
                <a:effectLst/>
                <a:latin typeface="IBM Plex Sans" panose="020B0503050203000203" pitchFamily="34" charset="0"/>
              </a:rPr>
              <a:t>. </a:t>
            </a:r>
          </a:p>
          <a:p>
            <a:pPr marL="0" indent="0">
              <a:buNone/>
            </a:pPr>
            <a:r>
              <a:rPr lang="en-US" sz="2400" b="0" i="0" dirty="0">
                <a:solidFill>
                  <a:srgbClr val="525252"/>
                </a:solidFill>
                <a:effectLst/>
                <a:latin typeface="+mj-lt"/>
              </a:rPr>
              <a:t>This progression of computations through the network is called forward propagation. The input and output layers of a deep neural network are called </a:t>
            </a:r>
            <a:r>
              <a:rPr lang="en-US" sz="2400" b="0" i="1" dirty="0">
                <a:solidFill>
                  <a:srgbClr val="525252"/>
                </a:solidFill>
                <a:effectLst/>
                <a:latin typeface="+mj-lt"/>
              </a:rPr>
              <a:t>visible </a:t>
            </a:r>
            <a:r>
              <a:rPr lang="en-US" sz="2400" b="0" i="0" dirty="0">
                <a:solidFill>
                  <a:srgbClr val="525252"/>
                </a:solidFill>
                <a:effectLst/>
                <a:latin typeface="+mj-lt"/>
              </a:rPr>
              <a:t>layers.</a:t>
            </a:r>
            <a:endParaRPr lang="en-IN" sz="2400" dirty="0">
              <a:latin typeface="+mj-lt"/>
            </a:endParaRPr>
          </a:p>
        </p:txBody>
      </p:sp>
      <p:sp>
        <p:nvSpPr>
          <p:cNvPr id="2" name="Slide Number Placeholder 1"/>
          <p:cNvSpPr>
            <a:spLocks noGrp="1"/>
          </p:cNvSpPr>
          <p:nvPr>
            <p:ph type="sldNum" sz="quarter" idx="12"/>
          </p:nvPr>
        </p:nvSpPr>
        <p:spPr/>
        <p:txBody>
          <a:bodyPr/>
          <a:lstStyle/>
          <a:p>
            <a:fld id="{BAC2A56E-C5A1-49DB-9EF4-4270E145B686}" type="slidenum">
              <a:rPr lang="en-IN" smtClean="0"/>
              <a:t>6</a:t>
            </a:fld>
            <a:endParaRPr lang="en-IN"/>
          </a:p>
        </p:txBody>
      </p:sp>
    </p:spTree>
    <p:extLst>
      <p:ext uri="{BB962C8B-B14F-4D97-AF65-F5344CB8AC3E}">
        <p14:creationId xmlns:p14="http://schemas.microsoft.com/office/powerpoint/2010/main" val="5361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72CAC8-7884-7218-E9BB-5F07A35C996E}"/>
              </a:ext>
            </a:extLst>
          </p:cNvPr>
          <p:cNvSpPr>
            <a:spLocks noGrp="1"/>
          </p:cNvSpPr>
          <p:nvPr>
            <p:ph type="title"/>
          </p:nvPr>
        </p:nvSpPr>
        <p:spPr/>
        <p:txBody>
          <a:bodyPr/>
          <a:lstStyle/>
          <a:p>
            <a:r>
              <a:rPr lang="en-IN" dirty="0"/>
              <a:t>Types of Deep Learning:</a:t>
            </a:r>
          </a:p>
        </p:txBody>
      </p:sp>
      <p:sp>
        <p:nvSpPr>
          <p:cNvPr id="3" name="Content Placeholder 2">
            <a:extLst>
              <a:ext uri="{FF2B5EF4-FFF2-40B4-BE49-F238E27FC236}">
                <a16:creationId xmlns="" xmlns:a16="http://schemas.microsoft.com/office/drawing/2014/main" id="{43D8F774-17E1-5A04-4736-166432CF8DC9}"/>
              </a:ext>
            </a:extLst>
          </p:cNvPr>
          <p:cNvSpPr>
            <a:spLocks noGrp="1"/>
          </p:cNvSpPr>
          <p:nvPr>
            <p:ph idx="1"/>
          </p:nvPr>
        </p:nvSpPr>
        <p:spPr>
          <a:xfrm>
            <a:off x="1384787" y="1959952"/>
            <a:ext cx="10448925" cy="3843338"/>
          </a:xfrm>
        </p:spPr>
        <p:txBody>
          <a:bodyPr>
            <a:normAutofit/>
          </a:bodyPr>
          <a:lstStyle/>
          <a:p>
            <a:pPr marL="514350" indent="-514350">
              <a:buAutoNum type="arabicPeriod"/>
            </a:pPr>
            <a:r>
              <a:rPr lang="en-US" b="0" i="0" dirty="0">
                <a:solidFill>
                  <a:srgbClr val="610B4B"/>
                </a:solidFill>
                <a:effectLst/>
                <a:latin typeface="erdana"/>
              </a:rPr>
              <a:t>Feed Forward Neural Network</a:t>
            </a:r>
          </a:p>
          <a:p>
            <a:pPr marL="514350" indent="-514350">
              <a:buAutoNum type="arabicPeriod" startAt="2"/>
            </a:pPr>
            <a:r>
              <a:rPr lang="en-IN" b="0" i="0" dirty="0">
                <a:solidFill>
                  <a:srgbClr val="610B4B"/>
                </a:solidFill>
                <a:effectLst/>
                <a:latin typeface="erdana"/>
              </a:rPr>
              <a:t>Recurrent Neural Network</a:t>
            </a:r>
          </a:p>
          <a:p>
            <a:pPr marL="514350" indent="-514350">
              <a:buAutoNum type="arabicPeriod" startAt="2"/>
            </a:pPr>
            <a:r>
              <a:rPr lang="en-IN" b="0" i="0" dirty="0">
                <a:solidFill>
                  <a:srgbClr val="610B4B"/>
                </a:solidFill>
                <a:effectLst/>
                <a:latin typeface="erdana"/>
              </a:rPr>
              <a:t>Convolutional Neural Network</a:t>
            </a:r>
          </a:p>
          <a:p>
            <a:pPr marL="514350" indent="-514350">
              <a:buAutoNum type="arabicPeriod" startAt="2"/>
            </a:pPr>
            <a:r>
              <a:rPr lang="en-IN" b="0" i="0" dirty="0">
                <a:solidFill>
                  <a:srgbClr val="610B4B"/>
                </a:solidFill>
                <a:effectLst/>
                <a:latin typeface="erdana"/>
              </a:rPr>
              <a:t>Restricted Boltzmann Machine</a:t>
            </a:r>
          </a:p>
          <a:p>
            <a:pPr marL="514350" indent="-514350">
              <a:buAutoNum type="arabicPeriod" startAt="2"/>
            </a:pPr>
            <a:r>
              <a:rPr lang="en-IN" b="0" i="0" dirty="0">
                <a:solidFill>
                  <a:srgbClr val="610B4B"/>
                </a:solidFill>
                <a:effectLst/>
                <a:latin typeface="erdana"/>
              </a:rPr>
              <a:t>Autoencoders</a:t>
            </a:r>
          </a:p>
          <a:p>
            <a:pPr marL="514350" indent="-514350">
              <a:buAutoNum type="arabicPeriod"/>
            </a:pPr>
            <a:endParaRPr lang="en-US" b="0" i="0" dirty="0">
              <a:solidFill>
                <a:srgbClr val="610B4B"/>
              </a:solidFill>
              <a:effectLst/>
              <a:latin typeface="erdana"/>
            </a:endParaRPr>
          </a:p>
          <a:p>
            <a:pPr marL="0" indent="0">
              <a:buNone/>
            </a:pPr>
            <a:endParaRPr lang="en-IN" dirty="0"/>
          </a:p>
        </p:txBody>
      </p:sp>
      <p:sp>
        <p:nvSpPr>
          <p:cNvPr id="4" name="Slide Number Placeholder 3"/>
          <p:cNvSpPr>
            <a:spLocks noGrp="1"/>
          </p:cNvSpPr>
          <p:nvPr>
            <p:ph type="sldNum" sz="quarter" idx="12"/>
          </p:nvPr>
        </p:nvSpPr>
        <p:spPr/>
        <p:txBody>
          <a:bodyPr/>
          <a:lstStyle/>
          <a:p>
            <a:fld id="{BAC2A56E-C5A1-49DB-9EF4-4270E145B686}" type="slidenum">
              <a:rPr lang="en-IN" smtClean="0"/>
              <a:t>7</a:t>
            </a:fld>
            <a:endParaRPr lang="en-IN"/>
          </a:p>
        </p:txBody>
      </p:sp>
    </p:spTree>
    <p:extLst>
      <p:ext uri="{BB962C8B-B14F-4D97-AF65-F5344CB8AC3E}">
        <p14:creationId xmlns:p14="http://schemas.microsoft.com/office/powerpoint/2010/main" val="287200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86E4B-526E-0BFE-6A5E-4BAB9D6412B2}"/>
              </a:ext>
            </a:extLst>
          </p:cNvPr>
          <p:cNvSpPr>
            <a:spLocks noGrp="1"/>
          </p:cNvSpPr>
          <p:nvPr>
            <p:ph type="title"/>
          </p:nvPr>
        </p:nvSpPr>
        <p:spPr/>
        <p:txBody>
          <a:bodyPr>
            <a:normAutofit fontScale="90000"/>
          </a:bodyPr>
          <a:lstStyle/>
          <a:p>
            <a:r>
              <a:rPr lang="en-IN" b="0" i="0" dirty="0">
                <a:solidFill>
                  <a:srgbClr val="262626"/>
                </a:solidFill>
                <a:effectLst/>
                <a:latin typeface="IBM Plex Sans" panose="020B0503050203000203" pitchFamily="34" charset="0"/>
              </a:rPr>
              <a:t>Deep learning applications:-</a:t>
            </a:r>
            <a:br>
              <a:rPr lang="en-IN" b="0" i="0" dirty="0">
                <a:solidFill>
                  <a:srgbClr val="262626"/>
                </a:solidFill>
                <a:effectLst/>
                <a:latin typeface="IBM Plex Sans" panose="020B0503050203000203" pitchFamily="34" charset="0"/>
              </a:rPr>
            </a:br>
            <a:endParaRPr lang="en-IN" dirty="0"/>
          </a:p>
        </p:txBody>
      </p:sp>
      <p:pic>
        <p:nvPicPr>
          <p:cNvPr id="3074" name="Picture 2">
            <a:extLst>
              <a:ext uri="{FF2B5EF4-FFF2-40B4-BE49-F238E27FC236}">
                <a16:creationId xmlns="" xmlns:a16="http://schemas.microsoft.com/office/drawing/2014/main" id="{99271F5F-C9B7-590E-3A39-E2F6AC1AC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7262" y="1160585"/>
            <a:ext cx="6705600" cy="508781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AC2A56E-C5A1-49DB-9EF4-4270E145B686}" type="slidenum">
              <a:rPr lang="en-IN" smtClean="0"/>
              <a:t>8</a:t>
            </a:fld>
            <a:endParaRPr lang="en-IN"/>
          </a:p>
        </p:txBody>
      </p:sp>
    </p:spTree>
    <p:extLst>
      <p:ext uri="{BB962C8B-B14F-4D97-AF65-F5344CB8AC3E}">
        <p14:creationId xmlns:p14="http://schemas.microsoft.com/office/powerpoint/2010/main" val="204515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FD0CEB-59FD-893F-6C0E-57AEB73C61B3}"/>
              </a:ext>
            </a:extLst>
          </p:cNvPr>
          <p:cNvSpPr>
            <a:spLocks noGrp="1"/>
          </p:cNvSpPr>
          <p:nvPr>
            <p:ph type="title"/>
          </p:nvPr>
        </p:nvSpPr>
        <p:spPr/>
        <p:txBody>
          <a:bodyPr>
            <a:normAutofit fontScale="90000"/>
          </a:bodyPr>
          <a:lstStyle/>
          <a:p>
            <a:r>
              <a:rPr lang="en-IN" b="0" i="0" dirty="0">
                <a:solidFill>
                  <a:srgbClr val="262626"/>
                </a:solidFill>
                <a:effectLst/>
                <a:latin typeface="IBM Plex Sans" panose="020B0503050203000203" pitchFamily="34" charset="0"/>
              </a:rPr>
              <a:t>Deep learning hardware requirements:</a:t>
            </a:r>
            <a:br>
              <a:rPr lang="en-IN" b="0" i="0" dirty="0">
                <a:solidFill>
                  <a:srgbClr val="262626"/>
                </a:solidFill>
                <a:effectLst/>
                <a:latin typeface="IBM Plex Sans" panose="020B0503050203000203" pitchFamily="34" charset="0"/>
              </a:rPr>
            </a:br>
            <a:endParaRPr lang="en-IN" dirty="0"/>
          </a:p>
        </p:txBody>
      </p:sp>
      <p:sp>
        <p:nvSpPr>
          <p:cNvPr id="3" name="Content Placeholder 2">
            <a:extLst>
              <a:ext uri="{FF2B5EF4-FFF2-40B4-BE49-F238E27FC236}">
                <a16:creationId xmlns="" xmlns:a16="http://schemas.microsoft.com/office/drawing/2014/main" id="{3132B47A-FB12-15B6-641C-6CAB01CE3C5B}"/>
              </a:ext>
            </a:extLst>
          </p:cNvPr>
          <p:cNvSpPr>
            <a:spLocks noGrp="1"/>
          </p:cNvSpPr>
          <p:nvPr>
            <p:ph idx="1"/>
          </p:nvPr>
        </p:nvSpPr>
        <p:spPr/>
        <p:txBody>
          <a:bodyPr>
            <a:normAutofit fontScale="92500" lnSpcReduction="10000"/>
          </a:bodyPr>
          <a:lstStyle/>
          <a:p>
            <a:pPr marL="0" indent="0">
              <a:buNone/>
            </a:pPr>
            <a:r>
              <a:rPr lang="en-US" b="0" i="0" dirty="0">
                <a:solidFill>
                  <a:srgbClr val="525252"/>
                </a:solidFill>
                <a:effectLst/>
                <a:latin typeface="+mj-lt"/>
              </a:rPr>
              <a:t>Deep learning requires a tremendous amount of computing power. High performance Graphical Processing Units (GPUs)are ideal because they can handle a large volume of calculations in multiple cores with copious memory available. However, managing multiple GPUs on-premises can create a large demand on internal resources and be incredibly costly to scale</a:t>
            </a:r>
            <a:r>
              <a:rPr lang="en-US" b="0" i="0" dirty="0">
                <a:solidFill>
                  <a:srgbClr val="525252"/>
                </a:solidFill>
                <a:effectLst/>
                <a:latin typeface="IBM Plex Sans" panose="020B0503050203000203" pitchFamily="34" charset="0"/>
              </a:rPr>
              <a:t>.</a:t>
            </a:r>
          </a:p>
          <a:p>
            <a:pPr marL="0" indent="0">
              <a:buNone/>
            </a:pPr>
            <a:r>
              <a:rPr lang="en-US" b="0" i="0" u="sng" dirty="0">
                <a:solidFill>
                  <a:srgbClr val="525252"/>
                </a:solidFill>
                <a:effectLst/>
                <a:latin typeface="IBM Plex Sans" panose="020B0503050203000203" pitchFamily="34" charset="0"/>
              </a:rPr>
              <a:t>There are few fundamental operation of Deep Learning:</a:t>
            </a:r>
          </a:p>
          <a:p>
            <a:pPr marL="0" indent="0">
              <a:buNone/>
            </a:pPr>
            <a:r>
              <a:rPr lang="en-US" b="0" i="0" dirty="0">
                <a:solidFill>
                  <a:srgbClr val="333333"/>
                </a:solidFill>
                <a:effectLst/>
                <a:latin typeface="+mj-lt"/>
              </a:rPr>
              <a:t>Deep Learning algorithms today consists mostly of Convolutional Neural Networks (CNNs) and Recurrent Neural Networks (RNNs). </a:t>
            </a:r>
            <a:endParaRPr lang="en-US" b="0" i="0" dirty="0">
              <a:solidFill>
                <a:srgbClr val="525252"/>
              </a:solidFill>
              <a:effectLst/>
              <a:latin typeface="+mj-lt"/>
            </a:endParaRPr>
          </a:p>
        </p:txBody>
      </p:sp>
      <p:sp>
        <p:nvSpPr>
          <p:cNvPr id="4" name="Slide Number Placeholder 3"/>
          <p:cNvSpPr>
            <a:spLocks noGrp="1"/>
          </p:cNvSpPr>
          <p:nvPr>
            <p:ph type="sldNum" sz="quarter" idx="12"/>
          </p:nvPr>
        </p:nvSpPr>
        <p:spPr/>
        <p:txBody>
          <a:bodyPr/>
          <a:lstStyle/>
          <a:p>
            <a:fld id="{BAC2A56E-C5A1-49DB-9EF4-4270E145B686}" type="slidenum">
              <a:rPr lang="en-IN" smtClean="0"/>
              <a:t>9</a:t>
            </a:fld>
            <a:endParaRPr lang="en-IN"/>
          </a:p>
        </p:txBody>
      </p:sp>
    </p:spTree>
    <p:extLst>
      <p:ext uri="{BB962C8B-B14F-4D97-AF65-F5344CB8AC3E}">
        <p14:creationId xmlns:p14="http://schemas.microsoft.com/office/powerpoint/2010/main" val="2056413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94</TotalTime>
  <Words>368</Words>
  <Application>Microsoft Office PowerPoint</Application>
  <PresentationFormat>Custom</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PowerPoint Presentation</vt:lpstr>
      <vt:lpstr>PowerPoint Presentation</vt:lpstr>
      <vt:lpstr> CONTENTS</vt:lpstr>
      <vt:lpstr>What is Deep Learning?</vt:lpstr>
      <vt:lpstr>Examples of Deep Learning:</vt:lpstr>
      <vt:lpstr>How Deep Learning Works?</vt:lpstr>
      <vt:lpstr>Types of Deep Learning:</vt:lpstr>
      <vt:lpstr>Deep learning applications:- </vt:lpstr>
      <vt:lpstr>Deep learning hardware requirements: </vt:lpstr>
      <vt:lpstr>PowerPoint Presentation</vt:lpstr>
      <vt:lpstr>Hardware accelerators for deep learning</vt:lpstr>
      <vt:lpstr>Advantages:-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jyotiit01@outlook.com</dc:creator>
  <cp:lastModifiedBy>Aishwarya Ghosh</cp:lastModifiedBy>
  <cp:revision>6</cp:revision>
  <dcterms:created xsi:type="dcterms:W3CDTF">2022-08-01T14:59:53Z</dcterms:created>
  <dcterms:modified xsi:type="dcterms:W3CDTF">2022-08-01T16:44:38Z</dcterms:modified>
</cp:coreProperties>
</file>